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guide id="3" pos="339" userDrawn="1">
          <p15:clr>
            <a:srgbClr val="A4A3A4"/>
          </p15:clr>
        </p15:guide>
        <p15:guide id="4" pos="9185" userDrawn="1">
          <p15:clr>
            <a:srgbClr val="A4A3A4"/>
          </p15:clr>
        </p15:guide>
        <p15:guide id="5" orient="horz" pos="339" userDrawn="1">
          <p15:clr>
            <a:srgbClr val="A4A3A4"/>
          </p15:clr>
        </p15:guide>
        <p15:guide id="6" orient="horz" pos="952" userDrawn="1">
          <p15:clr>
            <a:srgbClr val="A4A3A4"/>
          </p15:clr>
        </p15:guide>
        <p15:guide id="7" orient="horz" pos="13131" userDrawn="1">
          <p15:clr>
            <a:srgbClr val="A4A3A4"/>
          </p15:clr>
        </p15:guide>
        <p15:guide id="8" pos="4921" userDrawn="1">
          <p15:clr>
            <a:srgbClr val="A4A3A4"/>
          </p15:clr>
        </p15:guide>
        <p15:guide id="9" pos="46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C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4"/>
    <p:restoredTop sz="94740"/>
  </p:normalViewPr>
  <p:slideViewPr>
    <p:cSldViewPr snapToGrid="0" snapToObjects="1" showGuides="1">
      <p:cViewPr>
        <p:scale>
          <a:sx n="50" d="100"/>
          <a:sy n="50" d="100"/>
        </p:scale>
        <p:origin x="1010" y="-792"/>
      </p:cViewPr>
      <p:guideLst>
        <p:guide orient="horz" pos="6735"/>
        <p:guide pos="4762"/>
        <p:guide pos="339"/>
        <p:guide pos="9185"/>
        <p:guide orient="horz" pos="339"/>
        <p:guide orient="horz" pos="952"/>
        <p:guide orient="horz" pos="13131"/>
        <p:guide pos="4921"/>
        <p:guide pos="4603"/>
      </p:guideLst>
    </p:cSldViewPr>
  </p:slideViewPr>
  <p:notesTextViewPr>
    <p:cViewPr>
      <p:scale>
        <a:sx n="1" d="1"/>
        <a:sy n="1" d="1"/>
      </p:scale>
      <p:origin x="0" y="0"/>
    </p:cViewPr>
  </p:notesTextViewPr>
  <p:notesViewPr>
    <p:cSldViewPr snapToGrid="0" snapToObjects="1" showGuides="1">
      <p:cViewPr varScale="1">
        <p:scale>
          <a:sx n="114" d="100"/>
          <a:sy n="114" d="100"/>
        </p:scale>
        <p:origin x="2664"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C84FD-3468-CE4E-9A53-304D17340289}" type="doc">
      <dgm:prSet loTypeId="urn:microsoft.com/office/officeart/2005/8/layout/process1" loCatId="" qsTypeId="urn:microsoft.com/office/officeart/2005/8/quickstyle/simple1" qsCatId="simple" csTypeId="urn:microsoft.com/office/officeart/2005/8/colors/accent1_2" csCatId="accent1" phldr="1"/>
      <dgm:spPr/>
      <dgm:t>
        <a:bodyPr/>
        <a:lstStyle/>
        <a:p>
          <a:endParaRPr lang="en-GB"/>
        </a:p>
      </dgm:t>
    </dgm:pt>
    <dgm:pt modelId="{4CC00E3E-9509-704C-B693-0E76135B5919}">
      <dgm:prSet phldrT="[Text]" custT="1"/>
      <dgm:spPr>
        <a:solidFill>
          <a:schemeClr val="tx1">
            <a:lumMod val="75000"/>
            <a:lumOff val="25000"/>
          </a:schemeClr>
        </a:solidFill>
      </dgm:spPr>
      <dgm: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 Preprocess and integrate the SSC velocity datasets, ensuring compatibility and consistency for input into models.</a:t>
          </a:r>
        </a:p>
      </dgm:t>
    </dgm:pt>
    <dgm:pt modelId="{5C152009-DABD-FA4C-960E-0490D5897E37}" type="parTrans" cxnId="{9B597C33-BE61-A44D-BD3B-7C309916007F}">
      <dgm:prSet/>
      <dgm:spPr/>
      <dgm:t>
        <a:bodyPr/>
        <a:lstStyle/>
        <a:p>
          <a:endParaRPr lang="en-US"/>
        </a:p>
      </dgm:t>
    </dgm:pt>
    <dgm:pt modelId="{A73D1237-8309-774D-B08F-C4B17AD21A71}" type="sibTrans" cxnId="{9B597C33-BE61-A44D-BD3B-7C309916007F}">
      <dgm:prSet/>
      <dgm:spPr>
        <a:solidFill>
          <a:srgbClr val="BA0C2F"/>
        </a:solidFill>
      </dgm:spPr>
      <dgm:t>
        <a:bodyPr/>
        <a:lstStyle/>
        <a:p>
          <a:endParaRPr lang="en-US">
            <a:solidFill>
              <a:srgbClr val="BA0C2F"/>
            </a:solidFill>
          </a:endParaRPr>
        </a:p>
      </dgm:t>
    </dgm:pt>
    <dgm:pt modelId="{9BEB8760-0977-48F4-AE05-B5841A3C4BF7}">
      <dgm:prSet phldrT="[Text]" custT="1"/>
      <dgm:spPr>
        <a:solidFill>
          <a:schemeClr val="tx1">
            <a:lumMod val="75000"/>
            <a:lumOff val="25000"/>
          </a:schemeClr>
        </a:solidFill>
      </dgm:spPr>
      <dgm:t>
        <a:bodyPr/>
        <a:lstStyle/>
        <a:p>
          <a:pPr marL="0" lvl="0" indent="0" algn="ctr" defTabSz="755650">
            <a:lnSpc>
              <a:spcPct val="90000"/>
            </a:lnSpc>
            <a:spcBef>
              <a:spcPct val="0"/>
            </a:spcBef>
            <a:spcAft>
              <a:spcPct val="35000"/>
            </a:spcAft>
            <a:buNone/>
          </a:pPr>
          <a:r>
            <a:rPr lang="en-GB"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Using historical SSC data, develop a physics-based </a:t>
          </a:r>
          <a:r>
            <a:rPr lang="en-GB" sz="1700" b="1" i="0" kern="1200" dirty="0" err="1">
              <a:solidFill>
                <a:prstClr val="white"/>
              </a:solidFill>
              <a:latin typeface="Lato Semibold" panose="020F0502020204030203" pitchFamily="34" charset="0"/>
              <a:ea typeface="Lato Semibold" panose="020F0502020204030203" pitchFamily="34" charset="0"/>
              <a:cs typeface="Lato Semibold" panose="020F0502020204030203" pitchFamily="34" charset="0"/>
            </a:rPr>
            <a:t>Lagrangian</a:t>
          </a:r>
          <a:r>
            <a:rPr lang="en-GB"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 model to simulate the movement of surface marine debris.</a:t>
          </a:r>
          <a:endParaRPr lang="en-US" sz="1600" b="1" i="0" kern="1200" dirty="0">
            <a:latin typeface="Lato Semibold" panose="020F0502020204030203" pitchFamily="34" charset="0"/>
            <a:ea typeface="Lato Semibold" panose="020F0502020204030203" pitchFamily="34" charset="0"/>
            <a:cs typeface="Lato Semibold" panose="020F0502020204030203" pitchFamily="34" charset="0"/>
          </a:endParaRPr>
        </a:p>
      </dgm:t>
    </dgm:pt>
    <dgm:pt modelId="{F566476F-3EF3-478C-9D88-9A1EF9C739E2}" type="parTrans" cxnId="{0EB05758-1D04-42A4-8826-1221033200CF}">
      <dgm:prSet/>
      <dgm:spPr/>
      <dgm:t>
        <a:bodyPr/>
        <a:lstStyle/>
        <a:p>
          <a:endParaRPr lang="en-GB"/>
        </a:p>
      </dgm:t>
    </dgm:pt>
    <dgm:pt modelId="{5CC4E053-638C-4B50-AB3A-C8021E2AD8FE}" type="sibTrans" cxnId="{0EB05758-1D04-42A4-8826-1221033200CF}">
      <dgm:prSet/>
      <dgm:spPr>
        <a:solidFill>
          <a:srgbClr val="BA0C2F"/>
        </a:solidFill>
      </dgm:spPr>
      <dgm:t>
        <a:bodyPr/>
        <a:lstStyle/>
        <a:p>
          <a:endParaRPr lang="en-GB"/>
        </a:p>
      </dgm:t>
    </dgm:pt>
    <dgm:pt modelId="{215C40F9-B3D4-40CE-A443-DA6F1A850815}">
      <dgm:prSet phldrT="[Text]" custT="1"/>
      <dgm:spPr>
        <a:solidFill>
          <a:schemeClr val="tx1">
            <a:lumMod val="75000"/>
            <a:lumOff val="25000"/>
          </a:schemeClr>
        </a:solidFill>
      </dgm:spPr>
      <dgm: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Integrate AI model predictions with the Lagrangian model to create simulations and visualizations of marine debris movement.</a:t>
          </a:r>
        </a:p>
      </dgm:t>
    </dgm:pt>
    <dgm:pt modelId="{42B9F7A7-D278-4DEF-B5EE-C2E1B5A017E2}" type="parTrans" cxnId="{F39EFD44-DF9C-4718-988A-5AA9B9F5548F}">
      <dgm:prSet/>
      <dgm:spPr/>
      <dgm:t>
        <a:bodyPr/>
        <a:lstStyle/>
        <a:p>
          <a:endParaRPr lang="en-GB"/>
        </a:p>
      </dgm:t>
    </dgm:pt>
    <dgm:pt modelId="{1230FCCB-F625-4050-8056-A937B5D09159}" type="sibTrans" cxnId="{F39EFD44-DF9C-4718-988A-5AA9B9F5548F}">
      <dgm:prSet/>
      <dgm:spPr>
        <a:solidFill>
          <a:srgbClr val="BA0C2F"/>
        </a:solidFill>
      </dgm:spPr>
      <dgm:t>
        <a:bodyPr/>
        <a:lstStyle/>
        <a:p>
          <a:endParaRPr lang="en-GB"/>
        </a:p>
      </dgm:t>
    </dgm:pt>
    <dgm:pt modelId="{579BFEF6-C21A-4358-9771-CFAE8637C232}">
      <dgm:prSet phldrT="[Text]" custT="1"/>
      <dgm:spPr>
        <a:solidFill>
          <a:schemeClr val="tx1">
            <a:lumMod val="75000"/>
            <a:lumOff val="25000"/>
          </a:schemeClr>
        </a:solidFill>
      </dgm:spPr>
      <dgm:t>
        <a:bodyPr/>
        <a:lstStyle/>
        <a:p>
          <a:r>
            <a:rPr lang="en-US" sz="1700" b="1" i="0" dirty="0">
              <a:latin typeface="Lato Semibold" panose="020F0502020204030203" pitchFamily="34" charset="0"/>
              <a:ea typeface="Lato Semibold" panose="020F0502020204030203" pitchFamily="34" charset="0"/>
              <a:cs typeface="Lato Semibold" panose="020F0502020204030203" pitchFamily="34" charset="0"/>
            </a:rPr>
            <a:t>Conduct a comparative evaluation of both LSTM and GRU models, focusing on their predictive accuracy and the quality of the </a:t>
          </a:r>
          <a:r>
            <a:rPr lang="en-GB" sz="1700" b="1" i="0" dirty="0">
              <a:latin typeface="Lato Semibold" panose="020F0502020204030203" pitchFamily="34" charset="0"/>
              <a:ea typeface="Lato Semibold" panose="020F0502020204030203" pitchFamily="34" charset="0"/>
              <a:cs typeface="Lato Semibold" panose="020F0502020204030203" pitchFamily="34" charset="0"/>
            </a:rPr>
            <a:t>final visualisations</a:t>
          </a:r>
          <a:endParaRPr lang="en-US" sz="1700" b="1" i="0" dirty="0">
            <a:latin typeface="Lato Semibold" panose="020F0502020204030203" pitchFamily="34" charset="0"/>
            <a:ea typeface="Lato Semibold" panose="020F0502020204030203" pitchFamily="34" charset="0"/>
            <a:cs typeface="Lato Semibold" panose="020F0502020204030203" pitchFamily="34" charset="0"/>
          </a:endParaRPr>
        </a:p>
      </dgm:t>
    </dgm:pt>
    <dgm:pt modelId="{5CA06892-1D77-4304-8E88-DE0CDC6D7338}" type="parTrans" cxnId="{A72096AF-29A6-46F7-B81F-0DF44B90719E}">
      <dgm:prSet/>
      <dgm:spPr/>
      <dgm:t>
        <a:bodyPr/>
        <a:lstStyle/>
        <a:p>
          <a:endParaRPr lang="en-GB"/>
        </a:p>
      </dgm:t>
    </dgm:pt>
    <dgm:pt modelId="{868E90FE-C6A8-43EC-BC60-4F697C2C5E38}" type="sibTrans" cxnId="{A72096AF-29A6-46F7-B81F-0DF44B90719E}">
      <dgm:prSet/>
      <dgm:spPr/>
      <dgm:t>
        <a:bodyPr/>
        <a:lstStyle/>
        <a:p>
          <a:endParaRPr lang="en-GB"/>
        </a:p>
      </dgm:t>
    </dgm:pt>
    <dgm:pt modelId="{F87591DE-6097-4753-B25C-12CF515C68AA}">
      <dgm:prSet phldrT="[Text]" custT="1"/>
      <dgm:spPr>
        <a:solidFill>
          <a:schemeClr val="tx1">
            <a:lumMod val="75000"/>
            <a:lumOff val="25000"/>
          </a:schemeClr>
        </a:solidFill>
      </dgm:spPr>
      <dgm: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Develop both LSTM and GRU AI models.</a:t>
          </a:r>
        </a:p>
      </dgm:t>
    </dgm:pt>
    <dgm:pt modelId="{4A9A4AB4-95F6-4400-A6C0-F0B12411DBDD}" type="sibTrans" cxnId="{2E398CB4-43CB-48D3-82FF-E62DAE35183D}">
      <dgm:prSet/>
      <dgm:spPr>
        <a:solidFill>
          <a:srgbClr val="BA0C2F"/>
        </a:solidFill>
      </dgm:spPr>
      <dgm:t>
        <a:bodyPr/>
        <a:lstStyle/>
        <a:p>
          <a:endParaRPr lang="en-GB"/>
        </a:p>
      </dgm:t>
    </dgm:pt>
    <dgm:pt modelId="{DDEAD256-0761-483E-B54A-101FD70B8D1F}" type="parTrans" cxnId="{2E398CB4-43CB-48D3-82FF-E62DAE35183D}">
      <dgm:prSet/>
      <dgm:spPr/>
      <dgm:t>
        <a:bodyPr/>
        <a:lstStyle/>
        <a:p>
          <a:endParaRPr lang="en-GB"/>
        </a:p>
      </dgm:t>
    </dgm:pt>
    <dgm:pt modelId="{4F699F35-32B6-C84D-ADA7-2D8FBC727D4C}" type="pres">
      <dgm:prSet presAssocID="{72AC84FD-3468-CE4E-9A53-304D17340289}" presName="Name0" presStyleCnt="0">
        <dgm:presLayoutVars>
          <dgm:dir/>
          <dgm:resizeHandles val="exact"/>
        </dgm:presLayoutVars>
      </dgm:prSet>
      <dgm:spPr/>
    </dgm:pt>
    <dgm:pt modelId="{6BFECCEA-4FA0-0547-A8A7-A8E881B5084F}" type="pres">
      <dgm:prSet presAssocID="{4CC00E3E-9509-704C-B693-0E76135B5919}" presName="node" presStyleLbl="node1" presStyleIdx="0" presStyleCnt="5" custScaleX="124155">
        <dgm:presLayoutVars>
          <dgm:bulletEnabled val="1"/>
        </dgm:presLayoutVars>
      </dgm:prSet>
      <dgm:spPr/>
    </dgm:pt>
    <dgm:pt modelId="{37F2F95F-94C5-0345-A1A8-52C1A829AD93}" type="pres">
      <dgm:prSet presAssocID="{A73D1237-8309-774D-B08F-C4B17AD21A71}" presName="sibTrans" presStyleLbl="sibTrans2D1" presStyleIdx="0" presStyleCnt="4"/>
      <dgm:spPr/>
    </dgm:pt>
    <dgm:pt modelId="{EC36A070-5ADF-704E-A6D3-3966E876A121}" type="pres">
      <dgm:prSet presAssocID="{A73D1237-8309-774D-B08F-C4B17AD21A71}" presName="connectorText" presStyleLbl="sibTrans2D1" presStyleIdx="0" presStyleCnt="4"/>
      <dgm:spPr/>
    </dgm:pt>
    <dgm:pt modelId="{A38F6424-6D67-4E7F-A6F8-2365D5DBB8B0}" type="pres">
      <dgm:prSet presAssocID="{9BEB8760-0977-48F4-AE05-B5841A3C4BF7}" presName="node" presStyleLbl="node1" presStyleIdx="1" presStyleCnt="5" custScaleX="124155">
        <dgm:presLayoutVars>
          <dgm:bulletEnabled val="1"/>
        </dgm:presLayoutVars>
      </dgm:prSet>
      <dgm:spPr/>
    </dgm:pt>
    <dgm:pt modelId="{780D96DD-8898-4CE7-9756-2105CD045623}" type="pres">
      <dgm:prSet presAssocID="{5CC4E053-638C-4B50-AB3A-C8021E2AD8FE}" presName="sibTrans" presStyleLbl="sibTrans2D1" presStyleIdx="1" presStyleCnt="4"/>
      <dgm:spPr/>
    </dgm:pt>
    <dgm:pt modelId="{1E75B971-21DC-4923-855F-C37876062F6D}" type="pres">
      <dgm:prSet presAssocID="{5CC4E053-638C-4B50-AB3A-C8021E2AD8FE}" presName="connectorText" presStyleLbl="sibTrans2D1" presStyleIdx="1" presStyleCnt="4"/>
      <dgm:spPr/>
    </dgm:pt>
    <dgm:pt modelId="{0CA5BB79-A45D-4E53-A50B-E331652A5479}" type="pres">
      <dgm:prSet presAssocID="{F87591DE-6097-4753-B25C-12CF515C68AA}" presName="node" presStyleLbl="node1" presStyleIdx="2" presStyleCnt="5" custScaleX="124155" custLinFactNeighborX="155" custLinFactNeighborY="7240">
        <dgm:presLayoutVars>
          <dgm:bulletEnabled val="1"/>
        </dgm:presLayoutVars>
      </dgm:prSet>
      <dgm:spPr/>
    </dgm:pt>
    <dgm:pt modelId="{B1939471-B786-49A9-AA36-327384343C89}" type="pres">
      <dgm:prSet presAssocID="{4A9A4AB4-95F6-4400-A6C0-F0B12411DBDD}" presName="sibTrans" presStyleLbl="sibTrans2D1" presStyleIdx="2" presStyleCnt="4"/>
      <dgm:spPr/>
    </dgm:pt>
    <dgm:pt modelId="{2128C018-CD7C-4C8C-80A0-B492FFFB76E6}" type="pres">
      <dgm:prSet presAssocID="{4A9A4AB4-95F6-4400-A6C0-F0B12411DBDD}" presName="connectorText" presStyleLbl="sibTrans2D1" presStyleIdx="2" presStyleCnt="4"/>
      <dgm:spPr/>
    </dgm:pt>
    <dgm:pt modelId="{DA2F4FB9-FF73-488C-8AC3-DF3E8A8FB749}" type="pres">
      <dgm:prSet presAssocID="{215C40F9-B3D4-40CE-A443-DA6F1A850815}" presName="node" presStyleLbl="node1" presStyleIdx="3" presStyleCnt="5" custScaleX="124155">
        <dgm:presLayoutVars>
          <dgm:bulletEnabled val="1"/>
        </dgm:presLayoutVars>
      </dgm:prSet>
      <dgm:spPr/>
    </dgm:pt>
    <dgm:pt modelId="{F7CFA9F0-DCC7-4DAB-BF6F-F97BE184AC0B}" type="pres">
      <dgm:prSet presAssocID="{1230FCCB-F625-4050-8056-A937B5D09159}" presName="sibTrans" presStyleLbl="sibTrans2D1" presStyleIdx="3" presStyleCnt="4"/>
      <dgm:spPr/>
    </dgm:pt>
    <dgm:pt modelId="{EAE8BBCD-4465-46C8-A940-B7F8623D21BE}" type="pres">
      <dgm:prSet presAssocID="{1230FCCB-F625-4050-8056-A937B5D09159}" presName="connectorText" presStyleLbl="sibTrans2D1" presStyleIdx="3" presStyleCnt="4"/>
      <dgm:spPr/>
    </dgm:pt>
    <dgm:pt modelId="{177192C2-C8CA-457E-913C-EA89801E2857}" type="pres">
      <dgm:prSet presAssocID="{579BFEF6-C21A-4358-9771-CFAE8637C232}" presName="node" presStyleLbl="node1" presStyleIdx="4" presStyleCnt="5" custScaleX="124155">
        <dgm:presLayoutVars>
          <dgm:bulletEnabled val="1"/>
        </dgm:presLayoutVars>
      </dgm:prSet>
      <dgm:spPr/>
    </dgm:pt>
  </dgm:ptLst>
  <dgm:cxnLst>
    <dgm:cxn modelId="{04CBB72D-7F28-4F2F-9724-DA24B3A5F8C6}" type="presOf" srcId="{1230FCCB-F625-4050-8056-A937B5D09159}" destId="{EAE8BBCD-4465-46C8-A940-B7F8623D21BE}" srcOrd="1" destOrd="0" presId="urn:microsoft.com/office/officeart/2005/8/layout/process1"/>
    <dgm:cxn modelId="{09276A32-69A0-4D74-A0B2-7499744902DB}" type="presOf" srcId="{4A9A4AB4-95F6-4400-A6C0-F0B12411DBDD}" destId="{2128C018-CD7C-4C8C-80A0-B492FFFB76E6}" srcOrd="1" destOrd="0" presId="urn:microsoft.com/office/officeart/2005/8/layout/process1"/>
    <dgm:cxn modelId="{9B597C33-BE61-A44D-BD3B-7C309916007F}" srcId="{72AC84FD-3468-CE4E-9A53-304D17340289}" destId="{4CC00E3E-9509-704C-B693-0E76135B5919}" srcOrd="0" destOrd="0" parTransId="{5C152009-DABD-FA4C-960E-0490D5897E37}" sibTransId="{A73D1237-8309-774D-B08F-C4B17AD21A71}"/>
    <dgm:cxn modelId="{5B2F2334-4994-8640-8C34-F9724703CEA2}" type="presOf" srcId="{72AC84FD-3468-CE4E-9A53-304D17340289}" destId="{4F699F35-32B6-C84D-ADA7-2D8FBC727D4C}" srcOrd="0" destOrd="0" presId="urn:microsoft.com/office/officeart/2005/8/layout/process1"/>
    <dgm:cxn modelId="{F39EFD44-DF9C-4718-988A-5AA9B9F5548F}" srcId="{72AC84FD-3468-CE4E-9A53-304D17340289}" destId="{215C40F9-B3D4-40CE-A443-DA6F1A850815}" srcOrd="3" destOrd="0" parTransId="{42B9F7A7-D278-4DEF-B5EE-C2E1B5A017E2}" sibTransId="{1230FCCB-F625-4050-8056-A937B5D09159}"/>
    <dgm:cxn modelId="{37E05D66-BCEC-ED4C-813D-B88C321B49DB}" type="presOf" srcId="{4CC00E3E-9509-704C-B693-0E76135B5919}" destId="{6BFECCEA-4FA0-0547-A8A7-A8E881B5084F}" srcOrd="0" destOrd="0" presId="urn:microsoft.com/office/officeart/2005/8/layout/process1"/>
    <dgm:cxn modelId="{82FCB16F-7B0B-42BD-9E49-B5D97906E590}" type="presOf" srcId="{5CC4E053-638C-4B50-AB3A-C8021E2AD8FE}" destId="{780D96DD-8898-4CE7-9756-2105CD045623}" srcOrd="0" destOrd="0" presId="urn:microsoft.com/office/officeart/2005/8/layout/process1"/>
    <dgm:cxn modelId="{0EB05758-1D04-42A4-8826-1221033200CF}" srcId="{72AC84FD-3468-CE4E-9A53-304D17340289}" destId="{9BEB8760-0977-48F4-AE05-B5841A3C4BF7}" srcOrd="1" destOrd="0" parTransId="{F566476F-3EF3-478C-9D88-9A1EF9C739E2}" sibTransId="{5CC4E053-638C-4B50-AB3A-C8021E2AD8FE}"/>
    <dgm:cxn modelId="{16FFC77F-24F4-4B18-874D-AA85BFC58D4E}" type="presOf" srcId="{5CC4E053-638C-4B50-AB3A-C8021E2AD8FE}" destId="{1E75B971-21DC-4923-855F-C37876062F6D}" srcOrd="1" destOrd="0" presId="urn:microsoft.com/office/officeart/2005/8/layout/process1"/>
    <dgm:cxn modelId="{4A914B93-ED1C-734D-A073-9BA08D862385}" type="presOf" srcId="{A73D1237-8309-774D-B08F-C4B17AD21A71}" destId="{EC36A070-5ADF-704E-A6D3-3966E876A121}" srcOrd="1" destOrd="0" presId="urn:microsoft.com/office/officeart/2005/8/layout/process1"/>
    <dgm:cxn modelId="{83E1C5A4-A9FC-47B3-8B86-D6C6424E15C3}" type="presOf" srcId="{215C40F9-B3D4-40CE-A443-DA6F1A850815}" destId="{DA2F4FB9-FF73-488C-8AC3-DF3E8A8FB749}" srcOrd="0" destOrd="0" presId="urn:microsoft.com/office/officeart/2005/8/layout/process1"/>
    <dgm:cxn modelId="{A72096AF-29A6-46F7-B81F-0DF44B90719E}" srcId="{72AC84FD-3468-CE4E-9A53-304D17340289}" destId="{579BFEF6-C21A-4358-9771-CFAE8637C232}" srcOrd="4" destOrd="0" parTransId="{5CA06892-1D77-4304-8E88-DE0CDC6D7338}" sibTransId="{868E90FE-C6A8-43EC-BC60-4F697C2C5E38}"/>
    <dgm:cxn modelId="{2E398CB4-43CB-48D3-82FF-E62DAE35183D}" srcId="{72AC84FD-3468-CE4E-9A53-304D17340289}" destId="{F87591DE-6097-4753-B25C-12CF515C68AA}" srcOrd="2" destOrd="0" parTransId="{DDEAD256-0761-483E-B54A-101FD70B8D1F}" sibTransId="{4A9A4AB4-95F6-4400-A6C0-F0B12411DBDD}"/>
    <dgm:cxn modelId="{C055A0C1-585C-42A8-BB4E-205C539A9DC1}" type="presOf" srcId="{4A9A4AB4-95F6-4400-A6C0-F0B12411DBDD}" destId="{B1939471-B786-49A9-AA36-327384343C89}" srcOrd="0" destOrd="0" presId="urn:microsoft.com/office/officeart/2005/8/layout/process1"/>
    <dgm:cxn modelId="{8DC51CC8-D05A-4EDD-B397-868BE1176521}" type="presOf" srcId="{9BEB8760-0977-48F4-AE05-B5841A3C4BF7}" destId="{A38F6424-6D67-4E7F-A6F8-2365D5DBB8B0}" srcOrd="0" destOrd="0" presId="urn:microsoft.com/office/officeart/2005/8/layout/process1"/>
    <dgm:cxn modelId="{AEABE7DA-CF0F-3A4F-9AF7-11931B888A84}" type="presOf" srcId="{A73D1237-8309-774D-B08F-C4B17AD21A71}" destId="{37F2F95F-94C5-0345-A1A8-52C1A829AD93}" srcOrd="0" destOrd="0" presId="urn:microsoft.com/office/officeart/2005/8/layout/process1"/>
    <dgm:cxn modelId="{B0A1D8E2-309A-48E8-B0CB-D4F56A215FA5}" type="presOf" srcId="{579BFEF6-C21A-4358-9771-CFAE8637C232}" destId="{177192C2-C8CA-457E-913C-EA89801E2857}" srcOrd="0" destOrd="0" presId="urn:microsoft.com/office/officeart/2005/8/layout/process1"/>
    <dgm:cxn modelId="{450B57EA-1B26-40DF-98BD-C870AC290589}" type="presOf" srcId="{1230FCCB-F625-4050-8056-A937B5D09159}" destId="{F7CFA9F0-DCC7-4DAB-BF6F-F97BE184AC0B}" srcOrd="0" destOrd="0" presId="urn:microsoft.com/office/officeart/2005/8/layout/process1"/>
    <dgm:cxn modelId="{4C8C47F9-11F3-4EE5-B741-9885AAA48E6E}" type="presOf" srcId="{F87591DE-6097-4753-B25C-12CF515C68AA}" destId="{0CA5BB79-A45D-4E53-A50B-E331652A5479}" srcOrd="0" destOrd="0" presId="urn:microsoft.com/office/officeart/2005/8/layout/process1"/>
    <dgm:cxn modelId="{2DF055CE-60E0-6645-A292-1FEDBB57B377}" type="presParOf" srcId="{4F699F35-32B6-C84D-ADA7-2D8FBC727D4C}" destId="{6BFECCEA-4FA0-0547-A8A7-A8E881B5084F}" srcOrd="0" destOrd="0" presId="urn:microsoft.com/office/officeart/2005/8/layout/process1"/>
    <dgm:cxn modelId="{D37B32DC-5121-D04C-A41B-9AC277A456DF}" type="presParOf" srcId="{4F699F35-32B6-C84D-ADA7-2D8FBC727D4C}" destId="{37F2F95F-94C5-0345-A1A8-52C1A829AD93}" srcOrd="1" destOrd="0" presId="urn:microsoft.com/office/officeart/2005/8/layout/process1"/>
    <dgm:cxn modelId="{02B93B24-67A5-2F49-9734-1099E6F298AB}" type="presParOf" srcId="{37F2F95F-94C5-0345-A1A8-52C1A829AD93}" destId="{EC36A070-5ADF-704E-A6D3-3966E876A121}" srcOrd="0" destOrd="0" presId="urn:microsoft.com/office/officeart/2005/8/layout/process1"/>
    <dgm:cxn modelId="{68927A04-09D3-4F76-AE33-3D68A0416D09}" type="presParOf" srcId="{4F699F35-32B6-C84D-ADA7-2D8FBC727D4C}" destId="{A38F6424-6D67-4E7F-A6F8-2365D5DBB8B0}" srcOrd="2" destOrd="0" presId="urn:microsoft.com/office/officeart/2005/8/layout/process1"/>
    <dgm:cxn modelId="{94B6CD24-7D61-4711-958B-FF19222572BA}" type="presParOf" srcId="{4F699F35-32B6-C84D-ADA7-2D8FBC727D4C}" destId="{780D96DD-8898-4CE7-9756-2105CD045623}" srcOrd="3" destOrd="0" presId="urn:microsoft.com/office/officeart/2005/8/layout/process1"/>
    <dgm:cxn modelId="{A9FB1F84-02CB-4B39-8F61-CE9709587436}" type="presParOf" srcId="{780D96DD-8898-4CE7-9756-2105CD045623}" destId="{1E75B971-21DC-4923-855F-C37876062F6D}" srcOrd="0" destOrd="0" presId="urn:microsoft.com/office/officeart/2005/8/layout/process1"/>
    <dgm:cxn modelId="{0C12591B-0D84-4CA4-9364-1860C601287F}" type="presParOf" srcId="{4F699F35-32B6-C84D-ADA7-2D8FBC727D4C}" destId="{0CA5BB79-A45D-4E53-A50B-E331652A5479}" srcOrd="4" destOrd="0" presId="urn:microsoft.com/office/officeart/2005/8/layout/process1"/>
    <dgm:cxn modelId="{8938F930-6936-4199-A0B4-0E05C3D5B8B3}" type="presParOf" srcId="{4F699F35-32B6-C84D-ADA7-2D8FBC727D4C}" destId="{B1939471-B786-49A9-AA36-327384343C89}" srcOrd="5" destOrd="0" presId="urn:microsoft.com/office/officeart/2005/8/layout/process1"/>
    <dgm:cxn modelId="{C2751C47-EB65-42BA-A838-F3372CD253BF}" type="presParOf" srcId="{B1939471-B786-49A9-AA36-327384343C89}" destId="{2128C018-CD7C-4C8C-80A0-B492FFFB76E6}" srcOrd="0" destOrd="0" presId="urn:microsoft.com/office/officeart/2005/8/layout/process1"/>
    <dgm:cxn modelId="{A463AEDF-575C-4684-8D0E-4D8BBB5F298A}" type="presParOf" srcId="{4F699F35-32B6-C84D-ADA7-2D8FBC727D4C}" destId="{DA2F4FB9-FF73-488C-8AC3-DF3E8A8FB749}" srcOrd="6" destOrd="0" presId="urn:microsoft.com/office/officeart/2005/8/layout/process1"/>
    <dgm:cxn modelId="{841AD405-0CBC-4E7B-A7E7-E81154828084}" type="presParOf" srcId="{4F699F35-32B6-C84D-ADA7-2D8FBC727D4C}" destId="{F7CFA9F0-DCC7-4DAB-BF6F-F97BE184AC0B}" srcOrd="7" destOrd="0" presId="urn:microsoft.com/office/officeart/2005/8/layout/process1"/>
    <dgm:cxn modelId="{2D5E35FC-F9C3-4665-8E67-A5A6DA263571}" type="presParOf" srcId="{F7CFA9F0-DCC7-4DAB-BF6F-F97BE184AC0B}" destId="{EAE8BBCD-4465-46C8-A940-B7F8623D21BE}" srcOrd="0" destOrd="0" presId="urn:microsoft.com/office/officeart/2005/8/layout/process1"/>
    <dgm:cxn modelId="{58033A2B-CA8D-4E84-B521-7011CA491B19}" type="presParOf" srcId="{4F699F35-32B6-C84D-ADA7-2D8FBC727D4C}" destId="{177192C2-C8CA-457E-913C-EA89801E2857}"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ECCEA-4FA0-0547-A8A7-A8E881B5084F}">
      <dsp:nvSpPr>
        <dsp:cNvPr id="0" name=""/>
        <dsp:cNvSpPr/>
      </dsp:nvSpPr>
      <dsp:spPr>
        <a:xfrm>
          <a:off x="15300" y="16338"/>
          <a:ext cx="2277056" cy="2362466"/>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 Preprocess and integrate the SSC velocity datasets, ensuring compatibility and consistency for input into models.</a:t>
          </a:r>
        </a:p>
      </dsp:txBody>
      <dsp:txXfrm>
        <a:off x="81993" y="83031"/>
        <a:ext cx="2143670" cy="2229080"/>
      </dsp:txXfrm>
    </dsp:sp>
    <dsp:sp modelId="{37F2F95F-94C5-0345-A1A8-52C1A829AD93}">
      <dsp:nvSpPr>
        <dsp:cNvPr id="0" name=""/>
        <dsp:cNvSpPr/>
      </dsp:nvSpPr>
      <dsp:spPr>
        <a:xfrm>
          <a:off x="2475761" y="970150"/>
          <a:ext cx="388817" cy="454842"/>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solidFill>
              <a:srgbClr val="BA0C2F"/>
            </a:solidFill>
          </a:endParaRPr>
        </a:p>
      </dsp:txBody>
      <dsp:txXfrm>
        <a:off x="2475761" y="1061118"/>
        <a:ext cx="272172" cy="272906"/>
      </dsp:txXfrm>
    </dsp:sp>
    <dsp:sp modelId="{A38F6424-6D67-4E7F-A6F8-2365D5DBB8B0}">
      <dsp:nvSpPr>
        <dsp:cNvPr id="0" name=""/>
        <dsp:cNvSpPr/>
      </dsp:nvSpPr>
      <dsp:spPr>
        <a:xfrm>
          <a:off x="3025974" y="16338"/>
          <a:ext cx="2277056" cy="2362466"/>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Using historical SSC data, develop a physics-based </a:t>
          </a:r>
          <a:r>
            <a:rPr lang="en-GB" sz="1700" b="1" i="0" kern="1200" dirty="0" err="1">
              <a:solidFill>
                <a:prstClr val="white"/>
              </a:solidFill>
              <a:latin typeface="Lato Semibold" panose="020F0502020204030203" pitchFamily="34" charset="0"/>
              <a:ea typeface="Lato Semibold" panose="020F0502020204030203" pitchFamily="34" charset="0"/>
              <a:cs typeface="Lato Semibold" panose="020F0502020204030203" pitchFamily="34" charset="0"/>
            </a:rPr>
            <a:t>Lagrangian</a:t>
          </a:r>
          <a:r>
            <a:rPr lang="en-GB"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 model to simulate the movement of surface marine debris.</a:t>
          </a:r>
          <a:endParaRPr lang="en-US" sz="1600" b="1" i="0" kern="1200" dirty="0">
            <a:latin typeface="Lato Semibold" panose="020F0502020204030203" pitchFamily="34" charset="0"/>
            <a:ea typeface="Lato Semibold" panose="020F0502020204030203" pitchFamily="34" charset="0"/>
            <a:cs typeface="Lato Semibold" panose="020F0502020204030203" pitchFamily="34" charset="0"/>
          </a:endParaRPr>
        </a:p>
      </dsp:txBody>
      <dsp:txXfrm>
        <a:off x="3092667" y="83031"/>
        <a:ext cx="2143670" cy="2229080"/>
      </dsp:txXfrm>
    </dsp:sp>
    <dsp:sp modelId="{780D96DD-8898-4CE7-9756-2105CD045623}">
      <dsp:nvSpPr>
        <dsp:cNvPr id="0" name=""/>
        <dsp:cNvSpPr/>
      </dsp:nvSpPr>
      <dsp:spPr>
        <a:xfrm rot="18649">
          <a:off x="5486717" y="978379"/>
          <a:ext cx="389425" cy="454842"/>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GB" sz="1900" kern="1200"/>
        </a:p>
      </dsp:txBody>
      <dsp:txXfrm>
        <a:off x="5486718" y="1069030"/>
        <a:ext cx="272598" cy="272906"/>
      </dsp:txXfrm>
    </dsp:sp>
    <dsp:sp modelId="{0CA5BB79-A45D-4E53-A50B-E331652A5479}">
      <dsp:nvSpPr>
        <dsp:cNvPr id="0" name=""/>
        <dsp:cNvSpPr/>
      </dsp:nvSpPr>
      <dsp:spPr>
        <a:xfrm>
          <a:off x="6037785" y="32677"/>
          <a:ext cx="2277056" cy="2362466"/>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Develop both LSTM and GRU AI models.</a:t>
          </a:r>
        </a:p>
      </dsp:txBody>
      <dsp:txXfrm>
        <a:off x="6104478" y="99370"/>
        <a:ext cx="2143670" cy="2229080"/>
      </dsp:txXfrm>
    </dsp:sp>
    <dsp:sp modelId="{B1939471-B786-49A9-AA36-327384343C89}">
      <dsp:nvSpPr>
        <dsp:cNvPr id="0" name=""/>
        <dsp:cNvSpPr/>
      </dsp:nvSpPr>
      <dsp:spPr>
        <a:xfrm rot="21581337">
          <a:off x="8497959" y="978260"/>
          <a:ext cx="388220" cy="454842"/>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GB" sz="1900" kern="1200"/>
        </a:p>
      </dsp:txBody>
      <dsp:txXfrm>
        <a:off x="8497960" y="1069544"/>
        <a:ext cx="271754" cy="272906"/>
      </dsp:txXfrm>
    </dsp:sp>
    <dsp:sp modelId="{DA2F4FB9-FF73-488C-8AC3-DF3E8A8FB749}">
      <dsp:nvSpPr>
        <dsp:cNvPr id="0" name=""/>
        <dsp:cNvSpPr/>
      </dsp:nvSpPr>
      <dsp:spPr>
        <a:xfrm>
          <a:off x="9047322" y="16338"/>
          <a:ext cx="2277056" cy="2362466"/>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Integrate AI model predictions with the Lagrangian model to create simulations and visualizations of marine debris movement.</a:t>
          </a:r>
        </a:p>
      </dsp:txBody>
      <dsp:txXfrm>
        <a:off x="9114015" y="83031"/>
        <a:ext cx="2143670" cy="2229080"/>
      </dsp:txXfrm>
    </dsp:sp>
    <dsp:sp modelId="{F7CFA9F0-DCC7-4DAB-BF6F-F97BE184AC0B}">
      <dsp:nvSpPr>
        <dsp:cNvPr id="0" name=""/>
        <dsp:cNvSpPr/>
      </dsp:nvSpPr>
      <dsp:spPr>
        <a:xfrm>
          <a:off x="11507783" y="970150"/>
          <a:ext cx="388817" cy="454842"/>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GB" sz="1900" kern="1200"/>
        </a:p>
      </dsp:txBody>
      <dsp:txXfrm>
        <a:off x="11507783" y="1061118"/>
        <a:ext cx="272172" cy="272906"/>
      </dsp:txXfrm>
    </dsp:sp>
    <dsp:sp modelId="{177192C2-C8CA-457E-913C-EA89801E2857}">
      <dsp:nvSpPr>
        <dsp:cNvPr id="0" name=""/>
        <dsp:cNvSpPr/>
      </dsp:nvSpPr>
      <dsp:spPr>
        <a:xfrm>
          <a:off x="12057996" y="16338"/>
          <a:ext cx="2277056" cy="2362466"/>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latin typeface="Lato Semibold" panose="020F0502020204030203" pitchFamily="34" charset="0"/>
              <a:ea typeface="Lato Semibold" panose="020F0502020204030203" pitchFamily="34" charset="0"/>
              <a:cs typeface="Lato Semibold" panose="020F0502020204030203" pitchFamily="34" charset="0"/>
            </a:rPr>
            <a:t>Conduct a comparative evaluation of both LSTM and GRU models, focusing on their predictive accuracy and the quality of the </a:t>
          </a:r>
          <a:r>
            <a:rPr lang="en-GB" sz="1700" b="1" i="0" kern="1200" dirty="0">
              <a:latin typeface="Lato Semibold" panose="020F0502020204030203" pitchFamily="34" charset="0"/>
              <a:ea typeface="Lato Semibold" panose="020F0502020204030203" pitchFamily="34" charset="0"/>
              <a:cs typeface="Lato Semibold" panose="020F0502020204030203" pitchFamily="34" charset="0"/>
            </a:rPr>
            <a:t>final visualisations</a:t>
          </a:r>
          <a:endParaRPr lang="en-US" sz="1700" b="1" i="0" kern="1200" dirty="0">
            <a:latin typeface="Lato Semibold" panose="020F0502020204030203" pitchFamily="34" charset="0"/>
            <a:ea typeface="Lato Semibold" panose="020F0502020204030203" pitchFamily="34" charset="0"/>
            <a:cs typeface="Lato Semibold" panose="020F0502020204030203" pitchFamily="34" charset="0"/>
          </a:endParaRPr>
        </a:p>
      </dsp:txBody>
      <dsp:txXfrm>
        <a:off x="12124689" y="83031"/>
        <a:ext cx="2143670" cy="22290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3891E7-C3BA-3646-A7FC-F0098B06E0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F4FB73-E53B-1749-A059-FE7257A966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F0E767-06F5-1743-8250-09BED16D1E0E}" type="datetimeFigureOut">
              <a:rPr lang="en-US" smtClean="0"/>
              <a:t>5/14/2024</a:t>
            </a:fld>
            <a:endParaRPr lang="en-US"/>
          </a:p>
        </p:txBody>
      </p:sp>
      <p:sp>
        <p:nvSpPr>
          <p:cNvPr id="4" name="Footer Placeholder 3">
            <a:extLst>
              <a:ext uri="{FF2B5EF4-FFF2-40B4-BE49-F238E27FC236}">
                <a16:creationId xmlns:a16="http://schemas.microsoft.com/office/drawing/2014/main" id="{66DBA9DB-F905-5049-94C5-CA28F88F50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EAA553-D214-1046-A6CC-A7C6D38172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18FCAB-9264-FF45-8959-444272B54243}" type="slidenum">
              <a:rPr lang="en-US" smtClean="0"/>
              <a:t>‹#›</a:t>
            </a:fld>
            <a:endParaRPr lang="en-US"/>
          </a:p>
        </p:txBody>
      </p:sp>
    </p:spTree>
    <p:extLst>
      <p:ext uri="{BB962C8B-B14F-4D97-AF65-F5344CB8AC3E}">
        <p14:creationId xmlns:p14="http://schemas.microsoft.com/office/powerpoint/2010/main" val="2839632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C99CA-AF55-2547-B865-ACD414BD3D5B}" type="datetimeFigureOut">
              <a:rPr lang="en-US" smtClean="0"/>
              <a:t>5/14/2024</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CAA77-372A-BC4B-8C05-DA1E75EBB0E9}" type="slidenum">
              <a:rPr lang="en-US" smtClean="0"/>
              <a:t>‹#›</a:t>
            </a:fld>
            <a:endParaRPr lang="en-US"/>
          </a:p>
        </p:txBody>
      </p:sp>
    </p:spTree>
    <p:extLst>
      <p:ext uri="{BB962C8B-B14F-4D97-AF65-F5344CB8AC3E}">
        <p14:creationId xmlns:p14="http://schemas.microsoft.com/office/powerpoint/2010/main" val="711326917"/>
      </p:ext>
    </p:extLst>
  </p:cSld>
  <p:clrMap bg1="lt1" tx1="dk1" bg2="lt2" tx2="dk2" accent1="accent1" accent2="accent2" accent3="accent3" accent4="accent4" accent5="accent5" accent6="accent6" hlink="hlink" folHlink="folHlink"/>
  <p:notesStyle>
    <a:lvl1pPr marL="0" algn="l" defTabSz="1752082" rtl="0" eaLnBrk="1" latinLnBrk="0" hangingPunct="1">
      <a:defRPr sz="2299" kern="1200">
        <a:solidFill>
          <a:schemeClr val="tx1"/>
        </a:solidFill>
        <a:latin typeface="+mn-lt"/>
        <a:ea typeface="+mn-ea"/>
        <a:cs typeface="+mn-cs"/>
      </a:defRPr>
    </a:lvl1pPr>
    <a:lvl2pPr marL="876041" algn="l" defTabSz="1752082" rtl="0" eaLnBrk="1" latinLnBrk="0" hangingPunct="1">
      <a:defRPr sz="2299" kern="1200">
        <a:solidFill>
          <a:schemeClr val="tx1"/>
        </a:solidFill>
        <a:latin typeface="+mn-lt"/>
        <a:ea typeface="+mn-ea"/>
        <a:cs typeface="+mn-cs"/>
      </a:defRPr>
    </a:lvl2pPr>
    <a:lvl3pPr marL="1752082" algn="l" defTabSz="1752082" rtl="0" eaLnBrk="1" latinLnBrk="0" hangingPunct="1">
      <a:defRPr sz="2299" kern="1200">
        <a:solidFill>
          <a:schemeClr val="tx1"/>
        </a:solidFill>
        <a:latin typeface="+mn-lt"/>
        <a:ea typeface="+mn-ea"/>
        <a:cs typeface="+mn-cs"/>
      </a:defRPr>
    </a:lvl3pPr>
    <a:lvl4pPr marL="2628123" algn="l" defTabSz="1752082" rtl="0" eaLnBrk="1" latinLnBrk="0" hangingPunct="1">
      <a:defRPr sz="2299" kern="1200">
        <a:solidFill>
          <a:schemeClr val="tx1"/>
        </a:solidFill>
        <a:latin typeface="+mn-lt"/>
        <a:ea typeface="+mn-ea"/>
        <a:cs typeface="+mn-cs"/>
      </a:defRPr>
    </a:lvl4pPr>
    <a:lvl5pPr marL="3504164" algn="l" defTabSz="1752082" rtl="0" eaLnBrk="1" latinLnBrk="0" hangingPunct="1">
      <a:defRPr sz="2299" kern="1200">
        <a:solidFill>
          <a:schemeClr val="tx1"/>
        </a:solidFill>
        <a:latin typeface="+mn-lt"/>
        <a:ea typeface="+mn-ea"/>
        <a:cs typeface="+mn-cs"/>
      </a:defRPr>
    </a:lvl5pPr>
    <a:lvl6pPr marL="4380205" algn="l" defTabSz="1752082" rtl="0" eaLnBrk="1" latinLnBrk="0" hangingPunct="1">
      <a:defRPr sz="2299" kern="1200">
        <a:solidFill>
          <a:schemeClr val="tx1"/>
        </a:solidFill>
        <a:latin typeface="+mn-lt"/>
        <a:ea typeface="+mn-ea"/>
        <a:cs typeface="+mn-cs"/>
      </a:defRPr>
    </a:lvl6pPr>
    <a:lvl7pPr marL="5256246" algn="l" defTabSz="1752082" rtl="0" eaLnBrk="1" latinLnBrk="0" hangingPunct="1">
      <a:defRPr sz="2299" kern="1200">
        <a:solidFill>
          <a:schemeClr val="tx1"/>
        </a:solidFill>
        <a:latin typeface="+mn-lt"/>
        <a:ea typeface="+mn-ea"/>
        <a:cs typeface="+mn-cs"/>
      </a:defRPr>
    </a:lvl7pPr>
    <a:lvl8pPr marL="6132286" algn="l" defTabSz="1752082" rtl="0" eaLnBrk="1" latinLnBrk="0" hangingPunct="1">
      <a:defRPr sz="2299" kern="1200">
        <a:solidFill>
          <a:schemeClr val="tx1"/>
        </a:solidFill>
        <a:latin typeface="+mn-lt"/>
        <a:ea typeface="+mn-ea"/>
        <a:cs typeface="+mn-cs"/>
      </a:defRPr>
    </a:lvl8pPr>
    <a:lvl9pPr marL="7008327" algn="l" defTabSz="1752082" rtl="0" eaLnBrk="1" latinLnBrk="0" hangingPunct="1">
      <a:defRPr sz="22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CAA77-372A-BC4B-8C05-DA1E75EBB0E9}" type="slidenum">
              <a:rPr lang="en-US" smtClean="0"/>
              <a:t>1</a:t>
            </a:fld>
            <a:endParaRPr lang="en-US"/>
          </a:p>
        </p:txBody>
      </p:sp>
    </p:spTree>
    <p:extLst>
      <p:ext uri="{BB962C8B-B14F-4D97-AF65-F5344CB8AC3E}">
        <p14:creationId xmlns:p14="http://schemas.microsoft.com/office/powerpoint/2010/main" val="283876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79228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13738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20722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0398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95E40B-6DE2-BC44-9D41-DAE6D07500F7}"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70435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5E40B-6DE2-BC44-9D41-DAE6D07500F7}"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45516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5E40B-6DE2-BC44-9D41-DAE6D07500F7}" type="datetimeFigureOut">
              <a:rPr lang="en-US" smtClean="0"/>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7703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5E40B-6DE2-BC44-9D41-DAE6D07500F7}"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99635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5E40B-6DE2-BC44-9D41-DAE6D07500F7}" type="datetimeFigureOut">
              <a:rPr lang="en-US" smtClean="0"/>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52112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3318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84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0D95E40B-6DE2-BC44-9D41-DAE6D07500F7}" type="datetimeFigureOut">
              <a:rPr lang="en-US" smtClean="0"/>
              <a:t>5/14/2024</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C3166843-2171-0A4E-A25C-3792A956F97F}" type="slidenum">
              <a:rPr lang="en-US" smtClean="0"/>
              <a:t>‹#›</a:t>
            </a:fld>
            <a:endParaRPr lang="en-US"/>
          </a:p>
        </p:txBody>
      </p:sp>
    </p:spTree>
    <p:extLst>
      <p:ext uri="{BB962C8B-B14F-4D97-AF65-F5344CB8AC3E}">
        <p14:creationId xmlns:p14="http://schemas.microsoft.com/office/powerpoint/2010/main" val="3739484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3.png"/><Relationship Id="rId5" Type="http://schemas.openxmlformats.org/officeDocument/2006/relationships/diagramQuickStyle" Target="../diagrams/quickStyle1.xml"/><Relationship Id="rId10" Type="http://schemas.openxmlformats.org/officeDocument/2006/relationships/image" Target="../media/image2.emf"/><Relationship Id="rId4" Type="http://schemas.openxmlformats.org/officeDocument/2006/relationships/diagramLayout" Target="../diagrams/layout1.xml"/><Relationship Id="rId9"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0AD2D8-C138-C94C-94DD-ABB553EA7D13}"/>
              </a:ext>
            </a:extLst>
          </p:cNvPr>
          <p:cNvSpPr txBox="1"/>
          <p:nvPr/>
        </p:nvSpPr>
        <p:spPr>
          <a:xfrm>
            <a:off x="463519" y="2033666"/>
            <a:ext cx="8286697" cy="1015663"/>
          </a:xfrm>
          <a:prstGeom prst="rect">
            <a:avLst/>
          </a:prstGeom>
          <a:noFill/>
          <a:ln>
            <a:noFill/>
          </a:ln>
        </p:spPr>
        <p:txBody>
          <a:bodyPr wrap="square" rtlCol="0">
            <a:spAutoFit/>
          </a:bodyPr>
          <a:lstStyle/>
          <a:p>
            <a:r>
              <a:rPr lang="en-US" sz="3000" b="1" dirty="0">
                <a:solidFill>
                  <a:schemeClr val="bg2">
                    <a:lumMod val="10000"/>
                  </a:schemeClr>
                </a:solidFill>
                <a:latin typeface="Lato Black" panose="020F0502020204030203" pitchFamily="34" charset="0"/>
                <a:ea typeface="Lato Black" panose="020F0502020204030203" pitchFamily="34" charset="0"/>
                <a:cs typeface="Lato Black" panose="020F0502020204030203" pitchFamily="34" charset="0"/>
              </a:rPr>
              <a:t>Predictive modelling of sea debris around Maltese coastal waters</a:t>
            </a:r>
          </a:p>
        </p:txBody>
      </p:sp>
      <p:sp>
        <p:nvSpPr>
          <p:cNvPr id="13" name="TextBox 12">
            <a:extLst>
              <a:ext uri="{FF2B5EF4-FFF2-40B4-BE49-F238E27FC236}">
                <a16:creationId xmlns:a16="http://schemas.microsoft.com/office/drawing/2014/main" id="{76F28539-8427-034D-AB3E-D080C970E1AF}"/>
              </a:ext>
            </a:extLst>
          </p:cNvPr>
          <p:cNvSpPr txBox="1"/>
          <p:nvPr/>
        </p:nvSpPr>
        <p:spPr>
          <a:xfrm>
            <a:off x="9198292" y="1959288"/>
            <a:ext cx="5382895" cy="430887"/>
          </a:xfrm>
          <a:prstGeom prst="rect">
            <a:avLst/>
          </a:prstGeom>
          <a:noFill/>
        </p:spPr>
        <p:txBody>
          <a:bodyPr wrap="square" rtlCol="0">
            <a:spAutoFit/>
          </a:bodyPr>
          <a:lstStyle/>
          <a:p>
            <a:pPr>
              <a:spcAft>
                <a:spcPts val="800"/>
              </a:spcAft>
            </a:pPr>
            <a:r>
              <a:rPr lang="en-US" sz="2200" dirty="0">
                <a:latin typeface="Lato Light" panose="020F0502020204030203" pitchFamily="34" charset="0"/>
                <a:ea typeface="Lato Light" panose="020F0502020204030203" pitchFamily="34" charset="0"/>
                <a:cs typeface="Lato Light" panose="020F0502020204030203" pitchFamily="34" charset="0"/>
              </a:rPr>
              <a:t>Mark Dingli </a:t>
            </a:r>
          </a:p>
        </p:txBody>
      </p:sp>
      <p:sp>
        <p:nvSpPr>
          <p:cNvPr id="14" name="Rectangle 13">
            <a:extLst>
              <a:ext uri="{FF2B5EF4-FFF2-40B4-BE49-F238E27FC236}">
                <a16:creationId xmlns:a16="http://schemas.microsoft.com/office/drawing/2014/main" id="{4D573C57-D36A-A144-A6CD-69ACDF1287F2}"/>
              </a:ext>
            </a:extLst>
          </p:cNvPr>
          <p:cNvSpPr/>
          <p:nvPr/>
        </p:nvSpPr>
        <p:spPr>
          <a:xfrm>
            <a:off x="9198293" y="2390175"/>
            <a:ext cx="5382895" cy="400110"/>
          </a:xfrm>
          <a:prstGeom prst="rect">
            <a:avLst/>
          </a:prstGeom>
        </p:spPr>
        <p:txBody>
          <a:bodyPr wrap="square">
            <a:spAutoFit/>
          </a:bodyPr>
          <a:lstStyle/>
          <a:p>
            <a:pPr>
              <a:spcAft>
                <a:spcPts val="200"/>
              </a:spcAft>
            </a:pPr>
            <a:r>
              <a:rPr lang="en-US" sz="2000" dirty="0">
                <a:latin typeface="Lato Light" panose="020F0502020204030203" pitchFamily="34" charset="0"/>
                <a:ea typeface="Lato Light" panose="020F0502020204030203" pitchFamily="34" charset="0"/>
                <a:cs typeface="Lato Light" panose="020F0502020204030203" pitchFamily="34" charset="0"/>
              </a:rPr>
              <a:t>Supervisor: Dr Kristian </a:t>
            </a:r>
            <a:r>
              <a:rPr lang="en-US" sz="2000" dirty="0" err="1">
                <a:latin typeface="Lato Light" panose="020F0502020204030203" pitchFamily="34" charset="0"/>
                <a:ea typeface="Lato Light" panose="020F0502020204030203" pitchFamily="34" charset="0"/>
                <a:cs typeface="Lato Light" panose="020F0502020204030203" pitchFamily="34" charset="0"/>
              </a:rPr>
              <a:t>Guillaumier</a:t>
            </a:r>
            <a:r>
              <a:rPr lang="en-US" sz="2000" dirty="0">
                <a:latin typeface="Lato Light" panose="020F0502020204030203" pitchFamily="34" charset="0"/>
                <a:ea typeface="Lato Light" panose="020F0502020204030203" pitchFamily="34" charset="0"/>
                <a:cs typeface="Lato Light" panose="020F0502020204030203" pitchFamily="34" charset="0"/>
              </a:rPr>
              <a:t> </a:t>
            </a:r>
          </a:p>
        </p:txBody>
      </p:sp>
      <p:cxnSp>
        <p:nvCxnSpPr>
          <p:cNvPr id="21" name="Straight Connector 20">
            <a:extLst>
              <a:ext uri="{FF2B5EF4-FFF2-40B4-BE49-F238E27FC236}">
                <a16:creationId xmlns:a16="http://schemas.microsoft.com/office/drawing/2014/main" id="{BD49B10F-6444-244B-886E-62EC6CD4F9A3}"/>
              </a:ext>
            </a:extLst>
          </p:cNvPr>
          <p:cNvCxnSpPr>
            <a:cxnSpLocks/>
          </p:cNvCxnSpPr>
          <p:nvPr/>
        </p:nvCxnSpPr>
        <p:spPr>
          <a:xfrm>
            <a:off x="8903825" y="1959288"/>
            <a:ext cx="0" cy="1164421"/>
          </a:xfrm>
          <a:prstGeom prst="line">
            <a:avLst/>
          </a:prstGeom>
          <a:ln w="38100">
            <a:solidFill>
              <a:srgbClr val="BA0C2F"/>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3E562E36-6B89-F94B-92B8-421469385C41}"/>
              </a:ext>
            </a:extLst>
          </p:cNvPr>
          <p:cNvGraphicFramePr>
            <a:graphicFrameLocks noGrp="1"/>
          </p:cNvGraphicFramePr>
          <p:nvPr>
            <p:extLst>
              <p:ext uri="{D42A27DB-BD31-4B8C-83A1-F6EECF244321}">
                <p14:modId xmlns:p14="http://schemas.microsoft.com/office/powerpoint/2010/main" val="4293633971"/>
              </p:ext>
            </p:extLst>
          </p:nvPr>
        </p:nvGraphicFramePr>
        <p:xfrm>
          <a:off x="504825" y="3449439"/>
          <a:ext cx="6769099" cy="3835869"/>
        </p:xfrm>
        <a:graphic>
          <a:graphicData uri="http://schemas.openxmlformats.org/drawingml/2006/table">
            <a:tbl>
              <a:tblPr firstRow="1" firstCol="1" bandRow="1">
                <a:tableStyleId>{2D5ABB26-0587-4C30-8999-92F81FD0307C}</a:tableStyleId>
              </a:tblPr>
              <a:tblGrid>
                <a:gridCol w="6769099">
                  <a:extLst>
                    <a:ext uri="{9D8B030D-6E8A-4147-A177-3AD203B41FA5}">
                      <a16:colId xmlns:a16="http://schemas.microsoft.com/office/drawing/2014/main" val="2430199447"/>
                    </a:ext>
                  </a:extLst>
                </a:gridCol>
              </a:tblGrid>
              <a:tr h="572036">
                <a:tc>
                  <a:txBody>
                    <a:bodyPr/>
                    <a:lstStyle/>
                    <a:p>
                      <a:r>
                        <a:rPr lang="en-US" sz="24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326383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Sea surface debris in the coastal waters of Malta presents a significant environmental challenge, endangering marine life, disrupting ecological balance, and compromising the integrity of coastal ecosystems. This problem is exacerbated by the lack of an effective system tailored to predict the movement of surface debris specifically for Malta. Addressing this gap, this project introduces a system that combines machine learning with a physics-based model to provide accurate predictions that can guide effective cleanup operations and inform long-term marine conservation strategies around Malta.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7" name="Table 26">
            <a:extLst>
              <a:ext uri="{FF2B5EF4-FFF2-40B4-BE49-F238E27FC236}">
                <a16:creationId xmlns:a16="http://schemas.microsoft.com/office/drawing/2014/main" id="{8AF3251F-B069-FB41-8D62-197A7018650C}"/>
              </a:ext>
            </a:extLst>
          </p:cNvPr>
          <p:cNvGraphicFramePr>
            <a:graphicFrameLocks noGrp="1"/>
          </p:cNvGraphicFramePr>
          <p:nvPr>
            <p:extLst>
              <p:ext uri="{D42A27DB-BD31-4B8C-83A1-F6EECF244321}">
                <p14:modId xmlns:p14="http://schemas.microsoft.com/office/powerpoint/2010/main" val="3364464291"/>
              </p:ext>
            </p:extLst>
          </p:nvPr>
        </p:nvGraphicFramePr>
        <p:xfrm>
          <a:off x="506008" y="13326968"/>
          <a:ext cx="14043025" cy="3128053"/>
        </p:xfrm>
        <a:graphic>
          <a:graphicData uri="http://schemas.openxmlformats.org/drawingml/2006/table">
            <a:tbl>
              <a:tblPr firstRow="1" bandRow="1">
                <a:tableStyleId>{2D5ABB26-0587-4C30-8999-92F81FD0307C}</a:tableStyleId>
              </a:tblPr>
              <a:tblGrid>
                <a:gridCol w="14043025">
                  <a:extLst>
                    <a:ext uri="{9D8B030D-6E8A-4147-A177-3AD203B41FA5}">
                      <a16:colId xmlns:a16="http://schemas.microsoft.com/office/drawing/2014/main" val="2430199447"/>
                    </a:ext>
                  </a:extLst>
                </a:gridCol>
              </a:tblGrid>
              <a:tr h="540000">
                <a:tc>
                  <a:txBody>
                    <a:bodyPr/>
                    <a:lstStyle/>
                    <a:p>
                      <a:r>
                        <a:rPr lang="en-US" sz="24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8805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The analysis included two key areas: error metrics evaluation and geospatial analysis, both of which confirmed the effectiveness and practical applicability of the models. </a:t>
                      </a:r>
                      <a:r>
                        <a:rPr lang="en-GB" sz="1600" dirty="0">
                          <a:latin typeface="Lato" panose="020F0502020204030203" pitchFamily="34" charset="0"/>
                          <a:ea typeface="Lato" panose="020F0502020204030203" pitchFamily="34" charset="0"/>
                          <a:cs typeface="Lato" panose="020F0502020204030203" pitchFamily="34" charset="0"/>
                        </a:rPr>
                        <a:t>Through a comparative evaluation, it was determined that the LSTM model outperforms the GRU model in predicting sea surface current velocities. This is evidenced by better results in error metrics such as MAE, MSE, and RMSE, providing more consistent and reliable predictions.</a:t>
                      </a:r>
                      <a:r>
                        <a:rPr lang="en-US" sz="1600" dirty="0">
                          <a:latin typeface="Lato" panose="020F0502020204030203" pitchFamily="34" charset="0"/>
                          <a:ea typeface="Lato" panose="020F0502020204030203" pitchFamily="34" charset="0"/>
                          <a:cs typeface="Lato" panose="020F0502020204030203" pitchFamily="34" charset="0"/>
                        </a:rPr>
                        <a:t>The geospatial analysis further corroborated these findings, showing that LSTM generally maintained more consistent performance metrics, such as spread and skewness, when compared to GRU.  Contrary to the initial hypothesis, the analysis did not conclusively prove that proximity to the coast and reduced data availability significantly degraded model performance. Even though coastal data points generally showed less accuracy, this was not universally the case, suggesting that other factors, such as the models’ capacity to handle sparse data and noise, play a critical role in prediction outcomes. These findings validate the effectiveness of the integrated approach by providing accurate predictions and simulations. This underscores the project's potential to improve marine conservation efforts and tackle surface debris issues in Malta.</a:t>
                      </a:r>
                      <a:endParaRPr lang="en-US" sz="14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19" name="Table 18">
            <a:extLst>
              <a:ext uri="{FF2B5EF4-FFF2-40B4-BE49-F238E27FC236}">
                <a16:creationId xmlns:a16="http://schemas.microsoft.com/office/drawing/2014/main" id="{BCF9112A-0D85-A645-A5C0-856DCFA88743}"/>
              </a:ext>
            </a:extLst>
          </p:cNvPr>
          <p:cNvGraphicFramePr>
            <a:graphicFrameLocks noGrp="1"/>
          </p:cNvGraphicFramePr>
          <p:nvPr>
            <p:extLst>
              <p:ext uri="{D42A27DB-BD31-4B8C-83A1-F6EECF244321}">
                <p14:modId xmlns:p14="http://schemas.microsoft.com/office/powerpoint/2010/main" val="894854814"/>
              </p:ext>
            </p:extLst>
          </p:nvPr>
        </p:nvGraphicFramePr>
        <p:xfrm>
          <a:off x="504825" y="10177145"/>
          <a:ext cx="14010871" cy="540000"/>
        </p:xfrm>
        <a:graphic>
          <a:graphicData uri="http://schemas.openxmlformats.org/drawingml/2006/table">
            <a:tbl>
              <a:tblPr firstRow="1" firstCol="1" bandRow="1">
                <a:tableStyleId>{2D5ABB26-0587-4C30-8999-92F81FD0307C}</a:tableStyleId>
              </a:tblPr>
              <a:tblGrid>
                <a:gridCol w="14010871">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METHODOLOGY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23" name="Table 22">
            <a:extLst>
              <a:ext uri="{FF2B5EF4-FFF2-40B4-BE49-F238E27FC236}">
                <a16:creationId xmlns:a16="http://schemas.microsoft.com/office/drawing/2014/main" id="{4A76AE7D-46E2-D741-A379-888C1DF94A0C}"/>
              </a:ext>
            </a:extLst>
          </p:cNvPr>
          <p:cNvGraphicFramePr>
            <a:graphicFrameLocks noGrp="1"/>
          </p:cNvGraphicFramePr>
          <p:nvPr>
            <p:extLst>
              <p:ext uri="{D42A27DB-BD31-4B8C-83A1-F6EECF244321}">
                <p14:modId xmlns:p14="http://schemas.microsoft.com/office/powerpoint/2010/main" val="4030241019"/>
              </p:ext>
            </p:extLst>
          </p:nvPr>
        </p:nvGraphicFramePr>
        <p:xfrm>
          <a:off x="570317" y="16258470"/>
          <a:ext cx="6736947" cy="477672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CONCLUSIONS AND FUTURE WORK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40232">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In this FYP, we successfully developed and integrated AI models with a physics-based Lagrangian framework to predict and visualize the movement of sea surface debris around Malta's coastal waters over a 24-hour period. Moving forward, this project lays a solid foundation for future enhancements aimed at expanding the system’s capabilities and applications. A possible improvement is to integrate additional environmental factors such as wind and wave height to improve predictions. Additionally, the model’s applicability could be expanded to cover other scenarios, including jellyfish and plankton movements, search and rescue operations, and oil spill simulations. Further improvements in predictive accuracy could be achieved by adopting ensemble learning and advanced models like transformers. Increasing the geographical area of interest would allow for a more comprehensive analysis of marine debris dynamics and enable the validation of the Lagrangian model with historical drifter data. Finally, the development of a dedicated website to display enhanced visualizations could make the research outcomes more accessible and practical for ongoing marine conservation initiatives.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4" name="Table 23">
            <a:extLst>
              <a:ext uri="{FF2B5EF4-FFF2-40B4-BE49-F238E27FC236}">
                <a16:creationId xmlns:a16="http://schemas.microsoft.com/office/drawing/2014/main" id="{DE79CB83-B327-A140-8283-A9AC73600A29}"/>
              </a:ext>
            </a:extLst>
          </p:cNvPr>
          <p:cNvGraphicFramePr>
            <a:graphicFrameLocks noGrp="1"/>
          </p:cNvGraphicFramePr>
          <p:nvPr>
            <p:extLst>
              <p:ext uri="{D42A27DB-BD31-4B8C-83A1-F6EECF244321}">
                <p14:modId xmlns:p14="http://schemas.microsoft.com/office/powerpoint/2010/main" val="2607632644"/>
              </p:ext>
            </p:extLst>
          </p:nvPr>
        </p:nvGraphicFramePr>
        <p:xfrm>
          <a:off x="570316" y="6407022"/>
          <a:ext cx="6736947" cy="402336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490324">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AIM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219587">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The aim of this project is to create a system that simulates and predicts the movement of sea surface debris around the coastal waters of Malta, thereby supporting marine conservation efforts. </a:t>
                      </a:r>
                      <a:r>
                        <a:rPr lang="en-GB" sz="1600" dirty="0">
                          <a:latin typeface="Lato" panose="020F0502020204030203" pitchFamily="34" charset="0"/>
                          <a:ea typeface="Lato" panose="020F0502020204030203" pitchFamily="34" charset="0"/>
                          <a:cs typeface="Lato" panose="020F0502020204030203" pitchFamily="34" charset="0"/>
                        </a:rPr>
                        <a:t>To achieve this, a pipeline was created that leverages historical data to predict the next 24 hours of sea surface current velocities.</a:t>
                      </a:r>
                      <a:r>
                        <a:rPr lang="en-US" sz="1600" dirty="0">
                          <a:latin typeface="Lato" panose="020F0502020204030203" pitchFamily="34" charset="0"/>
                          <a:ea typeface="Lato" panose="020F0502020204030203" pitchFamily="34" charset="0"/>
                          <a:cs typeface="Lato" panose="020F0502020204030203" pitchFamily="34" charset="0"/>
                        </a:rPr>
                        <a:t>. These predictions are then used as inputs for a Lagrangian model, enabling it to simulate the movement of surface marine debris. Finally, a comparative evaluation of both LSTM and GRU models is conducted, focusing on their predictive accuracy and the quality of the visualizations to determine the best model. This approach seeks to offer valuable insights for marine conservation and enhance decision-making processes for managing marine debris around the Maltese Islands.</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17" name="Table 16">
            <a:extLst>
              <a:ext uri="{FF2B5EF4-FFF2-40B4-BE49-F238E27FC236}">
                <a16:creationId xmlns:a16="http://schemas.microsoft.com/office/drawing/2014/main" id="{E4B7EE86-7D05-F747-8F31-866BE38A503B}"/>
              </a:ext>
            </a:extLst>
          </p:cNvPr>
          <p:cNvGraphicFramePr>
            <a:graphicFrameLocks noGrp="1"/>
          </p:cNvGraphicFramePr>
          <p:nvPr>
            <p:extLst>
              <p:ext uri="{D42A27DB-BD31-4B8C-83A1-F6EECF244321}">
                <p14:modId xmlns:p14="http://schemas.microsoft.com/office/powerpoint/2010/main" val="1207198375"/>
              </p:ext>
            </p:extLst>
          </p:nvPr>
        </p:nvGraphicFramePr>
        <p:xfrm>
          <a:off x="7741919" y="3497823"/>
          <a:ext cx="6735761" cy="519773"/>
        </p:xfrm>
        <a:graphic>
          <a:graphicData uri="http://schemas.openxmlformats.org/drawingml/2006/table">
            <a:tbl>
              <a:tblPr firstRow="1" firstCol="1" bandRow="1">
                <a:tableStyleId>{2D5ABB26-0587-4C30-8999-92F81FD0307C}</a:tableStyleId>
              </a:tblPr>
              <a:tblGrid>
                <a:gridCol w="6735761">
                  <a:extLst>
                    <a:ext uri="{9D8B030D-6E8A-4147-A177-3AD203B41FA5}">
                      <a16:colId xmlns:a16="http://schemas.microsoft.com/office/drawing/2014/main" val="2430199447"/>
                    </a:ext>
                  </a:extLst>
                </a:gridCol>
              </a:tblGrid>
              <a:tr h="519773">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ARCHITECTURE DESIGN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4" name="Diagram 3">
            <a:extLst>
              <a:ext uri="{FF2B5EF4-FFF2-40B4-BE49-F238E27FC236}">
                <a16:creationId xmlns:a16="http://schemas.microsoft.com/office/drawing/2014/main" id="{F2825C52-59A3-3942-B660-8B326AB1D8FF}"/>
              </a:ext>
            </a:extLst>
          </p:cNvPr>
          <p:cNvGraphicFramePr/>
          <p:nvPr>
            <p:extLst>
              <p:ext uri="{D42A27DB-BD31-4B8C-83A1-F6EECF244321}">
                <p14:modId xmlns:p14="http://schemas.microsoft.com/office/powerpoint/2010/main" val="435182907"/>
              </p:ext>
            </p:extLst>
          </p:nvPr>
        </p:nvGraphicFramePr>
        <p:xfrm>
          <a:off x="416651" y="10834306"/>
          <a:ext cx="14350354" cy="2395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606D79F7-9C30-1F49-8487-92D85E860797}"/>
              </a:ext>
            </a:extLst>
          </p:cNvPr>
          <p:cNvSpPr/>
          <p:nvPr/>
        </p:nvSpPr>
        <p:spPr>
          <a:xfrm>
            <a:off x="11473132" y="602478"/>
            <a:ext cx="3646218" cy="861774"/>
          </a:xfrm>
          <a:prstGeom prst="rect">
            <a:avLst/>
          </a:prstGeom>
        </p:spPr>
        <p:txBody>
          <a:bodyPr wrap="square">
            <a:spAutoFit/>
          </a:bodyPr>
          <a:lstStyle/>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B.Sc. IT (Hons.)</a:t>
            </a:r>
          </a:p>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Artificial Intelligence</a:t>
            </a:r>
          </a:p>
        </p:txBody>
      </p:sp>
      <p:pic>
        <p:nvPicPr>
          <p:cNvPr id="3" name="Picture 2">
            <a:extLst>
              <a:ext uri="{FF2B5EF4-FFF2-40B4-BE49-F238E27FC236}">
                <a16:creationId xmlns:a16="http://schemas.microsoft.com/office/drawing/2014/main" id="{7269E329-3412-1F45-B65C-89F93DC7EC94}"/>
              </a:ext>
            </a:extLst>
          </p:cNvPr>
          <p:cNvPicPr>
            <a:picLocks noChangeAspect="1"/>
          </p:cNvPicPr>
          <p:nvPr/>
        </p:nvPicPr>
        <p:blipFill>
          <a:blip r:embed="rId8"/>
          <a:stretch>
            <a:fillRect/>
          </a:stretch>
        </p:blipFill>
        <p:spPr>
          <a:xfrm>
            <a:off x="16076" y="-6794"/>
            <a:ext cx="8593282" cy="2187110"/>
          </a:xfrm>
          <a:prstGeom prst="rect">
            <a:avLst/>
          </a:prstGeom>
        </p:spPr>
      </p:pic>
      <p:graphicFrame>
        <p:nvGraphicFramePr>
          <p:cNvPr id="2" name="Table 1">
            <a:extLst>
              <a:ext uri="{FF2B5EF4-FFF2-40B4-BE49-F238E27FC236}">
                <a16:creationId xmlns:a16="http://schemas.microsoft.com/office/drawing/2014/main" id="{47A58F86-9D3A-CE27-171F-56F716EB0571}"/>
              </a:ext>
            </a:extLst>
          </p:cNvPr>
          <p:cNvGraphicFramePr>
            <a:graphicFrameLocks noGrp="1"/>
          </p:cNvGraphicFramePr>
          <p:nvPr>
            <p:extLst>
              <p:ext uri="{D42A27DB-BD31-4B8C-83A1-F6EECF244321}">
                <p14:modId xmlns:p14="http://schemas.microsoft.com/office/powerpoint/2010/main" val="1771864901"/>
              </p:ext>
            </p:extLst>
          </p:nvPr>
        </p:nvGraphicFramePr>
        <p:xfrm>
          <a:off x="7695883" y="16283687"/>
          <a:ext cx="6735761" cy="519773"/>
        </p:xfrm>
        <a:graphic>
          <a:graphicData uri="http://schemas.openxmlformats.org/drawingml/2006/table">
            <a:tbl>
              <a:tblPr firstRow="1" firstCol="1" bandRow="1">
                <a:tableStyleId>{2D5ABB26-0587-4C30-8999-92F81FD0307C}</a:tableStyleId>
              </a:tblPr>
              <a:tblGrid>
                <a:gridCol w="6735761">
                  <a:extLst>
                    <a:ext uri="{9D8B030D-6E8A-4147-A177-3AD203B41FA5}">
                      <a16:colId xmlns:a16="http://schemas.microsoft.com/office/drawing/2014/main" val="2430199447"/>
                    </a:ext>
                  </a:extLst>
                </a:gridCol>
              </a:tblGrid>
              <a:tr h="519773">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FINAL VISUALISATION EXAMPLE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sp>
        <p:nvSpPr>
          <p:cNvPr id="18" name="TextBox 17">
            <a:extLst>
              <a:ext uri="{FF2B5EF4-FFF2-40B4-BE49-F238E27FC236}">
                <a16:creationId xmlns:a16="http://schemas.microsoft.com/office/drawing/2014/main" id="{78F78507-0A7F-C570-B9DC-76E7E55FFDA7}"/>
              </a:ext>
            </a:extLst>
          </p:cNvPr>
          <p:cNvSpPr txBox="1"/>
          <p:nvPr/>
        </p:nvSpPr>
        <p:spPr>
          <a:xfrm>
            <a:off x="8231260" y="10161187"/>
            <a:ext cx="6413745" cy="338554"/>
          </a:xfrm>
          <a:prstGeom prst="rect">
            <a:avLst/>
          </a:prstGeom>
          <a:noFill/>
        </p:spPr>
        <p:txBody>
          <a:bodyPr wrap="square" rtlCol="0">
            <a:spAutoFit/>
          </a:bodyPr>
          <a:lstStyle/>
          <a:p>
            <a:pPr algn="ctr"/>
            <a:r>
              <a:rPr lang="en-US" sz="1600" dirty="0">
                <a:latin typeface="Lato" panose="020F0502020204030203" pitchFamily="34" charset="0"/>
                <a:ea typeface="Lato" panose="020F0502020204030203" pitchFamily="34" charset="0"/>
                <a:cs typeface="Lato" panose="020F0502020204030203" pitchFamily="34" charset="0"/>
              </a:rPr>
              <a:t>Figure 1 – Overview of entire pipeline</a:t>
            </a:r>
            <a:endParaRPr lang="en-GB" sz="1600" dirty="0">
              <a:latin typeface="Lato" panose="020F0502020204030203" pitchFamily="34" charset="0"/>
              <a:ea typeface="Lato" panose="020F0502020204030203" pitchFamily="34" charset="0"/>
              <a:cs typeface="Lato" panose="020F0502020204030203" pitchFamily="34" charset="0"/>
            </a:endParaRPr>
          </a:p>
        </p:txBody>
      </p:sp>
      <p:graphicFrame>
        <p:nvGraphicFramePr>
          <p:cNvPr id="20" name="Object 19">
            <a:extLst>
              <a:ext uri="{FF2B5EF4-FFF2-40B4-BE49-F238E27FC236}">
                <a16:creationId xmlns:a16="http://schemas.microsoft.com/office/drawing/2014/main" id="{14D5D0A2-7F9D-94CF-600C-A5A32BE64282}"/>
              </a:ext>
            </a:extLst>
          </p:cNvPr>
          <p:cNvGraphicFramePr>
            <a:graphicFrameLocks noChangeAspect="1"/>
          </p:cNvGraphicFramePr>
          <p:nvPr>
            <p:extLst>
              <p:ext uri="{D42A27DB-BD31-4B8C-83A1-F6EECF244321}">
                <p14:modId xmlns:p14="http://schemas.microsoft.com/office/powerpoint/2010/main" val="3535646968"/>
              </p:ext>
            </p:extLst>
          </p:nvPr>
        </p:nvGraphicFramePr>
        <p:xfrm>
          <a:off x="7393756" y="16922187"/>
          <a:ext cx="7220769" cy="3420319"/>
        </p:xfrm>
        <a:graphic>
          <a:graphicData uri="http://schemas.openxmlformats.org/presentationml/2006/ole">
            <mc:AlternateContent xmlns:mc="http://schemas.openxmlformats.org/markup-compatibility/2006">
              <mc:Choice xmlns:v="urn:schemas-microsoft-com:vml" Requires="v">
                <p:oleObj name="Acrobat Document" r:id="rId9" imgW="5349240" imgH="2361895" progId="Acrobat.Document.DC">
                  <p:embed/>
                </p:oleObj>
              </mc:Choice>
              <mc:Fallback>
                <p:oleObj name="Acrobat Document" r:id="rId9" imgW="5349240" imgH="2361895" progId="Acrobat.Document.DC">
                  <p:embed/>
                  <p:pic>
                    <p:nvPicPr>
                      <p:cNvPr id="0" name=""/>
                      <p:cNvPicPr/>
                      <p:nvPr/>
                    </p:nvPicPr>
                    <p:blipFill>
                      <a:blip r:embed="rId10"/>
                      <a:stretch>
                        <a:fillRect/>
                      </a:stretch>
                    </p:blipFill>
                    <p:spPr>
                      <a:xfrm>
                        <a:off x="7393756" y="16922187"/>
                        <a:ext cx="7220769" cy="3420319"/>
                      </a:xfrm>
                      <a:prstGeom prst="rect">
                        <a:avLst/>
                      </a:prstGeom>
                    </p:spPr>
                  </p:pic>
                </p:oleObj>
              </mc:Fallback>
            </mc:AlternateContent>
          </a:graphicData>
        </a:graphic>
      </p:graphicFrame>
      <p:sp>
        <p:nvSpPr>
          <p:cNvPr id="22" name="TextBox 21">
            <a:extLst>
              <a:ext uri="{FF2B5EF4-FFF2-40B4-BE49-F238E27FC236}">
                <a16:creationId xmlns:a16="http://schemas.microsoft.com/office/drawing/2014/main" id="{7E4DF826-CB72-7D3A-3457-77C91D8DF8C5}"/>
              </a:ext>
            </a:extLst>
          </p:cNvPr>
          <p:cNvSpPr txBox="1"/>
          <p:nvPr/>
        </p:nvSpPr>
        <p:spPr>
          <a:xfrm>
            <a:off x="8063935" y="20435212"/>
            <a:ext cx="6413745" cy="584775"/>
          </a:xfrm>
          <a:prstGeom prst="rect">
            <a:avLst/>
          </a:prstGeom>
          <a:noFill/>
        </p:spPr>
        <p:txBody>
          <a:bodyPr wrap="square" rtlCol="0">
            <a:spAutoFit/>
          </a:bodyPr>
          <a:lstStyle/>
          <a:p>
            <a:pPr algn="ctr"/>
            <a:r>
              <a:rPr lang="en-US" sz="1600" dirty="0">
                <a:latin typeface="Lato" panose="020F0502020204030203" pitchFamily="34" charset="0"/>
                <a:ea typeface="Lato" panose="020F0502020204030203" pitchFamily="34" charset="0"/>
                <a:cs typeface="Lato" panose="020F0502020204030203" pitchFamily="34" charset="0"/>
              </a:rPr>
              <a:t>Figure 2 –  LSTM and GRU initial vs final debris movement </a:t>
            </a:r>
          </a:p>
          <a:p>
            <a:pPr algn="ctr"/>
            <a:r>
              <a:rPr lang="en-US" sz="1600" dirty="0">
                <a:latin typeface="Lato" panose="020F0502020204030203" pitchFamily="34" charset="0"/>
                <a:ea typeface="Lato" panose="020F0502020204030203" pitchFamily="34" charset="0"/>
                <a:cs typeface="Lato" panose="020F0502020204030203" pitchFamily="34" charset="0"/>
              </a:rPr>
              <a:t>(4th August 2023).</a:t>
            </a:r>
            <a:endParaRPr lang="en-GB" sz="1600" dirty="0">
              <a:latin typeface="Lato" panose="020F0502020204030203" pitchFamily="34" charset="0"/>
              <a:ea typeface="Lato" panose="020F0502020204030203" pitchFamily="34" charset="0"/>
              <a:cs typeface="Lato" panose="020F0502020204030203" pitchFamily="34" charset="0"/>
            </a:endParaRPr>
          </a:p>
        </p:txBody>
      </p:sp>
      <p:pic>
        <p:nvPicPr>
          <p:cNvPr id="8" name="Picture 7" descr="A diagram of a model training&#10;&#10;Description automatically generated">
            <a:extLst>
              <a:ext uri="{FF2B5EF4-FFF2-40B4-BE49-F238E27FC236}">
                <a16:creationId xmlns:a16="http://schemas.microsoft.com/office/drawing/2014/main" id="{28E2C0CD-1CB2-2575-C6A0-C225232979C0}"/>
              </a:ext>
            </a:extLst>
          </p:cNvPr>
          <p:cNvPicPr>
            <a:picLocks noChangeAspect="1"/>
          </p:cNvPicPr>
          <p:nvPr/>
        </p:nvPicPr>
        <p:blipFill>
          <a:blip r:embed="rId11"/>
          <a:stretch>
            <a:fillRect/>
          </a:stretch>
        </p:blipFill>
        <p:spPr>
          <a:xfrm>
            <a:off x="7616511" y="4110827"/>
            <a:ext cx="6947762" cy="5968800"/>
          </a:xfrm>
          <a:prstGeom prst="rect">
            <a:avLst/>
          </a:prstGeom>
        </p:spPr>
      </p:pic>
    </p:spTree>
    <p:extLst>
      <p:ext uri="{BB962C8B-B14F-4D97-AF65-F5344CB8AC3E}">
        <p14:creationId xmlns:p14="http://schemas.microsoft.com/office/powerpoint/2010/main" val="2224914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508</TotalTime>
  <Words>760</Words>
  <Application>Microsoft Office PowerPoint</Application>
  <PresentationFormat>Custom</PresentationFormat>
  <Paragraphs>25</Paragraphs>
  <Slides>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Calibri Light</vt:lpstr>
      <vt:lpstr>Lato</vt:lpstr>
      <vt:lpstr>Lato Black</vt:lpstr>
      <vt:lpstr>Lato Light</vt:lpstr>
      <vt:lpstr>Lato Semibold</vt:lpstr>
      <vt:lpstr>Office Theme</vt:lpstr>
      <vt:lpstr>Acrobat Document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Mark DINGLI</cp:lastModifiedBy>
  <cp:revision>120</cp:revision>
  <cp:lastPrinted>2020-02-20T07:04:01Z</cp:lastPrinted>
  <dcterms:created xsi:type="dcterms:W3CDTF">2020-01-29T13:06:55Z</dcterms:created>
  <dcterms:modified xsi:type="dcterms:W3CDTF">2024-05-14T12:30:24Z</dcterms:modified>
</cp:coreProperties>
</file>