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31"/>
  </p:notesMasterIdLst>
  <p:handoutMasterIdLst>
    <p:handoutMasterId r:id="rId32"/>
  </p:handoutMasterIdLst>
  <p:sldIdLst>
    <p:sldId id="256" r:id="rId5"/>
    <p:sldId id="260" r:id="rId6"/>
    <p:sldId id="261" r:id="rId7"/>
    <p:sldId id="262" r:id="rId8"/>
    <p:sldId id="264" r:id="rId9"/>
    <p:sldId id="265" r:id="rId10"/>
    <p:sldId id="263" r:id="rId11"/>
    <p:sldId id="266" r:id="rId12"/>
    <p:sldId id="267" r:id="rId13"/>
    <p:sldId id="268" r:id="rId14"/>
    <p:sldId id="279"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83707" autoAdjust="0"/>
  </p:normalViewPr>
  <p:slideViewPr>
    <p:cSldViewPr snapToGrid="0">
      <p:cViewPr varScale="1">
        <p:scale>
          <a:sx n="82" d="100"/>
          <a:sy n="82" d="100"/>
        </p:scale>
        <p:origin x="557" y="72"/>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10/5/2023</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10/5/2023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10/5/2023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10/5/2023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1109980" y="789069"/>
            <a:ext cx="9966960" cy="2926080"/>
          </a:xfrm>
        </p:spPr>
        <p:txBody>
          <a:bodyPr>
            <a:noAutofit/>
          </a:bodyPr>
          <a:lstStyle/>
          <a:p>
            <a:r>
              <a:rPr lang="en-GB" sz="4800" dirty="0">
                <a:latin typeface="Rockwell" panose="02060603020205020403" pitchFamily="18" charset="0"/>
              </a:rPr>
              <a:t>Predictive Trash Debris Tracking and Marine Conservation Using AI</a:t>
            </a:r>
            <a:endParaRPr lang="en-US" sz="4800" dirty="0">
              <a:latin typeface="Rockwell" panose="02060603020205020403" pitchFamily="18" charset="0"/>
            </a:endParaRP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a:xfrm>
            <a:off x="1709530" y="4224197"/>
            <a:ext cx="8767860" cy="1388165"/>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Final Year Project </a:t>
            </a:r>
          </a:p>
          <a:p>
            <a:r>
              <a:rPr lang="en-US" sz="1800" dirty="0">
                <a:latin typeface="Tahoma" panose="020B0604030504040204" pitchFamily="34" charset="0"/>
                <a:ea typeface="Tahoma" panose="020B0604030504040204" pitchFamily="34" charset="0"/>
                <a:cs typeface="Tahoma" panose="020B0604030504040204" pitchFamily="34" charset="0"/>
              </a:rPr>
              <a:t>Mark Dingli</a:t>
            </a:r>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FORECASTING OCEAN PLASTIC AROUND THE GLOBE: A DEEP DIVE INTO MODELING THE GARBAGE PATCHES (Article)</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10000"/>
          </a:bodyPr>
          <a:lstStyle/>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article discusses the creation of a global ocean plastic forecast using Lagrangian models to simulate particle dispersion based on ocean currents, wind, and other factors.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Highlights the critical role of understanding plastic dispersion for effective cleanup and prevention strategies.</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Provides a comprehensive view of how The Ocean Cleanup uses dispersion models to study plastic concentration zones, commonly known as "oceanic garbage patches."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Encourages the use of open-source tools for anyone interested in contributing to the improvement of plastic dispersion models.</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article's focus on using Lagrangian models for tracking plastic debris aligns closely with the project's goals.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Offers valuable insights into the scalability and statistical accuracy achievable through increasing the number of particles in the simulation.</a:t>
            </a:r>
            <a:endParaRPr lang="en-M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384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800" dirty="0">
                <a:latin typeface="Rockwell" panose="02060603020205020403" pitchFamily="18" charset="0"/>
              </a:rPr>
              <a:t>A lagrangian dispersion model for calculating concentration distribution within a built-up domain</a:t>
            </a:r>
            <a:endParaRPr lang="en-US" sz="28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2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presents a Lagrangian model focused on calculating particle concentration distributions in built-up (urban) areas.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model accounts for complex flow fields and incorporates wind speed, direction, and building layout.</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an advanced Lagrangian model that can adapt to various environmental conditions.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Introduces ways to incorporate complex factors like wind and building structures into the dispersion model.</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approach to Lagrangian modelling can be adapted to consider complex factors in marine environments, such as varying current and wind conditions, to predict trash debris movement.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Offers insights into how to handle real-world complexities in Lagrangian modelling.</a:t>
            </a:r>
          </a:p>
          <a:p>
            <a:pPr marL="45720" indent="0">
              <a:lnSpc>
                <a:spcPct val="107000"/>
              </a:lnSpc>
              <a:spcAft>
                <a:spcPts val="800"/>
              </a:spcAft>
              <a:buNone/>
            </a:pPr>
            <a:endParaRPr lang="en-MT"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677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A Lagrangian Particle Dispersion Model Compatible with WRF</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2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focuses on integrating a Lagrangian Particle Dispersion Model with the Weather Research and Forecasting (WRF)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 aims to provide a more accurate and comprehensive way to simulate particle dispersion by using real-time weather data.</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Demonstrates a successful integration of Lagrangian particle modelling with a well-established weather forecasting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Offers a robust methodology for real-time or near-real-time simulations.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approach of integrating Lagrangian models with real-time weather forecasting could be highly beneficial for the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a framework that the project can emulate to combine ocean current and weather data for predictive modelling.</a:t>
            </a:r>
            <a:endParaRPr lang="en-MT"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217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A New High-Performance Version of the Lagrangian Particle Dispersion Model Spray, Some Case Studies</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introduces an upgraded, high-performance version of the Lagrangian Particle Dispersion Model called "Spray."</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 focuses on the model's capability to efficiently simulate particle dispersion in various atmospheric conditions.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Presents "Spray" as a versatile, high-performance tool for studying particle dispersion.</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case studies to validate the model's efficiency and accuracy.</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high-performance aspect of "Spray" could inspire optimization strategies for the Lagrangian-based model.</a:t>
            </a:r>
          </a:p>
        </p:txBody>
      </p:sp>
    </p:spTree>
    <p:extLst>
      <p:ext uri="{BB962C8B-B14F-4D97-AF65-F5344CB8AC3E}">
        <p14:creationId xmlns:p14="http://schemas.microsoft.com/office/powerpoint/2010/main" val="4021803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000" dirty="0">
                <a:latin typeface="Rockwell" panose="02060603020205020403" pitchFamily="18" charset="0"/>
              </a:rPr>
              <a:t>An Overview of the Lagrangian Dispersion Modelling of Heavy Particles</a:t>
            </a:r>
            <a:endParaRPr lang="en-US" sz="20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85000" lnSpcReduction="1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provides a comprehensive overview of Lagrangian Dispersion Models focusing on heavy particles.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Discusses the challenges and limitations of accurately modelling the dispersion of heavy particles in various environmental settings.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Offers a synthesized view of the state-of-the-art in Lagrangian dispersion models, specifically targeting heavy particles.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Highlights the complexities of modelling heavy particle dispersion, offering a roadmap for future research.</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While my project does not specifically focus on heavy particles, the overview and challenges presented can offer insights into the broader field of Lagrangian modelling.</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emphasis on limitations could help us understand and mitigate potential issues in the model.</a:t>
            </a:r>
          </a:p>
        </p:txBody>
      </p:sp>
    </p:spTree>
    <p:extLst>
      <p:ext uri="{BB962C8B-B14F-4D97-AF65-F5344CB8AC3E}">
        <p14:creationId xmlns:p14="http://schemas.microsoft.com/office/powerpoint/2010/main" val="323711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000" dirty="0">
                <a:latin typeface="Rockwell" panose="02060603020205020403" pitchFamily="18" charset="0"/>
              </a:rPr>
              <a:t>Efficiently simulating Lagrangian particles in large-scale ocean flows — Data</a:t>
            </a:r>
            <a:endParaRPr lang="en-US" sz="20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2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presents an efficient approach to simulate Lagrangian particles in large-scale ocean flows.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 introduces computational methods to improve the performance and accuracy of Lagrangian simulations.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Proposes novel algorithms to enhance the computational efficiency of simulating Lagrangian particles.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Demonstrates the efficacy of the approach through case studies, thereby validating its practical utility.</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focus on efficiency and large-scale ocean flows is directly relevant to my project, which also aims to model particles in oceanic environments.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computational techniques proposed could potentially be adapted to improve the efficiency of the model.</a:t>
            </a:r>
          </a:p>
        </p:txBody>
      </p:sp>
    </p:spTree>
    <p:extLst>
      <p:ext uri="{BB962C8B-B14F-4D97-AF65-F5344CB8AC3E}">
        <p14:creationId xmlns:p14="http://schemas.microsoft.com/office/powerpoint/2010/main" val="312339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000" dirty="0">
                <a:latin typeface="Rockwell" panose="02060603020205020403" pitchFamily="18" charset="0"/>
              </a:rPr>
              <a:t>Lagrangian dispersion models (pptx)</a:t>
            </a:r>
            <a:endParaRPr lang="en-US" sz="20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1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provides a comprehensive overview of Lagrangian dispersion models and their applications.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 explores different mathematical and physical components that contribute to the dispersion process in these models.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Offers an extensive review of existing Lagrangian models, covering their strengths and limitations.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Discusses various application areas, from environmental science to industrial applications.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This paper serves as an excellent foundational resource for understanding the landscape of Lagrangian models.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Its discussion on the limitations and strengths of existing models provides valuable insights for the model's development.</a:t>
            </a:r>
          </a:p>
        </p:txBody>
      </p:sp>
    </p:spTree>
    <p:extLst>
      <p:ext uri="{BB962C8B-B14F-4D97-AF65-F5344CB8AC3E}">
        <p14:creationId xmlns:p14="http://schemas.microsoft.com/office/powerpoint/2010/main" val="113875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Parcels v09 prototyping a Lagrangian Ocean Analysis framework for the </a:t>
            </a:r>
            <a:r>
              <a:rPr lang="en-GB" sz="2400" dirty="0" err="1">
                <a:latin typeface="Rockwell" panose="02060603020205020403" pitchFamily="18" charset="0"/>
              </a:rPr>
              <a:t>petascale</a:t>
            </a:r>
            <a:r>
              <a:rPr lang="en-GB" sz="2400" dirty="0">
                <a:latin typeface="Rockwell" panose="02060603020205020403" pitchFamily="18" charset="0"/>
              </a:rPr>
              <a:t> age</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1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introduces Parcels v0.9, a Lagrangian Ocean Analysis framework specifically designed for </a:t>
            </a:r>
            <a:r>
              <a:rPr lang="en-GB" sz="1600" kern="100" dirty="0" err="1">
                <a:effectLst/>
                <a:latin typeface="Calibri" panose="020F0502020204030204" pitchFamily="34" charset="0"/>
                <a:ea typeface="Calibri" panose="020F0502020204030204" pitchFamily="34" charset="0"/>
                <a:cs typeface="Times New Roman" panose="02020603050405020304" pitchFamily="18" charset="0"/>
              </a:rPr>
              <a:t>petascale</a:t>
            </a: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computing.</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Focuses on high-performance, flexibility, and easy usage to handle large-scale oceanographic data.</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Introduces a new approach to Lagrangian ocean analysis that is scalable and can handle petabytes of data.</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use-cases to demonstrate the framework's efficiency and scalability.</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focus on scalability and high performance is directly relevant as our project also aims for real-time predictions.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Could potentially inform how to handle large datasets and scalability issues in the model.</a:t>
            </a:r>
          </a:p>
        </p:txBody>
      </p:sp>
    </p:spTree>
    <p:extLst>
      <p:ext uri="{BB962C8B-B14F-4D97-AF65-F5344CB8AC3E}">
        <p14:creationId xmlns:p14="http://schemas.microsoft.com/office/powerpoint/2010/main" val="416953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SIMULATION OF URBAN-SCALE DISPERSION</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2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This paper addresses the simulation of urban-scale dispersion phenomena, focusing on a specific computational framework.</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 aims to provide accurate and efficient simulations to better understand dispersion in urban environments.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Offers a computational method designed for urban-scale applications, considering complex terrains and conditions.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empirical validations to demonstrate the accuracy and efficiency of the model.</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While the paper focuses on urban-scale dispersion, the computational methods and efficiency considerations may be adaptable for marine environments.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Could offer insights into simulating complex terrains, something relevant for bays and dive sites in the project.</a:t>
            </a:r>
          </a:p>
        </p:txBody>
      </p:sp>
    </p:spTree>
    <p:extLst>
      <p:ext uri="{BB962C8B-B14F-4D97-AF65-F5344CB8AC3E}">
        <p14:creationId xmlns:p14="http://schemas.microsoft.com/office/powerpoint/2010/main" val="969131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The Lagrangian particle dispersion model FLEXPART version 10.4</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85000" lnSpcReduction="1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presents the version 10.4 of FLEXPART, a Lagrangian particle dispersion model widely used in atmospheric research.</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 discusses improvements, bug fixes, and new features in this latest version, focusing on its applicability for a variety of atmospheric conditions.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Offers a comprehensive look at FLEXPART, including the mathematical formulations, numerical methods, and practical applications.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updates that enhance the model's performance and versatility in simulating atmospheric dispersion phenomena.</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FLEXPART's advancements in particle dispersion modelling could offer useful methodologies for our marine debris tracking.</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focus on adaptability and a wide range of applications could provide valuable insight.</a:t>
            </a:r>
          </a:p>
        </p:txBody>
      </p:sp>
    </p:spTree>
    <p:extLst>
      <p:ext uri="{BB962C8B-B14F-4D97-AF65-F5344CB8AC3E}">
        <p14:creationId xmlns:p14="http://schemas.microsoft.com/office/powerpoint/2010/main" val="78781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GB" sz="4000" dirty="0">
                <a:latin typeface="Rockwell" panose="02060603020205020403" pitchFamily="18" charset="0"/>
              </a:rPr>
              <a:t>What - The Problem and Project Overview</a:t>
            </a:r>
            <a:endParaRPr lang="en-US" sz="40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lstStyle/>
          <a:p>
            <a:pPr marL="45720" indent="0" algn="l">
              <a:buNone/>
            </a:pPr>
            <a:r>
              <a:rPr lang="en-GB" b="0" i="0" u="sng" dirty="0">
                <a:effectLst/>
                <a:latin typeface="Söhne"/>
              </a:rPr>
              <a:t>What is the Problem?</a:t>
            </a:r>
          </a:p>
          <a:p>
            <a:r>
              <a:rPr lang="en-GB" dirty="0">
                <a:latin typeface="Söhne"/>
              </a:rPr>
              <a:t>Accumulation of trash debris in oceans and seas.</a:t>
            </a:r>
          </a:p>
          <a:p>
            <a:r>
              <a:rPr lang="en-GB" dirty="0">
                <a:latin typeface="Söhne"/>
              </a:rPr>
              <a:t>Adverse impact on marine ecology, including coral reefs and aquatic life.</a:t>
            </a:r>
          </a:p>
          <a:p>
            <a:r>
              <a:rPr lang="en-GB" dirty="0">
                <a:latin typeface="Söhne"/>
              </a:rPr>
              <a:t>Human activities like diving and swimming are also negatively impacted.</a:t>
            </a:r>
          </a:p>
          <a:p>
            <a:pPr marL="45720" indent="0">
              <a:buNone/>
            </a:pPr>
            <a:endParaRPr lang="en-MT" dirty="0"/>
          </a:p>
        </p:txBody>
      </p:sp>
    </p:spTree>
    <p:extLst>
      <p:ext uri="{BB962C8B-B14F-4D97-AF65-F5344CB8AC3E}">
        <p14:creationId xmlns:p14="http://schemas.microsoft.com/office/powerpoint/2010/main" val="1524077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The Lagrangian particle dispersion model FLEXPART-WRF</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85000" lnSpcReduction="2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introduces FLEXPART-WRF, an extension of the FLEXPART model specifically designed to work with the Weather Research and Forecasting (WRF)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Discusses how FLEXPART-WRF can be applied to simulate particle dispersion in the atmosphere with high accuracy.</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Illustrates the integration of FLEXPART with WRF, providing a powerful tool for atmospheric dispersion studies.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Provides case studies to validate the model's effectiveness in realistic scenarios.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integration with WRF is noteworthy as it combines atmospheric modelling with particle dispersion, a concept I can adapt for ocean currents and weather data.</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focus on accuracy and realistic scenarios is particularly relevant for the project's objective of predictive tracking.</a:t>
            </a:r>
          </a:p>
        </p:txBody>
      </p:sp>
    </p:spTree>
    <p:extLst>
      <p:ext uri="{BB962C8B-B14F-4D97-AF65-F5344CB8AC3E}">
        <p14:creationId xmlns:p14="http://schemas.microsoft.com/office/powerpoint/2010/main" val="3928807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The Parcels v20 Lagrangian framework new field</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85000" lnSpcReduction="20000"/>
          </a:bodyPr>
          <a:lstStyle/>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 presents Parcels v2.0, an upgraded version of a Lagrangian framework designed for simulating the movement of ocean particles.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Introduces new capabilities, such as advanced field sampling and custom kernel injection, to improve simulation quality.</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updated framework offers a highly extensible and customizable setup that can be tailored to specific scientific needs.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Demonstrates the software's utility in a variety of oceanographic research applications.</a:t>
            </a:r>
          </a:p>
          <a:p>
            <a:pPr marL="45720" indent="0">
              <a:lnSpc>
                <a:spcPct val="107000"/>
              </a:lnSpc>
              <a:spcAft>
                <a:spcPts val="800"/>
              </a:spcAft>
              <a:buNone/>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paper's emphasis on customization and extensibility could inspire similar features in the predictive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The methodological advancements in Lagrangian frameworks are directly relevant to our project’s focus on predictive trash debris tracking.</a:t>
            </a:r>
          </a:p>
        </p:txBody>
      </p:sp>
    </p:spTree>
    <p:extLst>
      <p:ext uri="{BB962C8B-B14F-4D97-AF65-F5344CB8AC3E}">
        <p14:creationId xmlns:p14="http://schemas.microsoft.com/office/powerpoint/2010/main" val="2983382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Weather Forecasting Using Machine Learning </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10000"/>
          </a:bodyPr>
          <a:lstStyle/>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 explores various machine learning techniques, including decision trees, k-NN, and neural networks, for weather forecasting.</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Compares the performance of machine learning algorithms with traditional time series models in short-term weather prediction.</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Demonstrates that machine learning algorithms can outperform traditional methods in short-term weather forecasting.</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Provides a comprehensive evaluation methodology using historical weather data for training and validation.</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paper's insights into machine learning techniques for weather forecasting could guide the selection of an appropriate method for the weather prediction component.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proven efficacy of machine learning algorithms in weather forecasting could be integrated with the Lagrangian dispersion model to create a more robust and accurate predictive model for trash debris tracking and marine conservation.</a:t>
            </a:r>
          </a:p>
        </p:txBody>
      </p:sp>
    </p:spTree>
    <p:extLst>
      <p:ext uri="{BB962C8B-B14F-4D97-AF65-F5344CB8AC3E}">
        <p14:creationId xmlns:p14="http://schemas.microsoft.com/office/powerpoint/2010/main" val="1221772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Machine Learning Applied to Weather Forecasting</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a:bodyPr>
          <a:lstStyle/>
          <a:p>
            <a:pPr marL="45720" indent="0">
              <a:lnSpc>
                <a:spcPct val="107000"/>
              </a:lnSpc>
              <a:spcAft>
                <a:spcPts val="800"/>
              </a:spcAft>
              <a:buNone/>
            </a:pPr>
            <a:r>
              <a:rPr lang="en-GB" sz="12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paper investigates the application of machine learning algorithms, specifically Random Forest and Support Vector Machines (SVMs), in weather forecasting.</a:t>
            </a:r>
          </a:p>
          <a:p>
            <a:pPr marL="45720" indent="0">
              <a:lnSpc>
                <a:spcPct val="107000"/>
              </a:lnSpc>
              <a:spcAft>
                <a:spcPts val="800"/>
              </a:spcAft>
              <a:buNone/>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Focuses on multiple weather parameters like temperature, pressure, and humidity, and evaluates the algorithms based on these parameters.</a:t>
            </a:r>
          </a:p>
          <a:p>
            <a:pPr marL="45720" indent="0">
              <a:lnSpc>
                <a:spcPct val="107000"/>
              </a:lnSpc>
              <a:spcAft>
                <a:spcPts val="800"/>
              </a:spcAft>
              <a:buNone/>
            </a:pPr>
            <a:r>
              <a:rPr lang="en-GB" sz="12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Shows that machine learning models, particularly Random Forest, can be more accurate than traditional forecasting models for certain weather parameters.</a:t>
            </a:r>
          </a:p>
          <a:p>
            <a:pPr marL="45720" indent="0">
              <a:lnSpc>
                <a:spcPct val="107000"/>
              </a:lnSpc>
              <a:spcAft>
                <a:spcPts val="800"/>
              </a:spcAft>
              <a:buNone/>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Provides a detailed methodology for preprocessing weather data and optimizing machine learning models for weather forecasting.</a:t>
            </a:r>
          </a:p>
          <a:p>
            <a:pPr marL="45720" indent="0">
              <a:lnSpc>
                <a:spcPct val="107000"/>
              </a:lnSpc>
              <a:spcAft>
                <a:spcPts val="800"/>
              </a:spcAft>
              <a:buNone/>
            </a:pPr>
            <a:r>
              <a:rPr lang="en-GB" sz="12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paper's methodology for data preprocessing and feature selection can be valuable for enhancing the weather prediction aspect of the project.</a:t>
            </a:r>
          </a:p>
          <a:p>
            <a:pPr marL="45720" indent="0">
              <a:lnSpc>
                <a:spcPct val="107000"/>
              </a:lnSpc>
              <a:spcAft>
                <a:spcPts val="800"/>
              </a:spcAft>
              <a:buNone/>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demonstrated efficacy of Random Forest and SVMs in weather forecasting can be considered when selecting machine learning algorithms for the weather component of your Final Year Project.</a:t>
            </a:r>
          </a:p>
        </p:txBody>
      </p:sp>
    </p:spTree>
    <p:extLst>
      <p:ext uri="{BB962C8B-B14F-4D97-AF65-F5344CB8AC3E}">
        <p14:creationId xmlns:p14="http://schemas.microsoft.com/office/powerpoint/2010/main" val="614573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Hourly day-ahead solar irradiance prediction using weather forecasts</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a:bodyPr>
          <a:lstStyle/>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 focuses on the prediction of solar irradiance on an hourly day-ahead basis using weather forecasts.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Utilizes machine learning models such as Random Forest and Gradient Boosting Machines (GBM) alongside traditional statistical methods.</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Introduces a comprehensive approach for preprocessing meteorological data and correlating it with solar irradiance.</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Demonstrates that machine learning models outperform traditional statistical models in the accuracy of predicting solar irradiance.</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paper's methodology for using weather forecasts to predict environmental variables can be adapted for predicting factors like wind speed.</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success of machine learning models in predicting solar irradiance suggests that similar models could be effective for weather-related component.</a:t>
            </a:r>
          </a:p>
        </p:txBody>
      </p:sp>
    </p:spTree>
    <p:extLst>
      <p:ext uri="{BB962C8B-B14F-4D97-AF65-F5344CB8AC3E}">
        <p14:creationId xmlns:p14="http://schemas.microsoft.com/office/powerpoint/2010/main" val="3909768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Single Layer &amp; Multi-layer Long Short-Term Memory (LSTM) </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10000"/>
          </a:bodyPr>
          <a:lstStyle/>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 explores the use of both Single Layer and Multi-layer Long Short-Term Memory (LSTM) models for time-series prediction tasks.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It provides an in-depth comparison between single-layer and multi-layer LSTM architectures, including their advantages and limitations.</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Demonstrates that multi-layer LSTMs offer better performance in capturing complex patterns in time-series data, although they are computationally more intensive.</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Provides guidelines for choosing between single-layer and multi-layer LSTM architectures based on the complexity of the time-series data.</a:t>
            </a:r>
          </a:p>
          <a:p>
            <a:pPr marL="45720" indent="0">
              <a:lnSpc>
                <a:spcPct val="107000"/>
              </a:lnSpc>
              <a:spcAft>
                <a:spcPts val="800"/>
              </a:spcAft>
              <a:buNone/>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paper's insights into the effectiveness of multi-layer LSTMs are directly relevant to your project, which also involves LSTM-based modelling for weather and ocean current predictions.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comparison between single-layer and multi-layer LSTMs could guide the architecture choices for the machine learning component.</a:t>
            </a:r>
          </a:p>
        </p:txBody>
      </p:sp>
    </p:spTree>
    <p:extLst>
      <p:ext uri="{BB962C8B-B14F-4D97-AF65-F5344CB8AC3E}">
        <p14:creationId xmlns:p14="http://schemas.microsoft.com/office/powerpoint/2010/main" val="3713304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Autofit/>
          </a:bodyPr>
          <a:lstStyle/>
          <a:p>
            <a:pPr algn="ctr"/>
            <a:r>
              <a:rPr lang="en-GB" sz="2400" dirty="0">
                <a:latin typeface="Rockwell" panose="02060603020205020403" pitchFamily="18" charset="0"/>
              </a:rPr>
              <a:t>Transductive LSTM for time-series prediction An application</a:t>
            </a:r>
            <a:endParaRPr lang="en-US" sz="24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10000"/>
          </a:bodyPr>
          <a:lstStyle/>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 introduces Transductive Long Short-Term Memory (LSTM) models as an alternative to traditional LSTMs for time-series prediction.</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It focuses on the application of Transductive LSTMs in weather forecasting, showing their potential for improved predictive accuracy.</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Contributions:</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Proposes a new type of LSTM that accounts for transductive learning, aiming to utilize the structural information in the data more effectively.</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Validates the effectiveness of Transductive LSTMs through empirical studies, particularly in the domain of weather forecasting.</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Relevance to Project: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introduction of Transductive LSTMs as a potentially more accurate model for time-series prediction could be directly to the weather forecasting component.</a:t>
            </a:r>
          </a:p>
          <a:p>
            <a:pPr marL="45720" indent="0">
              <a:lnSpc>
                <a:spcPct val="107000"/>
              </a:lnSpc>
              <a:spcAft>
                <a:spcPts val="800"/>
              </a:spcAft>
              <a:buNone/>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paper's focus on weather forecasting aligns well with the data sources you are using, making its insights particularly relevant for improving the predictive accuracy of the model.</a:t>
            </a:r>
          </a:p>
        </p:txBody>
      </p:sp>
    </p:spTree>
    <p:extLst>
      <p:ext uri="{BB962C8B-B14F-4D97-AF65-F5344CB8AC3E}">
        <p14:creationId xmlns:p14="http://schemas.microsoft.com/office/powerpoint/2010/main" val="3718047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GB" sz="4000" dirty="0">
                <a:latin typeface="Rockwell" panose="02060603020205020403" pitchFamily="18" charset="0"/>
              </a:rPr>
              <a:t>What is the Project About?</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lnSpcReduction="10000"/>
          </a:bodyPr>
          <a:lstStyle/>
          <a:p>
            <a:r>
              <a:rPr lang="en-GB" u="sng" dirty="0">
                <a:latin typeface="Söhne"/>
              </a:rPr>
              <a:t>Predictive Modelling</a:t>
            </a:r>
            <a:r>
              <a:rPr lang="en-GB" dirty="0">
                <a:latin typeface="Söhne"/>
              </a:rPr>
              <a:t>: The core of this project is an AI-based predictive model designed to not only track but also forecast the future movement and accumulation areas of trash debris in marine environments.</a:t>
            </a:r>
          </a:p>
          <a:p>
            <a:r>
              <a:rPr lang="en-GB" u="sng" dirty="0">
                <a:latin typeface="Söhne"/>
              </a:rPr>
              <a:t>Data-Driven Decisions</a:t>
            </a:r>
            <a:r>
              <a:rPr lang="en-GB" dirty="0">
                <a:latin typeface="Söhne"/>
              </a:rPr>
              <a:t>: The model leverages a combination of ocean current data, wind speed, and other weather parameters. This data-centric approach ensures that the predictions are grounded in real-world conditions.</a:t>
            </a:r>
          </a:p>
          <a:p>
            <a:r>
              <a:rPr lang="en-GB" u="sng" dirty="0">
                <a:latin typeface="Söhne"/>
              </a:rPr>
              <a:t>Real-Time and Future Insights</a:t>
            </a:r>
            <a:r>
              <a:rPr lang="en-GB" dirty="0">
                <a:latin typeface="Söhne"/>
              </a:rPr>
              <a:t>: While the system offers real-time tracking of trash debris, its unique value proposition lies in its ability to simulate future scenarios. This predictive capability enables authorities to proactively manage cleanup operations, knowing where trash debris is likely to accumulate in the coming days.</a:t>
            </a:r>
          </a:p>
          <a:p>
            <a:r>
              <a:rPr lang="en-GB" u="sng" dirty="0">
                <a:latin typeface="Söhne"/>
              </a:rPr>
              <a:t>Holistic Analysis</a:t>
            </a:r>
            <a:r>
              <a:rPr lang="en-GB" dirty="0">
                <a:latin typeface="Söhne"/>
              </a:rPr>
              <a:t>: By integrating both oceanic conditions and weather patterns into the model, a more holistic and accurate prediction is possible. This comprehensive analysis serves as the basis for data-driven, actionable insights that can significantly aid marine conservation efforts.</a:t>
            </a:r>
            <a:endParaRPr lang="en-MT" dirty="0"/>
          </a:p>
        </p:txBody>
      </p:sp>
    </p:spTree>
    <p:extLst>
      <p:ext uri="{BB962C8B-B14F-4D97-AF65-F5344CB8AC3E}">
        <p14:creationId xmlns:p14="http://schemas.microsoft.com/office/powerpoint/2010/main" val="667406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GB" sz="3600" dirty="0">
                <a:latin typeface="Rockwell" panose="02060603020205020403" pitchFamily="18" charset="0"/>
              </a:rPr>
              <a:t>Why/Motivation - The Need for the Project</a:t>
            </a:r>
            <a:endParaRPr lang="en-US" sz="36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lstStyle/>
          <a:p>
            <a:pPr marL="45720" indent="0">
              <a:buNone/>
            </a:pPr>
            <a:r>
              <a:rPr lang="en-GB" u="sng" dirty="0"/>
              <a:t>Why is this Project Important?</a:t>
            </a:r>
          </a:p>
          <a:p>
            <a:r>
              <a:rPr lang="en-GB" dirty="0"/>
              <a:t>Traditional cleanup methods are reactive and resource-intensive.</a:t>
            </a:r>
          </a:p>
          <a:p>
            <a:r>
              <a:rPr lang="en-GB" dirty="0"/>
              <a:t>Current methods lack the use of real-time data and predictive analytics.</a:t>
            </a:r>
          </a:p>
          <a:p>
            <a:pPr marL="45720" indent="0">
              <a:buNone/>
            </a:pPr>
            <a:r>
              <a:rPr lang="en-GB" u="sng" dirty="0"/>
              <a:t>Motivation</a:t>
            </a:r>
          </a:p>
          <a:p>
            <a:r>
              <a:rPr lang="en-GB" dirty="0"/>
              <a:t>Need for a sustainable, long-term solution for marine conservation.</a:t>
            </a:r>
          </a:p>
          <a:p>
            <a:r>
              <a:rPr lang="en-GB" dirty="0"/>
              <a:t>Utilizing AI, ML and data science to provide actionable insights for proactive cleanup and conservation.</a:t>
            </a:r>
            <a:endParaRPr lang="en-MT" dirty="0"/>
          </a:p>
        </p:txBody>
      </p:sp>
    </p:spTree>
    <p:extLst>
      <p:ext uri="{BB962C8B-B14F-4D97-AF65-F5344CB8AC3E}">
        <p14:creationId xmlns:p14="http://schemas.microsoft.com/office/powerpoint/2010/main" val="262020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US" sz="3600" dirty="0">
                <a:latin typeface="Rockwell" panose="02060603020205020403" pitchFamily="18" charset="0"/>
              </a:rPr>
              <a:t>Data</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4455367" cy="4508500"/>
          </a:xfrm>
        </p:spPr>
        <p:txBody>
          <a:bodyPr>
            <a:normAutofit/>
          </a:bodyPr>
          <a:lstStyle/>
          <a:p>
            <a:pPr marL="45720" indent="0">
              <a:buNone/>
            </a:pPr>
            <a:r>
              <a:rPr lang="en-GB" sz="1600" b="1" u="sng" dirty="0"/>
              <a:t>1. Ocean Current Data (NetCDF File)</a:t>
            </a:r>
          </a:p>
          <a:p>
            <a:pPr marL="45720" indent="0">
              <a:buNone/>
            </a:pPr>
            <a:r>
              <a:rPr lang="en-GB" sz="1600" u="sng" dirty="0"/>
              <a:t>Variables:</a:t>
            </a:r>
          </a:p>
          <a:p>
            <a:pPr marL="45720" indent="0">
              <a:buNone/>
            </a:pPr>
            <a:r>
              <a:rPr lang="en-GB" sz="1600" dirty="0" err="1"/>
              <a:t>lat</a:t>
            </a:r>
            <a:r>
              <a:rPr lang="en-GB" sz="1600" dirty="0"/>
              <a:t>: Latitude</a:t>
            </a:r>
          </a:p>
          <a:p>
            <a:pPr marL="45720" indent="0">
              <a:buNone/>
            </a:pPr>
            <a:r>
              <a:rPr lang="en-GB" sz="1600" dirty="0" err="1"/>
              <a:t>lon</a:t>
            </a:r>
            <a:r>
              <a:rPr lang="en-GB" sz="1600" dirty="0"/>
              <a:t>: Longitude</a:t>
            </a:r>
          </a:p>
          <a:p>
            <a:pPr marL="45720" indent="0">
              <a:buNone/>
            </a:pPr>
            <a:r>
              <a:rPr lang="en-GB" sz="1600" dirty="0" err="1"/>
              <a:t>uo</a:t>
            </a:r>
            <a:r>
              <a:rPr lang="en-GB" sz="1600" dirty="0"/>
              <a:t>: Eastern Ocean Current Velocity</a:t>
            </a:r>
          </a:p>
          <a:p>
            <a:pPr marL="45720" indent="0">
              <a:buNone/>
            </a:pPr>
            <a:r>
              <a:rPr lang="en-GB" sz="1600" dirty="0" err="1"/>
              <a:t>vo</a:t>
            </a:r>
            <a:r>
              <a:rPr lang="en-GB" sz="1600" dirty="0"/>
              <a:t>: Northern Ocean Current Velocity</a:t>
            </a:r>
          </a:p>
        </p:txBody>
      </p:sp>
      <p:sp>
        <p:nvSpPr>
          <p:cNvPr id="3" name="Content Placeholder 4">
            <a:extLst>
              <a:ext uri="{FF2B5EF4-FFF2-40B4-BE49-F238E27FC236}">
                <a16:creationId xmlns:a16="http://schemas.microsoft.com/office/drawing/2014/main" id="{CE5CB76D-DCCE-E0D4-7534-B4B1E83D3556}"/>
              </a:ext>
            </a:extLst>
          </p:cNvPr>
          <p:cNvSpPr txBox="1">
            <a:spLocks/>
          </p:cNvSpPr>
          <p:nvPr/>
        </p:nvSpPr>
        <p:spPr>
          <a:xfrm>
            <a:off x="6077904" y="1587500"/>
            <a:ext cx="4455367" cy="45085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GB" sz="1600" b="1" u="sng" dirty="0"/>
              <a:t>2. Weather Data (CSV File)</a:t>
            </a:r>
          </a:p>
          <a:p>
            <a:pPr marL="45720" indent="0">
              <a:buFont typeface="Corbel" pitchFamily="34" charset="0"/>
              <a:buNone/>
            </a:pPr>
            <a:r>
              <a:rPr lang="en-GB" sz="1600" u="sng" dirty="0"/>
              <a:t>Variables:</a:t>
            </a:r>
          </a:p>
          <a:p>
            <a:pPr marL="45720" indent="0">
              <a:buFont typeface="Corbel" pitchFamily="34" charset="0"/>
              <a:buNone/>
            </a:pPr>
            <a:r>
              <a:rPr lang="en-GB" sz="1600" dirty="0"/>
              <a:t>Maximum Temperature (°C)</a:t>
            </a:r>
          </a:p>
          <a:p>
            <a:pPr marL="45720" indent="0">
              <a:buFont typeface="Corbel" pitchFamily="34" charset="0"/>
              <a:buNone/>
            </a:pPr>
            <a:r>
              <a:rPr lang="en-GB" sz="1600" dirty="0"/>
              <a:t>Minimum Temperature (°C)</a:t>
            </a:r>
          </a:p>
          <a:p>
            <a:pPr marL="45720" indent="0">
              <a:buFont typeface="Corbel" pitchFamily="34" charset="0"/>
              <a:buNone/>
            </a:pPr>
            <a:r>
              <a:rPr lang="en-GB" sz="1600" dirty="0"/>
              <a:t>Mean Temperature (°C)</a:t>
            </a:r>
          </a:p>
          <a:p>
            <a:pPr marL="45720" indent="0">
              <a:buFont typeface="Corbel" pitchFamily="34" charset="0"/>
              <a:buNone/>
            </a:pPr>
            <a:r>
              <a:rPr lang="en-GB" sz="1600" dirty="0"/>
              <a:t>Mean Wind (km/h)</a:t>
            </a:r>
          </a:p>
          <a:p>
            <a:pPr marL="45720" indent="0">
              <a:buFont typeface="Corbel" pitchFamily="34" charset="0"/>
              <a:buNone/>
            </a:pPr>
            <a:r>
              <a:rPr lang="en-GB" sz="1600" dirty="0"/>
              <a:t>Mean Gust (km/h)</a:t>
            </a:r>
          </a:p>
          <a:p>
            <a:pPr marL="45720" indent="0">
              <a:buFont typeface="Corbel" pitchFamily="34" charset="0"/>
              <a:buNone/>
            </a:pPr>
            <a:r>
              <a:rPr lang="en-GB" sz="1600" dirty="0"/>
              <a:t>Mean Wind and Gust (km/h)</a:t>
            </a:r>
          </a:p>
          <a:p>
            <a:pPr marL="45720" indent="0">
              <a:buFont typeface="Corbel" pitchFamily="34" charset="0"/>
              <a:buNone/>
            </a:pPr>
            <a:r>
              <a:rPr lang="en-GB" sz="1600" dirty="0"/>
              <a:t>Highest Gust (km/h)</a:t>
            </a:r>
          </a:p>
          <a:p>
            <a:pPr marL="45720" indent="0">
              <a:buFont typeface="Corbel" pitchFamily="34" charset="0"/>
              <a:buNone/>
            </a:pPr>
            <a:r>
              <a:rPr lang="en-GB" sz="1600" dirty="0"/>
              <a:t>Dominant Direction (°)</a:t>
            </a:r>
          </a:p>
          <a:p>
            <a:pPr marL="45720" indent="0">
              <a:buFont typeface="Corbel" pitchFamily="34" charset="0"/>
              <a:buNone/>
            </a:pPr>
            <a:r>
              <a:rPr lang="en-GB" sz="1600" dirty="0"/>
              <a:t>Rainfall (mm) </a:t>
            </a:r>
          </a:p>
        </p:txBody>
      </p:sp>
    </p:spTree>
    <p:extLst>
      <p:ext uri="{BB962C8B-B14F-4D97-AF65-F5344CB8AC3E}">
        <p14:creationId xmlns:p14="http://schemas.microsoft.com/office/powerpoint/2010/main" val="131632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US" sz="3600" dirty="0">
                <a:latin typeface="Rockwell" panose="02060603020205020403" pitchFamily="18" charset="0"/>
              </a:rPr>
              <a:t>Data</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4455367" cy="4508500"/>
          </a:xfrm>
        </p:spPr>
        <p:txBody>
          <a:bodyPr>
            <a:normAutofit/>
          </a:bodyPr>
          <a:lstStyle/>
          <a:p>
            <a:pPr marL="45720" indent="0">
              <a:buNone/>
            </a:pPr>
            <a:r>
              <a:rPr lang="en-GB" sz="1400" b="1" u="sng" dirty="0"/>
              <a:t>1. Ocean Current Data (NetCDF File)</a:t>
            </a:r>
          </a:p>
          <a:p>
            <a:pPr marL="45720" indent="0">
              <a:buNone/>
            </a:pPr>
            <a:r>
              <a:rPr lang="en-GB" sz="1400" b="1" dirty="0"/>
              <a:t>Dimensionality: </a:t>
            </a:r>
            <a:r>
              <a:rPr lang="en-GB" sz="1400" dirty="0"/>
              <a:t>3-dimensional (time x latitude x longitude)</a:t>
            </a:r>
          </a:p>
          <a:p>
            <a:pPr marL="45720" indent="0">
              <a:buNone/>
            </a:pPr>
            <a:r>
              <a:rPr lang="en-GB" sz="1400" b="1" dirty="0"/>
              <a:t>Temporal Coverage: </a:t>
            </a:r>
            <a:r>
              <a:rPr lang="en-GB" sz="1400" dirty="0"/>
              <a:t>Records over 3 months (1st Jan 2021 – 31st Mar 2021)</a:t>
            </a:r>
          </a:p>
          <a:p>
            <a:pPr marL="45720" indent="0">
              <a:buNone/>
            </a:pPr>
            <a:r>
              <a:rPr lang="en-GB" sz="1400" b="1" dirty="0"/>
              <a:t>Time Stamp: </a:t>
            </a:r>
            <a:r>
              <a:rPr lang="en-GB" sz="1400" dirty="0"/>
              <a:t>Every 1 hour</a:t>
            </a:r>
          </a:p>
          <a:p>
            <a:pPr marL="45720" indent="0">
              <a:buNone/>
            </a:pPr>
            <a:r>
              <a:rPr lang="en-GB" sz="1400" b="1" dirty="0"/>
              <a:t>Spatial Coverage: </a:t>
            </a:r>
          </a:p>
          <a:p>
            <a:pPr marL="45720" indent="0">
              <a:buNone/>
            </a:pPr>
            <a:r>
              <a:rPr lang="en-GB" sz="1400" dirty="0"/>
              <a:t>Longitude Domain: 13.916667 to 14.791667</a:t>
            </a:r>
          </a:p>
          <a:p>
            <a:pPr marL="45720" indent="0">
              <a:buNone/>
            </a:pPr>
            <a:r>
              <a:rPr lang="en-GB" sz="1400" dirty="0"/>
              <a:t>Latitude Domain: 35.604168 to 36.3125</a:t>
            </a:r>
          </a:p>
        </p:txBody>
      </p:sp>
      <p:sp>
        <p:nvSpPr>
          <p:cNvPr id="3" name="Content Placeholder 4">
            <a:extLst>
              <a:ext uri="{FF2B5EF4-FFF2-40B4-BE49-F238E27FC236}">
                <a16:creationId xmlns:a16="http://schemas.microsoft.com/office/drawing/2014/main" id="{CE5CB76D-DCCE-E0D4-7534-B4B1E83D3556}"/>
              </a:ext>
            </a:extLst>
          </p:cNvPr>
          <p:cNvSpPr txBox="1">
            <a:spLocks/>
          </p:cNvSpPr>
          <p:nvPr/>
        </p:nvSpPr>
        <p:spPr>
          <a:xfrm>
            <a:off x="6077904" y="1587500"/>
            <a:ext cx="4455367" cy="45085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GB" sz="1400" b="1" u="sng" dirty="0"/>
              <a:t>2. Weather Data</a:t>
            </a:r>
          </a:p>
          <a:p>
            <a:pPr marL="45720" indent="0">
              <a:buNone/>
            </a:pPr>
            <a:r>
              <a:rPr lang="en-GB" sz="1400" b="1" dirty="0"/>
              <a:t>Dimensionality: </a:t>
            </a:r>
            <a:r>
              <a:rPr lang="en-GB" sz="1400" dirty="0"/>
              <a:t>2D (time x various weather metrics)</a:t>
            </a:r>
          </a:p>
          <a:p>
            <a:pPr marL="45720" indent="0">
              <a:buNone/>
            </a:pPr>
            <a:r>
              <a:rPr lang="en-GB" sz="1400" b="1" dirty="0"/>
              <a:t>Temporal Coverage: </a:t>
            </a:r>
            <a:r>
              <a:rPr lang="en-GB" sz="1400" dirty="0"/>
              <a:t>August 2023</a:t>
            </a:r>
          </a:p>
          <a:p>
            <a:pPr marL="45720" indent="0">
              <a:buNone/>
            </a:pPr>
            <a:r>
              <a:rPr lang="en-GB" sz="1400" b="1" dirty="0"/>
              <a:t>Time Stamp: </a:t>
            </a:r>
            <a:r>
              <a:rPr lang="en-GB" sz="1400" dirty="0"/>
              <a:t>Daily Average</a:t>
            </a:r>
          </a:p>
          <a:p>
            <a:pPr marL="45720" indent="0">
              <a:buNone/>
            </a:pPr>
            <a:r>
              <a:rPr lang="en-GB" sz="1400" b="1" dirty="0"/>
              <a:t>Spatial Coverage: </a:t>
            </a:r>
            <a:r>
              <a:rPr lang="en-GB" sz="1400" dirty="0"/>
              <a:t>Single Point</a:t>
            </a:r>
          </a:p>
        </p:txBody>
      </p:sp>
    </p:spTree>
    <p:extLst>
      <p:ext uri="{BB962C8B-B14F-4D97-AF65-F5344CB8AC3E}">
        <p14:creationId xmlns:p14="http://schemas.microsoft.com/office/powerpoint/2010/main" val="360062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US" sz="4000" dirty="0">
                <a:latin typeface="Rockwell" panose="02060603020205020403" pitchFamily="18" charset="0"/>
              </a:rPr>
              <a:t>Technical Implementation</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lnSpcReduction="10000"/>
          </a:bodyPr>
          <a:lstStyle/>
          <a:p>
            <a:pPr marL="45720" indent="0">
              <a:buNone/>
            </a:pPr>
            <a:r>
              <a:rPr lang="en-GB" u="sng" dirty="0"/>
              <a:t>Data Collection and Preprocessing</a:t>
            </a:r>
          </a:p>
          <a:p>
            <a:r>
              <a:rPr lang="en-GB" dirty="0"/>
              <a:t>Use of NetCDF for ocean data and CSV files for weather data.</a:t>
            </a:r>
          </a:p>
          <a:p>
            <a:r>
              <a:rPr lang="en-GB" dirty="0"/>
              <a:t>Preprocess Data.</a:t>
            </a:r>
          </a:p>
          <a:p>
            <a:pPr marL="45720" indent="0">
              <a:buNone/>
            </a:pPr>
            <a:r>
              <a:rPr lang="en-GB" u="sng" dirty="0"/>
              <a:t>The Models - LSTM and Lagrangian Particle Tracking</a:t>
            </a:r>
          </a:p>
          <a:p>
            <a:r>
              <a:rPr lang="en-GB" dirty="0"/>
              <a:t>LSTM Networks for predictive analytics based on historical ocean current and weather data.</a:t>
            </a:r>
          </a:p>
          <a:p>
            <a:r>
              <a:rPr lang="en-GB" dirty="0"/>
              <a:t>Lagrangian model for simulating the movement of particles (trash debris) in the ocean.</a:t>
            </a:r>
          </a:p>
          <a:p>
            <a:pPr marL="45720" indent="0">
              <a:buNone/>
            </a:pPr>
            <a:r>
              <a:rPr lang="en-GB" u="sng" dirty="0"/>
              <a:t>Real-Time Monitoring and Actionable Insights</a:t>
            </a:r>
          </a:p>
          <a:p>
            <a:r>
              <a:rPr lang="en-GB" dirty="0"/>
              <a:t>The system will provide real-time data visualizations.</a:t>
            </a:r>
          </a:p>
          <a:p>
            <a:r>
              <a:rPr lang="en-GB" dirty="0"/>
              <a:t>These insights can inform cleanup operations and marine conservation strategies.</a:t>
            </a:r>
            <a:endParaRPr lang="en-MT" dirty="0"/>
          </a:p>
        </p:txBody>
      </p:sp>
    </p:spTree>
    <p:extLst>
      <p:ext uri="{BB962C8B-B14F-4D97-AF65-F5344CB8AC3E}">
        <p14:creationId xmlns:p14="http://schemas.microsoft.com/office/powerpoint/2010/main" val="127388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US" sz="4000" dirty="0">
                <a:latin typeface="Rockwell" panose="02060603020205020403" pitchFamily="18" charset="0"/>
              </a:rPr>
              <a:t>Technical Implementation</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20000"/>
          </a:bodyPr>
          <a:lstStyle/>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1. Data Preparation and preprocessing</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2. Set initial conditions for particles and variables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3. Core Advection Scheme with ML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Use LSTM model to predict current and wind speeds affecting particle velocity</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4. Interpolation (Continue Lagrangian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Find nearest current and wind data for each particle</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5. Eddy Diffusivity and Random Walk (to account for small-scale phenomena)</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6. Repeat calculations for evolving particle positions. Integrate real-time weather data for continuous simulation and prediction</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7. Visualization (Hosted on webpage)</a:t>
            </a:r>
            <a:endParaRPr lang="en-MT"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7514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50820"/>
            <a:ext cx="9875520" cy="1356360"/>
          </a:xfrm>
        </p:spPr>
        <p:txBody>
          <a:bodyPr>
            <a:normAutofit/>
          </a:bodyPr>
          <a:lstStyle/>
          <a:p>
            <a:pPr algn="ctr"/>
            <a:r>
              <a:rPr lang="en-US" sz="6000" dirty="0">
                <a:latin typeface="Rockwell" panose="02060603020205020403" pitchFamily="18" charset="0"/>
              </a:rPr>
              <a:t>Literature Review</a:t>
            </a:r>
          </a:p>
        </p:txBody>
      </p:sp>
    </p:spTree>
    <p:extLst>
      <p:ext uri="{BB962C8B-B14F-4D97-AF65-F5344CB8AC3E}">
        <p14:creationId xmlns:p14="http://schemas.microsoft.com/office/powerpoint/2010/main" val="3845847102"/>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3.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0</TotalTime>
  <Words>2912</Words>
  <Application>Microsoft Office PowerPoint</Application>
  <PresentationFormat>Widescreen</PresentationFormat>
  <Paragraphs>245</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Corbel</vt:lpstr>
      <vt:lpstr>Rockwell</vt:lpstr>
      <vt:lpstr>Söhne</vt:lpstr>
      <vt:lpstr>Tahoma</vt:lpstr>
      <vt:lpstr>Basis</vt:lpstr>
      <vt:lpstr>Predictive Trash Debris Tracking and Marine Conservation Using AI</vt:lpstr>
      <vt:lpstr>What - The Problem and Project Overview</vt:lpstr>
      <vt:lpstr>What is the Project About?</vt:lpstr>
      <vt:lpstr>Why/Motivation - The Need for the Project</vt:lpstr>
      <vt:lpstr>Data</vt:lpstr>
      <vt:lpstr>Data</vt:lpstr>
      <vt:lpstr>Technical Implementation</vt:lpstr>
      <vt:lpstr>Technical Implementation</vt:lpstr>
      <vt:lpstr>Literature Review</vt:lpstr>
      <vt:lpstr>FORECASTING OCEAN PLASTIC AROUND THE GLOBE: A DEEP DIVE INTO MODELING THE GARBAGE PATCHES (Article)</vt:lpstr>
      <vt:lpstr>A lagrangian dispersion model for calculating concentration distribution within a built-up domain</vt:lpstr>
      <vt:lpstr>A Lagrangian Particle Dispersion Model Compatible with WRF</vt:lpstr>
      <vt:lpstr>A New High-Performance Version of the Lagrangian Particle Dispersion Model Spray, Some Case Studies</vt:lpstr>
      <vt:lpstr>An Overview of the Lagrangian Dispersion Modelling of Heavy Particles</vt:lpstr>
      <vt:lpstr>Efficiently simulating Lagrangian particles in large-scale ocean flows — Data</vt:lpstr>
      <vt:lpstr>Lagrangian dispersion models (pptx)</vt:lpstr>
      <vt:lpstr>Parcels v09 prototyping a Lagrangian Ocean Analysis framework for the petascale age</vt:lpstr>
      <vt:lpstr>SIMULATION OF URBAN-SCALE DISPERSION</vt:lpstr>
      <vt:lpstr>The Lagrangian particle dispersion model FLEXPART version 10.4</vt:lpstr>
      <vt:lpstr>The Lagrangian particle dispersion model FLEXPART-WRF</vt:lpstr>
      <vt:lpstr>The Parcels v20 Lagrangian framework new field</vt:lpstr>
      <vt:lpstr>Weather Forecasting Using Machine Learning </vt:lpstr>
      <vt:lpstr>Machine Learning Applied to Weather Forecasting</vt:lpstr>
      <vt:lpstr>Hourly day-ahead solar irradiance prediction using weather forecasts</vt:lpstr>
      <vt:lpstr>Single Layer &amp; Multi-layer Long Short-Term Memory (LSTM) </vt:lpstr>
      <vt:lpstr>Transductive LSTM for time-series prediction An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Trash Debris Tracking and Marine Conservation Using AI</dc:title>
  <dc:creator>Mark Dingli</dc:creator>
  <cp:lastModifiedBy>Mark Dingli</cp:lastModifiedBy>
  <cp:revision>185</cp:revision>
  <dcterms:created xsi:type="dcterms:W3CDTF">2023-10-04T09:07:22Z</dcterms:created>
  <dcterms:modified xsi:type="dcterms:W3CDTF">2023-10-05T07:40:33Z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