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handoutMasterIdLst>
    <p:handoutMasterId r:id="rId16"/>
  </p:handoutMasterIdLst>
  <p:sldIdLst>
    <p:sldId id="256" r:id="rId5"/>
    <p:sldId id="260" r:id="rId6"/>
    <p:sldId id="261" r:id="rId7"/>
    <p:sldId id="262" r:id="rId8"/>
    <p:sldId id="264" r:id="rId9"/>
    <p:sldId id="265" r:id="rId10"/>
    <p:sldId id="263"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707"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10/4/2023</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10/4/2023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10/4/2023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10/4/2023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109980" y="789069"/>
            <a:ext cx="9966960" cy="2926080"/>
          </a:xfrm>
        </p:spPr>
        <p:txBody>
          <a:bodyPr>
            <a:noAutofit/>
          </a:bodyPr>
          <a:lstStyle/>
          <a:p>
            <a:r>
              <a:rPr lang="en-GB" sz="4800" dirty="0">
                <a:latin typeface="Rockwell" panose="02060603020205020403" pitchFamily="18" charset="0"/>
              </a:rPr>
              <a:t>Predictive Trash Debris Tracking and Marine Conservation Using AI</a:t>
            </a:r>
            <a:endParaRPr lang="en-US" sz="4800" dirty="0">
              <a:latin typeface="Rockwell" panose="02060603020205020403" pitchFamily="18" charset="0"/>
            </a:endParaRP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709530" y="4224197"/>
            <a:ext cx="8767860" cy="1388165"/>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Final Year Project </a:t>
            </a:r>
          </a:p>
          <a:p>
            <a:r>
              <a:rPr lang="en-US" sz="1800" dirty="0">
                <a:latin typeface="Tahoma" panose="020B0604030504040204" pitchFamily="34" charset="0"/>
                <a:ea typeface="Tahoma" panose="020B0604030504040204" pitchFamily="34" charset="0"/>
                <a:cs typeface="Tahoma" panose="020B0604030504040204" pitchFamily="34" charset="0"/>
              </a:rPr>
              <a:t>Mark Dingli</a:t>
            </a: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endParaRPr lang="en-US" sz="4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a:bodyPr>
          <a:lstStyle/>
          <a:p>
            <a:pPr marL="45720" indent="0">
              <a:lnSpc>
                <a:spcPct val="107000"/>
              </a:lnSpc>
              <a:spcAft>
                <a:spcPts val="800"/>
              </a:spcAft>
              <a:buNone/>
            </a:pP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384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4000" dirty="0">
                <a:latin typeface="Rockwell" panose="02060603020205020403" pitchFamily="18" charset="0"/>
              </a:rPr>
              <a:t>What - The Problem and Project Overview</a:t>
            </a:r>
            <a:endParaRPr lang="en-US" sz="40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lstStyle/>
          <a:p>
            <a:pPr marL="45720" indent="0" algn="l">
              <a:buNone/>
            </a:pPr>
            <a:r>
              <a:rPr lang="en-GB" b="0" i="0" u="sng" dirty="0">
                <a:effectLst/>
                <a:latin typeface="Söhne"/>
              </a:rPr>
              <a:t>What is the Problem?</a:t>
            </a:r>
          </a:p>
          <a:p>
            <a:r>
              <a:rPr lang="en-GB" dirty="0">
                <a:latin typeface="Söhne"/>
              </a:rPr>
              <a:t>Accumulation of trash debris in oceans and seas.</a:t>
            </a:r>
          </a:p>
          <a:p>
            <a:r>
              <a:rPr lang="en-GB" dirty="0">
                <a:latin typeface="Söhne"/>
              </a:rPr>
              <a:t>Adverse impact on marine ecology, including coral reefs and aquatic life.</a:t>
            </a:r>
          </a:p>
          <a:p>
            <a:r>
              <a:rPr lang="en-GB" dirty="0">
                <a:latin typeface="Söhne"/>
              </a:rPr>
              <a:t>Human activities like diving and swimming are negatively impacted.</a:t>
            </a:r>
          </a:p>
          <a:p>
            <a:pPr marL="45720" indent="0">
              <a:buNone/>
            </a:pPr>
            <a:endParaRPr lang="en-MT" dirty="0"/>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4000" dirty="0">
                <a:latin typeface="Rockwell" panose="02060603020205020403" pitchFamily="18" charset="0"/>
              </a:rPr>
              <a:t>What is the Project About?</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lnSpcReduction="10000"/>
          </a:bodyPr>
          <a:lstStyle/>
          <a:p>
            <a:r>
              <a:rPr lang="en-GB" u="sng" dirty="0">
                <a:latin typeface="Söhne"/>
              </a:rPr>
              <a:t>Predictive Modelling</a:t>
            </a:r>
            <a:r>
              <a:rPr lang="en-GB" dirty="0">
                <a:latin typeface="Söhne"/>
              </a:rPr>
              <a:t>: The core of this project is an AI-based predictive model designed to not only track but also forecast the future movement and accumulation areas of trash debris in marine environments.</a:t>
            </a:r>
          </a:p>
          <a:p>
            <a:r>
              <a:rPr lang="en-GB" u="sng" dirty="0">
                <a:latin typeface="Söhne"/>
              </a:rPr>
              <a:t>Data-Driven Decisions</a:t>
            </a:r>
            <a:r>
              <a:rPr lang="en-GB" dirty="0">
                <a:latin typeface="Söhne"/>
              </a:rPr>
              <a:t>: The model leverages a combination of ocean current data, wind speed, and other weather parameters. This data-centric approach ensures that the predictions are grounded in real-world conditions.</a:t>
            </a:r>
          </a:p>
          <a:p>
            <a:r>
              <a:rPr lang="en-GB" u="sng" dirty="0">
                <a:latin typeface="Söhne"/>
              </a:rPr>
              <a:t>Real-Time and Future Insights</a:t>
            </a:r>
            <a:r>
              <a:rPr lang="en-GB" dirty="0">
                <a:latin typeface="Söhne"/>
              </a:rPr>
              <a:t>: While the system offers real-time tracking of trash debris, its unique value proposition lies in its ability to simulate future scenarios. This predictive capability enables authorities to proactively manage cleanup operations, knowing where trash debris is likely to accumulate in the coming days.</a:t>
            </a:r>
          </a:p>
          <a:p>
            <a:r>
              <a:rPr lang="en-GB" u="sng" dirty="0">
                <a:latin typeface="Söhne"/>
              </a:rPr>
              <a:t>Holistic Analysis</a:t>
            </a:r>
            <a:r>
              <a:rPr lang="en-GB" dirty="0">
                <a:latin typeface="Söhne"/>
              </a:rPr>
              <a:t>: By integrating both oceanic conditions and weather patterns into the model, a more holistic and accurate prediction is possible. This comprehensive analysis serves as the basis for data-driven, actionable insights that can significantly aid marine conservation efforts.</a:t>
            </a:r>
            <a:endParaRPr lang="en-MT" dirty="0"/>
          </a:p>
        </p:txBody>
      </p:sp>
    </p:spTree>
    <p:extLst>
      <p:ext uri="{BB962C8B-B14F-4D97-AF65-F5344CB8AC3E}">
        <p14:creationId xmlns:p14="http://schemas.microsoft.com/office/powerpoint/2010/main" val="66740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GB" sz="3600" dirty="0">
                <a:latin typeface="Rockwell" panose="02060603020205020403" pitchFamily="18" charset="0"/>
              </a:rPr>
              <a:t>Why/Motivation - The Need for the Project</a:t>
            </a:r>
            <a:endParaRPr lang="en-US" sz="3600" dirty="0">
              <a:latin typeface="Rockwell" panose="02060603020205020403" pitchFamily="18" charset="0"/>
            </a:endParaRP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lstStyle/>
          <a:p>
            <a:pPr marL="45720" indent="0">
              <a:buNone/>
            </a:pPr>
            <a:r>
              <a:rPr lang="en-GB" u="sng" dirty="0"/>
              <a:t>Why is this Project Important?</a:t>
            </a:r>
          </a:p>
          <a:p>
            <a:r>
              <a:rPr lang="en-GB" dirty="0"/>
              <a:t>Traditional cleanup methods are reactive and resource-intensive.</a:t>
            </a:r>
          </a:p>
          <a:p>
            <a:r>
              <a:rPr lang="en-GB" dirty="0"/>
              <a:t>Current methods lack the use of real-time data and predictive analytics.</a:t>
            </a:r>
          </a:p>
          <a:p>
            <a:pPr marL="45720" indent="0">
              <a:buNone/>
            </a:pPr>
            <a:r>
              <a:rPr lang="en-GB" u="sng" dirty="0"/>
              <a:t>Motivation</a:t>
            </a:r>
          </a:p>
          <a:p>
            <a:r>
              <a:rPr lang="en-GB" dirty="0"/>
              <a:t>Need for a sustainable, long-term solution for marine conservation.</a:t>
            </a:r>
          </a:p>
          <a:p>
            <a:r>
              <a:rPr lang="en-GB" dirty="0"/>
              <a:t>Utilizing AI, ML and data science to provide actionable insights for proactive cleanup and conservation.</a:t>
            </a:r>
            <a:endParaRPr lang="en-MT" dirty="0"/>
          </a:p>
        </p:txBody>
      </p:sp>
    </p:spTree>
    <p:extLst>
      <p:ext uri="{BB962C8B-B14F-4D97-AF65-F5344CB8AC3E}">
        <p14:creationId xmlns:p14="http://schemas.microsoft.com/office/powerpoint/2010/main" val="262020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4455367" cy="4508500"/>
          </a:xfrm>
        </p:spPr>
        <p:txBody>
          <a:bodyPr>
            <a:normAutofit/>
          </a:bodyPr>
          <a:lstStyle/>
          <a:p>
            <a:pPr marL="45720" indent="0">
              <a:buNone/>
            </a:pPr>
            <a:r>
              <a:rPr lang="en-GB" sz="1600" b="1" u="sng" dirty="0"/>
              <a:t>1. Ocean Current Data (NetCDF File)</a:t>
            </a:r>
          </a:p>
          <a:p>
            <a:pPr marL="45720" indent="0">
              <a:buNone/>
            </a:pPr>
            <a:r>
              <a:rPr lang="en-GB" sz="1600" u="sng" dirty="0"/>
              <a:t>Variables:</a:t>
            </a:r>
          </a:p>
          <a:p>
            <a:pPr marL="45720" indent="0">
              <a:buNone/>
            </a:pPr>
            <a:r>
              <a:rPr lang="en-GB" sz="1600" dirty="0" err="1"/>
              <a:t>lat</a:t>
            </a:r>
            <a:r>
              <a:rPr lang="en-GB" sz="1600" dirty="0"/>
              <a:t>: Latitude</a:t>
            </a:r>
          </a:p>
          <a:p>
            <a:pPr marL="45720" indent="0">
              <a:buNone/>
            </a:pPr>
            <a:r>
              <a:rPr lang="en-GB" sz="1600" dirty="0" err="1"/>
              <a:t>lon</a:t>
            </a:r>
            <a:r>
              <a:rPr lang="en-GB" sz="1600" dirty="0"/>
              <a:t>: Longitude</a:t>
            </a:r>
          </a:p>
          <a:p>
            <a:pPr marL="45720" indent="0">
              <a:buNone/>
            </a:pPr>
            <a:r>
              <a:rPr lang="en-GB" sz="1600" dirty="0" err="1"/>
              <a:t>uo</a:t>
            </a:r>
            <a:r>
              <a:rPr lang="en-GB" sz="1600" dirty="0"/>
              <a:t>: Eastern Ocean Current Velocity</a:t>
            </a:r>
          </a:p>
          <a:p>
            <a:pPr marL="45720" indent="0">
              <a:buNone/>
            </a:pPr>
            <a:r>
              <a:rPr lang="en-GB" sz="1600" dirty="0" err="1"/>
              <a:t>vo</a:t>
            </a:r>
            <a:r>
              <a:rPr lang="en-GB" sz="1600" dirty="0"/>
              <a:t>: Northern Ocean Current Velocity</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GB" sz="1600" b="1" u="sng" dirty="0"/>
              <a:t>2. Weather Data (CSV File)</a:t>
            </a:r>
          </a:p>
          <a:p>
            <a:pPr marL="45720" indent="0">
              <a:buFont typeface="Corbel" pitchFamily="34" charset="0"/>
              <a:buNone/>
            </a:pPr>
            <a:r>
              <a:rPr lang="en-GB" sz="1600" u="sng" dirty="0"/>
              <a:t>Variables:</a:t>
            </a:r>
          </a:p>
          <a:p>
            <a:pPr marL="45720" indent="0">
              <a:buFont typeface="Corbel" pitchFamily="34" charset="0"/>
              <a:buNone/>
            </a:pPr>
            <a:r>
              <a:rPr lang="en-GB" sz="1600" dirty="0"/>
              <a:t>Maximum Temperature (°C)</a:t>
            </a:r>
          </a:p>
          <a:p>
            <a:pPr marL="45720" indent="0">
              <a:buFont typeface="Corbel" pitchFamily="34" charset="0"/>
              <a:buNone/>
            </a:pPr>
            <a:r>
              <a:rPr lang="en-GB" sz="1600" dirty="0"/>
              <a:t>Minimum Temperature (°C)</a:t>
            </a:r>
          </a:p>
          <a:p>
            <a:pPr marL="45720" indent="0">
              <a:buFont typeface="Corbel" pitchFamily="34" charset="0"/>
              <a:buNone/>
            </a:pPr>
            <a:r>
              <a:rPr lang="en-GB" sz="1600" dirty="0"/>
              <a:t>Mean Temperature (°C)</a:t>
            </a:r>
          </a:p>
          <a:p>
            <a:pPr marL="45720" indent="0">
              <a:buFont typeface="Corbel" pitchFamily="34" charset="0"/>
              <a:buNone/>
            </a:pPr>
            <a:r>
              <a:rPr lang="en-GB" sz="1600" dirty="0"/>
              <a:t>Mean Wind (km/h)</a:t>
            </a:r>
          </a:p>
          <a:p>
            <a:pPr marL="45720" indent="0">
              <a:buFont typeface="Corbel" pitchFamily="34" charset="0"/>
              <a:buNone/>
            </a:pPr>
            <a:r>
              <a:rPr lang="en-GB" sz="1600" dirty="0"/>
              <a:t>Mean Gust (km/h)</a:t>
            </a:r>
          </a:p>
          <a:p>
            <a:pPr marL="45720" indent="0">
              <a:buFont typeface="Corbel" pitchFamily="34" charset="0"/>
              <a:buNone/>
            </a:pPr>
            <a:r>
              <a:rPr lang="en-GB" sz="1600" dirty="0"/>
              <a:t>Mean Wind and Gust (km/h)</a:t>
            </a:r>
          </a:p>
          <a:p>
            <a:pPr marL="45720" indent="0">
              <a:buFont typeface="Corbel" pitchFamily="34" charset="0"/>
              <a:buNone/>
            </a:pPr>
            <a:r>
              <a:rPr lang="en-GB" sz="1600" dirty="0"/>
              <a:t>Highest Gust (km/h)</a:t>
            </a:r>
          </a:p>
          <a:p>
            <a:pPr marL="45720" indent="0">
              <a:buFont typeface="Corbel" pitchFamily="34" charset="0"/>
              <a:buNone/>
            </a:pPr>
            <a:r>
              <a:rPr lang="en-GB" sz="1600" dirty="0"/>
              <a:t>Dominant Direction (°)</a:t>
            </a:r>
          </a:p>
          <a:p>
            <a:pPr marL="45720" indent="0">
              <a:buFont typeface="Corbel" pitchFamily="34" charset="0"/>
              <a:buNone/>
            </a:pPr>
            <a:r>
              <a:rPr lang="en-GB" sz="1600" dirty="0"/>
              <a:t>Rainfall (mm) </a:t>
            </a:r>
          </a:p>
        </p:txBody>
      </p:sp>
    </p:spTree>
    <p:extLst>
      <p:ext uri="{BB962C8B-B14F-4D97-AF65-F5344CB8AC3E}">
        <p14:creationId xmlns:p14="http://schemas.microsoft.com/office/powerpoint/2010/main" val="131632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3600" dirty="0">
                <a:latin typeface="Rockwell" panose="02060603020205020403" pitchFamily="18" charset="0"/>
              </a:rPr>
              <a:t>Data</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4455367" cy="4508500"/>
          </a:xfrm>
        </p:spPr>
        <p:txBody>
          <a:bodyPr>
            <a:normAutofit/>
          </a:bodyPr>
          <a:lstStyle/>
          <a:p>
            <a:pPr marL="45720" indent="0">
              <a:buNone/>
            </a:pPr>
            <a:r>
              <a:rPr lang="en-GB" sz="1400" b="1" u="sng" dirty="0"/>
              <a:t>1. Ocean Current Data (NetCDF File)</a:t>
            </a:r>
          </a:p>
          <a:p>
            <a:pPr marL="45720" indent="0">
              <a:buNone/>
            </a:pPr>
            <a:r>
              <a:rPr lang="en-GB" sz="1400" b="1" dirty="0"/>
              <a:t>Dimensionality: </a:t>
            </a:r>
            <a:r>
              <a:rPr lang="en-GB" sz="1400" dirty="0"/>
              <a:t>3-dimensional (time x latitude x longitude)</a:t>
            </a:r>
          </a:p>
          <a:p>
            <a:pPr marL="45720" indent="0">
              <a:buNone/>
            </a:pPr>
            <a:r>
              <a:rPr lang="en-GB" sz="1400" b="1" dirty="0"/>
              <a:t>Temporal Coverage: </a:t>
            </a:r>
            <a:r>
              <a:rPr lang="en-GB" sz="1400" dirty="0"/>
              <a:t>Records over 3 months (1st Jan 2021 – 31st Mar 2021)</a:t>
            </a:r>
          </a:p>
          <a:p>
            <a:pPr marL="45720" indent="0">
              <a:buNone/>
            </a:pPr>
            <a:r>
              <a:rPr lang="en-GB" sz="1400" b="1" dirty="0"/>
              <a:t>Time Stamp: </a:t>
            </a:r>
            <a:r>
              <a:rPr lang="en-GB" sz="1400" dirty="0"/>
              <a:t>Every 1 hour</a:t>
            </a:r>
          </a:p>
          <a:p>
            <a:pPr marL="45720" indent="0">
              <a:buNone/>
            </a:pPr>
            <a:r>
              <a:rPr lang="en-GB" sz="1400" b="1" dirty="0"/>
              <a:t>Spatial Coverage: </a:t>
            </a:r>
          </a:p>
          <a:p>
            <a:pPr marL="45720" indent="0">
              <a:buNone/>
            </a:pPr>
            <a:r>
              <a:rPr lang="en-GB" sz="1400" dirty="0"/>
              <a:t>Longitude Domain: 13.916667 to 14.791667</a:t>
            </a:r>
          </a:p>
          <a:p>
            <a:pPr marL="45720" indent="0">
              <a:buNone/>
            </a:pPr>
            <a:r>
              <a:rPr lang="en-GB" sz="1400" dirty="0"/>
              <a:t>Latitude Domain: 35.604168 to 36.3125</a:t>
            </a:r>
          </a:p>
        </p:txBody>
      </p:sp>
      <p:sp>
        <p:nvSpPr>
          <p:cNvPr id="3" name="Content Placeholder 4">
            <a:extLst>
              <a:ext uri="{FF2B5EF4-FFF2-40B4-BE49-F238E27FC236}">
                <a16:creationId xmlns:a16="http://schemas.microsoft.com/office/drawing/2014/main" id="{CE5CB76D-DCCE-E0D4-7534-B4B1E83D3556}"/>
              </a:ext>
            </a:extLst>
          </p:cNvPr>
          <p:cNvSpPr txBox="1">
            <a:spLocks/>
          </p:cNvSpPr>
          <p:nvPr/>
        </p:nvSpPr>
        <p:spPr>
          <a:xfrm>
            <a:off x="6077904" y="1587500"/>
            <a:ext cx="4455367" cy="45085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GB" sz="1400" b="1" u="sng" dirty="0"/>
              <a:t>2. Weather Data</a:t>
            </a:r>
          </a:p>
          <a:p>
            <a:pPr marL="45720" indent="0">
              <a:buNone/>
            </a:pPr>
            <a:r>
              <a:rPr lang="en-GB" sz="1400" b="1" dirty="0"/>
              <a:t>Dimensionality: </a:t>
            </a:r>
            <a:r>
              <a:rPr lang="en-GB" sz="1400" dirty="0"/>
              <a:t>2D (time x various weather metrics)</a:t>
            </a:r>
          </a:p>
          <a:p>
            <a:pPr marL="45720" indent="0">
              <a:buNone/>
            </a:pPr>
            <a:r>
              <a:rPr lang="en-GB" sz="1400" b="1" dirty="0"/>
              <a:t>Temporal Coverage: </a:t>
            </a:r>
            <a:r>
              <a:rPr lang="en-GB" sz="1400" dirty="0"/>
              <a:t>August 2023</a:t>
            </a:r>
          </a:p>
          <a:p>
            <a:pPr marL="45720" indent="0">
              <a:buNone/>
            </a:pPr>
            <a:r>
              <a:rPr lang="en-GB" sz="1400" b="1" dirty="0"/>
              <a:t>Time Stamp: </a:t>
            </a:r>
            <a:r>
              <a:rPr lang="en-GB" sz="1400" dirty="0"/>
              <a:t>Daily Average</a:t>
            </a:r>
          </a:p>
          <a:p>
            <a:pPr marL="45720" indent="0">
              <a:buNone/>
            </a:pPr>
            <a:r>
              <a:rPr lang="en-GB" sz="1400" b="1" dirty="0"/>
              <a:t>Spatial Coverage: </a:t>
            </a:r>
            <a:r>
              <a:rPr lang="en-GB" sz="1400" dirty="0"/>
              <a:t>Single Point</a:t>
            </a:r>
          </a:p>
        </p:txBody>
      </p:sp>
    </p:spTree>
    <p:extLst>
      <p:ext uri="{BB962C8B-B14F-4D97-AF65-F5344CB8AC3E}">
        <p14:creationId xmlns:p14="http://schemas.microsoft.com/office/powerpoint/2010/main" val="360062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lnSpcReduction="10000"/>
          </a:bodyPr>
          <a:lstStyle/>
          <a:p>
            <a:pPr marL="45720" indent="0">
              <a:buNone/>
            </a:pPr>
            <a:r>
              <a:rPr lang="en-GB" u="sng" dirty="0"/>
              <a:t>Data Collection and Preprocessing</a:t>
            </a:r>
          </a:p>
          <a:p>
            <a:r>
              <a:rPr lang="en-GB" dirty="0"/>
              <a:t>Use of NetCDF for ocean data and CSV files for weather data.</a:t>
            </a:r>
          </a:p>
          <a:p>
            <a:r>
              <a:rPr lang="en-GB" dirty="0"/>
              <a:t>Preprocess Data.</a:t>
            </a:r>
          </a:p>
          <a:p>
            <a:pPr marL="45720" indent="0">
              <a:buNone/>
            </a:pPr>
            <a:r>
              <a:rPr lang="en-GB" u="sng" dirty="0"/>
              <a:t>The Models - LSTM and Lagrangian Particle Tracking</a:t>
            </a:r>
          </a:p>
          <a:p>
            <a:r>
              <a:rPr lang="en-GB" dirty="0"/>
              <a:t>LSTM Networks for predictive analytics based on historical ocean current and weather data.</a:t>
            </a:r>
          </a:p>
          <a:p>
            <a:r>
              <a:rPr lang="en-GB" dirty="0"/>
              <a:t>Lagrangian model for simulating the movement of particles (trash debris) in the ocean.</a:t>
            </a:r>
          </a:p>
          <a:p>
            <a:pPr marL="45720" indent="0">
              <a:buNone/>
            </a:pPr>
            <a:r>
              <a:rPr lang="en-GB" u="sng" dirty="0"/>
              <a:t>Real-Time Monitoring and Actionable Insights</a:t>
            </a:r>
          </a:p>
          <a:p>
            <a:r>
              <a:rPr lang="en-GB" dirty="0"/>
              <a:t>The system will provide real-time data visualizations.</a:t>
            </a:r>
          </a:p>
          <a:p>
            <a:r>
              <a:rPr lang="en-GB" dirty="0"/>
              <a:t>These insights can inform cleanup operations and marine conservation strategies.</a:t>
            </a:r>
            <a:endParaRPr lang="en-MT" dirty="0"/>
          </a:p>
        </p:txBody>
      </p:sp>
    </p:spTree>
    <p:extLst>
      <p:ext uri="{BB962C8B-B14F-4D97-AF65-F5344CB8AC3E}">
        <p14:creationId xmlns:p14="http://schemas.microsoft.com/office/powerpoint/2010/main" val="127388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normAutofit/>
          </a:bodyPr>
          <a:lstStyle/>
          <a:p>
            <a:pPr algn="ctr"/>
            <a:r>
              <a:rPr lang="en-US" sz="4000" dirty="0">
                <a:latin typeface="Rockwell" panose="02060603020205020403" pitchFamily="18" charset="0"/>
              </a:rPr>
              <a:t>Technical Implementation</a:t>
            </a:r>
          </a:p>
        </p:txBody>
      </p:sp>
      <p:sp>
        <p:nvSpPr>
          <p:cNvPr id="5" name="Content Placeholder 4">
            <a:extLst>
              <a:ext uri="{FF2B5EF4-FFF2-40B4-BE49-F238E27FC236}">
                <a16:creationId xmlns:a16="http://schemas.microsoft.com/office/drawing/2014/main" id="{4AF77DCC-C856-EFFA-BF9D-1A31B3C90F92}"/>
              </a:ext>
            </a:extLst>
          </p:cNvPr>
          <p:cNvSpPr>
            <a:spLocks noGrp="1"/>
          </p:cNvSpPr>
          <p:nvPr>
            <p:ph idx="1"/>
          </p:nvPr>
        </p:nvSpPr>
        <p:spPr>
          <a:xfrm>
            <a:off x="1143000" y="1587500"/>
            <a:ext cx="9872871" cy="4508500"/>
          </a:xfrm>
        </p:spPr>
        <p:txBody>
          <a:bodyPr>
            <a:normAutofit fontScale="92500" lnSpcReduction="20000"/>
          </a:bodyPr>
          <a:lstStyle/>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1. Data Preparation and preprocessing</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2. Set initial conditions for particles and variables</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3. Core Advection Scheme with ML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Use LSTM model to predict current and wind speeds affecting particle velocity</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4. Interpolation (Continue Lagrangian Model)</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Find nearest current and wind data for each particle</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5. Eddy Diffusivity and Random Walk (to account for small-scale phenomena)</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6. Repeat calculations for evolving particle positions. Integrate real-time weather data for continuous simulation and prediction</a:t>
            </a:r>
          </a:p>
          <a:p>
            <a:pPr marL="45720" indent="0">
              <a:lnSpc>
                <a:spcPct val="107000"/>
              </a:lnSpc>
              <a:spcAft>
                <a:spcPts val="800"/>
              </a:spcAft>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7. Visualization (Hosted on webpage)</a:t>
            </a:r>
            <a:endParaRPr lang="en-MT"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751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58240" y="2750820"/>
            <a:ext cx="9875520" cy="1356360"/>
          </a:xfrm>
        </p:spPr>
        <p:txBody>
          <a:bodyPr>
            <a:normAutofit/>
          </a:bodyPr>
          <a:lstStyle/>
          <a:p>
            <a:pPr algn="ctr"/>
            <a:r>
              <a:rPr lang="en-US" sz="6000" dirty="0">
                <a:latin typeface="Rockwell" panose="02060603020205020403" pitchFamily="18" charset="0"/>
              </a:rPr>
              <a:t>Literature Review</a:t>
            </a:r>
          </a:p>
        </p:txBody>
      </p:sp>
    </p:spTree>
    <p:extLst>
      <p:ext uri="{BB962C8B-B14F-4D97-AF65-F5344CB8AC3E}">
        <p14:creationId xmlns:p14="http://schemas.microsoft.com/office/powerpoint/2010/main" val="384584710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0</TotalTime>
  <Words>717</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Corbel</vt:lpstr>
      <vt:lpstr>Rockwell</vt:lpstr>
      <vt:lpstr>Söhne</vt:lpstr>
      <vt:lpstr>Tahoma</vt:lpstr>
      <vt:lpstr>Basis</vt:lpstr>
      <vt:lpstr>Predictive Trash Debris Tracking and Marine Conservation Using AI</vt:lpstr>
      <vt:lpstr>What - The Problem and Project Overview</vt:lpstr>
      <vt:lpstr>What is the Project About?</vt:lpstr>
      <vt:lpstr>Why/Motivation - The Need for the Project</vt:lpstr>
      <vt:lpstr>Data</vt:lpstr>
      <vt:lpstr>Data</vt:lpstr>
      <vt:lpstr>Technical Implementation</vt:lpstr>
      <vt:lpstr>Technical Implementation</vt:lpstr>
      <vt:lpstr>Literature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Trash Debris Tracking and Marine Conservation Using AI</dc:title>
  <dc:creator>Mark Dingli</dc:creator>
  <cp:lastModifiedBy>Mark Dingli</cp:lastModifiedBy>
  <cp:revision>74</cp:revision>
  <dcterms:created xsi:type="dcterms:W3CDTF">2023-10-04T09:07:22Z</dcterms:created>
  <dcterms:modified xsi:type="dcterms:W3CDTF">2023-10-04T12:45:19Z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