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7" r:id="rId4"/>
    <p:sldId id="259" r:id="rId5"/>
    <p:sldId id="260"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Dulhunty" initials="MD" lastIdx="6" clrIdx="0">
    <p:extLst>
      <p:ext uri="{19B8F6BF-5375-455C-9EA6-DF929625EA0E}">
        <p15:presenceInfo xmlns:p15="http://schemas.microsoft.com/office/powerpoint/2012/main" userId="886ca165299636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38"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3-13T10:52:28.017" idx="1">
    <p:pos x="10" y="10"/>
    <p:text/>
    <p:extLst>
      <p:ext uri="{C676402C-5697-4E1C-873F-D02D1690AC5C}">
        <p15:threadingInfo xmlns:p15="http://schemas.microsoft.com/office/powerpoint/2012/main" timeZoneBias="-660"/>
      </p:ext>
    </p:extLst>
  </p:cm>
  <p:cm authorId="1" dt="2018-03-13T10:52:33.048" idx="2">
    <p:pos x="4345" y="2361"/>
    <p:text>E here refers to 'Expected value' of X. Bad notation here it is not the same as E which means error in the other equation. The E for error should really be a lower case e.</p:text>
    <p:extLst>
      <p:ext uri="{C676402C-5697-4E1C-873F-D02D1690AC5C}">
        <p15:threadingInfo xmlns:p15="http://schemas.microsoft.com/office/powerpoint/2012/main" timeZoneBias="-660"/>
      </p:ext>
    </p:extLst>
  </p:cm>
  <p:cm authorId="1" dt="2018-03-13T11:00:16.518" idx="4">
    <p:pos x="4644" y="1428"/>
    <p:text>theoretical definition. we can never compute this directly.</p:text>
    <p:extLst>
      <p:ext uri="{C676402C-5697-4E1C-873F-D02D1690AC5C}">
        <p15:threadingInfo xmlns:p15="http://schemas.microsoft.com/office/powerpoint/2012/main" timeZoneBias="-6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3-13T11:02:41.295" idx="5">
    <p:pos x="773" y="1177"/>
    <p:text>bottom equation. denominator Var(X) = Var(T) + Var(E) so the value can become large for the denominator if Var(T) is large (i.e., give students more questions so we can see them in more discrete categories). Another way to think is the longer a  test, the smaller the measurement error, which means the higher the reliability.</p:text>
    <p:extLst>
      <p:ext uri="{C676402C-5697-4E1C-873F-D02D1690AC5C}">
        <p15:threadingInfo xmlns:p15="http://schemas.microsoft.com/office/powerpoint/2012/main" timeZoneBias="-6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3-13T11:10:51.220" idx="6">
    <p:pos x="6270" y="3193"/>
    <p:text>Margaret likes this the best as a definition for Reliability.</p:text>
    <p:extLst>
      <p:ext uri="{C676402C-5697-4E1C-873F-D02D1690AC5C}">
        <p15:threadingInfo xmlns:p15="http://schemas.microsoft.com/office/powerpoint/2012/main" timeZoneBias="-660"/>
      </p:ext>
    </p:extLst>
  </p:cm>
</p:cmLst>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D1CC66-87C0-4F26-B822-4D7DD26E2482}" type="datetimeFigureOut">
              <a:rPr lang="en-AU" smtClean="0"/>
              <a:t>13/03/2018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DAA1FF-E19C-47C5-A07C-DADF18B5277F}" type="slidenum">
              <a:rPr lang="en-AU" smtClean="0"/>
              <a:t>‹#›</a:t>
            </a:fld>
            <a:endParaRPr lang="en-AU"/>
          </a:p>
        </p:txBody>
      </p:sp>
    </p:spTree>
    <p:extLst>
      <p:ext uri="{BB962C8B-B14F-4D97-AF65-F5344CB8AC3E}">
        <p14:creationId xmlns:p14="http://schemas.microsoft.com/office/powerpoint/2010/main" val="603008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15F0D9BA-BDEF-4EF0-A244-DBA6ECCD36C9}" type="slidenum">
              <a:rPr lang="en-US" altLang="en-US" sz="1200" b="0" smtClean="0"/>
              <a:pPr/>
              <a:t>7</a:t>
            </a:fld>
            <a:endParaRPr lang="en-US" altLang="en-US" sz="1200" b="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r>
              <a:rPr lang="en-US" altLang="en-US"/>
              <a:t>In the above example, the standard error of measurement = 15 </a:t>
            </a:r>
            <a:r>
              <a:rPr lang="en-US" altLang="en-US">
                <a:cs typeface="Times New Roman" panose="02020603050405020304" pitchFamily="18" charset="0"/>
              </a:rPr>
              <a:t>× √(1-0.9) = </a:t>
            </a:r>
            <a:r>
              <a:rPr lang="en-US" altLang="en-US"/>
              <a:t>15 </a:t>
            </a:r>
            <a:r>
              <a:rPr lang="en-US" altLang="en-US">
                <a:cs typeface="Times New Roman" panose="02020603050405020304" pitchFamily="18" charset="0"/>
              </a:rPr>
              <a:t>× 0.316 = 4.7</a:t>
            </a:r>
          </a:p>
        </p:txBody>
      </p:sp>
    </p:spTree>
    <p:extLst>
      <p:ext uri="{BB962C8B-B14F-4D97-AF65-F5344CB8AC3E}">
        <p14:creationId xmlns:p14="http://schemas.microsoft.com/office/powerpoint/2010/main" val="3841096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5F565513-F1B2-4AF1-B65B-F032B906126D}" type="slidenum">
              <a:rPr lang="en-US" altLang="en-US" sz="1200" b="0" smtClean="0"/>
              <a:pPr/>
              <a:t>8</a:t>
            </a:fld>
            <a:endParaRPr lang="en-US" altLang="en-US" sz="1200" b="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r>
              <a:rPr lang="en-US" altLang="en-US"/>
              <a:t>When a group of students take a test, we have their test scores.  These are “observed” test scores , and not “true” test scores.</a:t>
            </a:r>
          </a:p>
          <a:p>
            <a:r>
              <a:rPr lang="en-US" altLang="en-US"/>
              <a:t>Consequently, if we compute the variance of the observed test scores, these are generally a little larger than the variance of the true test scores, because there is error in each observed test score.  The reliability can be used to correct for the variance of observed scored to give an estimate of the variance of the true scores.</a:t>
            </a:r>
          </a:p>
        </p:txBody>
      </p:sp>
    </p:spTree>
    <p:extLst>
      <p:ext uri="{BB962C8B-B14F-4D97-AF65-F5344CB8AC3E}">
        <p14:creationId xmlns:p14="http://schemas.microsoft.com/office/powerpoint/2010/main" val="133600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C3B27DDB-D2DD-4EA0-AFA9-7EC85BC0BBEC}" type="datetimeFigureOut">
              <a:rPr lang="en-AU" smtClean="0"/>
              <a:t>13/03/2018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5FAA952-6BEC-4BC0-990C-E1F15E20BDE6}" type="slidenum">
              <a:rPr lang="en-AU" smtClean="0"/>
              <a:t>‹#›</a:t>
            </a:fld>
            <a:endParaRPr lang="en-AU"/>
          </a:p>
        </p:txBody>
      </p:sp>
    </p:spTree>
    <p:extLst>
      <p:ext uri="{BB962C8B-B14F-4D97-AF65-F5344CB8AC3E}">
        <p14:creationId xmlns:p14="http://schemas.microsoft.com/office/powerpoint/2010/main" val="817845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C3B27DDB-D2DD-4EA0-AFA9-7EC85BC0BBEC}" type="datetimeFigureOut">
              <a:rPr lang="en-AU" smtClean="0"/>
              <a:t>13/03/2018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5FAA952-6BEC-4BC0-990C-E1F15E20BDE6}" type="slidenum">
              <a:rPr lang="en-AU" smtClean="0"/>
              <a:t>‹#›</a:t>
            </a:fld>
            <a:endParaRPr lang="en-AU"/>
          </a:p>
        </p:txBody>
      </p:sp>
    </p:spTree>
    <p:extLst>
      <p:ext uri="{BB962C8B-B14F-4D97-AF65-F5344CB8AC3E}">
        <p14:creationId xmlns:p14="http://schemas.microsoft.com/office/powerpoint/2010/main" val="2680788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C3B27DDB-D2DD-4EA0-AFA9-7EC85BC0BBEC}" type="datetimeFigureOut">
              <a:rPr lang="en-AU" smtClean="0"/>
              <a:t>13/03/2018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5FAA952-6BEC-4BC0-990C-E1F15E20BDE6}" type="slidenum">
              <a:rPr lang="en-AU" smtClean="0"/>
              <a:t>‹#›</a:t>
            </a:fld>
            <a:endParaRPr lang="en-AU"/>
          </a:p>
        </p:txBody>
      </p:sp>
    </p:spTree>
    <p:extLst>
      <p:ext uri="{BB962C8B-B14F-4D97-AF65-F5344CB8AC3E}">
        <p14:creationId xmlns:p14="http://schemas.microsoft.com/office/powerpoint/2010/main" val="3399839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913467" y="274638"/>
            <a:ext cx="9999133" cy="1143000"/>
          </a:xfrm>
        </p:spPr>
        <p:txBody>
          <a:bodyPr/>
          <a:lstStyle/>
          <a:p>
            <a:r>
              <a:rPr lang="en-US"/>
              <a:t>Click to edit Master title style</a:t>
            </a:r>
          </a:p>
        </p:txBody>
      </p:sp>
      <p:sp>
        <p:nvSpPr>
          <p:cNvPr id="3" name="Content Placeholder 2"/>
          <p:cNvSpPr>
            <a:spLocks noGrp="1"/>
          </p:cNvSpPr>
          <p:nvPr>
            <p:ph sz="quarter" idx="1"/>
          </p:nvPr>
        </p:nvSpPr>
        <p:spPr>
          <a:xfrm>
            <a:off x="1913467" y="1447800"/>
            <a:ext cx="4897967"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7014634" y="1447800"/>
            <a:ext cx="4897967"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1913467" y="3924300"/>
            <a:ext cx="4897967"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7014634" y="3924300"/>
            <a:ext cx="4897967"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23"/>
          <p:cNvSpPr>
            <a:spLocks noGrp="1"/>
          </p:cNvSpPr>
          <p:nvPr>
            <p:ph type="dt" sz="half" idx="10"/>
          </p:nvPr>
        </p:nvSpPr>
        <p:spPr/>
        <p:txBody>
          <a:bodyPr/>
          <a:lstStyle>
            <a:lvl1pPr>
              <a:defRPr/>
            </a:lvl1pPr>
          </a:lstStyle>
          <a:p>
            <a:pPr>
              <a:defRPr/>
            </a:pPr>
            <a:fld id="{86A87A8A-D870-40D1-A0B7-DA6640984A02}" type="datetime1">
              <a:rPr lang="en-US"/>
              <a:pPr>
                <a:defRPr/>
              </a:pPr>
              <a:t>3/13/2018</a:t>
            </a:fld>
            <a:endParaRPr lang="en-AU" altLang="en-US"/>
          </a:p>
        </p:txBody>
      </p:sp>
      <p:sp>
        <p:nvSpPr>
          <p:cNvPr id="8" name="Footer Placeholder 9"/>
          <p:cNvSpPr>
            <a:spLocks noGrp="1"/>
          </p:cNvSpPr>
          <p:nvPr>
            <p:ph type="ftr" sz="quarter" idx="11"/>
          </p:nvPr>
        </p:nvSpPr>
        <p:spPr/>
        <p:txBody>
          <a:bodyPr/>
          <a:lstStyle>
            <a:lvl1pPr>
              <a:defRPr/>
            </a:lvl1pPr>
          </a:lstStyle>
          <a:p>
            <a:pPr>
              <a:defRPr/>
            </a:pPr>
            <a:endParaRPr lang="en-AU" altLang="en-US"/>
          </a:p>
        </p:txBody>
      </p:sp>
      <p:sp>
        <p:nvSpPr>
          <p:cNvPr id="9" name="Slide Number Placeholder 21"/>
          <p:cNvSpPr>
            <a:spLocks noGrp="1"/>
          </p:cNvSpPr>
          <p:nvPr>
            <p:ph type="sldNum" sz="quarter" idx="12"/>
          </p:nvPr>
        </p:nvSpPr>
        <p:spPr/>
        <p:txBody>
          <a:bodyPr/>
          <a:lstStyle>
            <a:lvl1pPr>
              <a:defRPr/>
            </a:lvl1pPr>
          </a:lstStyle>
          <a:p>
            <a:fld id="{212D5AE9-175E-4D1F-94DB-A0ECEB112EC9}" type="slidenum">
              <a:rPr lang="en-AU" altLang="en-US"/>
              <a:pPr/>
              <a:t>‹#›</a:t>
            </a:fld>
            <a:endParaRPr lang="en-AU" altLang="en-US"/>
          </a:p>
        </p:txBody>
      </p:sp>
    </p:spTree>
    <p:extLst>
      <p:ext uri="{BB962C8B-B14F-4D97-AF65-F5344CB8AC3E}">
        <p14:creationId xmlns:p14="http://schemas.microsoft.com/office/powerpoint/2010/main" val="1649918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C3B27DDB-D2DD-4EA0-AFA9-7EC85BC0BBEC}" type="datetimeFigureOut">
              <a:rPr lang="en-AU" smtClean="0"/>
              <a:t>13/03/2018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5FAA952-6BEC-4BC0-990C-E1F15E20BDE6}" type="slidenum">
              <a:rPr lang="en-AU" smtClean="0"/>
              <a:t>‹#›</a:t>
            </a:fld>
            <a:endParaRPr lang="en-AU"/>
          </a:p>
        </p:txBody>
      </p:sp>
    </p:spTree>
    <p:extLst>
      <p:ext uri="{BB962C8B-B14F-4D97-AF65-F5344CB8AC3E}">
        <p14:creationId xmlns:p14="http://schemas.microsoft.com/office/powerpoint/2010/main" val="244955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B27DDB-D2DD-4EA0-AFA9-7EC85BC0BBEC}" type="datetimeFigureOut">
              <a:rPr lang="en-AU" smtClean="0"/>
              <a:t>13/03/2018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5FAA952-6BEC-4BC0-990C-E1F15E20BDE6}" type="slidenum">
              <a:rPr lang="en-AU" smtClean="0"/>
              <a:t>‹#›</a:t>
            </a:fld>
            <a:endParaRPr lang="en-AU"/>
          </a:p>
        </p:txBody>
      </p:sp>
    </p:spTree>
    <p:extLst>
      <p:ext uri="{BB962C8B-B14F-4D97-AF65-F5344CB8AC3E}">
        <p14:creationId xmlns:p14="http://schemas.microsoft.com/office/powerpoint/2010/main" val="2341905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C3B27DDB-D2DD-4EA0-AFA9-7EC85BC0BBEC}" type="datetimeFigureOut">
              <a:rPr lang="en-AU" smtClean="0"/>
              <a:t>13/03/2018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5FAA952-6BEC-4BC0-990C-E1F15E20BDE6}" type="slidenum">
              <a:rPr lang="en-AU" smtClean="0"/>
              <a:t>‹#›</a:t>
            </a:fld>
            <a:endParaRPr lang="en-AU"/>
          </a:p>
        </p:txBody>
      </p:sp>
    </p:spTree>
    <p:extLst>
      <p:ext uri="{BB962C8B-B14F-4D97-AF65-F5344CB8AC3E}">
        <p14:creationId xmlns:p14="http://schemas.microsoft.com/office/powerpoint/2010/main" val="842160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C3B27DDB-D2DD-4EA0-AFA9-7EC85BC0BBEC}" type="datetimeFigureOut">
              <a:rPr lang="en-AU" smtClean="0"/>
              <a:t>13/03/2018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5FAA952-6BEC-4BC0-990C-E1F15E20BDE6}" type="slidenum">
              <a:rPr lang="en-AU" smtClean="0"/>
              <a:t>‹#›</a:t>
            </a:fld>
            <a:endParaRPr lang="en-AU"/>
          </a:p>
        </p:txBody>
      </p:sp>
    </p:spTree>
    <p:extLst>
      <p:ext uri="{BB962C8B-B14F-4D97-AF65-F5344CB8AC3E}">
        <p14:creationId xmlns:p14="http://schemas.microsoft.com/office/powerpoint/2010/main" val="3647822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C3B27DDB-D2DD-4EA0-AFA9-7EC85BC0BBEC}" type="datetimeFigureOut">
              <a:rPr lang="en-AU" smtClean="0"/>
              <a:t>13/03/2018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5FAA952-6BEC-4BC0-990C-E1F15E20BDE6}" type="slidenum">
              <a:rPr lang="en-AU" smtClean="0"/>
              <a:t>‹#›</a:t>
            </a:fld>
            <a:endParaRPr lang="en-AU"/>
          </a:p>
        </p:txBody>
      </p:sp>
    </p:spTree>
    <p:extLst>
      <p:ext uri="{BB962C8B-B14F-4D97-AF65-F5344CB8AC3E}">
        <p14:creationId xmlns:p14="http://schemas.microsoft.com/office/powerpoint/2010/main" val="924654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B27DDB-D2DD-4EA0-AFA9-7EC85BC0BBEC}" type="datetimeFigureOut">
              <a:rPr lang="en-AU" smtClean="0"/>
              <a:t>13/03/2018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5FAA952-6BEC-4BC0-990C-E1F15E20BDE6}" type="slidenum">
              <a:rPr lang="en-AU" smtClean="0"/>
              <a:t>‹#›</a:t>
            </a:fld>
            <a:endParaRPr lang="en-AU"/>
          </a:p>
        </p:txBody>
      </p:sp>
    </p:spTree>
    <p:extLst>
      <p:ext uri="{BB962C8B-B14F-4D97-AF65-F5344CB8AC3E}">
        <p14:creationId xmlns:p14="http://schemas.microsoft.com/office/powerpoint/2010/main" val="3942347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B27DDB-D2DD-4EA0-AFA9-7EC85BC0BBEC}" type="datetimeFigureOut">
              <a:rPr lang="en-AU" smtClean="0"/>
              <a:t>13/03/2018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5FAA952-6BEC-4BC0-990C-E1F15E20BDE6}" type="slidenum">
              <a:rPr lang="en-AU" smtClean="0"/>
              <a:t>‹#›</a:t>
            </a:fld>
            <a:endParaRPr lang="en-AU"/>
          </a:p>
        </p:txBody>
      </p:sp>
    </p:spTree>
    <p:extLst>
      <p:ext uri="{BB962C8B-B14F-4D97-AF65-F5344CB8AC3E}">
        <p14:creationId xmlns:p14="http://schemas.microsoft.com/office/powerpoint/2010/main" val="734810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B27DDB-D2DD-4EA0-AFA9-7EC85BC0BBEC}" type="datetimeFigureOut">
              <a:rPr lang="en-AU" smtClean="0"/>
              <a:t>13/03/2018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5FAA952-6BEC-4BC0-990C-E1F15E20BDE6}" type="slidenum">
              <a:rPr lang="en-AU" smtClean="0"/>
              <a:t>‹#›</a:t>
            </a:fld>
            <a:endParaRPr lang="en-AU"/>
          </a:p>
        </p:txBody>
      </p:sp>
    </p:spTree>
    <p:extLst>
      <p:ext uri="{BB962C8B-B14F-4D97-AF65-F5344CB8AC3E}">
        <p14:creationId xmlns:p14="http://schemas.microsoft.com/office/powerpoint/2010/main" val="790187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27DDB-D2DD-4EA0-AFA9-7EC85BC0BBEC}" type="datetimeFigureOut">
              <a:rPr lang="en-AU" smtClean="0"/>
              <a:t>13/03/2018</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AA952-6BEC-4BC0-990C-E1F15E20BDE6}" type="slidenum">
              <a:rPr lang="en-AU" smtClean="0"/>
              <a:t>‹#›</a:t>
            </a:fld>
            <a:endParaRPr lang="en-AU"/>
          </a:p>
        </p:txBody>
      </p:sp>
    </p:spTree>
    <p:extLst>
      <p:ext uri="{BB962C8B-B14F-4D97-AF65-F5344CB8AC3E}">
        <p14:creationId xmlns:p14="http://schemas.microsoft.com/office/powerpoint/2010/main" val="3319523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3.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16.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 Id="rId9" Type="http://schemas.openxmlformats.org/officeDocument/2006/relationships/image" Target="../media/image8.wmf"/></Relationships>
</file>

<file path=ppt/slides/_rels/slide3.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comments" Target="../comments/comment1.xml"/><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4.bin"/><Relationship Id="rId14" Type="http://schemas.openxmlformats.org/officeDocument/2006/relationships/image" Target="../media/image14.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comments" Target="../comments/comment2.xml"/><Relationship Id="rId4" Type="http://schemas.openxmlformats.org/officeDocument/2006/relationships/image" Target="../media/image15.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comments" Target="../comments/comment3.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7.wmf"/><Relationship Id="rId5" Type="http://schemas.openxmlformats.org/officeDocument/2006/relationships/oleObject" Target="../embeddings/oleObject9.bin"/><Relationship Id="rId4" Type="http://schemas.openxmlformats.org/officeDocument/2006/relationships/image" Target="../media/image16.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11.bin"/><Relationship Id="rId4" Type="http://schemas.openxmlformats.org/officeDocument/2006/relationships/image" Target="../media/image18.w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1.png"/><Relationship Id="rId5" Type="http://schemas.openxmlformats.org/officeDocument/2006/relationships/image" Target="../media/image20.wmf"/><Relationship Id="rId4"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2. Classical Test Theory - II</a:t>
            </a:r>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4027583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Alpha and Internal Consistency</a:t>
            </a:r>
          </a:p>
        </p:txBody>
      </p:sp>
      <p:sp>
        <p:nvSpPr>
          <p:cNvPr id="3" name="Content Placeholder 2"/>
          <p:cNvSpPr>
            <a:spLocks noGrp="1"/>
          </p:cNvSpPr>
          <p:nvPr>
            <p:ph idx="1"/>
          </p:nvPr>
        </p:nvSpPr>
        <p:spPr/>
        <p:txBody>
          <a:bodyPr/>
          <a:lstStyle/>
          <a:p>
            <a:r>
              <a:rPr lang="en-AU" dirty="0"/>
              <a:t>It can be shown that</a:t>
            </a:r>
          </a:p>
          <a:p>
            <a:endParaRPr lang="en-AU" dirty="0"/>
          </a:p>
          <a:p>
            <a:endParaRPr lang="en-AU" dirty="0"/>
          </a:p>
          <a:p>
            <a:endParaRPr lang="en-AU" dirty="0"/>
          </a:p>
          <a:p>
            <a:endParaRPr lang="en-AU" dirty="0"/>
          </a:p>
          <a:p>
            <a:r>
              <a:rPr lang="en-AU" dirty="0"/>
              <a:t>where         is the average correlation between pairs of item scores.</a:t>
            </a:r>
          </a:p>
          <a:p>
            <a:r>
              <a:rPr lang="en-AU" dirty="0"/>
              <a:t>For any        ,    we can find a test length,     , to achieve any </a:t>
            </a:r>
          </a:p>
        </p:txBody>
      </p:sp>
      <p:graphicFrame>
        <p:nvGraphicFramePr>
          <p:cNvPr id="4" name="Object 3"/>
          <p:cNvGraphicFramePr>
            <a:graphicFrameLocks noChangeAspect="1"/>
          </p:cNvGraphicFramePr>
          <p:nvPr>
            <p:extLst>
              <p:ext uri="{D42A27DB-BD31-4B8C-83A1-F6EECF244321}">
                <p14:modId xmlns:p14="http://schemas.microsoft.com/office/powerpoint/2010/main" val="571738347"/>
              </p:ext>
            </p:extLst>
          </p:nvPr>
        </p:nvGraphicFramePr>
        <p:xfrm>
          <a:off x="4076700" y="2112962"/>
          <a:ext cx="3638550" cy="1632683"/>
        </p:xfrm>
        <a:graphic>
          <a:graphicData uri="http://schemas.openxmlformats.org/presentationml/2006/ole">
            <mc:AlternateContent xmlns:mc="http://schemas.openxmlformats.org/markup-compatibility/2006">
              <mc:Choice xmlns:v="urn:schemas-microsoft-com:vml" Requires="v">
                <p:oleObj spid="_x0000_s8226" name="Equation" r:id="rId3" imgW="990360" imgH="444240" progId="Equation.DSMT4">
                  <p:embed/>
                </p:oleObj>
              </mc:Choice>
              <mc:Fallback>
                <p:oleObj name="Equation" r:id="rId3" imgW="990360" imgH="444240" progId="Equation.DSMT4">
                  <p:embed/>
                  <p:pic>
                    <p:nvPicPr>
                      <p:cNvPr id="0" name=""/>
                      <p:cNvPicPr/>
                      <p:nvPr/>
                    </p:nvPicPr>
                    <p:blipFill>
                      <a:blip r:embed="rId4"/>
                      <a:stretch>
                        <a:fillRect/>
                      </a:stretch>
                    </p:blipFill>
                    <p:spPr>
                      <a:xfrm>
                        <a:off x="4076700" y="2112962"/>
                        <a:ext cx="3638550" cy="163268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599774942"/>
              </p:ext>
            </p:extLst>
          </p:nvPr>
        </p:nvGraphicFramePr>
        <p:xfrm>
          <a:off x="2187574" y="4286249"/>
          <a:ext cx="403225" cy="577345"/>
        </p:xfrm>
        <a:graphic>
          <a:graphicData uri="http://schemas.openxmlformats.org/presentationml/2006/ole">
            <mc:AlternateContent xmlns:mc="http://schemas.openxmlformats.org/markup-compatibility/2006">
              <mc:Choice xmlns:v="urn:schemas-microsoft-com:vml" Requires="v">
                <p:oleObj spid="_x0000_s8227" name="Equation" r:id="rId5" imgW="139680" imgH="152280" progId="Equation.DSMT4">
                  <p:embed/>
                </p:oleObj>
              </mc:Choice>
              <mc:Fallback>
                <p:oleObj name="Equation" r:id="rId5" imgW="139680" imgH="152280" progId="Equation.DSMT4">
                  <p:embed/>
                  <p:pic>
                    <p:nvPicPr>
                      <p:cNvPr id="0" name=""/>
                      <p:cNvPicPr/>
                      <p:nvPr/>
                    </p:nvPicPr>
                    <p:blipFill>
                      <a:blip r:embed="rId6"/>
                      <a:stretch>
                        <a:fillRect/>
                      </a:stretch>
                    </p:blipFill>
                    <p:spPr>
                      <a:xfrm>
                        <a:off x="2187574" y="4286249"/>
                        <a:ext cx="403225" cy="57734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05615866"/>
              </p:ext>
            </p:extLst>
          </p:nvPr>
        </p:nvGraphicFramePr>
        <p:xfrm>
          <a:off x="2379660" y="4832925"/>
          <a:ext cx="403225" cy="577345"/>
        </p:xfrm>
        <a:graphic>
          <a:graphicData uri="http://schemas.openxmlformats.org/presentationml/2006/ole">
            <mc:AlternateContent xmlns:mc="http://schemas.openxmlformats.org/markup-compatibility/2006">
              <mc:Choice xmlns:v="urn:schemas-microsoft-com:vml" Requires="v">
                <p:oleObj spid="_x0000_s8228" name="Equation" r:id="rId7" imgW="139680" imgH="152280" progId="Equation.DSMT4">
                  <p:embed/>
                </p:oleObj>
              </mc:Choice>
              <mc:Fallback>
                <p:oleObj name="Equation" r:id="rId7" imgW="139680" imgH="152280" progId="Equation.DSMT4">
                  <p:embed/>
                  <p:pic>
                    <p:nvPicPr>
                      <p:cNvPr id="0" name=""/>
                      <p:cNvPicPr/>
                      <p:nvPr/>
                    </p:nvPicPr>
                    <p:blipFill>
                      <a:blip r:embed="rId8"/>
                      <a:stretch>
                        <a:fillRect/>
                      </a:stretch>
                    </p:blipFill>
                    <p:spPr>
                      <a:xfrm>
                        <a:off x="2379660" y="4832925"/>
                        <a:ext cx="403225" cy="57734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783175171"/>
              </p:ext>
            </p:extLst>
          </p:nvPr>
        </p:nvGraphicFramePr>
        <p:xfrm>
          <a:off x="6831407" y="4794239"/>
          <a:ext cx="473870" cy="616031"/>
        </p:xfrm>
        <a:graphic>
          <a:graphicData uri="http://schemas.openxmlformats.org/presentationml/2006/ole">
            <mc:AlternateContent xmlns:mc="http://schemas.openxmlformats.org/markup-compatibility/2006">
              <mc:Choice xmlns:v="urn:schemas-microsoft-com:vml" Requires="v">
                <p:oleObj spid="_x0000_s8229" name="Equation" r:id="rId9" imgW="126720" imgH="164880" progId="Equation.DSMT4">
                  <p:embed/>
                </p:oleObj>
              </mc:Choice>
              <mc:Fallback>
                <p:oleObj name="Equation" r:id="rId9" imgW="126720" imgH="164880" progId="Equation.DSMT4">
                  <p:embed/>
                  <p:pic>
                    <p:nvPicPr>
                      <p:cNvPr id="0" name=""/>
                      <p:cNvPicPr/>
                      <p:nvPr/>
                    </p:nvPicPr>
                    <p:blipFill>
                      <a:blip r:embed="rId10"/>
                      <a:stretch>
                        <a:fillRect/>
                      </a:stretch>
                    </p:blipFill>
                    <p:spPr>
                      <a:xfrm>
                        <a:off x="6831407" y="4794239"/>
                        <a:ext cx="473870" cy="616031"/>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014652532"/>
              </p:ext>
            </p:extLst>
          </p:nvPr>
        </p:nvGraphicFramePr>
        <p:xfrm>
          <a:off x="9629775" y="4857779"/>
          <a:ext cx="533400" cy="488950"/>
        </p:xfrm>
        <a:graphic>
          <a:graphicData uri="http://schemas.openxmlformats.org/presentationml/2006/ole">
            <mc:AlternateContent xmlns:mc="http://schemas.openxmlformats.org/markup-compatibility/2006">
              <mc:Choice xmlns:v="urn:schemas-microsoft-com:vml" Requires="v">
                <p:oleObj spid="_x0000_s8230" name="Equation" r:id="rId11" imgW="152280" imgH="139680" progId="Equation.DSMT4">
                  <p:embed/>
                </p:oleObj>
              </mc:Choice>
              <mc:Fallback>
                <p:oleObj name="Equation" r:id="rId11" imgW="152280" imgH="139680" progId="Equation.DSMT4">
                  <p:embed/>
                  <p:pic>
                    <p:nvPicPr>
                      <p:cNvPr id="0" name=""/>
                      <p:cNvPicPr/>
                      <p:nvPr/>
                    </p:nvPicPr>
                    <p:blipFill>
                      <a:blip r:embed="rId12"/>
                      <a:stretch>
                        <a:fillRect/>
                      </a:stretch>
                    </p:blipFill>
                    <p:spPr>
                      <a:xfrm>
                        <a:off x="9629775" y="4857779"/>
                        <a:ext cx="533400" cy="488950"/>
                      </a:xfrm>
                      <a:prstGeom prst="rect">
                        <a:avLst/>
                      </a:prstGeom>
                    </p:spPr>
                  </p:pic>
                </p:oleObj>
              </mc:Fallback>
            </mc:AlternateContent>
          </a:graphicData>
        </a:graphic>
      </p:graphicFrame>
    </p:spTree>
    <p:extLst>
      <p:ext uri="{BB962C8B-B14F-4D97-AF65-F5344CB8AC3E}">
        <p14:creationId xmlns:p14="http://schemas.microsoft.com/office/powerpoint/2010/main" val="997111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Alpha and Dimensionality</a:t>
            </a:r>
          </a:p>
        </p:txBody>
      </p:sp>
      <p:sp>
        <p:nvSpPr>
          <p:cNvPr id="3" name="Content Placeholder 2"/>
          <p:cNvSpPr>
            <a:spLocks noGrp="1"/>
          </p:cNvSpPr>
          <p:nvPr>
            <p:ph idx="1"/>
          </p:nvPr>
        </p:nvSpPr>
        <p:spPr/>
        <p:txBody>
          <a:bodyPr/>
          <a:lstStyle/>
          <a:p>
            <a:r>
              <a:rPr lang="en-AU" dirty="0"/>
              <a:t>Reliability (or Alpha) is about the test score, X, while dimensionality is about the factorial structure of item scores.</a:t>
            </a:r>
          </a:p>
          <a:p>
            <a:r>
              <a:rPr lang="en-AU" dirty="0"/>
              <a:t>If the items have a strong first dimension, the test can still have a high reliability, even if there are “second-order” dimensions.</a:t>
            </a:r>
          </a:p>
          <a:p>
            <a:r>
              <a:rPr lang="en-AU" dirty="0"/>
              <a:t>Bi-factor models may be useful.</a:t>
            </a:r>
          </a:p>
        </p:txBody>
      </p:sp>
    </p:spTree>
    <p:extLst>
      <p:ext uri="{BB962C8B-B14F-4D97-AF65-F5344CB8AC3E}">
        <p14:creationId xmlns:p14="http://schemas.microsoft.com/office/powerpoint/2010/main" val="3731774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2"/>
          <p:cNvSpPr>
            <a:spLocks noGrp="1"/>
          </p:cNvSpPr>
          <p:nvPr>
            <p:ph type="title"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endParaRPr lang="en-US" altLang="en-US">
              <a:effectLst/>
            </a:endParaRPr>
          </a:p>
        </p:txBody>
      </p:sp>
      <p:sp>
        <p:nvSpPr>
          <p:cNvPr id="10243" name="Cloud"/>
          <p:cNvSpPr>
            <a:spLocks noChangeAspect="1" noEditPoints="1" noChangeArrowheads="1"/>
          </p:cNvSpPr>
          <p:nvPr/>
        </p:nvSpPr>
        <p:spPr bwMode="auto">
          <a:xfrm>
            <a:off x="4183063" y="284164"/>
            <a:ext cx="5459412" cy="365918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alpha val="87057"/>
            </a:srgbClr>
          </a:solidFill>
          <a:ln w="9525">
            <a:solidFill>
              <a:srgbClr val="000000"/>
            </a:solidFill>
            <a:miter lim="800000"/>
            <a:headEnd/>
            <a:tailEnd/>
          </a:ln>
          <a:effectLst>
            <a:outerShdw dist="107763" dir="2700000" algn="ctr" rotWithShape="0">
              <a:srgbClr val="808080"/>
            </a:outerShdw>
          </a:effectLst>
        </p:spPr>
        <p:txBody>
          <a:bodyPr/>
          <a:lstStyle/>
          <a:p>
            <a:endParaRPr lang="en-AU"/>
          </a:p>
        </p:txBody>
      </p:sp>
      <p:sp>
        <p:nvSpPr>
          <p:cNvPr id="10244" name="AutoShape 10"/>
          <p:cNvSpPr>
            <a:spLocks noChangeArrowheads="1"/>
          </p:cNvSpPr>
          <p:nvPr/>
        </p:nvSpPr>
        <p:spPr bwMode="auto">
          <a:xfrm>
            <a:off x="5299075" y="1150939"/>
            <a:ext cx="266700" cy="185737"/>
          </a:xfrm>
          <a:prstGeom prst="parallelogram">
            <a:avLst>
              <a:gd name="adj" fmla="val 3589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245" name="AutoShape 11"/>
          <p:cNvSpPr>
            <a:spLocks noChangeArrowheads="1"/>
          </p:cNvSpPr>
          <p:nvPr/>
        </p:nvSpPr>
        <p:spPr bwMode="auto">
          <a:xfrm>
            <a:off x="5132389" y="728663"/>
            <a:ext cx="236537" cy="265112"/>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246" name="Oval 12"/>
          <p:cNvSpPr>
            <a:spLocks noChangeArrowheads="1"/>
          </p:cNvSpPr>
          <p:nvPr/>
        </p:nvSpPr>
        <p:spPr bwMode="auto">
          <a:xfrm>
            <a:off x="5378451" y="1395413"/>
            <a:ext cx="233363" cy="22701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247" name="Rectangle 41"/>
          <p:cNvSpPr>
            <a:spLocks noChangeArrowheads="1"/>
          </p:cNvSpPr>
          <p:nvPr/>
        </p:nvSpPr>
        <p:spPr bwMode="auto">
          <a:xfrm>
            <a:off x="4603750" y="1625601"/>
            <a:ext cx="9080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AU" altLang="en-US" sz="1000"/>
              <a:t>(a) 16 × 10 =</a:t>
            </a:r>
          </a:p>
        </p:txBody>
      </p:sp>
      <p:sp>
        <p:nvSpPr>
          <p:cNvPr id="10248" name="Rectangle 42"/>
          <p:cNvSpPr>
            <a:spLocks noChangeArrowheads="1"/>
          </p:cNvSpPr>
          <p:nvPr/>
        </p:nvSpPr>
        <p:spPr bwMode="auto">
          <a:xfrm rot="-533256">
            <a:off x="7900989" y="2724151"/>
            <a:ext cx="12461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AU" altLang="en-US" sz="1000"/>
              <a:t>(j) 139.2 ÷ 1000 =</a:t>
            </a:r>
            <a:r>
              <a:rPr lang="en-AU" altLang="en-US"/>
              <a:t> </a:t>
            </a:r>
          </a:p>
        </p:txBody>
      </p:sp>
      <p:sp>
        <p:nvSpPr>
          <p:cNvPr id="10249" name="Text Box 43"/>
          <p:cNvSpPr txBox="1">
            <a:spLocks noChangeArrowheads="1"/>
          </p:cNvSpPr>
          <p:nvPr/>
        </p:nvSpPr>
        <p:spPr bwMode="auto">
          <a:xfrm rot="-2085956">
            <a:off x="4090989" y="1143001"/>
            <a:ext cx="1976437"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AU" altLang="en-US"/>
              <a:t>(</a:t>
            </a:r>
            <a:r>
              <a:rPr lang="en-AU" altLang="en-US" sz="1000"/>
              <a:t>a) The temperature was 7° . It fell by 4° . The temperature was then</a:t>
            </a:r>
          </a:p>
        </p:txBody>
      </p:sp>
      <p:sp>
        <p:nvSpPr>
          <p:cNvPr id="10250" name="Text Box 44"/>
          <p:cNvSpPr txBox="1">
            <a:spLocks noChangeArrowheads="1"/>
          </p:cNvSpPr>
          <p:nvPr/>
        </p:nvSpPr>
        <p:spPr bwMode="auto">
          <a:xfrm rot="1143463">
            <a:off x="8374064" y="812801"/>
            <a:ext cx="1190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AU" altLang="en-US" sz="1000"/>
              <a:t>(c) (-11) + (+3) =</a:t>
            </a:r>
            <a:r>
              <a:rPr lang="en-AU" altLang="en-US"/>
              <a:t> </a:t>
            </a:r>
          </a:p>
        </p:txBody>
      </p:sp>
      <p:pic>
        <p:nvPicPr>
          <p:cNvPr id="10251" name="Picture 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94312">
            <a:off x="7045326" y="3346451"/>
            <a:ext cx="4222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2" name="Text Box 46"/>
          <p:cNvSpPr txBox="1">
            <a:spLocks noChangeArrowheads="1"/>
          </p:cNvSpPr>
          <p:nvPr/>
        </p:nvSpPr>
        <p:spPr bwMode="auto">
          <a:xfrm rot="3183524">
            <a:off x="7115176" y="1074738"/>
            <a:ext cx="22542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000" b="0"/>
              <a:t>A class starts at 10:30. The class is 40 minutes long. What time does the class finish?</a:t>
            </a:r>
            <a:endParaRPr lang="en-AU" altLang="en-US" sz="1000" b="0"/>
          </a:p>
        </p:txBody>
      </p:sp>
      <p:pic>
        <p:nvPicPr>
          <p:cNvPr id="10253" name="Picture 4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2475" y="2697163"/>
            <a:ext cx="59055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4" name="Picture 4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86838" y="1731963"/>
            <a:ext cx="54610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5" name="Picture 4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70638" y="492125"/>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6" name="Picture 5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50225" y="392113"/>
            <a:ext cx="6032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7" name="Picture 5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06964" y="1885951"/>
            <a:ext cx="1235075"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8" name="Text Box 52"/>
          <p:cNvSpPr txBox="1">
            <a:spLocks noChangeArrowheads="1"/>
          </p:cNvSpPr>
          <p:nvPr/>
        </p:nvSpPr>
        <p:spPr bwMode="auto">
          <a:xfrm>
            <a:off x="4797425" y="3036889"/>
            <a:ext cx="2343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000" b="0"/>
              <a:t>Each apple weighs around 160 grams. How many apples together will weigh close to half a kilogram?</a:t>
            </a:r>
            <a:endParaRPr lang="en-AU" altLang="en-US" sz="1000" b="0"/>
          </a:p>
        </p:txBody>
      </p:sp>
      <p:pic>
        <p:nvPicPr>
          <p:cNvPr id="10259" name="Picture 5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53464" y="2209801"/>
            <a:ext cx="5746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0" name="PubCross"/>
          <p:cNvSpPr>
            <a:spLocks noEditPoints="1" noChangeArrowheads="1"/>
          </p:cNvSpPr>
          <p:nvPr/>
        </p:nvSpPr>
        <p:spPr bwMode="auto">
          <a:xfrm>
            <a:off x="7523164" y="2927351"/>
            <a:ext cx="403225" cy="3143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5400 w 21600"/>
              <a:gd name="T13" fmla="*/ 5400 h 21600"/>
              <a:gd name="T14" fmla="*/ 16200 w 21600"/>
              <a:gd name="T15" fmla="*/ 16200 h 21600"/>
            </a:gdLst>
            <a:ahLst/>
            <a:cxnLst>
              <a:cxn ang="T8">
                <a:pos x="T0" y="T1"/>
              </a:cxn>
              <a:cxn ang="T9">
                <a:pos x="T2" y="T3"/>
              </a:cxn>
              <a:cxn ang="T10">
                <a:pos x="T4" y="T5"/>
              </a:cxn>
              <a:cxn ang="T11">
                <a:pos x="T6" y="T7"/>
              </a:cxn>
            </a:cxnLst>
            <a:rect l="T12" t="T13" r="T14" b="T15"/>
            <a:pathLst>
              <a:path w="21600" h="21600">
                <a:moveTo>
                  <a:pt x="5400" y="0"/>
                </a:moveTo>
                <a:lnTo>
                  <a:pt x="5400" y="5400"/>
                </a:lnTo>
                <a:lnTo>
                  <a:pt x="0" y="5400"/>
                </a:lnTo>
                <a:lnTo>
                  <a:pt x="0" y="16200"/>
                </a:lnTo>
                <a:lnTo>
                  <a:pt x="5400" y="16200"/>
                </a:lnTo>
                <a:lnTo>
                  <a:pt x="5400" y="21600"/>
                </a:lnTo>
                <a:lnTo>
                  <a:pt x="16200" y="21600"/>
                </a:lnTo>
                <a:lnTo>
                  <a:pt x="16200" y="16200"/>
                </a:lnTo>
                <a:lnTo>
                  <a:pt x="21600" y="16200"/>
                </a:lnTo>
                <a:lnTo>
                  <a:pt x="21600" y="5400"/>
                </a:lnTo>
                <a:lnTo>
                  <a:pt x="16200" y="5400"/>
                </a:lnTo>
                <a:lnTo>
                  <a:pt x="16200" y="0"/>
                </a:lnTo>
                <a:lnTo>
                  <a:pt x="5400" y="0"/>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AU"/>
          </a:p>
        </p:txBody>
      </p:sp>
      <p:grpSp>
        <p:nvGrpSpPr>
          <p:cNvPr id="10261" name="Group 63"/>
          <p:cNvGrpSpPr>
            <a:grpSpLocks/>
          </p:cNvGrpSpPr>
          <p:nvPr/>
        </p:nvGrpSpPr>
        <p:grpSpPr bwMode="auto">
          <a:xfrm>
            <a:off x="5918200" y="698500"/>
            <a:ext cx="406400" cy="444500"/>
            <a:chOff x="1248" y="240"/>
            <a:chExt cx="4176" cy="3600"/>
          </a:xfrm>
        </p:grpSpPr>
        <p:sp>
          <p:nvSpPr>
            <p:cNvPr id="10282" name="Pyr1"/>
            <p:cNvSpPr>
              <a:spLocks noEditPoints="1" noChangeArrowheads="1"/>
            </p:cNvSpPr>
            <p:nvPr/>
          </p:nvSpPr>
          <p:spPr bwMode="auto">
            <a:xfrm>
              <a:off x="2873" y="240"/>
              <a:ext cx="936" cy="79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5400 w 21600"/>
                <a:gd name="T10" fmla="*/ 11802 h 21600"/>
                <a:gd name="T11" fmla="*/ 16200 w 21600"/>
                <a:gd name="T12" fmla="*/ 20598 h 21600"/>
              </a:gdLst>
              <a:ahLst/>
              <a:cxnLst>
                <a:cxn ang="T6">
                  <a:pos x="T0" y="T1"/>
                </a:cxn>
                <a:cxn ang="T7">
                  <a:pos x="T2" y="T3"/>
                </a:cxn>
                <a:cxn ang="T8">
                  <a:pos x="T4" y="T5"/>
                </a:cxn>
              </a:cxnLst>
              <a:rect l="T9" t="T10" r="T11" b="T12"/>
              <a:pathLst>
                <a:path w="21600" h="21600">
                  <a:moveTo>
                    <a:pt x="10800" y="0"/>
                  </a:moveTo>
                  <a:lnTo>
                    <a:pt x="21600" y="21600"/>
                  </a:lnTo>
                  <a:lnTo>
                    <a:pt x="0" y="21600"/>
                  </a:lnTo>
                  <a:lnTo>
                    <a:pt x="10800" y="0"/>
                  </a:lnTo>
                  <a:close/>
                </a:path>
              </a:pathLst>
            </a:custGeom>
            <a:solidFill>
              <a:srgbClr val="D8EBB3"/>
            </a:solidFill>
            <a:ln w="9525">
              <a:solidFill>
                <a:srgbClr val="000000"/>
              </a:solidFill>
              <a:miter lim="800000"/>
              <a:headEnd/>
              <a:tailEnd/>
            </a:ln>
          </p:spPr>
          <p:txBody>
            <a:bodyPr/>
            <a:lstStyle/>
            <a:p>
              <a:endParaRPr lang="en-AU"/>
            </a:p>
          </p:txBody>
        </p:sp>
        <p:sp>
          <p:nvSpPr>
            <p:cNvPr id="10283" name="Pyr2"/>
            <p:cNvSpPr>
              <a:spLocks noEditPoints="1" noChangeArrowheads="1"/>
            </p:cNvSpPr>
            <p:nvPr/>
          </p:nvSpPr>
          <p:spPr bwMode="auto">
            <a:xfrm>
              <a:off x="2331" y="1038"/>
              <a:ext cx="2015" cy="9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789 w 21600"/>
                <a:gd name="T13" fmla="*/ 508 h 21600"/>
                <a:gd name="T14" fmla="*/ 15811 w 21600"/>
                <a:gd name="T15" fmla="*/ 21092 h 21600"/>
              </a:gdLst>
              <a:ahLst/>
              <a:cxnLst>
                <a:cxn ang="T8">
                  <a:pos x="T0" y="T1"/>
                </a:cxn>
                <a:cxn ang="T9">
                  <a:pos x="T2" y="T3"/>
                </a:cxn>
                <a:cxn ang="T10">
                  <a:pos x="T4" y="T5"/>
                </a:cxn>
                <a:cxn ang="T11">
                  <a:pos x="T6" y="T7"/>
                </a:cxn>
              </a:cxnLst>
              <a:rect l="T12" t="T13" r="T14" b="T15"/>
              <a:pathLst>
                <a:path w="21600" h="21600">
                  <a:moveTo>
                    <a:pt x="5787" y="0"/>
                  </a:moveTo>
                  <a:lnTo>
                    <a:pt x="15812" y="0"/>
                  </a:lnTo>
                  <a:lnTo>
                    <a:pt x="21600" y="21600"/>
                  </a:lnTo>
                  <a:lnTo>
                    <a:pt x="0" y="21600"/>
                  </a:lnTo>
                  <a:lnTo>
                    <a:pt x="5787" y="0"/>
                  </a:lnTo>
                  <a:close/>
                </a:path>
              </a:pathLst>
            </a:custGeom>
            <a:solidFill>
              <a:srgbClr val="CCCCFF"/>
            </a:solidFill>
            <a:ln w="9525">
              <a:solidFill>
                <a:srgbClr val="000000"/>
              </a:solidFill>
              <a:miter lim="800000"/>
              <a:headEnd/>
              <a:tailEnd/>
            </a:ln>
          </p:spPr>
          <p:txBody>
            <a:bodyPr/>
            <a:lstStyle/>
            <a:p>
              <a:endParaRPr lang="en-AU"/>
            </a:p>
          </p:txBody>
        </p:sp>
        <p:sp>
          <p:nvSpPr>
            <p:cNvPr id="10284" name="Pyr3"/>
            <p:cNvSpPr>
              <a:spLocks noEditPoints="1" noChangeArrowheads="1"/>
            </p:cNvSpPr>
            <p:nvPr/>
          </p:nvSpPr>
          <p:spPr bwMode="auto">
            <a:xfrm>
              <a:off x="1795" y="1974"/>
              <a:ext cx="3087" cy="93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290 w 21600"/>
                <a:gd name="T13" fmla="*/ 508 h 21600"/>
                <a:gd name="T14" fmla="*/ 16310 w 21600"/>
                <a:gd name="T15" fmla="*/ 21092 h 21600"/>
              </a:gdLst>
              <a:ahLst/>
              <a:cxnLst>
                <a:cxn ang="T8">
                  <a:pos x="T0" y="T1"/>
                </a:cxn>
                <a:cxn ang="T9">
                  <a:pos x="T2" y="T3"/>
                </a:cxn>
                <a:cxn ang="T10">
                  <a:pos x="T4" y="T5"/>
                </a:cxn>
                <a:cxn ang="T11">
                  <a:pos x="T6" y="T7"/>
                </a:cxn>
              </a:cxnLst>
              <a:rect l="T12" t="T13" r="T14" b="T15"/>
              <a:pathLst>
                <a:path w="21600" h="21600">
                  <a:moveTo>
                    <a:pt x="3768" y="0"/>
                  </a:moveTo>
                  <a:lnTo>
                    <a:pt x="17831" y="0"/>
                  </a:lnTo>
                  <a:lnTo>
                    <a:pt x="21600" y="21600"/>
                  </a:lnTo>
                  <a:lnTo>
                    <a:pt x="0" y="21600"/>
                  </a:lnTo>
                  <a:lnTo>
                    <a:pt x="3768" y="0"/>
                  </a:lnTo>
                  <a:close/>
                </a:path>
              </a:pathLst>
            </a:custGeom>
            <a:solidFill>
              <a:srgbClr val="FFBE7D"/>
            </a:solidFill>
            <a:ln w="9525">
              <a:solidFill>
                <a:srgbClr val="000000"/>
              </a:solidFill>
              <a:miter lim="800000"/>
              <a:headEnd/>
              <a:tailEnd/>
            </a:ln>
          </p:spPr>
          <p:txBody>
            <a:bodyPr/>
            <a:lstStyle/>
            <a:p>
              <a:endParaRPr lang="en-AU"/>
            </a:p>
          </p:txBody>
        </p:sp>
        <p:sp>
          <p:nvSpPr>
            <p:cNvPr id="10285" name="Pyr4"/>
            <p:cNvSpPr>
              <a:spLocks noEditPoints="1" noChangeArrowheads="1"/>
            </p:cNvSpPr>
            <p:nvPr/>
          </p:nvSpPr>
          <p:spPr bwMode="auto">
            <a:xfrm>
              <a:off x="1248" y="2904"/>
              <a:ext cx="4176" cy="9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284 w 21600"/>
                <a:gd name="T13" fmla="*/ 508 h 21600"/>
                <a:gd name="T14" fmla="*/ 17312 w 21600"/>
                <a:gd name="T15" fmla="*/ 21092 h 21600"/>
              </a:gdLst>
              <a:ahLst/>
              <a:cxnLst>
                <a:cxn ang="T8">
                  <a:pos x="T0" y="T1"/>
                </a:cxn>
                <a:cxn ang="T9">
                  <a:pos x="T2" y="T3"/>
                </a:cxn>
                <a:cxn ang="T10">
                  <a:pos x="T4" y="T5"/>
                </a:cxn>
                <a:cxn ang="T11">
                  <a:pos x="T6" y="T7"/>
                </a:cxn>
              </a:cxnLst>
              <a:rect l="T12" t="T13" r="T14" b="T15"/>
              <a:pathLst>
                <a:path w="21600" h="21600">
                  <a:moveTo>
                    <a:pt x="2793" y="0"/>
                  </a:moveTo>
                  <a:lnTo>
                    <a:pt x="18806" y="0"/>
                  </a:lnTo>
                  <a:lnTo>
                    <a:pt x="21600" y="21600"/>
                  </a:lnTo>
                  <a:lnTo>
                    <a:pt x="0" y="21600"/>
                  </a:lnTo>
                  <a:lnTo>
                    <a:pt x="2793" y="0"/>
                  </a:lnTo>
                  <a:close/>
                </a:path>
              </a:pathLst>
            </a:custGeom>
            <a:solidFill>
              <a:srgbClr val="FFFFCC"/>
            </a:solidFill>
            <a:ln w="9525">
              <a:solidFill>
                <a:srgbClr val="000000"/>
              </a:solidFill>
              <a:miter lim="800000"/>
              <a:headEnd/>
              <a:tailEnd/>
            </a:ln>
          </p:spPr>
          <p:txBody>
            <a:bodyPr/>
            <a:lstStyle/>
            <a:p>
              <a:endParaRPr lang="en-AU"/>
            </a:p>
          </p:txBody>
        </p:sp>
      </p:grpSp>
      <p:sp>
        <p:nvSpPr>
          <p:cNvPr id="10262" name="Text Box 68"/>
          <p:cNvSpPr txBox="1">
            <a:spLocks noChangeArrowheads="1"/>
          </p:cNvSpPr>
          <p:nvPr/>
        </p:nvSpPr>
        <p:spPr bwMode="auto">
          <a:xfrm rot="1427413">
            <a:off x="5524500" y="2379664"/>
            <a:ext cx="210343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000" b="0"/>
              <a:t>A class starts at 10:30. The class is 40 minutes long. What time does the class finish?</a:t>
            </a:r>
            <a:endParaRPr lang="en-AU" altLang="en-US" sz="1000" b="0"/>
          </a:p>
        </p:txBody>
      </p:sp>
      <p:sp>
        <p:nvSpPr>
          <p:cNvPr id="10263" name="Text Box 61"/>
          <p:cNvSpPr txBox="1">
            <a:spLocks noChangeArrowheads="1"/>
          </p:cNvSpPr>
          <p:nvPr/>
        </p:nvSpPr>
        <p:spPr bwMode="auto">
          <a:xfrm>
            <a:off x="5605463" y="1358901"/>
            <a:ext cx="2595562" cy="1616075"/>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AU" altLang="en-US"/>
              <a:t>Possible Grade 5 Mathematics Item Pool – </a:t>
            </a:r>
          </a:p>
          <a:p>
            <a:pPr algn="ctr" eaLnBrk="1" hangingPunct="1">
              <a:spcBef>
                <a:spcPct val="50000"/>
              </a:spcBef>
            </a:pPr>
            <a:r>
              <a:rPr lang="en-AU" altLang="en-US"/>
              <a:t>Many questions can be asked</a:t>
            </a:r>
          </a:p>
        </p:txBody>
      </p:sp>
      <p:pic>
        <p:nvPicPr>
          <p:cNvPr id="10264" name="Picture 70" descr="j023413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742114" y="827088"/>
            <a:ext cx="4222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20" name="Rectangle 84"/>
          <p:cNvSpPr>
            <a:spLocks noChangeArrowheads="1"/>
          </p:cNvSpPr>
          <p:nvPr/>
        </p:nvSpPr>
        <p:spPr bwMode="auto">
          <a:xfrm>
            <a:off x="3400425" y="4679951"/>
            <a:ext cx="757238" cy="10128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AU" altLang="en-US" sz="1400"/>
              <a:t>NAPLAN</a:t>
            </a:r>
          </a:p>
          <a:p>
            <a:pPr algn="ctr" eaLnBrk="1" hangingPunct="1"/>
            <a:r>
              <a:rPr lang="en-AU" altLang="en-US" sz="1400"/>
              <a:t>2008</a:t>
            </a:r>
          </a:p>
          <a:p>
            <a:pPr algn="ctr" eaLnBrk="1" hangingPunct="1"/>
            <a:r>
              <a:rPr lang="en-AU" altLang="en-US" sz="1400"/>
              <a:t>Test</a:t>
            </a:r>
          </a:p>
          <a:p>
            <a:pPr algn="ctr" eaLnBrk="1" hangingPunct="1"/>
            <a:endParaRPr lang="en-AU" altLang="en-US" sz="1400"/>
          </a:p>
        </p:txBody>
      </p:sp>
      <p:grpSp>
        <p:nvGrpSpPr>
          <p:cNvPr id="8" name="Group 7"/>
          <p:cNvGrpSpPr>
            <a:grpSpLocks/>
          </p:cNvGrpSpPr>
          <p:nvPr/>
        </p:nvGrpSpPr>
        <p:grpSpPr bwMode="auto">
          <a:xfrm>
            <a:off x="3854451" y="2349500"/>
            <a:ext cx="3490913" cy="2351088"/>
            <a:chOff x="2330450" y="2349500"/>
            <a:chExt cx="3490947" cy="2351088"/>
          </a:xfrm>
        </p:grpSpPr>
        <p:sp>
          <p:nvSpPr>
            <p:cNvPr id="10279" name="Line 87"/>
            <p:cNvSpPr>
              <a:spLocks noChangeShapeType="1"/>
            </p:cNvSpPr>
            <p:nvPr/>
          </p:nvSpPr>
          <p:spPr bwMode="auto">
            <a:xfrm flipH="1">
              <a:off x="2330450" y="2349500"/>
              <a:ext cx="1071563" cy="23510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280" name="Line 88"/>
            <p:cNvSpPr>
              <a:spLocks noChangeShapeType="1"/>
            </p:cNvSpPr>
            <p:nvPr/>
          </p:nvSpPr>
          <p:spPr bwMode="auto">
            <a:xfrm flipH="1">
              <a:off x="2487612" y="3184927"/>
              <a:ext cx="3333785" cy="14553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281" name="Line 89"/>
            <p:cNvSpPr>
              <a:spLocks noChangeShapeType="1"/>
            </p:cNvSpPr>
            <p:nvPr/>
          </p:nvSpPr>
          <p:spPr bwMode="auto">
            <a:xfrm flipH="1">
              <a:off x="2428875" y="3184927"/>
              <a:ext cx="1652588" cy="150454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sp>
        <p:nvSpPr>
          <p:cNvPr id="40028" name="Text Box 92"/>
          <p:cNvSpPr txBox="1">
            <a:spLocks noChangeArrowheads="1"/>
          </p:cNvSpPr>
          <p:nvPr/>
        </p:nvSpPr>
        <p:spPr bwMode="auto">
          <a:xfrm>
            <a:off x="3540125" y="3638550"/>
            <a:ext cx="1385888" cy="8318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AU" altLang="en-US" sz="1200"/>
              <a:t>40 questions are sampled from the large item pool</a:t>
            </a:r>
          </a:p>
        </p:txBody>
      </p:sp>
      <p:sp>
        <p:nvSpPr>
          <p:cNvPr id="2" name="TextBox 1"/>
          <p:cNvSpPr txBox="1">
            <a:spLocks noChangeArrowheads="1"/>
          </p:cNvSpPr>
          <p:nvPr/>
        </p:nvSpPr>
        <p:spPr bwMode="auto">
          <a:xfrm>
            <a:off x="3151188" y="5911850"/>
            <a:ext cx="1255712"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t>David’s score:</a:t>
            </a:r>
          </a:p>
          <a:p>
            <a:pPr algn="ctr" eaLnBrk="1" hangingPunct="1"/>
            <a:r>
              <a:rPr lang="en-US" altLang="en-US" sz="1400">
                <a:solidFill>
                  <a:srgbClr val="FF0000"/>
                </a:solidFill>
              </a:rPr>
              <a:t>20</a:t>
            </a:r>
            <a:r>
              <a:rPr lang="en-US" altLang="en-US" sz="1400"/>
              <a:t>/40</a:t>
            </a:r>
          </a:p>
        </p:txBody>
      </p:sp>
      <p:grpSp>
        <p:nvGrpSpPr>
          <p:cNvPr id="6" name="Group 5"/>
          <p:cNvGrpSpPr>
            <a:grpSpLocks/>
          </p:cNvGrpSpPr>
          <p:nvPr/>
        </p:nvGrpSpPr>
        <p:grpSpPr bwMode="auto">
          <a:xfrm>
            <a:off x="4662488" y="4700588"/>
            <a:ext cx="1255712" cy="1949450"/>
            <a:chOff x="3137896" y="4700588"/>
            <a:chExt cx="1256372" cy="1949479"/>
          </a:xfrm>
        </p:grpSpPr>
        <p:sp>
          <p:nvSpPr>
            <p:cNvPr id="37" name="Rectangle 84"/>
            <p:cNvSpPr>
              <a:spLocks noChangeArrowheads="1"/>
            </p:cNvSpPr>
            <p:nvPr/>
          </p:nvSpPr>
          <p:spPr bwMode="auto">
            <a:xfrm>
              <a:off x="3401560" y="4700588"/>
              <a:ext cx="757635" cy="101284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a:defRPr/>
              </a:pPr>
              <a:r>
                <a:rPr lang="en-AU" sz="1400" dirty="0">
                  <a:latin typeface="Arial" charset="0"/>
                  <a:cs typeface="Arial" charset="0"/>
                </a:rPr>
                <a:t>NAPLAN</a:t>
              </a:r>
            </a:p>
            <a:p>
              <a:pPr algn="ctr">
                <a:defRPr/>
              </a:pPr>
              <a:r>
                <a:rPr lang="en-AU" sz="1400" dirty="0">
                  <a:latin typeface="Arial" charset="0"/>
                  <a:cs typeface="Arial" charset="0"/>
                </a:rPr>
                <a:t>2009</a:t>
              </a:r>
            </a:p>
            <a:p>
              <a:pPr algn="ctr">
                <a:defRPr/>
              </a:pPr>
              <a:r>
                <a:rPr lang="en-AU" sz="1400" dirty="0">
                  <a:latin typeface="Arial" charset="0"/>
                  <a:cs typeface="Arial" charset="0"/>
                </a:rPr>
                <a:t>Test</a:t>
              </a:r>
            </a:p>
            <a:p>
              <a:pPr algn="ctr">
                <a:defRPr/>
              </a:pPr>
              <a:endParaRPr lang="en-AU" sz="1400" dirty="0">
                <a:latin typeface="Arial" charset="0"/>
                <a:cs typeface="Arial" charset="0"/>
              </a:endParaRPr>
            </a:p>
          </p:txBody>
        </p:sp>
        <p:sp>
          <p:nvSpPr>
            <p:cNvPr id="10278" name="TextBox 37"/>
            <p:cNvSpPr txBox="1">
              <a:spLocks noChangeArrowheads="1"/>
            </p:cNvSpPr>
            <p:nvPr/>
          </p:nvSpPr>
          <p:spPr bwMode="auto">
            <a:xfrm>
              <a:off x="3137896" y="5911403"/>
              <a:ext cx="125637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t>David’s score:</a:t>
              </a:r>
            </a:p>
            <a:p>
              <a:pPr algn="ctr" eaLnBrk="1" hangingPunct="1"/>
              <a:r>
                <a:rPr lang="en-US" altLang="en-US" sz="1400">
                  <a:solidFill>
                    <a:srgbClr val="FF0000"/>
                  </a:solidFill>
                </a:rPr>
                <a:t>25</a:t>
              </a:r>
              <a:r>
                <a:rPr lang="en-US" altLang="en-US" sz="1400"/>
                <a:t>/40</a:t>
              </a:r>
            </a:p>
          </p:txBody>
        </p:sp>
      </p:grpSp>
      <p:grpSp>
        <p:nvGrpSpPr>
          <p:cNvPr id="7" name="Group 6"/>
          <p:cNvGrpSpPr>
            <a:grpSpLocks/>
          </p:cNvGrpSpPr>
          <p:nvPr/>
        </p:nvGrpSpPr>
        <p:grpSpPr bwMode="auto">
          <a:xfrm>
            <a:off x="6205538" y="4700588"/>
            <a:ext cx="1255712" cy="1949450"/>
            <a:chOff x="4681293" y="4700588"/>
            <a:chExt cx="1256372" cy="1949479"/>
          </a:xfrm>
        </p:grpSpPr>
        <p:sp>
          <p:nvSpPr>
            <p:cNvPr id="39" name="Rectangle 84"/>
            <p:cNvSpPr>
              <a:spLocks noChangeArrowheads="1"/>
            </p:cNvSpPr>
            <p:nvPr/>
          </p:nvSpPr>
          <p:spPr bwMode="auto">
            <a:xfrm>
              <a:off x="4937014" y="4700588"/>
              <a:ext cx="756047" cy="1012840"/>
            </a:xfrm>
            <a:prstGeom prst="rect">
              <a:avLst/>
            </a:prstGeom>
            <a:solidFill>
              <a:schemeClr val="accent4">
                <a:lumMod val="20000"/>
                <a:lumOff val="80000"/>
              </a:schemeClr>
            </a:solidFill>
            <a:ln w="9525">
              <a:solidFill>
                <a:schemeClr val="tx1"/>
              </a:solidFill>
              <a:miter lim="800000"/>
              <a:headEnd/>
              <a:tailEnd/>
            </a:ln>
            <a:effectLst/>
          </p:spPr>
          <p:txBody>
            <a:bodyPr wrap="none" anchor="ctr"/>
            <a:lstStyle/>
            <a:p>
              <a:pPr algn="ctr">
                <a:defRPr/>
              </a:pPr>
              <a:r>
                <a:rPr lang="en-AU" sz="1400" dirty="0">
                  <a:latin typeface="Arial" charset="0"/>
                  <a:cs typeface="Arial" charset="0"/>
                </a:rPr>
                <a:t>NAPLAN</a:t>
              </a:r>
            </a:p>
            <a:p>
              <a:pPr algn="ctr">
                <a:defRPr/>
              </a:pPr>
              <a:r>
                <a:rPr lang="en-AU" sz="1400" dirty="0">
                  <a:latin typeface="Arial" charset="0"/>
                  <a:cs typeface="Arial" charset="0"/>
                </a:rPr>
                <a:t>2010</a:t>
              </a:r>
            </a:p>
            <a:p>
              <a:pPr algn="ctr">
                <a:defRPr/>
              </a:pPr>
              <a:r>
                <a:rPr lang="en-AU" sz="1400" dirty="0">
                  <a:latin typeface="Arial" charset="0"/>
                  <a:cs typeface="Arial" charset="0"/>
                </a:rPr>
                <a:t>Test</a:t>
              </a:r>
            </a:p>
            <a:p>
              <a:pPr algn="ctr">
                <a:defRPr/>
              </a:pPr>
              <a:endParaRPr lang="en-AU" sz="1400" dirty="0">
                <a:latin typeface="Arial" charset="0"/>
                <a:cs typeface="Arial" charset="0"/>
              </a:endParaRPr>
            </a:p>
          </p:txBody>
        </p:sp>
        <p:sp>
          <p:nvSpPr>
            <p:cNvPr id="10276" name="TextBox 39"/>
            <p:cNvSpPr txBox="1">
              <a:spLocks noChangeArrowheads="1"/>
            </p:cNvSpPr>
            <p:nvPr/>
          </p:nvSpPr>
          <p:spPr bwMode="auto">
            <a:xfrm>
              <a:off x="4681293" y="5911403"/>
              <a:ext cx="125637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t>David’s score:</a:t>
              </a:r>
            </a:p>
            <a:p>
              <a:pPr algn="ctr" eaLnBrk="1" hangingPunct="1"/>
              <a:r>
                <a:rPr lang="en-US" altLang="en-US" sz="1400">
                  <a:solidFill>
                    <a:srgbClr val="FF0000"/>
                  </a:solidFill>
                </a:rPr>
                <a:t>28</a:t>
              </a:r>
              <a:r>
                <a:rPr lang="en-US" altLang="en-US" sz="1400"/>
                <a:t>/40</a:t>
              </a:r>
            </a:p>
          </p:txBody>
        </p:sp>
      </p:grpSp>
      <p:grpSp>
        <p:nvGrpSpPr>
          <p:cNvPr id="5" name="Group 4"/>
          <p:cNvGrpSpPr>
            <a:grpSpLocks/>
          </p:cNvGrpSpPr>
          <p:nvPr/>
        </p:nvGrpSpPr>
        <p:grpSpPr bwMode="auto">
          <a:xfrm>
            <a:off x="2582864" y="250825"/>
            <a:ext cx="2274887" cy="1169988"/>
            <a:chOff x="1058186" y="251609"/>
            <a:chExt cx="2275564" cy="1169551"/>
          </a:xfrm>
        </p:grpSpPr>
        <p:sp>
          <p:nvSpPr>
            <p:cNvPr id="10273" name="TextBox 40"/>
            <p:cNvSpPr txBox="1">
              <a:spLocks noChangeArrowheads="1"/>
            </p:cNvSpPr>
            <p:nvPr/>
          </p:nvSpPr>
          <p:spPr bwMode="auto">
            <a:xfrm>
              <a:off x="1058186" y="251609"/>
              <a:ext cx="1915877"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t>David can answer </a:t>
              </a:r>
              <a:r>
                <a:rPr lang="en-US" altLang="en-US" sz="1400">
                  <a:solidFill>
                    <a:srgbClr val="FF0000"/>
                  </a:solidFill>
                </a:rPr>
                <a:t>60% </a:t>
              </a:r>
              <a:r>
                <a:rPr lang="en-US" altLang="en-US" sz="1400"/>
                <a:t>of the items (if we have the opportunity to administer all items)</a:t>
              </a:r>
            </a:p>
          </p:txBody>
        </p:sp>
        <p:cxnSp>
          <p:nvCxnSpPr>
            <p:cNvPr id="4" name="Straight Arrow Connector 3"/>
            <p:cNvCxnSpPr/>
            <p:nvPr/>
          </p:nvCxnSpPr>
          <p:spPr>
            <a:xfrm>
              <a:off x="2973281" y="664205"/>
              <a:ext cx="360469" cy="249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0272" name="TextBox 8"/>
          <p:cNvSpPr txBox="1">
            <a:spLocks noChangeArrowheads="1"/>
          </p:cNvSpPr>
          <p:nvPr/>
        </p:nvSpPr>
        <p:spPr bwMode="auto">
          <a:xfrm>
            <a:off x="8027989" y="4640264"/>
            <a:ext cx="248602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altLang="en-US"/>
              <a:t>David’s test scores on similar NAPLAN tests will have a range of 10 score points (e.g., between </a:t>
            </a:r>
            <a:r>
              <a:rPr lang="en-US" altLang="en-US">
                <a:solidFill>
                  <a:srgbClr val="FF0000"/>
                </a:solidFill>
              </a:rPr>
              <a:t>20</a:t>
            </a:r>
            <a:r>
              <a:rPr lang="en-US" altLang="en-US"/>
              <a:t>/40 to </a:t>
            </a:r>
            <a:r>
              <a:rPr lang="en-US" altLang="en-US">
                <a:solidFill>
                  <a:srgbClr val="FF0000"/>
                </a:solidFill>
              </a:rPr>
              <a:t>30</a:t>
            </a:r>
            <a:r>
              <a:rPr lang="en-US" altLang="en-US"/>
              <a:t>/40)</a:t>
            </a:r>
          </a:p>
        </p:txBody>
      </p:sp>
      <p:sp>
        <p:nvSpPr>
          <p:cNvPr id="3" name="TextBox 2"/>
          <p:cNvSpPr txBox="1"/>
          <p:nvPr/>
        </p:nvSpPr>
        <p:spPr>
          <a:xfrm>
            <a:off x="447658" y="2221707"/>
            <a:ext cx="2625774" cy="2677656"/>
          </a:xfrm>
          <a:prstGeom prst="rect">
            <a:avLst/>
          </a:prstGeom>
          <a:noFill/>
        </p:spPr>
        <p:txBody>
          <a:bodyPr wrap="square" rtlCol="0">
            <a:spAutoFit/>
          </a:bodyPr>
          <a:lstStyle/>
          <a:p>
            <a:r>
              <a:rPr lang="en-AU" sz="2400" dirty="0">
                <a:solidFill>
                  <a:srgbClr val="FF0000"/>
                </a:solidFill>
              </a:rPr>
              <a:t>Reliability is the correlation between students’ scores on two “parallel” (similar) tests.</a:t>
            </a:r>
          </a:p>
          <a:p>
            <a:endParaRPr lang="en-AU" sz="2400" dirty="0">
              <a:solidFill>
                <a:srgbClr val="FF0000"/>
              </a:solidFill>
            </a:endParaRPr>
          </a:p>
        </p:txBody>
      </p:sp>
    </p:spTree>
    <p:extLst>
      <p:ext uri="{BB962C8B-B14F-4D97-AF65-F5344CB8AC3E}">
        <p14:creationId xmlns:p14="http://schemas.microsoft.com/office/powerpoint/2010/main" val="35004942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0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0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20" grpId="0" animBg="1"/>
      <p:bldP spid="40028" grpId="0" animBg="1"/>
      <p:bldP spid="2" grpId="0"/>
      <p:bldP spid="1027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Reliability</a:t>
            </a:r>
          </a:p>
        </p:txBody>
      </p:sp>
      <p:sp>
        <p:nvSpPr>
          <p:cNvPr id="3" name="Content Placeholder 2"/>
          <p:cNvSpPr>
            <a:spLocks noGrp="1"/>
          </p:cNvSpPr>
          <p:nvPr>
            <p:ph idx="1"/>
          </p:nvPr>
        </p:nvSpPr>
        <p:spPr/>
        <p:txBody>
          <a:bodyPr/>
          <a:lstStyle/>
          <a:p>
            <a:r>
              <a:rPr lang="en-AU" dirty="0"/>
              <a:t>Define observed scores</a:t>
            </a:r>
          </a:p>
          <a:p>
            <a:r>
              <a:rPr lang="en-AU" dirty="0"/>
              <a:t>True scores </a:t>
            </a:r>
          </a:p>
          <a:p>
            <a:r>
              <a:rPr lang="en-AU" dirty="0"/>
              <a:t>Error scores</a:t>
            </a:r>
          </a:p>
        </p:txBody>
      </p:sp>
      <p:sp>
        <p:nvSpPr>
          <p:cNvPr id="12"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13" name="Object 12"/>
          <p:cNvGraphicFramePr>
            <a:graphicFrameLocks noChangeAspect="1"/>
          </p:cNvGraphicFramePr>
          <p:nvPr>
            <p:extLst>
              <p:ext uri="{D42A27DB-BD31-4B8C-83A1-F6EECF244321}">
                <p14:modId xmlns:p14="http://schemas.microsoft.com/office/powerpoint/2010/main" val="1769322052"/>
              </p:ext>
            </p:extLst>
          </p:nvPr>
        </p:nvGraphicFramePr>
        <p:xfrm>
          <a:off x="5067300" y="1800225"/>
          <a:ext cx="2305050" cy="456446"/>
        </p:xfrm>
        <a:graphic>
          <a:graphicData uri="http://schemas.openxmlformats.org/presentationml/2006/ole">
            <mc:AlternateContent xmlns:mc="http://schemas.openxmlformats.org/markup-compatibility/2006">
              <mc:Choice xmlns:v="urn:schemas-microsoft-com:vml" Requires="v">
                <p:oleObj spid="_x0000_s3151" name="Equation" r:id="rId3" imgW="1282700" imgH="254000" progId="Equation.DSMT4">
                  <p:embed/>
                </p:oleObj>
              </mc:Choice>
              <mc:Fallback>
                <p:oleObj name="Equation" r:id="rId3" imgW="1282700" imgH="2540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7300" y="1800225"/>
                        <a:ext cx="2305050" cy="456446"/>
                      </a:xfrm>
                      <a:prstGeom prst="rect">
                        <a:avLst/>
                      </a:prstGeom>
                      <a:noFill/>
                    </p:spPr>
                  </p:pic>
                </p:oleObj>
              </mc:Fallback>
            </mc:AlternateContent>
          </a:graphicData>
        </a:graphic>
      </p:graphicFrame>
      <p:sp>
        <p:nvSpPr>
          <p:cNvPr id="14" name="Rectangle 1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15" name="Object 14"/>
          <p:cNvGraphicFramePr>
            <a:graphicFrameLocks noChangeAspect="1"/>
          </p:cNvGraphicFramePr>
          <p:nvPr>
            <p:extLst>
              <p:ext uri="{D42A27DB-BD31-4B8C-83A1-F6EECF244321}">
                <p14:modId xmlns:p14="http://schemas.microsoft.com/office/powerpoint/2010/main" val="1349306986"/>
              </p:ext>
            </p:extLst>
          </p:nvPr>
        </p:nvGraphicFramePr>
        <p:xfrm>
          <a:off x="5140324" y="2266990"/>
          <a:ext cx="2232025" cy="525182"/>
        </p:xfrm>
        <a:graphic>
          <a:graphicData uri="http://schemas.openxmlformats.org/presentationml/2006/ole">
            <mc:AlternateContent xmlns:mc="http://schemas.openxmlformats.org/markup-compatibility/2006">
              <mc:Choice xmlns:v="urn:schemas-microsoft-com:vml" Requires="v">
                <p:oleObj spid="_x0000_s3152" name="Equation" r:id="rId5" imgW="1079032" imgH="253890" progId="Equation.DSMT4">
                  <p:embed/>
                </p:oleObj>
              </mc:Choice>
              <mc:Fallback>
                <p:oleObj name="Equation" r:id="rId5" imgW="1079032" imgH="25389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0324" y="2266990"/>
                        <a:ext cx="2232025" cy="525182"/>
                      </a:xfrm>
                      <a:prstGeom prst="rect">
                        <a:avLst/>
                      </a:prstGeom>
                      <a:noFill/>
                    </p:spPr>
                  </p:pic>
                </p:oleObj>
              </mc:Fallback>
            </mc:AlternateContent>
          </a:graphicData>
        </a:graphic>
      </p:graphicFrame>
      <p:sp>
        <p:nvSpPr>
          <p:cNvPr id="16" name="Rectangle 1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17" name="Object 16"/>
          <p:cNvGraphicFramePr>
            <a:graphicFrameLocks noChangeAspect="1"/>
          </p:cNvGraphicFramePr>
          <p:nvPr>
            <p:extLst>
              <p:ext uri="{D42A27DB-BD31-4B8C-83A1-F6EECF244321}">
                <p14:modId xmlns:p14="http://schemas.microsoft.com/office/powerpoint/2010/main" val="340505101"/>
              </p:ext>
            </p:extLst>
          </p:nvPr>
        </p:nvGraphicFramePr>
        <p:xfrm>
          <a:off x="5140323" y="2797968"/>
          <a:ext cx="2232025" cy="480005"/>
        </p:xfrm>
        <a:graphic>
          <a:graphicData uri="http://schemas.openxmlformats.org/presentationml/2006/ole">
            <mc:AlternateContent xmlns:mc="http://schemas.openxmlformats.org/markup-compatibility/2006">
              <mc:Choice xmlns:v="urn:schemas-microsoft-com:vml" Requires="v">
                <p:oleObj spid="_x0000_s3153" name="Equation" r:id="rId7" imgW="1180588" imgH="253890" progId="Equation.DSMT4">
                  <p:embed/>
                </p:oleObj>
              </mc:Choice>
              <mc:Fallback>
                <p:oleObj name="Equation" r:id="rId7" imgW="1180588" imgH="25389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0323" y="2797968"/>
                        <a:ext cx="2232025" cy="480005"/>
                      </a:xfrm>
                      <a:prstGeom prst="rect">
                        <a:avLst/>
                      </a:prstGeom>
                      <a:noFill/>
                    </p:spPr>
                  </p:pic>
                </p:oleObj>
              </mc:Fallback>
            </mc:AlternateContent>
          </a:graphicData>
        </a:graphic>
      </p:graphicFrame>
      <p:sp>
        <p:nvSpPr>
          <p:cNvPr id="18" name="Rectangle 1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19" name="Object 18"/>
          <p:cNvGraphicFramePr>
            <a:graphicFrameLocks noChangeAspect="1"/>
          </p:cNvGraphicFramePr>
          <p:nvPr>
            <p:extLst>
              <p:ext uri="{D42A27DB-BD31-4B8C-83A1-F6EECF244321}">
                <p14:modId xmlns:p14="http://schemas.microsoft.com/office/powerpoint/2010/main" val="2798279418"/>
              </p:ext>
            </p:extLst>
          </p:nvPr>
        </p:nvGraphicFramePr>
        <p:xfrm>
          <a:off x="2441386" y="3779557"/>
          <a:ext cx="1825814" cy="521658"/>
        </p:xfrm>
        <a:graphic>
          <a:graphicData uri="http://schemas.openxmlformats.org/presentationml/2006/ole">
            <mc:AlternateContent xmlns:mc="http://schemas.openxmlformats.org/markup-compatibility/2006">
              <mc:Choice xmlns:v="urn:schemas-microsoft-com:vml" Requires="v">
                <p:oleObj spid="_x0000_s3154" name="Equation" r:id="rId9" imgW="800100" imgH="228600" progId="Equation.DSMT4">
                  <p:embed/>
                </p:oleObj>
              </mc:Choice>
              <mc:Fallback>
                <p:oleObj name="Equation" r:id="rId9" imgW="800100" imgH="2286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41386" y="3779557"/>
                        <a:ext cx="1825814" cy="521658"/>
                      </a:xfrm>
                      <a:prstGeom prst="rect">
                        <a:avLst/>
                      </a:prstGeom>
                      <a:noFill/>
                    </p:spPr>
                  </p:pic>
                </p:oleObj>
              </mc:Fallback>
            </mc:AlternateContent>
          </a:graphicData>
        </a:graphic>
      </p:graphicFrame>
      <p:sp>
        <p:nvSpPr>
          <p:cNvPr id="20" name="Rectangle 1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21" name="Object 20"/>
          <p:cNvGraphicFramePr>
            <a:graphicFrameLocks noChangeAspect="1"/>
          </p:cNvGraphicFramePr>
          <p:nvPr>
            <p:extLst>
              <p:ext uri="{D42A27DB-BD31-4B8C-83A1-F6EECF244321}">
                <p14:modId xmlns:p14="http://schemas.microsoft.com/office/powerpoint/2010/main" val="1936791145"/>
              </p:ext>
            </p:extLst>
          </p:nvPr>
        </p:nvGraphicFramePr>
        <p:xfrm>
          <a:off x="5141723" y="3748759"/>
          <a:ext cx="1755326" cy="585116"/>
        </p:xfrm>
        <a:graphic>
          <a:graphicData uri="http://schemas.openxmlformats.org/presentationml/2006/ole">
            <mc:AlternateContent xmlns:mc="http://schemas.openxmlformats.org/markup-compatibility/2006">
              <mc:Choice xmlns:v="urn:schemas-microsoft-com:vml" Requires="v">
                <p:oleObj spid="_x0000_s3155" name="Equation" r:id="rId11" imgW="761669" imgH="253890" progId="Equation.DSMT4">
                  <p:embed/>
                </p:oleObj>
              </mc:Choice>
              <mc:Fallback>
                <p:oleObj name="Equation" r:id="rId11" imgW="761669" imgH="25389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41723" y="3748759"/>
                        <a:ext cx="1755326" cy="585116"/>
                      </a:xfrm>
                      <a:prstGeom prst="rect">
                        <a:avLst/>
                      </a:prstGeom>
                      <a:noFill/>
                    </p:spPr>
                  </p:pic>
                </p:oleObj>
              </mc:Fallback>
            </mc:AlternateContent>
          </a:graphicData>
        </a:graphic>
      </p:graphicFrame>
      <p:sp>
        <p:nvSpPr>
          <p:cNvPr id="22" name="Rectangle 3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23" name="Object 22"/>
          <p:cNvGraphicFramePr>
            <a:graphicFrameLocks noChangeAspect="1"/>
          </p:cNvGraphicFramePr>
          <p:nvPr>
            <p:extLst>
              <p:ext uri="{D42A27DB-BD31-4B8C-83A1-F6EECF244321}">
                <p14:modId xmlns:p14="http://schemas.microsoft.com/office/powerpoint/2010/main" val="1041811411"/>
              </p:ext>
            </p:extLst>
          </p:nvPr>
        </p:nvGraphicFramePr>
        <p:xfrm>
          <a:off x="3708576" y="5810589"/>
          <a:ext cx="2863493" cy="596561"/>
        </p:xfrm>
        <a:graphic>
          <a:graphicData uri="http://schemas.openxmlformats.org/presentationml/2006/ole">
            <mc:AlternateContent xmlns:mc="http://schemas.openxmlformats.org/markup-compatibility/2006">
              <mc:Choice xmlns:v="urn:schemas-microsoft-com:vml" Requires="v">
                <p:oleObj spid="_x0000_s3156" name="Equation" r:id="rId13" imgW="1218671" imgH="253890" progId="Equation.DSMT4">
                  <p:embed/>
                </p:oleObj>
              </mc:Choice>
              <mc:Fallback>
                <p:oleObj name="Equation" r:id="rId13" imgW="1218671" imgH="253890" progId="Equation.DSMT4">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8576" y="5810589"/>
                        <a:ext cx="2863493" cy="596561"/>
                      </a:xfrm>
                      <a:prstGeom prst="rect">
                        <a:avLst/>
                      </a:prstGeom>
                      <a:noFill/>
                    </p:spPr>
                  </p:pic>
                </p:oleObj>
              </mc:Fallback>
            </mc:AlternateContent>
          </a:graphicData>
        </a:graphic>
      </p:graphicFrame>
      <p:sp>
        <p:nvSpPr>
          <p:cNvPr id="24" name="TextBox 23"/>
          <p:cNvSpPr txBox="1"/>
          <p:nvPr/>
        </p:nvSpPr>
        <p:spPr>
          <a:xfrm>
            <a:off x="838200" y="4886325"/>
            <a:ext cx="10715624" cy="954107"/>
          </a:xfrm>
          <a:prstGeom prst="rect">
            <a:avLst/>
          </a:prstGeom>
          <a:noFill/>
        </p:spPr>
        <p:txBody>
          <a:bodyPr wrap="square" rtlCol="0">
            <a:spAutoFit/>
          </a:bodyPr>
          <a:lstStyle/>
          <a:p>
            <a:r>
              <a:rPr lang="en-US" sz="2800" dirty="0"/>
              <a:t>The reliability of a test is defined as the correlation between the observed scores on this test and observed scores on a parallel test.</a:t>
            </a:r>
            <a:endParaRPr lang="en-AU" sz="2800" dirty="0"/>
          </a:p>
        </p:txBody>
      </p:sp>
    </p:spTree>
    <p:extLst>
      <p:ext uri="{BB962C8B-B14F-4D97-AF65-F5344CB8AC3E}">
        <p14:creationId xmlns:p14="http://schemas.microsoft.com/office/powerpoint/2010/main" val="1961610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More definitions of Reliability</a:t>
            </a:r>
          </a:p>
        </p:txBody>
      </p:sp>
      <p:sp>
        <p:nvSpPr>
          <p:cNvPr id="3" name="Content Placeholder 2"/>
          <p:cNvSpPr>
            <a:spLocks noGrp="1"/>
          </p:cNvSpPr>
          <p:nvPr>
            <p:ph idx="1"/>
          </p:nvPr>
        </p:nvSpPr>
        <p:spPr/>
        <p:txBody>
          <a:bodyPr/>
          <a:lstStyle/>
          <a:p>
            <a:endParaRPr lang="en-AU"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5" name="Object 4"/>
          <p:cNvGraphicFramePr>
            <a:graphicFrameLocks noChangeAspect="1"/>
          </p:cNvGraphicFramePr>
          <p:nvPr>
            <p:extLst>
              <p:ext uri="{D42A27DB-BD31-4B8C-83A1-F6EECF244321}">
                <p14:modId xmlns:p14="http://schemas.microsoft.com/office/powerpoint/2010/main" val="458220953"/>
              </p:ext>
            </p:extLst>
          </p:nvPr>
        </p:nvGraphicFramePr>
        <p:xfrm>
          <a:off x="4064793" y="1922462"/>
          <a:ext cx="4062413" cy="4389438"/>
        </p:xfrm>
        <a:graphic>
          <a:graphicData uri="http://schemas.openxmlformats.org/presentationml/2006/ole">
            <mc:AlternateContent xmlns:mc="http://schemas.openxmlformats.org/markup-compatibility/2006">
              <mc:Choice xmlns:v="urn:schemas-microsoft-com:vml" Requires="v">
                <p:oleObj spid="_x0000_s4106" name="Equation" r:id="rId3" imgW="1574640" imgH="1701720" progId="Equation.DSMT4">
                  <p:embed/>
                </p:oleObj>
              </mc:Choice>
              <mc:Fallback>
                <p:oleObj name="Equation" r:id="rId3" imgW="1574640" imgH="1701720" progId="Equation.DSMT4">
                  <p:embed/>
                  <p:pic>
                    <p:nvPicPr>
                      <p:cNvPr id="0" name="Object 1"/>
                      <p:cNvPicPr>
                        <a:picLocks noChangeAspect="1" noChangeArrowheads="1"/>
                      </p:cNvPicPr>
                      <p:nvPr/>
                    </p:nvPicPr>
                    <p:blipFill>
                      <a:blip r:embed="rId4"/>
                      <a:srcRect/>
                      <a:stretch>
                        <a:fillRect/>
                      </a:stretch>
                    </p:blipFill>
                    <p:spPr bwMode="auto">
                      <a:xfrm>
                        <a:off x="4064793" y="1922462"/>
                        <a:ext cx="4062413" cy="4389438"/>
                      </a:xfrm>
                      <a:prstGeom prst="rect">
                        <a:avLst/>
                      </a:prstGeom>
                      <a:noFill/>
                    </p:spPr>
                  </p:pic>
                </p:oleObj>
              </mc:Fallback>
            </mc:AlternateContent>
          </a:graphicData>
        </a:graphic>
      </p:graphicFrame>
    </p:spTree>
    <p:extLst>
      <p:ext uri="{BB962C8B-B14F-4D97-AF65-F5344CB8AC3E}">
        <p14:creationId xmlns:p14="http://schemas.microsoft.com/office/powerpoint/2010/main" val="3100133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Factors affecting Reliability</a:t>
            </a:r>
          </a:p>
        </p:txBody>
      </p:sp>
      <p:sp>
        <p:nvSpPr>
          <p:cNvPr id="3" name="Content Placeholder 2"/>
          <p:cNvSpPr>
            <a:spLocks noGrp="1"/>
          </p:cNvSpPr>
          <p:nvPr>
            <p:ph idx="1"/>
          </p:nvPr>
        </p:nvSpPr>
        <p:spPr/>
        <p:txBody>
          <a:bodyPr/>
          <a:lstStyle/>
          <a:p>
            <a:r>
              <a:rPr lang="en-AU" dirty="0"/>
              <a:t>Number of items: the more items, the smaller the measurement error,                  , so the reliability will be higher.</a:t>
            </a:r>
          </a:p>
          <a:p>
            <a:r>
              <a:rPr lang="en-AU" dirty="0"/>
              <a:t>The larger the variance of true scores,                , the higher the reliability. </a:t>
            </a:r>
          </a:p>
          <a:p>
            <a:r>
              <a:rPr lang="en-AU" dirty="0"/>
              <a:t>How about the number of students?</a:t>
            </a:r>
          </a:p>
          <a:p>
            <a:r>
              <a:rPr lang="en-AU" dirty="0"/>
              <a:t>How about item discrimination?  </a:t>
            </a:r>
          </a:p>
          <a:p>
            <a:endParaRPr lang="en-AU" dirty="0"/>
          </a:p>
          <a:p>
            <a:r>
              <a:rPr lang="en-AU" dirty="0"/>
              <a:t>Reliability is the extent to which a test can separate students.          </a:t>
            </a:r>
          </a:p>
        </p:txBody>
      </p:sp>
      <p:graphicFrame>
        <p:nvGraphicFramePr>
          <p:cNvPr id="4" name="Object 3"/>
          <p:cNvGraphicFramePr>
            <a:graphicFrameLocks noChangeAspect="1"/>
          </p:cNvGraphicFramePr>
          <p:nvPr>
            <p:extLst>
              <p:ext uri="{D42A27DB-BD31-4B8C-83A1-F6EECF244321}">
                <p14:modId xmlns:p14="http://schemas.microsoft.com/office/powerpoint/2010/main" val="3646767570"/>
              </p:ext>
            </p:extLst>
          </p:nvPr>
        </p:nvGraphicFramePr>
        <p:xfrm>
          <a:off x="2165350" y="2189162"/>
          <a:ext cx="1146174" cy="573087"/>
        </p:xfrm>
        <a:graphic>
          <a:graphicData uri="http://schemas.openxmlformats.org/presentationml/2006/ole">
            <mc:AlternateContent xmlns:mc="http://schemas.openxmlformats.org/markup-compatibility/2006">
              <mc:Choice xmlns:v="urn:schemas-microsoft-com:vml" Requires="v">
                <p:oleObj spid="_x0000_s5138" name="Equation" r:id="rId3" imgW="507960" imgH="253800" progId="Equation.DSMT4">
                  <p:embed/>
                </p:oleObj>
              </mc:Choice>
              <mc:Fallback>
                <p:oleObj name="Equation" r:id="rId3" imgW="507960" imgH="253800" progId="Equation.DSMT4">
                  <p:embed/>
                  <p:pic>
                    <p:nvPicPr>
                      <p:cNvPr id="0" name=""/>
                      <p:cNvPicPr/>
                      <p:nvPr/>
                    </p:nvPicPr>
                    <p:blipFill>
                      <a:blip r:embed="rId4"/>
                      <a:stretch>
                        <a:fillRect/>
                      </a:stretch>
                    </p:blipFill>
                    <p:spPr>
                      <a:xfrm>
                        <a:off x="2165350" y="2189162"/>
                        <a:ext cx="1146174" cy="57308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876735547"/>
              </p:ext>
            </p:extLst>
          </p:nvPr>
        </p:nvGraphicFramePr>
        <p:xfrm>
          <a:off x="6759574" y="2657475"/>
          <a:ext cx="1146175" cy="542925"/>
        </p:xfrm>
        <a:graphic>
          <a:graphicData uri="http://schemas.openxmlformats.org/presentationml/2006/ole">
            <mc:AlternateContent xmlns:mc="http://schemas.openxmlformats.org/markup-compatibility/2006">
              <mc:Choice xmlns:v="urn:schemas-microsoft-com:vml" Requires="v">
                <p:oleObj spid="_x0000_s5139" name="Equation" r:id="rId5" imgW="507960" imgH="253800" progId="Equation.DSMT4">
                  <p:embed/>
                </p:oleObj>
              </mc:Choice>
              <mc:Fallback>
                <p:oleObj name="Equation" r:id="rId5" imgW="507960" imgH="253800" progId="Equation.DSMT4">
                  <p:embed/>
                  <p:pic>
                    <p:nvPicPr>
                      <p:cNvPr id="0" name=""/>
                      <p:cNvPicPr/>
                      <p:nvPr/>
                    </p:nvPicPr>
                    <p:blipFill>
                      <a:blip r:embed="rId6"/>
                      <a:stretch>
                        <a:fillRect/>
                      </a:stretch>
                    </p:blipFill>
                    <p:spPr>
                      <a:xfrm>
                        <a:off x="6759574" y="2657475"/>
                        <a:ext cx="1146175" cy="542925"/>
                      </a:xfrm>
                      <a:prstGeom prst="rect">
                        <a:avLst/>
                      </a:prstGeom>
                    </p:spPr>
                  </p:pic>
                </p:oleObj>
              </mc:Fallback>
            </mc:AlternateContent>
          </a:graphicData>
        </a:graphic>
      </p:graphicFrame>
    </p:spTree>
    <p:extLst>
      <p:ext uri="{BB962C8B-B14F-4D97-AF65-F5344CB8AC3E}">
        <p14:creationId xmlns:p14="http://schemas.microsoft.com/office/powerpoint/2010/main" val="72770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Coefficient Alpha (Cronbach’s Alpha)</a:t>
            </a:r>
          </a:p>
        </p:txBody>
      </p:sp>
      <p:sp>
        <p:nvSpPr>
          <p:cNvPr id="3" name="Content Placeholder 2"/>
          <p:cNvSpPr>
            <a:spLocks noGrp="1"/>
          </p:cNvSpPr>
          <p:nvPr>
            <p:ph idx="1"/>
          </p:nvPr>
        </p:nvSpPr>
        <p:spPr/>
        <p:txBody>
          <a:bodyPr/>
          <a:lstStyle/>
          <a:p>
            <a:r>
              <a:rPr lang="en-AU" dirty="0"/>
              <a:t>Computationally</a:t>
            </a:r>
          </a:p>
          <a:p>
            <a:endParaRPr lang="en-AU" dirty="0"/>
          </a:p>
          <a:p>
            <a:endParaRPr lang="en-AU" dirty="0"/>
          </a:p>
          <a:p>
            <a:endParaRPr lang="en-AU" dirty="0"/>
          </a:p>
          <a:p>
            <a:endParaRPr lang="en-AU" dirty="0"/>
          </a:p>
          <a:p>
            <a:endParaRPr lang="en-AU" dirty="0"/>
          </a:p>
          <a:p>
            <a:r>
              <a:rPr lang="en-AU" dirty="0"/>
              <a:t>It can be shown that alpha provides a lower bound for the test reliability as defined, that is, </a:t>
            </a:r>
          </a:p>
          <a:p>
            <a:pPr marL="0" indent="0">
              <a:buNone/>
            </a:pPr>
            <a:endParaRPr lang="en-AU"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5" name="Object 4"/>
          <p:cNvGraphicFramePr>
            <a:graphicFrameLocks noChangeAspect="1"/>
          </p:cNvGraphicFramePr>
          <p:nvPr>
            <p:extLst>
              <p:ext uri="{D42A27DB-BD31-4B8C-83A1-F6EECF244321}">
                <p14:modId xmlns:p14="http://schemas.microsoft.com/office/powerpoint/2010/main" val="265952574"/>
              </p:ext>
            </p:extLst>
          </p:nvPr>
        </p:nvGraphicFramePr>
        <p:xfrm>
          <a:off x="3225165" y="2376170"/>
          <a:ext cx="7185660" cy="1986280"/>
        </p:xfrm>
        <a:graphic>
          <a:graphicData uri="http://schemas.openxmlformats.org/presentationml/2006/ole">
            <mc:AlternateContent xmlns:mc="http://schemas.openxmlformats.org/markup-compatibility/2006">
              <mc:Choice xmlns:v="urn:schemas-microsoft-com:vml" Requires="v">
                <p:oleObj spid="_x0000_s6161" name="Equation" r:id="rId3" imgW="3124200" imgH="863600" progId="Equation.DSMT4">
                  <p:embed/>
                </p:oleObj>
              </mc:Choice>
              <mc:Fallback>
                <p:oleObj name="Equation" r:id="rId3" imgW="3124200" imgH="863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5165" y="2376170"/>
                        <a:ext cx="7185660" cy="1986280"/>
                      </a:xfrm>
                      <a:prstGeom prst="rect">
                        <a:avLst/>
                      </a:prstGeom>
                      <a:noFill/>
                    </p:spPr>
                  </p:pic>
                </p:oleObj>
              </mc:Fallback>
            </mc:AlternateContent>
          </a:graphicData>
        </a:graphic>
      </p:graphicFrame>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7" name="Object 6"/>
          <p:cNvGraphicFramePr>
            <a:graphicFrameLocks noChangeAspect="1"/>
          </p:cNvGraphicFramePr>
          <p:nvPr>
            <p:extLst>
              <p:ext uri="{D42A27DB-BD31-4B8C-83A1-F6EECF244321}">
                <p14:modId xmlns:p14="http://schemas.microsoft.com/office/powerpoint/2010/main" val="2913578803"/>
              </p:ext>
            </p:extLst>
          </p:nvPr>
        </p:nvGraphicFramePr>
        <p:xfrm>
          <a:off x="5181599" y="5747939"/>
          <a:ext cx="1472565" cy="563961"/>
        </p:xfrm>
        <a:graphic>
          <a:graphicData uri="http://schemas.openxmlformats.org/presentationml/2006/ole">
            <mc:AlternateContent xmlns:mc="http://schemas.openxmlformats.org/markup-compatibility/2006">
              <mc:Choice xmlns:v="urn:schemas-microsoft-com:vml" Requires="v">
                <p:oleObj spid="_x0000_s6162" name="Equation" r:id="rId5" imgW="558800" imgH="228600" progId="Equation.DSMT4">
                  <p:embed/>
                </p:oleObj>
              </mc:Choice>
              <mc:Fallback>
                <p:oleObj name="Equation" r:id="rId5" imgW="55880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599" y="5747939"/>
                        <a:ext cx="1472565" cy="563961"/>
                      </a:xfrm>
                      <a:prstGeom prst="rect">
                        <a:avLst/>
                      </a:prstGeom>
                      <a:noFill/>
                    </p:spPr>
                  </p:pic>
                </p:oleObj>
              </mc:Fallback>
            </mc:AlternateContent>
          </a:graphicData>
        </a:graphic>
      </p:graphicFrame>
    </p:spTree>
    <p:extLst>
      <p:ext uri="{BB962C8B-B14F-4D97-AF65-F5344CB8AC3E}">
        <p14:creationId xmlns:p14="http://schemas.microsoft.com/office/powerpoint/2010/main" val="1459767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AU" altLang="en-US"/>
              <a:t>Use of reliability - 1</a:t>
            </a:r>
          </a:p>
        </p:txBody>
      </p:sp>
      <p:sp>
        <p:nvSpPr>
          <p:cNvPr id="41987" name="Rectangle 3"/>
          <p:cNvSpPr>
            <a:spLocks noGrp="1" noChangeArrowheads="1"/>
          </p:cNvSpPr>
          <p:nvPr>
            <p:ph idx="1"/>
          </p:nvPr>
        </p:nvSpPr>
        <p:spPr>
          <a:xfrm>
            <a:off x="2514601" y="1905000"/>
            <a:ext cx="7769225" cy="685800"/>
          </a:xfrm>
        </p:spPr>
        <p:txBody>
          <a:bodyPr/>
          <a:lstStyle/>
          <a:p>
            <a:pPr eaLnBrk="1" hangingPunct="1"/>
            <a:r>
              <a:rPr lang="en-AU" altLang="en-US" dirty="0"/>
              <a:t>Standard error of measurement (SEM)</a:t>
            </a:r>
          </a:p>
        </p:txBody>
      </p:sp>
      <p:sp>
        <p:nvSpPr>
          <p:cNvPr id="9" name="Slide Number Placeholder 5"/>
          <p:cNvSpPr>
            <a:spLocks noGrp="1"/>
          </p:cNvSpPr>
          <p:nvPr>
            <p:ph type="sldNum" sz="quarter" idx="12"/>
          </p:nvPr>
        </p:nvSpPr>
        <p:spPr/>
        <p:txBody>
          <a:bodyPr/>
          <a:lstStyle/>
          <a:p>
            <a:pPr>
              <a:defRPr/>
            </a:pPr>
            <a:fld id="{714D2B0F-2ED6-48F7-BDCA-27FA5781020B}" type="slidenum">
              <a:rPr lang="en-US" altLang="en-US"/>
              <a:pPr>
                <a:defRPr/>
              </a:pPr>
              <a:t>7</a:t>
            </a:fld>
            <a:endParaRPr lang="en-US" altLang="en-US"/>
          </a:p>
        </p:txBody>
      </p:sp>
      <p:graphicFrame>
        <p:nvGraphicFramePr>
          <p:cNvPr id="41990" name="Object 5"/>
          <p:cNvGraphicFramePr>
            <a:graphicFrameLocks noChangeAspect="1"/>
          </p:cNvGraphicFramePr>
          <p:nvPr/>
        </p:nvGraphicFramePr>
        <p:xfrm>
          <a:off x="3276600" y="2590801"/>
          <a:ext cx="5492750" cy="569913"/>
        </p:xfrm>
        <a:graphic>
          <a:graphicData uri="http://schemas.openxmlformats.org/presentationml/2006/ole">
            <mc:AlternateContent xmlns:mc="http://schemas.openxmlformats.org/markup-compatibility/2006">
              <mc:Choice xmlns:v="urn:schemas-microsoft-com:vml" Requires="v">
                <p:oleObj spid="_x0000_s7177" name="Equation" r:id="rId4" imgW="2451100" imgH="254000" progId="Equation.3">
                  <p:embed/>
                </p:oleObj>
              </mc:Choice>
              <mc:Fallback>
                <p:oleObj name="Equation" r:id="rId4" imgW="2451100" imgH="254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590801"/>
                        <a:ext cx="5492750"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1" name="Rectangle 6"/>
          <p:cNvSpPr>
            <a:spLocks noChangeArrowheads="1"/>
          </p:cNvSpPr>
          <p:nvPr/>
        </p:nvSpPr>
        <p:spPr bwMode="auto">
          <a:xfrm>
            <a:off x="2590801" y="3276600"/>
            <a:ext cx="776922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20000"/>
              </a:spcBef>
              <a:buFontTx/>
              <a:buBlip>
                <a:blip r:embed="rId6"/>
              </a:buBlip>
            </a:pPr>
            <a:r>
              <a:rPr lang="en-AU" altLang="en-US" sz="3200">
                <a:latin typeface="Times New Roman" panose="02020603050405020304" pitchFamily="18" charset="0"/>
              </a:rPr>
              <a:t>Example: reliability=0.9.  Standard deviation of test scores = 15, then</a:t>
            </a:r>
          </a:p>
          <a:p>
            <a:pPr eaLnBrk="1" hangingPunct="1">
              <a:lnSpc>
                <a:spcPct val="100000"/>
              </a:lnSpc>
              <a:spcBef>
                <a:spcPct val="20000"/>
              </a:spcBef>
              <a:buFontTx/>
              <a:buBlip>
                <a:blip r:embed="rId6"/>
              </a:buBlip>
            </a:pPr>
            <a:r>
              <a:rPr lang="en-AU" altLang="en-US" sz="3200">
                <a:latin typeface="Times New Roman" panose="02020603050405020304" pitchFamily="18" charset="0"/>
              </a:rPr>
              <a:t>Standard error of measurement = 4.7</a:t>
            </a:r>
          </a:p>
          <a:p>
            <a:pPr eaLnBrk="1" hangingPunct="1">
              <a:lnSpc>
                <a:spcPct val="100000"/>
              </a:lnSpc>
              <a:spcBef>
                <a:spcPct val="20000"/>
              </a:spcBef>
              <a:buFontTx/>
              <a:buBlip>
                <a:blip r:embed="rId6"/>
              </a:buBlip>
            </a:pPr>
            <a:r>
              <a:rPr lang="en-AU" altLang="en-US" sz="3200">
                <a:latin typeface="Times New Roman" panose="02020603050405020304" pitchFamily="18" charset="0"/>
              </a:rPr>
              <a:t>If a person’s score on the test is 65, we are 95% confident that the true score lies between 55 and 74.</a:t>
            </a:r>
          </a:p>
        </p:txBody>
      </p:sp>
    </p:spTree>
    <p:extLst>
      <p:ext uri="{BB962C8B-B14F-4D97-AF65-F5344CB8AC3E}">
        <p14:creationId xmlns:p14="http://schemas.microsoft.com/office/powerpoint/2010/main" val="1677536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AU" altLang="en-US"/>
              <a:t>Use of reliability - 2</a:t>
            </a:r>
          </a:p>
        </p:txBody>
      </p:sp>
      <p:sp>
        <p:nvSpPr>
          <p:cNvPr id="44035" name="Rectangle 3"/>
          <p:cNvSpPr>
            <a:spLocks noGrp="1" noChangeArrowheads="1"/>
          </p:cNvSpPr>
          <p:nvPr>
            <p:ph idx="1"/>
          </p:nvPr>
        </p:nvSpPr>
        <p:spPr/>
        <p:txBody>
          <a:bodyPr/>
          <a:lstStyle/>
          <a:p>
            <a:pPr eaLnBrk="1" hangingPunct="1"/>
            <a:r>
              <a:rPr lang="en-AU" altLang="en-US" dirty="0"/>
              <a:t>To correct for “attenuation” (</a:t>
            </a:r>
            <a:r>
              <a:rPr lang="en-AU" altLang="en-US" dirty="0" err="1"/>
              <a:t>disattenuation</a:t>
            </a:r>
            <a:r>
              <a:rPr lang="en-AU" altLang="en-US" dirty="0"/>
              <a:t>)</a:t>
            </a:r>
          </a:p>
          <a:p>
            <a:pPr lvl="1" eaLnBrk="1" hangingPunct="1"/>
            <a:r>
              <a:rPr lang="en-AU" altLang="en-US" dirty="0" err="1"/>
              <a:t>Var</a:t>
            </a:r>
            <a:r>
              <a:rPr lang="en-AU" altLang="en-US" dirty="0"/>
              <a:t> (T) = reliability * </a:t>
            </a:r>
            <a:r>
              <a:rPr lang="en-AU" altLang="en-US" dirty="0" err="1"/>
              <a:t>Var</a:t>
            </a:r>
            <a:r>
              <a:rPr lang="en-AU" altLang="en-US" dirty="0"/>
              <a:t>(X)</a:t>
            </a:r>
          </a:p>
          <a:p>
            <a:pPr eaLnBrk="1" hangingPunct="1"/>
            <a:r>
              <a:rPr lang="en-AU" altLang="en-US" dirty="0"/>
              <a:t>Example:</a:t>
            </a:r>
          </a:p>
          <a:p>
            <a:pPr lvl="1" eaLnBrk="1" hangingPunct="1"/>
            <a:r>
              <a:rPr lang="en-AU" altLang="en-US" dirty="0"/>
              <a:t>If the variance of the observed scores on a maths test is 5.2 and the reliability of the test is 0.8, then the corrected variance for the population is 5.2 x 0.8 = 4.16 . That is, 4.16 is the variance of the true scores.</a:t>
            </a:r>
          </a:p>
        </p:txBody>
      </p:sp>
      <p:sp>
        <p:nvSpPr>
          <p:cNvPr id="6" name="Slide Number Placeholder 5"/>
          <p:cNvSpPr>
            <a:spLocks noGrp="1"/>
          </p:cNvSpPr>
          <p:nvPr>
            <p:ph type="sldNum" sz="quarter" idx="12"/>
          </p:nvPr>
        </p:nvSpPr>
        <p:spPr/>
        <p:txBody>
          <a:bodyPr/>
          <a:lstStyle/>
          <a:p>
            <a:pPr>
              <a:defRPr/>
            </a:pPr>
            <a:fld id="{47F21573-3F08-4AB1-AA6A-C1DE657250B7}" type="slidenum">
              <a:rPr lang="en-US" altLang="en-US"/>
              <a:pPr>
                <a:defRPr/>
              </a:pPr>
              <a:t>8</a:t>
            </a:fld>
            <a:endParaRPr lang="en-US" altLang="en-US"/>
          </a:p>
        </p:txBody>
      </p:sp>
    </p:spTree>
    <p:extLst>
      <p:ext uri="{BB962C8B-B14F-4D97-AF65-F5344CB8AC3E}">
        <p14:creationId xmlns:p14="http://schemas.microsoft.com/office/powerpoint/2010/main" val="4271892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Reliability, Dimensionality and Internal Consistency</a:t>
            </a:r>
          </a:p>
        </p:txBody>
      </p:sp>
      <p:sp>
        <p:nvSpPr>
          <p:cNvPr id="3" name="Content Placeholder 2"/>
          <p:cNvSpPr>
            <a:spLocks noGrp="1"/>
          </p:cNvSpPr>
          <p:nvPr>
            <p:ph idx="1"/>
          </p:nvPr>
        </p:nvSpPr>
        <p:spPr/>
        <p:txBody>
          <a:bodyPr/>
          <a:lstStyle/>
          <a:p>
            <a:r>
              <a:rPr lang="en-AU" dirty="0"/>
              <a:t>C. Davenport, E., Davison, M. , </a:t>
            </a:r>
            <a:r>
              <a:rPr lang="en-AU" dirty="0" err="1"/>
              <a:t>Liou</a:t>
            </a:r>
            <a:r>
              <a:rPr lang="en-AU" dirty="0"/>
              <a:t>, P. ,  &amp;  Love, Q. (2015). Reliability, Dimensionality, and Internal Consistency as Defined by Cronbach: Distinct Albeit Related Concepts. Educational Measurement: Issues and Practice, 34, 4, p4-9. </a:t>
            </a:r>
          </a:p>
        </p:txBody>
      </p:sp>
    </p:spTree>
    <p:extLst>
      <p:ext uri="{BB962C8B-B14F-4D97-AF65-F5344CB8AC3E}">
        <p14:creationId xmlns:p14="http://schemas.microsoft.com/office/powerpoint/2010/main" val="2935987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2491</TotalTime>
  <Words>749</Words>
  <Application>Microsoft Office PowerPoint</Application>
  <PresentationFormat>Widescreen</PresentationFormat>
  <Paragraphs>81</Paragraphs>
  <Slides>11</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Office Theme</vt:lpstr>
      <vt:lpstr>Equation</vt:lpstr>
      <vt:lpstr>2. Classical Test Theory - II</vt:lpstr>
      <vt:lpstr>PowerPoint Presentation</vt:lpstr>
      <vt:lpstr>Reliability</vt:lpstr>
      <vt:lpstr>More definitions of Reliability</vt:lpstr>
      <vt:lpstr>Factors affecting Reliability</vt:lpstr>
      <vt:lpstr>Coefficient Alpha (Cronbach’s Alpha)</vt:lpstr>
      <vt:lpstr>Use of reliability - 1</vt:lpstr>
      <vt:lpstr>Use of reliability - 2</vt:lpstr>
      <vt:lpstr>Reliability, Dimensionality and Internal Consistency</vt:lpstr>
      <vt:lpstr>Alpha and Internal Consistency</vt:lpstr>
      <vt:lpstr>Alpha and Dimensionality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Classical Test Theory</dc:title>
  <dc:creator>X1</dc:creator>
  <cp:lastModifiedBy>Mark Dulhunty</cp:lastModifiedBy>
  <cp:revision>39</cp:revision>
  <dcterms:created xsi:type="dcterms:W3CDTF">2018-03-01T10:20:42Z</dcterms:created>
  <dcterms:modified xsi:type="dcterms:W3CDTF">2018-03-13T04:14:23Z</dcterms:modified>
</cp:coreProperties>
</file>