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4" r:id="rId3"/>
    <p:sldId id="284" r:id="rId4"/>
    <p:sldId id="285" r:id="rId5"/>
    <p:sldId id="289" r:id="rId6"/>
    <p:sldId id="286" r:id="rId7"/>
    <p:sldId id="287" r:id="rId8"/>
    <p:sldId id="288" r:id="rId9"/>
    <p:sldId id="265" r:id="rId10"/>
    <p:sldId id="266" r:id="rId11"/>
    <p:sldId id="267" r:id="rId12"/>
    <p:sldId id="268" r:id="rId13"/>
    <p:sldId id="270" r:id="rId14"/>
    <p:sldId id="279" r:id="rId15"/>
    <p:sldId id="280" r:id="rId16"/>
    <p:sldId id="281" r:id="rId17"/>
    <p:sldId id="282" r:id="rId18"/>
    <p:sldId id="283" r:id="rId19"/>
    <p:sldId id="256" r:id="rId20"/>
  </p:sldIdLst>
  <p:sldSz cx="12188825" cy="6858000"/>
  <p:notesSz cx="6900863" cy="9291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3">
          <p15:clr>
            <a:srgbClr val="A4A3A4"/>
          </p15:clr>
        </p15:guide>
        <p15:guide id="2" orient="horz" pos="3389">
          <p15:clr>
            <a:srgbClr val="A4A3A4"/>
          </p15:clr>
        </p15:guide>
        <p15:guide id="3" orient="horz" pos="2118">
          <p15:clr>
            <a:srgbClr val="A4A3A4"/>
          </p15:clr>
        </p15:guide>
        <p15:guide id="4" orient="horz" pos="4017">
          <p15:clr>
            <a:srgbClr val="A4A3A4"/>
          </p15:clr>
        </p15:guide>
        <p15:guide id="5" pos="6110">
          <p15:clr>
            <a:srgbClr val="A4A3A4"/>
          </p15:clr>
        </p15:guide>
        <p15:guide id="6" pos="42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C8727"/>
    <a:srgbClr val="E86D1F"/>
    <a:srgbClr val="5C8B27"/>
    <a:srgbClr val="B2BC22"/>
    <a:srgbClr val="CF4520"/>
    <a:srgbClr val="E89696"/>
    <a:srgbClr val="969696"/>
    <a:srgbClr val="E69107"/>
    <a:srgbClr val="FFFF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7955309-DC8F-44AA-A512-9D09ADE48E6E}">
  <a:tblStyle styleId="{77955309-DC8F-44AA-A512-9D09ADE48E6E}" styleName="US Foods table">
    <a:wholeTbl>
      <a:tcTxStyle>
        <a:fontRef idx="minor"/>
        <a:srgbClr val="717073"/>
      </a:tcTxStyle>
      <a:tcStyle>
        <a:tcBdr>
          <a:left>
            <a:lnRef idx="0">
              <a:scrgbClr r="0" g="0" b="0"/>
            </a:lnRef>
          </a:left>
          <a:right>
            <a:lnRef idx="0">
              <a:scrgbClr r="0" g="0" b="0"/>
            </a:lnRef>
          </a:right>
          <a:top>
            <a:lnRef idx="3">
              <a:srgbClr val="717073"/>
            </a:lnRef>
          </a:top>
          <a:bottom>
            <a:lnRef idx="3">
              <a:srgbClr val="CF4520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/>
        <a:srgbClr val="CF4520"/>
      </a:tcTxStyle>
      <a:tcStyle>
        <a:tcBdr>
          <a:bottom>
            <a:lnRef idx="2">
              <a:srgbClr val="717073"/>
            </a:lnRef>
          </a:bottom>
        </a:tcBdr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9680" autoAdjust="0"/>
    <p:restoredTop sz="95024" autoAdjust="0"/>
  </p:normalViewPr>
  <p:slideViewPr>
    <p:cSldViewPr snapToGrid="0" snapToObjects="1">
      <p:cViewPr varScale="1">
        <p:scale>
          <a:sx n="88" d="100"/>
          <a:sy n="88" d="100"/>
        </p:scale>
        <p:origin x="108" y="480"/>
      </p:cViewPr>
      <p:guideLst>
        <p:guide orient="horz" pos="4213"/>
        <p:guide orient="horz" pos="3389"/>
        <p:guide orient="horz" pos="2118"/>
        <p:guide orient="horz" pos="4017"/>
        <p:guide pos="6110"/>
        <p:guide pos="4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0850" cy="465138"/>
          </a:xfrm>
          <a:prstGeom prst="rect">
            <a:avLst/>
          </a:prstGeom>
        </p:spPr>
        <p:txBody>
          <a:bodyPr vert="horz" lIns="92502" tIns="46251" rIns="92502" bIns="4625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8425" y="0"/>
            <a:ext cx="2990850" cy="465138"/>
          </a:xfrm>
          <a:prstGeom prst="rect">
            <a:avLst/>
          </a:prstGeom>
        </p:spPr>
        <p:txBody>
          <a:bodyPr vert="horz" lIns="92502" tIns="46251" rIns="92502" bIns="4625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B8B4C5-240C-4E86-AB24-660501832768}" type="datetimeFigureOut">
              <a:rPr lang="en-US"/>
              <a:pPr>
                <a:defRPr/>
              </a:pPr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4913"/>
            <a:ext cx="2990850" cy="465137"/>
          </a:xfrm>
          <a:prstGeom prst="rect">
            <a:avLst/>
          </a:prstGeom>
        </p:spPr>
        <p:txBody>
          <a:bodyPr vert="horz" lIns="92502" tIns="46251" rIns="92502" bIns="4625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8425" y="8824913"/>
            <a:ext cx="2990850" cy="465137"/>
          </a:xfrm>
          <a:prstGeom prst="rect">
            <a:avLst/>
          </a:prstGeom>
        </p:spPr>
        <p:txBody>
          <a:bodyPr vert="horz" lIns="92502" tIns="46251" rIns="92502" bIns="4625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0ED47A-DD41-4E13-A826-BC2B04D92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7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0850" cy="465138"/>
          </a:xfrm>
          <a:prstGeom prst="rect">
            <a:avLst/>
          </a:prstGeom>
        </p:spPr>
        <p:txBody>
          <a:bodyPr vert="horz" lIns="92502" tIns="46251" rIns="92502" bIns="4625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8425" y="0"/>
            <a:ext cx="2990850" cy="465138"/>
          </a:xfrm>
          <a:prstGeom prst="rect">
            <a:avLst/>
          </a:prstGeom>
        </p:spPr>
        <p:txBody>
          <a:bodyPr vert="horz" lIns="92502" tIns="46251" rIns="92502" bIns="4625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8E417D-E522-485F-9CF9-0901E3079868}" type="datetimeFigureOut">
              <a:rPr lang="en-US"/>
              <a:pPr>
                <a:defRPr/>
              </a:pPr>
              <a:t>12/5/2017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696913"/>
            <a:ext cx="6192837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2" tIns="46251" rIns="92502" bIns="4625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0563" y="4413250"/>
            <a:ext cx="5519737" cy="4181475"/>
          </a:xfrm>
          <a:prstGeom prst="rect">
            <a:avLst/>
          </a:prstGeom>
        </p:spPr>
        <p:txBody>
          <a:bodyPr vert="horz" lIns="92502" tIns="46251" rIns="92502" bIns="46251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2990850" cy="465137"/>
          </a:xfrm>
          <a:prstGeom prst="rect">
            <a:avLst/>
          </a:prstGeom>
        </p:spPr>
        <p:txBody>
          <a:bodyPr vert="horz" lIns="92502" tIns="46251" rIns="92502" bIns="4625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8425" y="8824913"/>
            <a:ext cx="2990850" cy="465137"/>
          </a:xfrm>
          <a:prstGeom prst="rect">
            <a:avLst/>
          </a:prstGeom>
        </p:spPr>
        <p:txBody>
          <a:bodyPr vert="horz" lIns="92502" tIns="46251" rIns="92502" bIns="4625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8A36DD-256A-4EC5-9E5B-F69365C63B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63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6705600"/>
            <a:ext cx="12188825" cy="152400"/>
          </a:xfrm>
          <a:prstGeom prst="rect">
            <a:avLst/>
          </a:prstGeom>
          <a:solidFill>
            <a:srgbClr val="5C87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5C8727"/>
              </a:solidFill>
            </a:endParaRP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11085" y="1714500"/>
            <a:ext cx="336665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2609171" y="57467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5" name="Picture 13" descr="USF-PRI-C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1402" y="212725"/>
            <a:ext cx="97553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/>
          <p:nvPr userDrawn="1"/>
        </p:nvSpPr>
        <p:spPr>
          <a:xfrm>
            <a:off x="10627132" y="127001"/>
            <a:ext cx="1098265" cy="841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10834511" y="6475414"/>
            <a:ext cx="899350" cy="365125"/>
          </a:xfrm>
          <a:prstGeom prst="rect">
            <a:avLst/>
          </a:prstGeom>
        </p:spPr>
        <p:txBody>
          <a:bodyPr lIns="0" tIns="0" rIns="0" b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1D8ADA-81E9-4FD3-9DB4-29DA880589AD}" type="slidenum">
              <a:rPr lang="en-US" sz="1000">
                <a:solidFill>
                  <a:srgbClr val="717073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717073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rgbClr val="71707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848018" y="195264"/>
            <a:ext cx="726324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reat Food. Made Easy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06" y="5969001"/>
            <a:ext cx="3323034" cy="11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7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 userDrawn="1"/>
        </p:nvCxnSpPr>
        <p:spPr>
          <a:xfrm>
            <a:off x="4158168" y="4187825"/>
            <a:ext cx="598860" cy="0"/>
          </a:xfrm>
          <a:prstGeom prst="line">
            <a:avLst/>
          </a:prstGeom>
          <a:ln w="12700">
            <a:solidFill>
              <a:srgbClr val="CF45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"/>
          <p:cNvCxnSpPr/>
          <p:nvPr userDrawn="1"/>
        </p:nvCxnSpPr>
        <p:spPr>
          <a:xfrm>
            <a:off x="4158168" y="6059488"/>
            <a:ext cx="598860" cy="0"/>
          </a:xfrm>
          <a:prstGeom prst="line">
            <a:avLst/>
          </a:prstGeom>
          <a:ln w="12700">
            <a:solidFill>
              <a:srgbClr val="CF45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 userDrawn="1"/>
        </p:nvSpPr>
        <p:spPr>
          <a:xfrm>
            <a:off x="0" y="6705600"/>
            <a:ext cx="12188825" cy="152400"/>
          </a:xfrm>
          <a:prstGeom prst="rect">
            <a:avLst/>
          </a:prstGeom>
          <a:solidFill>
            <a:srgbClr val="5C87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5C8727"/>
              </a:solidFill>
            </a:endParaRPr>
          </a:p>
        </p:txBody>
      </p:sp>
      <p:sp>
        <p:nvSpPr>
          <p:cNvPr id="8" name="Text Placeholder 2"/>
          <p:cNvSpPr>
            <a:spLocks/>
          </p:cNvSpPr>
          <p:nvPr userDrawn="1"/>
        </p:nvSpPr>
        <p:spPr bwMode="auto">
          <a:xfrm>
            <a:off x="4158167" y="4324351"/>
            <a:ext cx="638855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  <a:spcBef>
                <a:spcPts val="100"/>
              </a:spcBef>
              <a:buFont typeface="Arial" charset="0"/>
              <a:buNone/>
              <a:defRPr/>
            </a:pPr>
            <a:r>
              <a:rPr lang="en-US" sz="1600" dirty="0">
                <a:solidFill>
                  <a:srgbClr val="969696"/>
                </a:solidFill>
              </a:rPr>
              <a:t>A Taste of What’s Cooking at US Foods</a:t>
            </a:r>
            <a:r>
              <a:rPr lang="en-US" sz="1600" baseline="30000" dirty="0">
                <a:solidFill>
                  <a:srgbClr val="969696"/>
                </a:solidFill>
              </a:rPr>
              <a:t>®</a:t>
            </a: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1508" y="347137"/>
            <a:ext cx="1569020" cy="159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516" y="4684529"/>
            <a:ext cx="6387208" cy="866119"/>
          </a:xfrm>
        </p:spPr>
        <p:txBody>
          <a:bodyPr anchor="t"/>
          <a:lstStyle>
            <a:lvl1pPr algn="l">
              <a:lnSpc>
                <a:spcPts val="3100"/>
              </a:lnSpc>
              <a:defRPr sz="3000" b="0" i="0" cap="none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158516" y="5550342"/>
            <a:ext cx="6387208" cy="315281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6" descr="USF Tickertape Graphic-RGB_PPT_v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508" y="2476500"/>
            <a:ext cx="11265809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 userDrawn="1"/>
        </p:nvCxnSpPr>
        <p:spPr>
          <a:xfrm>
            <a:off x="4158168" y="4187825"/>
            <a:ext cx="598860" cy="0"/>
          </a:xfrm>
          <a:prstGeom prst="line">
            <a:avLst/>
          </a:prstGeom>
          <a:ln w="12700">
            <a:solidFill>
              <a:srgbClr val="CF45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"/>
          <p:cNvCxnSpPr/>
          <p:nvPr userDrawn="1"/>
        </p:nvCxnSpPr>
        <p:spPr>
          <a:xfrm>
            <a:off x="4158168" y="6059488"/>
            <a:ext cx="598860" cy="0"/>
          </a:xfrm>
          <a:prstGeom prst="line">
            <a:avLst/>
          </a:prstGeom>
          <a:ln w="12700">
            <a:solidFill>
              <a:srgbClr val="CF45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 userDrawn="1"/>
        </p:nvSpPr>
        <p:spPr>
          <a:xfrm>
            <a:off x="0" y="6705600"/>
            <a:ext cx="12188825" cy="152400"/>
          </a:xfrm>
          <a:prstGeom prst="rect">
            <a:avLst/>
          </a:prstGeom>
          <a:solidFill>
            <a:srgbClr val="5C87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5C872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516" y="4684529"/>
            <a:ext cx="6387208" cy="866119"/>
          </a:xfrm>
        </p:spPr>
        <p:txBody>
          <a:bodyPr anchor="t"/>
          <a:lstStyle>
            <a:lvl1pPr algn="l">
              <a:lnSpc>
                <a:spcPts val="3100"/>
              </a:lnSpc>
              <a:defRPr sz="3000" b="0" i="0" cap="none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1508" y="347137"/>
            <a:ext cx="1569020" cy="159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USF Tickertape Graphic-RGB_PPT_v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508" y="2476500"/>
            <a:ext cx="11265809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017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 userDrawn="1"/>
        </p:nvSpPr>
        <p:spPr>
          <a:xfrm>
            <a:off x="0" y="6705600"/>
            <a:ext cx="12188825" cy="152400"/>
          </a:xfrm>
          <a:prstGeom prst="rect">
            <a:avLst/>
          </a:prstGeom>
          <a:solidFill>
            <a:srgbClr val="5C87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5C872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30" y="5462934"/>
            <a:ext cx="9247839" cy="866119"/>
          </a:xfrm>
        </p:spPr>
        <p:txBody>
          <a:bodyPr anchor="t"/>
          <a:lstStyle>
            <a:lvl1pPr algn="l">
              <a:lnSpc>
                <a:spcPts val="3100"/>
              </a:lnSpc>
              <a:defRPr sz="3000" b="0" i="0" cap="none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1508" y="347137"/>
            <a:ext cx="1569020" cy="159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USF Tickertape Graphic-RGB_PPT_v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508" y="2476500"/>
            <a:ext cx="11265809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167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2609171" y="57467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5" name="Picture 13" descr="USF-PRI-C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1402" y="212725"/>
            <a:ext cx="97553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/>
          <p:nvPr userDrawn="1"/>
        </p:nvSpPr>
        <p:spPr>
          <a:xfrm>
            <a:off x="10627132" y="127001"/>
            <a:ext cx="1098265" cy="841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10834511" y="6475414"/>
            <a:ext cx="899350" cy="365125"/>
          </a:xfrm>
          <a:prstGeom prst="rect">
            <a:avLst/>
          </a:prstGeom>
        </p:spPr>
        <p:txBody>
          <a:bodyPr lIns="0" tIns="0" rIns="0" b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1D8ADA-81E9-4FD3-9DB4-29DA880589AD}" type="slidenum">
              <a:rPr lang="en-US" sz="1000">
                <a:solidFill>
                  <a:srgbClr val="717073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717073"/>
              </a:solidFill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848018" y="195264"/>
            <a:ext cx="726324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58" y="101601"/>
            <a:ext cx="9626209" cy="8540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18" y="1280160"/>
            <a:ext cx="10799299" cy="4110985"/>
          </a:xfrm>
        </p:spPr>
        <p:txBody>
          <a:bodyPr/>
          <a:lstStyle>
            <a:lvl2pPr>
              <a:buFontTx/>
              <a:buChar char="–"/>
              <a:defRPr/>
            </a:lvl2pPr>
            <a:lvl4pPr>
              <a:buFontTx/>
              <a:buChar char="–"/>
              <a:defRPr/>
            </a:lvl4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rgbClr val="71707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2" name="Picture 11" descr="GREAT FOOD MADE EASY RG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5" y="6093296"/>
            <a:ext cx="3340246" cy="668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2609171" y="57467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5" name="Picture 13" descr="USF-PRI-C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1402" y="212725"/>
            <a:ext cx="97553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/>
          <p:nvPr userDrawn="1"/>
        </p:nvSpPr>
        <p:spPr>
          <a:xfrm>
            <a:off x="10627132" y="127001"/>
            <a:ext cx="1098265" cy="841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10834511" y="6475414"/>
            <a:ext cx="899350" cy="365125"/>
          </a:xfrm>
          <a:prstGeom prst="rect">
            <a:avLst/>
          </a:prstGeom>
        </p:spPr>
        <p:txBody>
          <a:bodyPr lIns="0" tIns="0" rIns="0" b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1D8ADA-81E9-4FD3-9DB4-29DA880589AD}" type="slidenum">
              <a:rPr lang="en-US" sz="1000">
                <a:solidFill>
                  <a:srgbClr val="717073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717073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58" y="101601"/>
            <a:ext cx="9626209" cy="8540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19" y="1280160"/>
            <a:ext cx="5029950" cy="4110985"/>
          </a:xfrm>
        </p:spPr>
        <p:txBody>
          <a:bodyPr/>
          <a:lstStyle>
            <a:lvl2pPr>
              <a:buFontTx/>
              <a:buChar char="–"/>
              <a:defRPr/>
            </a:lvl2pPr>
            <a:lvl4pPr>
              <a:buFontTx/>
              <a:buChar char="–"/>
              <a:defRPr/>
            </a:lvl4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rgbClr val="71707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354752" y="1280160"/>
            <a:ext cx="5029950" cy="4110985"/>
          </a:xfrm>
        </p:spPr>
        <p:txBody>
          <a:bodyPr/>
          <a:lstStyle>
            <a:lvl2pPr>
              <a:buFontTx/>
              <a:buChar char="–"/>
              <a:defRPr/>
            </a:lvl2pPr>
            <a:lvl4pPr>
              <a:buFontTx/>
              <a:buChar char="–"/>
              <a:defRPr/>
            </a:lvl4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848018" y="195264"/>
            <a:ext cx="726324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Great Food. Made Easy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06" y="5969001"/>
            <a:ext cx="3323034" cy="11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0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2609171" y="57467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5" name="Picture 13" descr="USF-PRI-C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1402" y="212725"/>
            <a:ext cx="97553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/>
          <p:nvPr userDrawn="1"/>
        </p:nvSpPr>
        <p:spPr>
          <a:xfrm>
            <a:off x="10627132" y="127001"/>
            <a:ext cx="1098265" cy="841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10834511" y="6475414"/>
            <a:ext cx="899350" cy="365125"/>
          </a:xfrm>
          <a:prstGeom prst="rect">
            <a:avLst/>
          </a:prstGeom>
        </p:spPr>
        <p:txBody>
          <a:bodyPr lIns="0" tIns="0" rIns="0" b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1D8ADA-81E9-4FD3-9DB4-29DA880589AD}" type="slidenum">
              <a:rPr lang="en-US" sz="1000">
                <a:solidFill>
                  <a:srgbClr val="717073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717073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58" y="101601"/>
            <a:ext cx="9626209" cy="8540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rgbClr val="71707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42758" y="1281121"/>
            <a:ext cx="5269173" cy="639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742758" y="1920883"/>
            <a:ext cx="5269173" cy="39512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5071" y="1281121"/>
            <a:ext cx="5271243" cy="639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6325071" y="1920883"/>
            <a:ext cx="5271243" cy="39512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848018" y="195264"/>
            <a:ext cx="726324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Great Food. Made Easy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06" y="5969001"/>
            <a:ext cx="3323034" cy="11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2609171" y="57467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5" name="Picture 13" descr="USF-PRI-C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1402" y="212725"/>
            <a:ext cx="97553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/>
          <p:nvPr userDrawn="1"/>
        </p:nvSpPr>
        <p:spPr>
          <a:xfrm>
            <a:off x="10627132" y="127001"/>
            <a:ext cx="1098265" cy="841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10834511" y="6475414"/>
            <a:ext cx="899350" cy="365125"/>
          </a:xfrm>
          <a:prstGeom prst="rect">
            <a:avLst/>
          </a:prstGeom>
        </p:spPr>
        <p:txBody>
          <a:bodyPr lIns="0" tIns="0" rIns="0" b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1D8ADA-81E9-4FD3-9DB4-29DA880589AD}" type="slidenum">
              <a:rPr lang="en-US" sz="1000">
                <a:solidFill>
                  <a:srgbClr val="717073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717073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58" y="101601"/>
            <a:ext cx="9626209" cy="8540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rgbClr val="71707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65492" y="1269957"/>
            <a:ext cx="6813892" cy="48562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757" y="1269957"/>
            <a:ext cx="3876724" cy="48562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848018" y="195264"/>
            <a:ext cx="726324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Great Food. Made Easy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06" y="5969001"/>
            <a:ext cx="3323034" cy="11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2609171" y="57467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5" name="Picture 13" descr="USF-PRI-C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1402" y="212725"/>
            <a:ext cx="97553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/>
          <p:nvPr userDrawn="1"/>
        </p:nvSpPr>
        <p:spPr>
          <a:xfrm>
            <a:off x="10627132" y="127001"/>
            <a:ext cx="1098265" cy="841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10834511" y="6475414"/>
            <a:ext cx="899350" cy="365125"/>
          </a:xfrm>
          <a:prstGeom prst="rect">
            <a:avLst/>
          </a:prstGeom>
        </p:spPr>
        <p:txBody>
          <a:bodyPr lIns="0" tIns="0" rIns="0" b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1D8ADA-81E9-4FD3-9DB4-29DA880589AD}" type="slidenum">
              <a:rPr lang="en-US" sz="1000">
                <a:solidFill>
                  <a:srgbClr val="717073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717073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rgbClr val="71707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848018" y="195264"/>
            <a:ext cx="726324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Great Food. Made Easy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06" y="5969001"/>
            <a:ext cx="3323034" cy="11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0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757" y="1216026"/>
            <a:ext cx="1080065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17582" y="6246814"/>
            <a:ext cx="89935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717073"/>
                </a:solidFill>
                <a:latin typeface="+mn-lt"/>
              </a:defRPr>
            </a:lvl1pPr>
          </a:lstStyle>
          <a:p>
            <a:pPr>
              <a:defRPr/>
            </a:pPr>
            <a:fld id="{70AF6886-8C5A-46EC-9C63-720343C213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758" y="6246814"/>
            <a:ext cx="912680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717073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742758" y="1"/>
            <a:ext cx="9626209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7" r:id="rId4"/>
    <p:sldLayoutId id="2147483658" r:id="rId5"/>
    <p:sldLayoutId id="2147483659" r:id="rId6"/>
    <p:sldLayoutId id="2147483661" r:id="rId7"/>
    <p:sldLayoutId id="2147483662" r:id="rId8"/>
    <p:sldLayoutId id="2147483666" r:id="rId9"/>
    <p:sldLayoutId id="2147483660" r:id="rId10"/>
  </p:sldLayoutIdLst>
  <p:hf hdr="0" ftr="0" dt="0"/>
  <p:txStyles>
    <p:titleStyle>
      <a:lvl1pPr algn="l" defTabSz="457200" rtl="0" eaLnBrk="0" fontAlgn="base" hangingPunct="0">
        <a:lnSpc>
          <a:spcPts val="3100"/>
        </a:lnSpc>
        <a:spcBef>
          <a:spcPct val="0"/>
        </a:spcBef>
        <a:spcAft>
          <a:spcPct val="0"/>
        </a:spcAft>
        <a:defRPr sz="2400" b="1" kern="1200">
          <a:solidFill>
            <a:srgbClr val="71707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100"/>
        </a:lnSpc>
        <a:spcBef>
          <a:spcPct val="0"/>
        </a:spcBef>
        <a:spcAft>
          <a:spcPct val="0"/>
        </a:spcAft>
        <a:defRPr sz="2400" b="1">
          <a:solidFill>
            <a:srgbClr val="717073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ts val="3100"/>
        </a:lnSpc>
        <a:spcBef>
          <a:spcPct val="0"/>
        </a:spcBef>
        <a:spcAft>
          <a:spcPct val="0"/>
        </a:spcAft>
        <a:defRPr sz="2400" b="1">
          <a:solidFill>
            <a:srgbClr val="717073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ts val="3100"/>
        </a:lnSpc>
        <a:spcBef>
          <a:spcPct val="0"/>
        </a:spcBef>
        <a:spcAft>
          <a:spcPct val="0"/>
        </a:spcAft>
        <a:defRPr sz="2400" b="1">
          <a:solidFill>
            <a:srgbClr val="717073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ts val="3100"/>
        </a:lnSpc>
        <a:spcBef>
          <a:spcPct val="0"/>
        </a:spcBef>
        <a:spcAft>
          <a:spcPct val="0"/>
        </a:spcAft>
        <a:defRPr sz="2400" b="1">
          <a:solidFill>
            <a:srgbClr val="717073"/>
          </a:solidFill>
          <a:latin typeface="Arial" charset="0"/>
          <a:cs typeface="Arial" charset="0"/>
        </a:defRPr>
      </a:lvl5pPr>
      <a:lvl6pPr marL="457200" algn="l" defTabSz="457200" rtl="0" fontAlgn="base">
        <a:lnSpc>
          <a:spcPts val="3100"/>
        </a:lnSpc>
        <a:spcBef>
          <a:spcPct val="0"/>
        </a:spcBef>
        <a:spcAft>
          <a:spcPct val="0"/>
        </a:spcAft>
        <a:defRPr sz="2600" b="1">
          <a:solidFill>
            <a:srgbClr val="717073"/>
          </a:solidFill>
          <a:latin typeface="Arial" charset="0"/>
          <a:cs typeface="Arial" charset="0"/>
        </a:defRPr>
      </a:lvl6pPr>
      <a:lvl7pPr marL="914400" algn="l" defTabSz="457200" rtl="0" fontAlgn="base">
        <a:lnSpc>
          <a:spcPts val="3100"/>
        </a:lnSpc>
        <a:spcBef>
          <a:spcPct val="0"/>
        </a:spcBef>
        <a:spcAft>
          <a:spcPct val="0"/>
        </a:spcAft>
        <a:defRPr sz="2600" b="1">
          <a:solidFill>
            <a:srgbClr val="717073"/>
          </a:solidFill>
          <a:latin typeface="Arial" charset="0"/>
          <a:cs typeface="Arial" charset="0"/>
        </a:defRPr>
      </a:lvl7pPr>
      <a:lvl8pPr marL="1371600" algn="l" defTabSz="457200" rtl="0" fontAlgn="base">
        <a:lnSpc>
          <a:spcPts val="3100"/>
        </a:lnSpc>
        <a:spcBef>
          <a:spcPct val="0"/>
        </a:spcBef>
        <a:spcAft>
          <a:spcPct val="0"/>
        </a:spcAft>
        <a:defRPr sz="2600" b="1">
          <a:solidFill>
            <a:srgbClr val="717073"/>
          </a:solidFill>
          <a:latin typeface="Arial" charset="0"/>
          <a:cs typeface="Arial" charset="0"/>
        </a:defRPr>
      </a:lvl8pPr>
      <a:lvl9pPr marL="1828800" algn="l" defTabSz="457200" rtl="0" fontAlgn="base">
        <a:lnSpc>
          <a:spcPts val="3100"/>
        </a:lnSpc>
        <a:spcBef>
          <a:spcPct val="0"/>
        </a:spcBef>
        <a:spcAft>
          <a:spcPct val="0"/>
        </a:spcAft>
        <a:defRPr sz="2600" b="1">
          <a:solidFill>
            <a:srgbClr val="717073"/>
          </a:solidFill>
          <a:latin typeface="Arial" charset="0"/>
          <a:cs typeface="Arial" charset="0"/>
        </a:defRPr>
      </a:lvl9pPr>
    </p:titleStyle>
    <p:bodyStyle>
      <a:lvl1pPr marL="177800" indent="-177800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5000" indent="-158750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092200" indent="-195263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7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549400" indent="-177800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943100" indent="-150813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/>
          <p:cNvSpPr>
            <a:spLocks noGrp="1"/>
          </p:cNvSpPr>
          <p:nvPr>
            <p:ph type="title" idx="4294967295"/>
          </p:nvPr>
        </p:nvSpPr>
        <p:spPr>
          <a:xfrm>
            <a:off x="4158168" y="4641851"/>
            <a:ext cx="7234998" cy="841375"/>
          </a:xfrm>
        </p:spPr>
        <p:txBody>
          <a:bodyPr anchor="ctr"/>
          <a:lstStyle/>
          <a:p>
            <a:pPr fontAlgn="t">
              <a:lnSpc>
                <a:spcPct val="85000"/>
              </a:lnSpc>
            </a:pPr>
            <a:r>
              <a:rPr lang="en-US" sz="3000" dirty="0">
                <a:solidFill>
                  <a:srgbClr val="4D4D4D"/>
                </a:solidFill>
              </a:rPr>
              <a:t>PowerShell</a:t>
            </a:r>
            <a:br>
              <a:rPr lang="en-US" sz="3000" dirty="0">
                <a:solidFill>
                  <a:srgbClr val="4D4D4D"/>
                </a:solidFill>
              </a:rPr>
            </a:br>
            <a:r>
              <a:rPr lang="en-US" sz="3000" dirty="0">
                <a:solidFill>
                  <a:srgbClr val="4D4D4D"/>
                </a:solidFill>
              </a:rPr>
              <a:t>Making GUI Applications</a:t>
            </a:r>
          </a:p>
        </p:txBody>
      </p:sp>
      <p:sp>
        <p:nvSpPr>
          <p:cNvPr id="7170" name="Rectangle 6"/>
          <p:cNvSpPr>
            <a:spLocks noGrp="1"/>
          </p:cNvSpPr>
          <p:nvPr>
            <p:ph type="body" idx="4294967295"/>
          </p:nvPr>
        </p:nvSpPr>
        <p:spPr>
          <a:xfrm>
            <a:off x="4158167" y="5588000"/>
            <a:ext cx="6388552" cy="395288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100"/>
              </a:spcBef>
              <a:buFont typeface="Arial" charset="0"/>
              <a:buNone/>
            </a:pPr>
            <a:r>
              <a:rPr lang="en-US" sz="1600" dirty="0">
                <a:solidFill>
                  <a:srgbClr val="969696"/>
                </a:solidFill>
              </a:rPr>
              <a:t>November 2017</a:t>
            </a:r>
          </a:p>
        </p:txBody>
      </p:sp>
      <p:sp>
        <p:nvSpPr>
          <p:cNvPr id="2" name="AutoShape 2" descr="Image result for PowerShel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93" y="160337"/>
            <a:ext cx="3457537" cy="22690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begin our learning with the creation of a basic form.</a:t>
            </a:r>
          </a:p>
          <a:p>
            <a:pPr marL="0" indent="0">
              <a:buNone/>
            </a:pPr>
            <a:r>
              <a:rPr lang="en-US" dirty="0"/>
              <a:t>Things we will consider and accomplish at the end of this module:</a:t>
            </a:r>
          </a:p>
          <a:p>
            <a:r>
              <a:rPr lang="en-US" dirty="0"/>
              <a:t>Create a form with labels, text boxes, buttons, checked list box and checkboxes</a:t>
            </a:r>
          </a:p>
          <a:p>
            <a:r>
              <a:rPr lang="en-US" dirty="0"/>
              <a:t>Add code to events</a:t>
            </a:r>
          </a:p>
          <a:p>
            <a:r>
              <a:rPr lang="en-US" dirty="0"/>
              <a:t>Allow user to browse to an OU</a:t>
            </a:r>
          </a:p>
          <a:p>
            <a:r>
              <a:rPr lang="en-US" dirty="0"/>
              <a:t>Dynamically populate a checked list box.</a:t>
            </a:r>
          </a:p>
          <a:p>
            <a:r>
              <a:rPr lang="en-US" dirty="0"/>
              <a:t>Query Active Directory</a:t>
            </a:r>
          </a:p>
          <a:p>
            <a:r>
              <a:rPr lang="en-US" dirty="0"/>
              <a:t>Create a new user</a:t>
            </a:r>
          </a:p>
          <a:p>
            <a:r>
              <a:rPr lang="en-US" dirty="0"/>
              <a:t>Delete a user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2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AD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18" y="1280160"/>
            <a:ext cx="10799299" cy="4602480"/>
          </a:xfrm>
        </p:spPr>
        <p:txBody>
          <a:bodyPr/>
          <a:lstStyle/>
          <a:p>
            <a:r>
              <a:rPr lang="en-US" dirty="0"/>
              <a:t>Navigate to PoshGUI.com.</a:t>
            </a:r>
          </a:p>
          <a:p>
            <a:r>
              <a:rPr lang="en-US" dirty="0"/>
              <a:t>Create the following form.  For the Groups box, use a </a:t>
            </a:r>
            <a:r>
              <a:rPr lang="en-US" dirty="0" err="1"/>
              <a:t>ListBox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38B55-FA06-438C-9667-FC3F17C0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14" y="2463165"/>
            <a:ext cx="6096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9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AD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18" y="1280160"/>
            <a:ext cx="10274549" cy="4602480"/>
          </a:xfrm>
        </p:spPr>
        <p:txBody>
          <a:bodyPr/>
          <a:lstStyle/>
          <a:p>
            <a:r>
              <a:rPr lang="en-US" dirty="0"/>
              <a:t>Use the Copy Code Button to copy to your clipboard.</a:t>
            </a:r>
          </a:p>
          <a:p>
            <a:r>
              <a:rPr lang="en-US" dirty="0"/>
              <a:t>Paste the code into </a:t>
            </a:r>
            <a:r>
              <a:rPr lang="en-US" dirty="0" err="1"/>
              <a:t>PowerShell_ISE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969A14B-6C47-412F-BB28-B553FBDC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8232" y="2095499"/>
            <a:ext cx="7413317" cy="4111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528192E-F2D5-4343-B797-8727A3F8DA05}"/>
              </a:ext>
            </a:extLst>
          </p:cNvPr>
          <p:cNvSpPr/>
          <p:nvPr/>
        </p:nvSpPr>
        <p:spPr>
          <a:xfrm>
            <a:off x="6771992" y="5033727"/>
            <a:ext cx="887240" cy="561315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2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AD Tool – Basic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18" y="1280160"/>
            <a:ext cx="10274549" cy="4602480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 Add-Type -</a:t>
            </a:r>
            <a:r>
              <a:rPr lang="en-US" sz="1100" dirty="0" err="1"/>
              <a:t>AssemblyName</a:t>
            </a:r>
            <a:r>
              <a:rPr lang="en-US" sz="1100" dirty="0"/>
              <a:t> </a:t>
            </a:r>
            <a:r>
              <a:rPr lang="en-US" sz="1100" dirty="0" err="1"/>
              <a:t>System.Windows.Forms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ADTool</a:t>
            </a:r>
            <a:r>
              <a:rPr lang="en-US" sz="1100" dirty="0"/>
              <a:t> = New-Object </a:t>
            </a:r>
            <a:r>
              <a:rPr lang="en-US" sz="1100" dirty="0" err="1"/>
              <a:t>system.Windows.Forms.Form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ADTool.Text</a:t>
            </a:r>
            <a:r>
              <a:rPr lang="en-US" sz="1100" dirty="0"/>
              <a:t> = "</a:t>
            </a:r>
            <a:r>
              <a:rPr lang="en-US" sz="1100" dirty="0" err="1"/>
              <a:t>ADTool</a:t>
            </a:r>
            <a:r>
              <a:rPr lang="en-US" sz="1100" dirty="0"/>
              <a:t>"</a:t>
            </a:r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ADTool.TopMost</a:t>
            </a:r>
            <a:r>
              <a:rPr lang="en-US" sz="1100" dirty="0"/>
              <a:t> = $true</a:t>
            </a:r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ADTool.Width</a:t>
            </a:r>
            <a:r>
              <a:rPr lang="en-US" sz="1100" dirty="0"/>
              <a:t> = 649</a:t>
            </a:r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ADTool.Height</a:t>
            </a:r>
            <a:r>
              <a:rPr lang="en-US" sz="1100" dirty="0"/>
              <a:t> = 329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lblUSerID</a:t>
            </a:r>
            <a:r>
              <a:rPr lang="en-US" sz="1100" dirty="0"/>
              <a:t> = New-Object </a:t>
            </a:r>
            <a:r>
              <a:rPr lang="en-US" sz="1100" dirty="0" err="1"/>
              <a:t>system.windows.Forms.Label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lblUSerID.Text</a:t>
            </a:r>
            <a:r>
              <a:rPr lang="en-US" sz="1100" dirty="0"/>
              <a:t> = "</a:t>
            </a:r>
            <a:r>
              <a:rPr lang="en-US" sz="1100" dirty="0" err="1"/>
              <a:t>UserID</a:t>
            </a:r>
            <a:r>
              <a:rPr lang="en-US" sz="1100" dirty="0"/>
              <a:t>"</a:t>
            </a:r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lblUSerID.AutoSize</a:t>
            </a:r>
            <a:r>
              <a:rPr lang="en-US" sz="1100" dirty="0"/>
              <a:t> = $true</a:t>
            </a:r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lblUSerID.Width</a:t>
            </a:r>
            <a:r>
              <a:rPr lang="en-US" sz="1100" dirty="0"/>
              <a:t> = 25</a:t>
            </a:r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lblUSerID.Height</a:t>
            </a:r>
            <a:r>
              <a:rPr lang="en-US" sz="1100" dirty="0"/>
              <a:t> = 10</a:t>
            </a:r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lblUSerID.location</a:t>
            </a:r>
            <a:r>
              <a:rPr lang="en-US" sz="1100" dirty="0"/>
              <a:t> = new-object </a:t>
            </a:r>
            <a:r>
              <a:rPr lang="en-US" sz="1100" dirty="0" err="1"/>
              <a:t>system.drawing.point</a:t>
            </a:r>
            <a:r>
              <a:rPr lang="en-US" sz="1100" dirty="0"/>
              <a:t>(25,22)</a:t>
            </a:r>
          </a:p>
          <a:p>
            <a:pPr marL="0" indent="0">
              <a:buNone/>
            </a:pPr>
            <a:r>
              <a:rPr lang="fr-FR" sz="1100" dirty="0"/>
              <a:t>$</a:t>
            </a:r>
            <a:r>
              <a:rPr lang="fr-FR" sz="1100" dirty="0" err="1"/>
              <a:t>lblUSerID.Font</a:t>
            </a:r>
            <a:r>
              <a:rPr lang="fr-FR" sz="1100" dirty="0"/>
              <a:t> = "Microsoft Sans Serif,10"</a:t>
            </a:r>
          </a:p>
          <a:p>
            <a:pPr marL="0" indent="0">
              <a:buNone/>
            </a:pPr>
            <a:r>
              <a:rPr lang="en-US" sz="1100" dirty="0"/>
              <a:t>$</a:t>
            </a:r>
            <a:r>
              <a:rPr lang="en-US" sz="1100" dirty="0" err="1"/>
              <a:t>ADTool.controls.Add</a:t>
            </a:r>
            <a:r>
              <a:rPr lang="en-US" sz="1100" dirty="0"/>
              <a:t>($</a:t>
            </a:r>
            <a:r>
              <a:rPr lang="en-US" sz="1100" dirty="0" err="1"/>
              <a:t>lblUSerID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Etc..</a:t>
            </a: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8588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AD Tool – Select Button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F32E9-B315-46B7-9695-B58140E5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18" y="1280160"/>
            <a:ext cx="10799299" cy="4332989"/>
          </a:xfrm>
        </p:spPr>
        <p:txBody>
          <a:bodyPr/>
          <a:lstStyle/>
          <a:p>
            <a:r>
              <a:rPr lang="en-US" dirty="0"/>
              <a:t>Look for the Select Button Click event</a:t>
            </a:r>
            <a:br>
              <a:rPr lang="en-US" dirty="0"/>
            </a:br>
            <a:r>
              <a:rPr lang="en-US" dirty="0"/>
              <a:t> 	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btnSelect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system.windows.Forms.Button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btnSelect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BackColor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"#fb0be4"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btnSelect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"Select"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btnSelect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Width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Lucida Console" panose="020B0609040504020204" pitchFamily="49" charset="0"/>
              </a:rPr>
              <a:t>60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btnSelect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Height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btnSelect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Add_Click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	#add here code triggered by the event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}) </a:t>
            </a: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Paste the OU Selection code under the comment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1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AD Tool – Groups List 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F32E9-B315-46B7-9695-B58140E5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18" y="1280160"/>
            <a:ext cx="10799299" cy="4332989"/>
          </a:xfrm>
        </p:spPr>
        <p:txBody>
          <a:bodyPr/>
          <a:lstStyle/>
          <a:p>
            <a:r>
              <a:rPr lang="en-US" dirty="0"/>
              <a:t>Look for the Groups List Box Code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lbGroups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system.windows.Forms.ListBox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lbGroups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Width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461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lbGroups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Height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lbGroups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system.drawing.point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99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186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ADTool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controls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lbGroups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Change the code from a 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ListBox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to a 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CheckedListBox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#Changed from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ListBox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to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CheckedListBox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clbGroups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system.windows.Forms.CheckedListBox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clbGroups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462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clbGroups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Height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44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clbGroups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system.drawing.point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99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186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ADTool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controls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clbGroups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AD Tool – Get Button Click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F32E9-B315-46B7-9695-B58140E5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18" y="1280160"/>
            <a:ext cx="10799299" cy="4332989"/>
          </a:xfrm>
        </p:spPr>
        <p:txBody>
          <a:bodyPr/>
          <a:lstStyle/>
          <a:p>
            <a:r>
              <a:rPr lang="en-US" dirty="0"/>
              <a:t>Look for the Get Button Click Event code</a:t>
            </a:r>
          </a:p>
          <a:p>
            <a:pPr marL="457200" lvl="1" indent="0">
              <a:buNone/>
            </a:pP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btnGet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system.windows.Forms.Button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btnGet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BackColor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"#04f345"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btnGet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"Get"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btnGet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ForeColor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"#080808"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btnGet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Width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60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btnGet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Height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btnGet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Add_Click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sz="900" dirty="0">
                <a:solidFill>
                  <a:srgbClr val="006400"/>
                </a:solidFill>
                <a:latin typeface="Lucida Console" panose="020B0609040504020204" pitchFamily="49" charset="0"/>
              </a:rPr>
              <a:t>#add here code triggered by the event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}) </a:t>
            </a: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Paste the Get code under the comment</a:t>
            </a:r>
          </a:p>
          <a:p>
            <a:pPr marL="457200" lvl="1" indent="0">
              <a:buNone/>
            </a:pPr>
            <a:r>
              <a:rPr lang="en-US" sz="400" dirty="0"/>
              <a:t> </a:t>
            </a:r>
            <a:r>
              <a:rPr lang="en-US" sz="700" dirty="0"/>
              <a:t> 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#add here code triggered by the event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UserID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tbUserID</a:t>
            </a:r>
            <a:r>
              <a:rPr lang="en-US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UserID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GivenName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initials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Surname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mail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Description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MemberOf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GivenName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initials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Surname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mail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Description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MemberOf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DistinguishedName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$FirstName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US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GivenName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$MI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US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initials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LastName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US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Surname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2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AD Tool – New Button Click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F32E9-B315-46B7-9695-B58140E5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18" y="1280160"/>
            <a:ext cx="10799299" cy="4332989"/>
          </a:xfrm>
        </p:spPr>
        <p:txBody>
          <a:bodyPr/>
          <a:lstStyle/>
          <a:p>
            <a:r>
              <a:rPr lang="en-US" dirty="0"/>
              <a:t>Look for the New Button Click Event 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btnNew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system.windows.Forms.Button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btnNew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BackColor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"#0df5f1"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btnNew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"New"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btnNew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60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btnNew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Height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btnNew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Add_Click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#add here code triggered by the event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btnNew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system.drawing.point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325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16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btnNew</a:t>
            </a:r>
            <a:r>
              <a:rPr lang="fr-FR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Font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Sans Serif,10"</a:t>
            </a:r>
            <a:endParaRPr lang="fr-F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ADTool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controls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btnNew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Paste the 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NewUser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code under the comment</a:t>
            </a:r>
          </a:p>
        </p:txBody>
      </p:sp>
    </p:spTree>
    <p:extLst>
      <p:ext uri="{BB962C8B-B14F-4D97-AF65-F5344CB8AC3E}">
        <p14:creationId xmlns:p14="http://schemas.microsoft.com/office/powerpoint/2010/main" val="262405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AD Tool – Delete Button Click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F32E9-B315-46B7-9695-B58140E5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18" y="1280160"/>
            <a:ext cx="10799299" cy="4332989"/>
          </a:xfrm>
        </p:spPr>
        <p:txBody>
          <a:bodyPr/>
          <a:lstStyle/>
          <a:p>
            <a:r>
              <a:rPr lang="en-US" dirty="0"/>
              <a:t>Look for the New Button Click Event code</a:t>
            </a:r>
          </a:p>
          <a:p>
            <a:pPr marL="457200" lvl="1" indent="0">
              <a:buNone/>
            </a:pPr>
            <a:r>
              <a:rPr lang="en-US" sz="8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btnDelete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system.windows.Forms.Button</a:t>
            </a:r>
            <a:endParaRPr lang="en-US" sz="8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btnDelete</a:t>
            </a:r>
            <a:r>
              <a:rPr lang="en-US" sz="8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8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BackColor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>
                <a:solidFill>
                  <a:srgbClr val="8B0000"/>
                </a:solidFill>
                <a:latin typeface="Lucida Console" panose="020B0609040504020204" pitchFamily="49" charset="0"/>
              </a:rPr>
              <a:t>"#ed130f"</a:t>
            </a:r>
            <a:endParaRPr lang="en-US" sz="8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btnDelete</a:t>
            </a:r>
            <a:r>
              <a:rPr lang="en-US" sz="8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8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>
                <a:solidFill>
                  <a:srgbClr val="8B0000"/>
                </a:solidFill>
                <a:latin typeface="Lucida Console" panose="020B0609040504020204" pitchFamily="49" charset="0"/>
              </a:rPr>
              <a:t>"Delete"</a:t>
            </a:r>
            <a:endParaRPr lang="en-US" sz="8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btnDelete</a:t>
            </a:r>
            <a:r>
              <a:rPr lang="en-US" sz="8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8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Width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>
                <a:solidFill>
                  <a:srgbClr val="800080"/>
                </a:solidFill>
                <a:latin typeface="Lucida Console" panose="020B0609040504020204" pitchFamily="49" charset="0"/>
              </a:rPr>
              <a:t>60</a:t>
            </a:r>
            <a:endParaRPr lang="en-US" sz="8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btnDelete</a:t>
            </a:r>
            <a:r>
              <a:rPr lang="en-US" sz="8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8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Height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50" dirty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endParaRPr lang="en-US" sz="8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btnDelete</a:t>
            </a:r>
            <a:r>
              <a:rPr lang="en-US" sz="8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8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Add_Click</a:t>
            </a: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sz="850" dirty="0">
                <a:solidFill>
                  <a:srgbClr val="006400"/>
                </a:solidFill>
                <a:latin typeface="Lucida Console" panose="020B0609040504020204" pitchFamily="49" charset="0"/>
              </a:rPr>
              <a:t>#add here code triggered by the event</a:t>
            </a:r>
            <a:endParaRPr lang="en-US" sz="8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85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Paste the Delete code under the comment</a:t>
            </a:r>
          </a:p>
          <a:p>
            <a:pPr marL="457200" lvl="1" indent="0">
              <a:buNone/>
            </a:pPr>
            <a:r>
              <a:rPr lang="en-US" sz="120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UserID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tbUserID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UserID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0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Expensive software is not required to create friendly GUI interfaces for your script code.  Consider these three free options:</a:t>
            </a:r>
          </a:p>
          <a:p>
            <a:pPr lvl="1"/>
            <a:r>
              <a:rPr lang="en-US" dirty="0"/>
              <a:t>Admin Script Editor</a:t>
            </a:r>
          </a:p>
          <a:p>
            <a:pPr lvl="1"/>
            <a:r>
              <a:rPr lang="en-US" dirty="0"/>
              <a:t>Poshgui.com</a:t>
            </a:r>
          </a:p>
          <a:p>
            <a:pPr lvl="1"/>
            <a:r>
              <a:rPr lang="en-US" dirty="0" err="1"/>
              <a:t>PowerShell_ISE</a:t>
            </a:r>
            <a:r>
              <a:rPr lang="en-US" dirty="0"/>
              <a:t> Forms Builder</a:t>
            </a:r>
          </a:p>
          <a:p>
            <a:pPr lvl="2"/>
            <a:r>
              <a:rPr lang="en-US" dirty="0" err="1"/>
              <a:t>Poshgui</a:t>
            </a:r>
            <a:r>
              <a:rPr lang="en-US" dirty="0"/>
              <a:t> creates really clean code and will be the default standard used in this presentation.</a:t>
            </a:r>
          </a:p>
          <a:p>
            <a:pPr lvl="2"/>
            <a:r>
              <a:rPr lang="en-US" dirty="0"/>
              <a:t>ASE and </a:t>
            </a:r>
            <a:r>
              <a:rPr lang="en-US" dirty="0" err="1"/>
              <a:t>PoshGUI</a:t>
            </a:r>
            <a:r>
              <a:rPr lang="en-US" dirty="0"/>
              <a:t> work the same as Visual Studio might in form design mode.</a:t>
            </a:r>
          </a:p>
          <a:p>
            <a:pPr lvl="2"/>
            <a:r>
              <a:rPr lang="en-US" dirty="0"/>
              <a:t>Forms Builder is best for very simple forms</a:t>
            </a:r>
          </a:p>
          <a:p>
            <a:pPr lvl="2"/>
            <a:endParaRPr lang="en-US" dirty="0"/>
          </a:p>
          <a:p>
            <a:r>
              <a:rPr lang="en-US" dirty="0"/>
              <a:t>Low cost software ($40):</a:t>
            </a:r>
          </a:p>
          <a:p>
            <a:pPr lvl="1"/>
            <a:r>
              <a:rPr lang="en-US" dirty="0"/>
              <a:t>PowerShell Pro Tools for Visual Studio </a:t>
            </a:r>
          </a:p>
        </p:txBody>
      </p:sp>
    </p:spTree>
    <p:extLst>
      <p:ext uri="{BB962C8B-B14F-4D97-AF65-F5344CB8AC3E}">
        <p14:creationId xmlns:p14="http://schemas.microsoft.com/office/powerpoint/2010/main" val="17001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Script Editor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59A0CC6-10D6-4F35-A44D-BD66C8B55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518" y="1279525"/>
            <a:ext cx="5890627" cy="43338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CB83A6-4FA1-47E9-A9CC-5EB91264BA95}"/>
              </a:ext>
            </a:extLst>
          </p:cNvPr>
          <p:cNvCxnSpPr>
            <a:cxnSpLocks/>
          </p:cNvCxnSpPr>
          <p:nvPr/>
        </p:nvCxnSpPr>
        <p:spPr>
          <a:xfrm flipV="1">
            <a:off x="7215612" y="2018923"/>
            <a:ext cx="1" cy="995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91FB71-A496-49EC-8B44-F9D846CF1F33}"/>
              </a:ext>
            </a:extLst>
          </p:cNvPr>
          <p:cNvCxnSpPr/>
          <p:nvPr/>
        </p:nvCxnSpPr>
        <p:spPr>
          <a:xfrm flipV="1">
            <a:off x="5051834" y="1874067"/>
            <a:ext cx="0" cy="878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F92BAA-F50A-48C7-80BC-EF914CE6FF03}"/>
              </a:ext>
            </a:extLst>
          </p:cNvPr>
          <p:cNvSpPr txBox="1"/>
          <p:nvPr/>
        </p:nvSpPr>
        <p:spPr>
          <a:xfrm>
            <a:off x="4629419" y="2842789"/>
            <a:ext cx="84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3E3B3-96B2-4F69-A740-E52A67A89120}"/>
              </a:ext>
            </a:extLst>
          </p:cNvPr>
          <p:cNvSpPr txBox="1"/>
          <p:nvPr/>
        </p:nvSpPr>
        <p:spPr>
          <a:xfrm>
            <a:off x="6482287" y="3014804"/>
            <a:ext cx="146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Launch Form Editor</a:t>
            </a:r>
          </a:p>
        </p:txBody>
      </p:sp>
    </p:spTree>
    <p:extLst>
      <p:ext uri="{BB962C8B-B14F-4D97-AF65-F5344CB8AC3E}">
        <p14:creationId xmlns:p14="http://schemas.microsoft.com/office/powerpoint/2010/main" val="254456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Script Editor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50C33-75E3-4CF2-9B48-33D50BA4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31" y="1322574"/>
            <a:ext cx="5344462" cy="38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2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5CF-73CC-4CA3-B54A-BE19EE9C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PowerShell_ISE</a:t>
            </a:r>
            <a:r>
              <a:rPr lang="en-US" dirty="0"/>
              <a:t> Forms Builder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52CA1-FA24-40CD-B9A2-955883E4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62" y="955676"/>
            <a:ext cx="5006295" cy="53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5CF-73CC-4CA3-B54A-BE19EE9C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&amp; PowerShell Pro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9E00-C1BB-4AA1-9B5B-AB5588FC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with Visual Studio &amp; Visual Studio Community Edition</a:t>
            </a:r>
          </a:p>
          <a:p>
            <a:r>
              <a:rPr lang="en-US" dirty="0"/>
              <a:t>Allows use of commonly known interface</a:t>
            </a:r>
          </a:p>
          <a:p>
            <a:r>
              <a:rPr lang="en-US" dirty="0"/>
              <a:t>Will combine script code and form code into a single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BCC0-9CF1-45D8-9841-4FEFD192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95" y="2729865"/>
            <a:ext cx="89344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2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5CF-73CC-4CA3-B54A-BE19EE9C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&amp; PowerShell Pro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A84F2-A7DB-4987-8215-6649CB4F9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939" b="-17939"/>
          <a:stretch/>
        </p:blipFill>
        <p:spPr>
          <a:xfrm>
            <a:off x="2612203" y="528638"/>
            <a:ext cx="6638925" cy="55911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4105152-AAE7-49E1-9220-2FA2AA49C673}"/>
              </a:ext>
            </a:extLst>
          </p:cNvPr>
          <p:cNvSpPr/>
          <p:nvPr/>
        </p:nvSpPr>
        <p:spPr>
          <a:xfrm>
            <a:off x="4201886" y="2601686"/>
            <a:ext cx="1153885" cy="1143000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5CF-73CC-4CA3-B54A-BE19EE9C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&amp; PowerShell Pro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BECE0-1253-4DA7-A7D5-BA9EEEA2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2" y="1052512"/>
            <a:ext cx="72771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8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GUI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173" y="1279525"/>
            <a:ext cx="7413317" cy="41116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Left Arrow Callout 4"/>
          <p:cNvSpPr/>
          <p:nvPr/>
        </p:nvSpPr>
        <p:spPr>
          <a:xfrm>
            <a:off x="9418320" y="1950720"/>
            <a:ext cx="1371600" cy="1270000"/>
          </a:xfrm>
          <a:prstGeom prst="leftArrow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what displays at the top of the form.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ight Arrow Callout 5"/>
          <p:cNvSpPr/>
          <p:nvPr/>
        </p:nvSpPr>
        <p:spPr>
          <a:xfrm>
            <a:off x="6482080" y="2021840"/>
            <a:ext cx="2194560" cy="772160"/>
          </a:xfrm>
          <a:prstGeom prst="rightArrow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name you use to reference your form in code.</a:t>
            </a:r>
          </a:p>
        </p:txBody>
      </p:sp>
      <p:sp>
        <p:nvSpPr>
          <p:cNvPr id="7" name="Right Arrow Callout 6"/>
          <p:cNvSpPr/>
          <p:nvPr/>
        </p:nvSpPr>
        <p:spPr>
          <a:xfrm>
            <a:off x="1016000" y="1737360"/>
            <a:ext cx="1534160" cy="1168400"/>
          </a:xfrm>
          <a:prstGeom prst="rightArrow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Elements you can add to your form.</a:t>
            </a:r>
          </a:p>
        </p:txBody>
      </p:sp>
      <p:sp>
        <p:nvSpPr>
          <p:cNvPr id="8" name="Left Arrow Callout 7"/>
          <p:cNvSpPr/>
          <p:nvPr/>
        </p:nvSpPr>
        <p:spPr>
          <a:xfrm>
            <a:off x="5821680" y="4663440"/>
            <a:ext cx="2032000" cy="57912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97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actual PowerShell Code to make your form.</a:t>
            </a:r>
          </a:p>
        </p:txBody>
      </p:sp>
    </p:spTree>
    <p:extLst>
      <p:ext uri="{BB962C8B-B14F-4D97-AF65-F5344CB8AC3E}">
        <p14:creationId xmlns:p14="http://schemas.microsoft.com/office/powerpoint/2010/main" val="274886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SF">
      <a:dk1>
        <a:srgbClr val="000000"/>
      </a:dk1>
      <a:lt1>
        <a:sysClr val="window" lastClr="FFFFFF"/>
      </a:lt1>
      <a:dk2>
        <a:srgbClr val="5C8727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Arial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7935</TotalTime>
  <Words>824</Words>
  <Application>Microsoft Office PowerPoint</Application>
  <PresentationFormat>Custom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Lucida Console</vt:lpstr>
      <vt:lpstr>Office Theme</vt:lpstr>
      <vt:lpstr>PowerShell Making GUI Applications</vt:lpstr>
      <vt:lpstr>Form Designer</vt:lpstr>
      <vt:lpstr>Admin Script Editor</vt:lpstr>
      <vt:lpstr>Admin Script Editor</vt:lpstr>
      <vt:lpstr>PowerShell_ISE Forms Builder</vt:lpstr>
      <vt:lpstr>Visual Studio &amp; PowerShell Pro Tools</vt:lpstr>
      <vt:lpstr>Visual Studio &amp; PowerShell Pro Tools</vt:lpstr>
      <vt:lpstr>Visual Studio &amp; PowerShell Pro Tools</vt:lpstr>
      <vt:lpstr>Basic GUI Design</vt:lpstr>
      <vt:lpstr>Agenda</vt:lpstr>
      <vt:lpstr>Simple AD Tool</vt:lpstr>
      <vt:lpstr>Simple AD Tool</vt:lpstr>
      <vt:lpstr>Simple AD Tool – Basic Form</vt:lpstr>
      <vt:lpstr>Simple AD Tool – Select Button</vt:lpstr>
      <vt:lpstr>Simple AD Tool – Groups List Box</vt:lpstr>
      <vt:lpstr>Simple AD Tool – Get Button Click</vt:lpstr>
      <vt:lpstr>Simple AD Tool – New Button Click</vt:lpstr>
      <vt:lpstr>Simple AD Tool – Delete Button Click</vt:lpstr>
      <vt:lpstr>PowerPoint Presentation</vt:lpstr>
    </vt:vector>
  </TitlesOfParts>
  <Company>Joe Jackman 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Jackman</dc:creator>
  <cp:lastModifiedBy>MacLachlan, Mark</cp:lastModifiedBy>
  <cp:revision>1015</cp:revision>
  <cp:lastPrinted>2011-10-13T15:59:18Z</cp:lastPrinted>
  <dcterms:created xsi:type="dcterms:W3CDTF">2011-09-21T15:55:06Z</dcterms:created>
  <dcterms:modified xsi:type="dcterms:W3CDTF">2017-12-05T19:11:24Z</dcterms:modified>
</cp:coreProperties>
</file>