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F9190F-43B8-407D-98B3-6411B9592217}">
  <a:tblStyle styleId="{18F9190F-43B8-407D-98B3-6411B95922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DB9C727-3B37-4B32-AAD2-9328E2FB50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dbb6aaf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dbb6aaf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dbb6aaf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adbb6aaf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dbb6aafc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dbb6aafc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dbb6aafc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dbb6aafc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dbb6aafc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dbb6aafc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dbb6aafc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dbb6aafc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bb6aafc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bb6aafc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eecec71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eecec71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7d8dec0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7d8dec0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Goodreads Book Recommendations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Durrenberger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11700" y="3626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Springboard Data Science Intensive Capstone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Research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 across genres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implicit features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 clicks, page views,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 other user interactions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Shelves - “to read”, “to buy”, etc.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cover image art as an additional feature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76400" y="4234750"/>
            <a:ext cx="34575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80950" y="1968075"/>
            <a:ext cx="3449400" cy="30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Goodreads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User-based reviews &amp; ratings of books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Millions of reviews/ratings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revenue through book recommendations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Data Goal:</a:t>
            </a:r>
            <a:r>
              <a:rPr lang="en"/>
              <a:t> </a:t>
            </a:r>
            <a:r>
              <a:rPr i="1" lang="en"/>
              <a:t>Build a model to predict reader ratings of books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Business Goal:</a:t>
            </a:r>
            <a:r>
              <a:rPr lang="en"/>
              <a:t> </a:t>
            </a:r>
            <a:r>
              <a:rPr i="1" lang="en"/>
              <a:t>Use model to improve recommendation system, driving higher purchase rates among users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61" y="1853850"/>
            <a:ext cx="4707715" cy="313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33285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Most predictive feature: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r>
              <a:rPr b="1" lang="en"/>
              <a:t>eader’s average rating by book cluster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Business Takeaways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Expand book features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Refine clustering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our recommendations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affiliate revenue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850" y="198800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Process - Data Collection	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26122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Books dataset - lists various features of individual books: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</a:t>
            </a:r>
            <a:r>
              <a:rPr lang="en"/>
              <a:t>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Author(s)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Avg Rating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# of ratings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Publication Date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894625" y="4745975"/>
            <a:ext cx="7688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latin typeface="Lato"/>
                <a:ea typeface="Lato"/>
                <a:cs typeface="Lato"/>
                <a:sym typeface="Lato"/>
              </a:rPr>
              <a:t>Used data collected by Mengting Wan, available here: </a:t>
            </a:r>
            <a:r>
              <a:rPr i="1" lang="en" sz="800" u="sng">
                <a:latin typeface="Lato"/>
                <a:ea typeface="Lato"/>
                <a:cs typeface="Lato"/>
                <a:sym typeface="Lato"/>
              </a:rPr>
              <a:t>https://sites.google.com/eng.ucsd.edu/ucsdbookgraph/home</a:t>
            </a:r>
            <a:endParaRPr i="1" sz="8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740625" y="26122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Reviews dataset - features of reviews by a specific reader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Rating (1 through 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Review text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853650" y="1902275"/>
            <a:ext cx="7629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Combined two datasets, dozens of combined attributes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➔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Kept features below as starting point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/>
          <p:nvPr/>
        </p:nvSpPr>
        <p:spPr>
          <a:xfrm>
            <a:off x="400025" y="1979850"/>
            <a:ext cx="3762600" cy="110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Book Features</a:t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99975" y="2078875"/>
            <a:ext cx="376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Reader’s average rating by book “cluster”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K-Means Clustering on books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Groupby user &amp; cluster: mean rating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325" y="3408050"/>
            <a:ext cx="6540340" cy="160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4162575" y="1853850"/>
            <a:ext cx="340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AutoNum type="arabicParenR"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arenR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rating of similar books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Cosine similarity rankings of all books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Rank top 3 most similar by each book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- Review Features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2078875"/>
            <a:ext cx="3278100" cy="10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Sentiment Rating for each review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Natural Language Processing (NLP)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nltk Python package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SentimentIntensityAnalyzer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4457675" y="1938625"/>
            <a:ext cx="3762600" cy="1105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34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00"/>
              <a:buFont typeface="Lato"/>
              <a:buAutoNum type="arabicPeriod"/>
            </a:pPr>
            <a:r>
              <a:t/>
            </a:r>
            <a:endParaRPr sz="1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Average rating by book cluster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AutoNum type="alphaLcPeriod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Books clusters from last step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AutoNum type="alphaLcPeriod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Groupby reader and book cluster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AutoNum type="alphaLcPeriod"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Assign mean rating by cluster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3">
            <a:alphaModFix/>
          </a:blip>
          <a:srcRect b="8789" l="8712" r="8786" t="4277"/>
          <a:stretch/>
        </p:blipFill>
        <p:spPr>
          <a:xfrm>
            <a:off x="729450" y="3673075"/>
            <a:ext cx="1429400" cy="11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158850" y="3044425"/>
            <a:ext cx="1148129" cy="10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2328063" y="3206325"/>
            <a:ext cx="8097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Review Text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3435200" y="3206325"/>
            <a:ext cx="876300" cy="4728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Positive</a:t>
            </a:r>
            <a:endParaRPr sz="800"/>
          </a:p>
        </p:txBody>
      </p:sp>
      <p:sp>
        <p:nvSpPr>
          <p:cNvPr id="133" name="Google Shape;133;p18"/>
          <p:cNvSpPr/>
          <p:nvPr/>
        </p:nvSpPr>
        <p:spPr>
          <a:xfrm>
            <a:off x="2968475" y="3920700"/>
            <a:ext cx="876300" cy="4728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Neutral</a:t>
            </a:r>
            <a:endParaRPr sz="800"/>
          </a:p>
        </p:txBody>
      </p:sp>
      <p:sp>
        <p:nvSpPr>
          <p:cNvPr id="134" name="Google Shape;134;p18"/>
          <p:cNvSpPr/>
          <p:nvPr/>
        </p:nvSpPr>
        <p:spPr>
          <a:xfrm>
            <a:off x="2044475" y="4209900"/>
            <a:ext cx="924000" cy="4728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Negative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Feature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9450" y="1853850"/>
            <a:ext cx="76887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Predict rating a given reader would give to a specific book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266650"/>
            <a:ext cx="3715200" cy="2476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2" name="Google Shape;142;p19"/>
          <p:cNvGraphicFramePr/>
          <p:nvPr/>
        </p:nvGraphicFramePr>
        <p:xfrm>
          <a:off x="4743450" y="22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{18F9190F-43B8-407D-98B3-6411B9592217}</a:tableStyleId>
              </a:tblPr>
              <a:tblGrid>
                <a:gridCol w="1742650"/>
                <a:gridCol w="1734250"/>
              </a:tblGrid>
              <a:tr h="33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Rating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% of Overall Ratings</a:t>
                      </a:r>
                      <a:endParaRPr b="1" sz="1100"/>
                    </a:p>
                  </a:txBody>
                  <a:tcPr marT="63500" marB="63500" marR="63500" marL="63500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22%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30%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3" name="Google Shape;143;p19"/>
          <p:cNvSpPr txBox="1"/>
          <p:nvPr/>
        </p:nvSpPr>
        <p:spPr>
          <a:xfrm>
            <a:off x="1331550" y="4694250"/>
            <a:ext cx="7086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➔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Upsampling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of minority classes to account for imbalanced classes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/>
          <p:nvPr/>
        </p:nvSpPr>
        <p:spPr>
          <a:xfrm>
            <a:off x="729450" y="3175150"/>
            <a:ext cx="1318500" cy="1362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Parameter Tuning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729450" y="2078875"/>
            <a:ext cx="7688700" cy="26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i="1" lang="en" sz="1100"/>
              <a:t>Grid Search cross validation to optimize parameters for each algorithm</a:t>
            </a:r>
            <a:endParaRPr i="1"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K-Nearest Neighbors		 		Decision Tree				Random Forest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n_neighbors = 13</a:t>
            </a:r>
            <a:endParaRPr sz="1100"/>
          </a:p>
        </p:txBody>
      </p:sp>
      <p:sp>
        <p:nvSpPr>
          <p:cNvPr id="151" name="Google Shape;151;p20"/>
          <p:cNvSpPr/>
          <p:nvPr/>
        </p:nvSpPr>
        <p:spPr>
          <a:xfrm>
            <a:off x="1171875" y="3235775"/>
            <a:ext cx="171300" cy="152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1038375" y="3464375"/>
            <a:ext cx="171300" cy="1524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885975" y="3616775"/>
            <a:ext cx="171300" cy="1524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1209675" y="3854900"/>
            <a:ext cx="171300" cy="152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1295550" y="4007300"/>
            <a:ext cx="171300" cy="1524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1581150" y="3921575"/>
            <a:ext cx="171300" cy="1524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1581150" y="4159700"/>
            <a:ext cx="171300" cy="1524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1581150" y="3625350"/>
            <a:ext cx="171300" cy="1524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1209675" y="4226375"/>
            <a:ext cx="171300" cy="152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1800375" y="3854900"/>
            <a:ext cx="171300" cy="152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943125" y="4073975"/>
            <a:ext cx="171300" cy="152400"/>
          </a:xfrm>
          <a:prstGeom prst="ellipse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1409850" y="3329125"/>
            <a:ext cx="171300" cy="1524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800375" y="3540575"/>
            <a:ext cx="171300" cy="152400"/>
          </a:xfrm>
          <a:prstGeom prst="ellipse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1343175" y="3668200"/>
            <a:ext cx="171300" cy="152400"/>
          </a:xfrm>
          <a:prstGeom prst="plus">
            <a:avLst>
              <a:gd fmla="val 25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063" y="2784250"/>
            <a:ext cx="2716312" cy="18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7487" y="2791900"/>
            <a:ext cx="1794550" cy="22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4662050" y="3122675"/>
            <a:ext cx="978900" cy="17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latin typeface="Lato"/>
                <a:ea typeface="Lato"/>
                <a:cs typeface="Lato"/>
                <a:sym typeface="Lato"/>
              </a:rPr>
              <a:t>&lt; top 4 levels almost all split on avg_rating_by_cluster</a:t>
            </a:r>
            <a:endParaRPr b="1" i="1"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Metrics</a:t>
            </a:r>
            <a:endParaRPr/>
          </a:p>
        </p:txBody>
      </p:sp>
      <p:graphicFrame>
        <p:nvGraphicFramePr>
          <p:cNvPr id="173" name="Google Shape;173;p21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{6DB9C727-3B37-4B32-AAD2-9328E2FB506D}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1"/>
          <p:cNvSpPr txBox="1"/>
          <p:nvPr/>
        </p:nvSpPr>
        <p:spPr>
          <a:xfrm>
            <a:off x="948025" y="4292175"/>
            <a:ext cx="72390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