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16076B-AC12-4994-ADA8-213AC36EA6AF}">
  <a:tblStyle styleId="{5C16076B-AC12-4994-ADA8-213AC36EA6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dbb6aaf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dbb6aaf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bb6aafc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bb6aafc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dbb6aafc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dbb6aafc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bb6aafc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bb6aafc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dbb6aafc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dbb6aafc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dbb6aafc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dbb6aafc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ecec71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ecec71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eecec71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eecec71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bb6aafc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dbb6aafc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Goodreads Book Recommendations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Durrenberger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1700" y="362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Springboard Data Science Intensive Capstone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 across genres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 implicit features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clicks, page views,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 other user interactions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Shelves - “to read”, “to buy”, etc.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cover image art as an additional feature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80950" y="1968075"/>
            <a:ext cx="344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Goodreads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User-based reviews &amp; ratings of books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Millions of reviews/ratings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revenue through book recommendations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Goal: </a:t>
            </a:r>
            <a:r>
              <a:rPr i="1" lang="en"/>
              <a:t>Build a model to predict reader ratings of books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561" y="1853850"/>
            <a:ext cx="4707715" cy="31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	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 - features of individual books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</a:t>
            </a:r>
            <a:r>
              <a:rPr lang="en"/>
              <a:t>Description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Author(s)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Avg 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# of ratings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Publication Date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894625" y="4450700"/>
            <a:ext cx="7688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Used data collected by Mengting Wan, available here: </a:t>
            </a:r>
            <a:r>
              <a:rPr i="1" lang="en" u="sng">
                <a:latin typeface="Lato"/>
                <a:ea typeface="Lato"/>
                <a:cs typeface="Lato"/>
                <a:sym typeface="Lato"/>
              </a:rPr>
              <a:t>https://sites.google.com/eng.ucsd.edu/ucsdbookgraph/home</a:t>
            </a:r>
            <a:endParaRPr i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740625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- features of reviews by a specific reader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Rating (1 through 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 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Feature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853850"/>
            <a:ext cx="76887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Predict rating a given reader would give to a specific book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75" y="2266650"/>
            <a:ext cx="4372125" cy="2914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6"/>
          <p:cNvGraphicFramePr/>
          <p:nvPr/>
        </p:nvGraphicFramePr>
        <p:xfrm>
          <a:off x="4743450" y="22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{5C16076B-AC12-4994-ADA8-213AC36EA6AF}</a:tableStyleId>
              </a:tblPr>
              <a:tblGrid>
                <a:gridCol w="2136425"/>
                <a:gridCol w="2126125"/>
              </a:tblGrid>
              <a:tr h="37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Rating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% of Overall Ratings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400025" y="1979850"/>
            <a:ext cx="3762600" cy="11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Book Features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99975" y="2078875"/>
            <a:ext cx="376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Reader’s average rating by book “cluster”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K-Means Clustering on books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Groupby user &amp; cluster: mean rating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25" y="3408050"/>
            <a:ext cx="6540340" cy="16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4162575" y="1853850"/>
            <a:ext cx="340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AutoNum type="arabicParenR"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arenR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rating of similar books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Cosine similarity rankings of all books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Rank top 3 most similar by each book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Review Features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“Positive”		  		“Neutral”					“Negative”</a:t>
            </a:r>
            <a:endParaRPr b="1" sz="1700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Natural Language Processing (NLP)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nltk Python package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SentimentIntensityAnalyzer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Examine text of each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Assign sentiment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- Optimal Hyperparameters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6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K-Nearest Neighbors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N_neighbors: </a:t>
            </a:r>
            <a:r>
              <a:rPr lang="en"/>
              <a:t>13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Leaf_size: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P: 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Decision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Max_depth: 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Min_samples_leaf: 13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Criterion: entropy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N_estimators: 300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Max_depth: 15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Min_samples_leaf: 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246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K-Nearest Neighbors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model performance: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426350" y="2078875"/>
            <a:ext cx="246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Decision Tree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Best model performance:</a:t>
            </a:r>
            <a:endParaRPr b="1" u="sng"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6123250" y="2078875"/>
            <a:ext cx="246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Random Forest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Best model performance:</a:t>
            </a:r>
            <a:endParaRPr b="1" u="sng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23" y="3081700"/>
            <a:ext cx="2627324" cy="12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350" y="3081700"/>
            <a:ext cx="1977300" cy="12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250" y="3081700"/>
            <a:ext cx="2037597" cy="12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332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Most predictive feature: 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r>
              <a:rPr b="1" lang="en"/>
              <a:t>eader’s average rating by book cluster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refining clustering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 book data features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850" y="19880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