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1"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A20E48-33B4-485E-9BAE-546B73EA809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AF5F274-F5B1-4E63-8C59-B8653B0ECBCA}">
      <dgm:prSet/>
      <dgm:spPr/>
      <dgm:t>
        <a:bodyPr/>
        <a:lstStyle/>
        <a:p>
          <a:r>
            <a:rPr lang="en-US" dirty="0"/>
            <a:t>1. Sales Trends – High-level Summary</a:t>
          </a:r>
        </a:p>
      </dgm:t>
    </dgm:pt>
    <dgm:pt modelId="{90BA9945-48B3-4A14-90A2-AF3F1AFD939A}" type="parTrans" cxnId="{9085787B-7695-4807-941D-CC8BECBE749C}">
      <dgm:prSet/>
      <dgm:spPr/>
      <dgm:t>
        <a:bodyPr/>
        <a:lstStyle/>
        <a:p>
          <a:endParaRPr lang="en-US"/>
        </a:p>
      </dgm:t>
    </dgm:pt>
    <dgm:pt modelId="{417A85DD-2A28-49A3-B52A-57BE3894587B}" type="sibTrans" cxnId="{9085787B-7695-4807-941D-CC8BECBE749C}">
      <dgm:prSet/>
      <dgm:spPr/>
      <dgm:t>
        <a:bodyPr/>
        <a:lstStyle/>
        <a:p>
          <a:endParaRPr lang="en-US"/>
        </a:p>
      </dgm:t>
    </dgm:pt>
    <dgm:pt modelId="{C4ABDD5B-CEA9-48AD-9686-E383F038B943}">
      <dgm:prSet/>
      <dgm:spPr/>
      <dgm:t>
        <a:bodyPr/>
        <a:lstStyle/>
        <a:p>
          <a:r>
            <a:rPr lang="en-US" dirty="0"/>
            <a:t>2. Key Question:</a:t>
          </a:r>
        </a:p>
      </dgm:t>
    </dgm:pt>
    <dgm:pt modelId="{969356EB-B7C0-4B4A-B88F-E68916453A23}" type="parTrans" cxnId="{A050A4D6-73C4-43C3-BF88-10B7FE9050BB}">
      <dgm:prSet/>
      <dgm:spPr/>
      <dgm:t>
        <a:bodyPr/>
        <a:lstStyle/>
        <a:p>
          <a:endParaRPr lang="en-US"/>
        </a:p>
      </dgm:t>
    </dgm:pt>
    <dgm:pt modelId="{209771AD-5BA7-4ADA-99E5-674170821515}" type="sibTrans" cxnId="{A050A4D6-73C4-43C3-BF88-10B7FE9050BB}">
      <dgm:prSet/>
      <dgm:spPr/>
      <dgm:t>
        <a:bodyPr/>
        <a:lstStyle/>
        <a:p>
          <a:endParaRPr lang="en-US"/>
        </a:p>
      </dgm:t>
    </dgm:pt>
    <dgm:pt modelId="{D2F04853-6244-44FF-B57C-3837B33BC093}">
      <dgm:prSet/>
      <dgm:spPr/>
      <dgm:t>
        <a:bodyPr/>
        <a:lstStyle/>
        <a:p>
          <a:r>
            <a:rPr lang="en-US"/>
            <a:t>“What factors drive customer purchases ‘up market’?”</a:t>
          </a:r>
        </a:p>
      </dgm:t>
    </dgm:pt>
    <dgm:pt modelId="{376831B9-D833-4A31-93F8-97E2DA4133A8}" type="parTrans" cxnId="{7762E86E-4DC3-4B5B-B030-979366F42BF7}">
      <dgm:prSet/>
      <dgm:spPr/>
      <dgm:t>
        <a:bodyPr/>
        <a:lstStyle/>
        <a:p>
          <a:endParaRPr lang="en-US"/>
        </a:p>
      </dgm:t>
    </dgm:pt>
    <dgm:pt modelId="{D6053DE5-9B7C-4DD1-B5D8-DF03ED6A04C9}" type="sibTrans" cxnId="{7762E86E-4DC3-4B5B-B030-979366F42BF7}">
      <dgm:prSet/>
      <dgm:spPr/>
      <dgm:t>
        <a:bodyPr/>
        <a:lstStyle/>
        <a:p>
          <a:endParaRPr lang="en-US"/>
        </a:p>
      </dgm:t>
    </dgm:pt>
    <dgm:pt modelId="{1F2F98C3-CD17-4DAC-B53C-D096E54AA3D3}">
      <dgm:prSet/>
      <dgm:spPr/>
      <dgm:t>
        <a:bodyPr/>
        <a:lstStyle/>
        <a:p>
          <a:r>
            <a:rPr lang="en-US" dirty="0"/>
            <a:t>3. Other Summaries/Trends</a:t>
          </a:r>
        </a:p>
      </dgm:t>
    </dgm:pt>
    <dgm:pt modelId="{DA5C9B0F-6249-4A3F-9BF1-DC533418E492}" type="parTrans" cxnId="{12F163BF-527F-4240-AE55-D7EDA1D820A7}">
      <dgm:prSet/>
      <dgm:spPr/>
      <dgm:t>
        <a:bodyPr/>
        <a:lstStyle/>
        <a:p>
          <a:endParaRPr lang="en-US"/>
        </a:p>
      </dgm:t>
    </dgm:pt>
    <dgm:pt modelId="{4E928799-CC21-4B22-8912-AD287EDB85F0}" type="sibTrans" cxnId="{12F163BF-527F-4240-AE55-D7EDA1D820A7}">
      <dgm:prSet/>
      <dgm:spPr/>
      <dgm:t>
        <a:bodyPr/>
        <a:lstStyle/>
        <a:p>
          <a:endParaRPr lang="en-US"/>
        </a:p>
      </dgm:t>
    </dgm:pt>
    <dgm:pt modelId="{526E87FE-7CAB-4116-AAE1-4B8C894E9026}" type="pres">
      <dgm:prSet presAssocID="{EBA20E48-33B4-485E-9BAE-546B73EA8095}" presName="Name0" presStyleCnt="0">
        <dgm:presLayoutVars>
          <dgm:dir/>
          <dgm:animLvl val="lvl"/>
          <dgm:resizeHandles val="exact"/>
        </dgm:presLayoutVars>
      </dgm:prSet>
      <dgm:spPr/>
    </dgm:pt>
    <dgm:pt modelId="{E45B0807-3A37-404A-BE82-97DC486EE1DE}" type="pres">
      <dgm:prSet presAssocID="{1F2F98C3-CD17-4DAC-B53C-D096E54AA3D3}" presName="boxAndChildren" presStyleCnt="0"/>
      <dgm:spPr/>
    </dgm:pt>
    <dgm:pt modelId="{3DBFAD8E-1B0A-4DDC-BC2A-CD50E6526BE6}" type="pres">
      <dgm:prSet presAssocID="{1F2F98C3-CD17-4DAC-B53C-D096E54AA3D3}" presName="parentTextBox" presStyleLbl="node1" presStyleIdx="0" presStyleCnt="3"/>
      <dgm:spPr/>
    </dgm:pt>
    <dgm:pt modelId="{8E7A528F-8F7C-46FD-8682-5FB3C66C5B67}" type="pres">
      <dgm:prSet presAssocID="{209771AD-5BA7-4ADA-99E5-674170821515}" presName="sp" presStyleCnt="0"/>
      <dgm:spPr/>
    </dgm:pt>
    <dgm:pt modelId="{56368CE9-0423-4ABA-B1C0-187D5342953F}" type="pres">
      <dgm:prSet presAssocID="{C4ABDD5B-CEA9-48AD-9686-E383F038B943}" presName="arrowAndChildren" presStyleCnt="0"/>
      <dgm:spPr/>
    </dgm:pt>
    <dgm:pt modelId="{E37536AA-E894-4349-A2B1-7AD619A1C76D}" type="pres">
      <dgm:prSet presAssocID="{C4ABDD5B-CEA9-48AD-9686-E383F038B943}" presName="parentTextArrow" presStyleLbl="node1" presStyleIdx="0" presStyleCnt="3"/>
      <dgm:spPr/>
    </dgm:pt>
    <dgm:pt modelId="{B8B0843E-F8DC-4482-BF2B-D28FAB5AF2B0}" type="pres">
      <dgm:prSet presAssocID="{C4ABDD5B-CEA9-48AD-9686-E383F038B943}" presName="arrow" presStyleLbl="node1" presStyleIdx="1" presStyleCnt="3"/>
      <dgm:spPr/>
    </dgm:pt>
    <dgm:pt modelId="{325E5EFB-2EB1-449D-A3CC-68D22527D523}" type="pres">
      <dgm:prSet presAssocID="{C4ABDD5B-CEA9-48AD-9686-E383F038B943}" presName="descendantArrow" presStyleCnt="0"/>
      <dgm:spPr/>
    </dgm:pt>
    <dgm:pt modelId="{FF127E6E-98B3-4BD7-A25C-B6086EA66119}" type="pres">
      <dgm:prSet presAssocID="{D2F04853-6244-44FF-B57C-3837B33BC093}" presName="childTextArrow" presStyleLbl="fgAccFollowNode1" presStyleIdx="0" presStyleCnt="1">
        <dgm:presLayoutVars>
          <dgm:bulletEnabled val="1"/>
        </dgm:presLayoutVars>
      </dgm:prSet>
      <dgm:spPr/>
    </dgm:pt>
    <dgm:pt modelId="{61E019C1-64E6-42AD-ACA7-12F44BF3CB63}" type="pres">
      <dgm:prSet presAssocID="{417A85DD-2A28-49A3-B52A-57BE3894587B}" presName="sp" presStyleCnt="0"/>
      <dgm:spPr/>
    </dgm:pt>
    <dgm:pt modelId="{0CAE281C-695E-4E2F-B5BD-3F8C851922F1}" type="pres">
      <dgm:prSet presAssocID="{CAF5F274-F5B1-4E63-8C59-B8653B0ECBCA}" presName="arrowAndChildren" presStyleCnt="0"/>
      <dgm:spPr/>
    </dgm:pt>
    <dgm:pt modelId="{6CFFC3BB-A2E2-49BF-A634-F4099A2236B2}" type="pres">
      <dgm:prSet presAssocID="{CAF5F274-F5B1-4E63-8C59-B8653B0ECBCA}" presName="parentTextArrow" presStyleLbl="node1" presStyleIdx="2" presStyleCnt="3"/>
      <dgm:spPr/>
    </dgm:pt>
  </dgm:ptLst>
  <dgm:cxnLst>
    <dgm:cxn modelId="{2A0DA932-C7D2-4735-A012-51CD36536C3F}" type="presOf" srcId="{EBA20E48-33B4-485E-9BAE-546B73EA8095}" destId="{526E87FE-7CAB-4116-AAE1-4B8C894E9026}" srcOrd="0" destOrd="0" presId="urn:microsoft.com/office/officeart/2005/8/layout/process4"/>
    <dgm:cxn modelId="{C4C9CA35-FD24-47CD-8042-43AD60002F8B}" type="presOf" srcId="{D2F04853-6244-44FF-B57C-3837B33BC093}" destId="{FF127E6E-98B3-4BD7-A25C-B6086EA66119}" srcOrd="0" destOrd="0" presId="urn:microsoft.com/office/officeart/2005/8/layout/process4"/>
    <dgm:cxn modelId="{B2EFB141-3FAD-4BE1-A32A-CC22F10C6126}" type="presOf" srcId="{C4ABDD5B-CEA9-48AD-9686-E383F038B943}" destId="{E37536AA-E894-4349-A2B1-7AD619A1C76D}" srcOrd="0" destOrd="0" presId="urn:microsoft.com/office/officeart/2005/8/layout/process4"/>
    <dgm:cxn modelId="{7762E86E-4DC3-4B5B-B030-979366F42BF7}" srcId="{C4ABDD5B-CEA9-48AD-9686-E383F038B943}" destId="{D2F04853-6244-44FF-B57C-3837B33BC093}" srcOrd="0" destOrd="0" parTransId="{376831B9-D833-4A31-93F8-97E2DA4133A8}" sibTransId="{D6053DE5-9B7C-4DD1-B5D8-DF03ED6A04C9}"/>
    <dgm:cxn modelId="{9085787B-7695-4807-941D-CC8BECBE749C}" srcId="{EBA20E48-33B4-485E-9BAE-546B73EA8095}" destId="{CAF5F274-F5B1-4E63-8C59-B8653B0ECBCA}" srcOrd="0" destOrd="0" parTransId="{90BA9945-48B3-4A14-90A2-AF3F1AFD939A}" sibTransId="{417A85DD-2A28-49A3-B52A-57BE3894587B}"/>
    <dgm:cxn modelId="{54B795AA-759A-496F-87A6-3E1A5345DC73}" type="presOf" srcId="{C4ABDD5B-CEA9-48AD-9686-E383F038B943}" destId="{B8B0843E-F8DC-4482-BF2B-D28FAB5AF2B0}" srcOrd="1" destOrd="0" presId="urn:microsoft.com/office/officeart/2005/8/layout/process4"/>
    <dgm:cxn modelId="{12F163BF-527F-4240-AE55-D7EDA1D820A7}" srcId="{EBA20E48-33B4-485E-9BAE-546B73EA8095}" destId="{1F2F98C3-CD17-4DAC-B53C-D096E54AA3D3}" srcOrd="2" destOrd="0" parTransId="{DA5C9B0F-6249-4A3F-9BF1-DC533418E492}" sibTransId="{4E928799-CC21-4B22-8912-AD287EDB85F0}"/>
    <dgm:cxn modelId="{A050A4D6-73C4-43C3-BF88-10B7FE9050BB}" srcId="{EBA20E48-33B4-485E-9BAE-546B73EA8095}" destId="{C4ABDD5B-CEA9-48AD-9686-E383F038B943}" srcOrd="1" destOrd="0" parTransId="{969356EB-B7C0-4B4A-B88F-E68916453A23}" sibTransId="{209771AD-5BA7-4ADA-99E5-674170821515}"/>
    <dgm:cxn modelId="{BA21FEF2-830F-4B77-AA70-6174D4F740F6}" type="presOf" srcId="{1F2F98C3-CD17-4DAC-B53C-D096E54AA3D3}" destId="{3DBFAD8E-1B0A-4DDC-BC2A-CD50E6526BE6}" srcOrd="0" destOrd="0" presId="urn:microsoft.com/office/officeart/2005/8/layout/process4"/>
    <dgm:cxn modelId="{8FDC3AF9-9526-4984-B82C-31369BBB88D9}" type="presOf" srcId="{CAF5F274-F5B1-4E63-8C59-B8653B0ECBCA}" destId="{6CFFC3BB-A2E2-49BF-A634-F4099A2236B2}" srcOrd="0" destOrd="0" presId="urn:microsoft.com/office/officeart/2005/8/layout/process4"/>
    <dgm:cxn modelId="{55552128-B129-4986-B82D-4FC5FF2D9476}" type="presParOf" srcId="{526E87FE-7CAB-4116-AAE1-4B8C894E9026}" destId="{E45B0807-3A37-404A-BE82-97DC486EE1DE}" srcOrd="0" destOrd="0" presId="urn:microsoft.com/office/officeart/2005/8/layout/process4"/>
    <dgm:cxn modelId="{D478B380-C8D3-4507-88BD-B2F922AF9537}" type="presParOf" srcId="{E45B0807-3A37-404A-BE82-97DC486EE1DE}" destId="{3DBFAD8E-1B0A-4DDC-BC2A-CD50E6526BE6}" srcOrd="0" destOrd="0" presId="urn:microsoft.com/office/officeart/2005/8/layout/process4"/>
    <dgm:cxn modelId="{038DBEE2-0288-46D0-AAC3-3FC1878DF6A7}" type="presParOf" srcId="{526E87FE-7CAB-4116-AAE1-4B8C894E9026}" destId="{8E7A528F-8F7C-46FD-8682-5FB3C66C5B67}" srcOrd="1" destOrd="0" presId="urn:microsoft.com/office/officeart/2005/8/layout/process4"/>
    <dgm:cxn modelId="{2FF9C1C8-9A4A-4C53-AEE1-F06B54DCA23D}" type="presParOf" srcId="{526E87FE-7CAB-4116-AAE1-4B8C894E9026}" destId="{56368CE9-0423-4ABA-B1C0-187D5342953F}" srcOrd="2" destOrd="0" presId="urn:microsoft.com/office/officeart/2005/8/layout/process4"/>
    <dgm:cxn modelId="{79A30860-CF0B-43E8-AD99-911AD5899E06}" type="presParOf" srcId="{56368CE9-0423-4ABA-B1C0-187D5342953F}" destId="{E37536AA-E894-4349-A2B1-7AD619A1C76D}" srcOrd="0" destOrd="0" presId="urn:microsoft.com/office/officeart/2005/8/layout/process4"/>
    <dgm:cxn modelId="{76D6C319-A63C-4575-A5B1-E04E184D44BC}" type="presParOf" srcId="{56368CE9-0423-4ABA-B1C0-187D5342953F}" destId="{B8B0843E-F8DC-4482-BF2B-D28FAB5AF2B0}" srcOrd="1" destOrd="0" presId="urn:microsoft.com/office/officeart/2005/8/layout/process4"/>
    <dgm:cxn modelId="{90D37039-41CD-4ECB-9F96-ED64DA8B70CA}" type="presParOf" srcId="{56368CE9-0423-4ABA-B1C0-187D5342953F}" destId="{325E5EFB-2EB1-449D-A3CC-68D22527D523}" srcOrd="2" destOrd="0" presId="urn:microsoft.com/office/officeart/2005/8/layout/process4"/>
    <dgm:cxn modelId="{27DFFB64-6157-4730-99E0-32E1ED3BE464}" type="presParOf" srcId="{325E5EFB-2EB1-449D-A3CC-68D22527D523}" destId="{FF127E6E-98B3-4BD7-A25C-B6086EA66119}" srcOrd="0" destOrd="0" presId="urn:microsoft.com/office/officeart/2005/8/layout/process4"/>
    <dgm:cxn modelId="{AA8A8D77-EE4D-4DBD-8B6E-07E216B02CE4}" type="presParOf" srcId="{526E87FE-7CAB-4116-AAE1-4B8C894E9026}" destId="{61E019C1-64E6-42AD-ACA7-12F44BF3CB63}" srcOrd="3" destOrd="0" presId="urn:microsoft.com/office/officeart/2005/8/layout/process4"/>
    <dgm:cxn modelId="{82F01240-D241-4283-98ED-CB775F10E32A}" type="presParOf" srcId="{526E87FE-7CAB-4116-AAE1-4B8C894E9026}" destId="{0CAE281C-695E-4E2F-B5BD-3F8C851922F1}" srcOrd="4" destOrd="0" presId="urn:microsoft.com/office/officeart/2005/8/layout/process4"/>
    <dgm:cxn modelId="{4166D554-17DD-4B9B-9CD6-7B951FF659C2}" type="presParOf" srcId="{0CAE281C-695E-4E2F-B5BD-3F8C851922F1}" destId="{6CFFC3BB-A2E2-49BF-A634-F4099A2236B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A9BFF-D7ED-4D24-9BFA-5EACCFE6C611}" type="doc">
      <dgm:prSet loTypeId="urn:microsoft.com/office/officeart/2016/7/layout/HexagonTimeline" loCatId="process" qsTypeId="urn:microsoft.com/office/officeart/2005/8/quickstyle/simple1" qsCatId="simple" csTypeId="urn:microsoft.com/office/officeart/2005/8/colors/colorful5" csCatId="colorful" phldr="1"/>
      <dgm:spPr/>
      <dgm:t>
        <a:bodyPr/>
        <a:lstStyle/>
        <a:p>
          <a:endParaRPr lang="en-US"/>
        </a:p>
      </dgm:t>
    </dgm:pt>
    <dgm:pt modelId="{2E9B783B-29B8-471C-8A93-01302757773F}">
      <dgm:prSet/>
      <dgm:spPr/>
      <dgm:t>
        <a:bodyPr/>
        <a:lstStyle/>
        <a:p>
          <a:r>
            <a:rPr lang="en-US"/>
            <a:t>23 Jan. 2015</a:t>
          </a:r>
        </a:p>
      </dgm:t>
    </dgm:pt>
    <dgm:pt modelId="{5BA61975-7C74-4B94-8BF0-FC1DAFC2F559}" type="parTrans" cxnId="{03D042C8-1DC5-4658-B261-113CF8105F13}">
      <dgm:prSet/>
      <dgm:spPr/>
      <dgm:t>
        <a:bodyPr/>
        <a:lstStyle/>
        <a:p>
          <a:endParaRPr lang="en-US"/>
        </a:p>
      </dgm:t>
    </dgm:pt>
    <dgm:pt modelId="{E8DA9609-CAD8-4D68-BC2D-9B290D7B8ADE}" type="sibTrans" cxnId="{03D042C8-1DC5-4658-B261-113CF8105F13}">
      <dgm:prSet/>
      <dgm:spPr/>
      <dgm:t>
        <a:bodyPr/>
        <a:lstStyle/>
        <a:p>
          <a:endParaRPr lang="en-US"/>
        </a:p>
      </dgm:t>
    </dgm:pt>
    <dgm:pt modelId="{66BAEAC7-5FE0-4A4E-A277-CB7914E0AC29}">
      <dgm:prSet/>
      <dgm:spPr/>
      <dgm:t>
        <a:bodyPr/>
        <a:lstStyle/>
        <a:p>
          <a:r>
            <a:rPr lang="en-US"/>
            <a:t>First sales</a:t>
          </a:r>
        </a:p>
      </dgm:t>
    </dgm:pt>
    <dgm:pt modelId="{DF99E250-59BD-454B-8356-F8E27469D3CB}" type="parTrans" cxnId="{597C7ACC-B34C-484A-97F9-66BC95B2D02F}">
      <dgm:prSet/>
      <dgm:spPr/>
      <dgm:t>
        <a:bodyPr/>
        <a:lstStyle/>
        <a:p>
          <a:endParaRPr lang="en-US"/>
        </a:p>
      </dgm:t>
    </dgm:pt>
    <dgm:pt modelId="{49ED5665-1771-4DE1-A1E7-AC3443F4562A}" type="sibTrans" cxnId="{597C7ACC-B34C-484A-97F9-66BC95B2D02F}">
      <dgm:prSet/>
      <dgm:spPr/>
      <dgm:t>
        <a:bodyPr/>
        <a:lstStyle/>
        <a:p>
          <a:endParaRPr lang="en-US"/>
        </a:p>
      </dgm:t>
    </dgm:pt>
    <dgm:pt modelId="{28F58C31-CC03-470B-A25A-24B48E6CAEEB}">
      <dgm:prSet/>
      <dgm:spPr/>
      <dgm:t>
        <a:bodyPr/>
        <a:lstStyle/>
        <a:p>
          <a:r>
            <a:rPr lang="en-US"/>
            <a:t>23 Sep. 2020</a:t>
          </a:r>
        </a:p>
      </dgm:t>
    </dgm:pt>
    <dgm:pt modelId="{5EA0D372-12ED-48B9-B9F6-298309DD5422}" type="parTrans" cxnId="{5E0D1DAC-FDE1-4859-BD43-0F694AFBA4E5}">
      <dgm:prSet/>
      <dgm:spPr/>
      <dgm:t>
        <a:bodyPr/>
        <a:lstStyle/>
        <a:p>
          <a:endParaRPr lang="en-US"/>
        </a:p>
      </dgm:t>
    </dgm:pt>
    <dgm:pt modelId="{2223D790-310B-4B54-8218-BF4BED1BD5D0}" type="sibTrans" cxnId="{5E0D1DAC-FDE1-4859-BD43-0F694AFBA4E5}">
      <dgm:prSet/>
      <dgm:spPr/>
      <dgm:t>
        <a:bodyPr/>
        <a:lstStyle/>
        <a:p>
          <a:endParaRPr lang="en-US"/>
        </a:p>
      </dgm:t>
    </dgm:pt>
    <dgm:pt modelId="{5E7B294C-B480-4D13-A6AC-8D5EE4F3C440}">
      <dgm:prSet/>
      <dgm:spPr/>
      <dgm:t>
        <a:bodyPr/>
        <a:lstStyle/>
        <a:p>
          <a:r>
            <a:rPr lang="en-US"/>
            <a:t>Final sales</a:t>
          </a:r>
        </a:p>
      </dgm:t>
    </dgm:pt>
    <dgm:pt modelId="{9A56C569-ABDA-4610-8D5D-C891ADC88580}" type="parTrans" cxnId="{C9538017-D8A0-4ADF-AD69-B8F5DD5437CC}">
      <dgm:prSet/>
      <dgm:spPr/>
      <dgm:t>
        <a:bodyPr/>
        <a:lstStyle/>
        <a:p>
          <a:endParaRPr lang="en-US"/>
        </a:p>
      </dgm:t>
    </dgm:pt>
    <dgm:pt modelId="{8E37D1EC-E28E-4F97-8F15-77DBA9A224C0}" type="sibTrans" cxnId="{C9538017-D8A0-4ADF-AD69-B8F5DD5437CC}">
      <dgm:prSet/>
      <dgm:spPr/>
      <dgm:t>
        <a:bodyPr/>
        <a:lstStyle/>
        <a:p>
          <a:endParaRPr lang="en-US"/>
        </a:p>
      </dgm:t>
    </dgm:pt>
    <dgm:pt modelId="{7E7A3355-DEB5-4C68-B1E4-9CACA6641A09}" type="pres">
      <dgm:prSet presAssocID="{05AA9BFF-D7ED-4D24-9BFA-5EACCFE6C611}" presName="Name0" presStyleCnt="0">
        <dgm:presLayoutVars>
          <dgm:chMax/>
          <dgm:chPref/>
          <dgm:animLvl val="lvl"/>
        </dgm:presLayoutVars>
      </dgm:prSet>
      <dgm:spPr/>
    </dgm:pt>
    <dgm:pt modelId="{1F51CE0D-9626-4797-A3DF-31FBB06C328B}" type="pres">
      <dgm:prSet presAssocID="{2E9B783B-29B8-471C-8A93-01302757773F}" presName="composite" presStyleCnt="0"/>
      <dgm:spPr/>
    </dgm:pt>
    <dgm:pt modelId="{E6D1DA59-6504-4A56-A1D5-EC4298839604}" type="pres">
      <dgm:prSet presAssocID="{2E9B783B-29B8-471C-8A93-01302757773F}" presName="Parent1" presStyleLbl="alignNode1" presStyleIdx="0" presStyleCnt="2">
        <dgm:presLayoutVars>
          <dgm:chMax val="1"/>
          <dgm:chPref val="1"/>
          <dgm:bulletEnabled val="1"/>
        </dgm:presLayoutVars>
      </dgm:prSet>
      <dgm:spPr/>
    </dgm:pt>
    <dgm:pt modelId="{9E8D4B0D-F050-4B9E-9DDD-0F90BF9398B1}" type="pres">
      <dgm:prSet presAssocID="{2E9B783B-29B8-471C-8A93-01302757773F}" presName="Childtext1" presStyleLbl="revTx" presStyleIdx="0" presStyleCnt="2">
        <dgm:presLayoutVars>
          <dgm:chMax val="0"/>
          <dgm:chPref val="0"/>
          <dgm:bulletEnabled/>
        </dgm:presLayoutVars>
      </dgm:prSet>
      <dgm:spPr/>
    </dgm:pt>
    <dgm:pt modelId="{4B1435FF-1D58-41EB-BBD0-6707DF502350}" type="pres">
      <dgm:prSet presAssocID="{2E9B783B-29B8-471C-8A93-01302757773F}" presName="ConnectLine"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1A6381F7-3FCA-4A51-AB93-E5F24690988F}" type="pres">
      <dgm:prSet presAssocID="{2E9B783B-29B8-471C-8A93-01302757773F}" presName="ConnectLineEnd" presStyleLbl="node1" presStyleIdx="0" presStyleCnt="2"/>
      <dgm:spPr/>
    </dgm:pt>
    <dgm:pt modelId="{C713998A-CB15-4A68-AF3C-BAFEF897857A}" type="pres">
      <dgm:prSet presAssocID="{2E9B783B-29B8-471C-8A93-01302757773F}" presName="EmptyPane" presStyleCnt="0"/>
      <dgm:spPr/>
    </dgm:pt>
    <dgm:pt modelId="{84D987D2-DB6A-4BAB-ABAF-D0FF96182CD2}" type="pres">
      <dgm:prSet presAssocID="{E8DA9609-CAD8-4D68-BC2D-9B290D7B8ADE}" presName="spaceBetweenRectangles" presStyleLbl="fgAcc1" presStyleIdx="0" presStyleCnt="1"/>
      <dgm:spPr/>
    </dgm:pt>
    <dgm:pt modelId="{65CCDD99-DA78-4C17-AF79-02B08D8F0372}" type="pres">
      <dgm:prSet presAssocID="{28F58C31-CC03-470B-A25A-24B48E6CAEEB}" presName="composite" presStyleCnt="0"/>
      <dgm:spPr/>
    </dgm:pt>
    <dgm:pt modelId="{3A30985C-4E65-4581-A836-99FF08DA0960}" type="pres">
      <dgm:prSet presAssocID="{28F58C31-CC03-470B-A25A-24B48E6CAEEB}" presName="Parent1" presStyleLbl="alignNode1" presStyleIdx="1" presStyleCnt="2">
        <dgm:presLayoutVars>
          <dgm:chMax val="1"/>
          <dgm:chPref val="1"/>
          <dgm:bulletEnabled val="1"/>
        </dgm:presLayoutVars>
      </dgm:prSet>
      <dgm:spPr/>
    </dgm:pt>
    <dgm:pt modelId="{F3E6B6DC-F2B0-4A45-B308-AA594AAB3B15}" type="pres">
      <dgm:prSet presAssocID="{28F58C31-CC03-470B-A25A-24B48E6CAEEB}" presName="Childtext1" presStyleLbl="revTx" presStyleIdx="1" presStyleCnt="2">
        <dgm:presLayoutVars>
          <dgm:chMax val="0"/>
          <dgm:chPref val="0"/>
          <dgm:bulletEnabled/>
        </dgm:presLayoutVars>
      </dgm:prSet>
      <dgm:spPr/>
    </dgm:pt>
    <dgm:pt modelId="{A57C09E4-11B0-4709-AA99-C8C20106ED7C}" type="pres">
      <dgm:prSet presAssocID="{28F58C31-CC03-470B-A25A-24B48E6CAEEB}" presName="ConnectLine"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50E22F4E-EF1B-43D3-B1FB-00A22A980978}" type="pres">
      <dgm:prSet presAssocID="{28F58C31-CC03-470B-A25A-24B48E6CAEEB}" presName="ConnectLineEnd" presStyleLbl="node1" presStyleIdx="1" presStyleCnt="2"/>
      <dgm:spPr/>
    </dgm:pt>
    <dgm:pt modelId="{792BEC87-4BA9-4508-9BAE-A74036596411}" type="pres">
      <dgm:prSet presAssocID="{28F58C31-CC03-470B-A25A-24B48E6CAEEB}" presName="EmptyPane" presStyleCnt="0"/>
      <dgm:spPr/>
    </dgm:pt>
  </dgm:ptLst>
  <dgm:cxnLst>
    <dgm:cxn modelId="{C9538017-D8A0-4ADF-AD69-B8F5DD5437CC}" srcId="{28F58C31-CC03-470B-A25A-24B48E6CAEEB}" destId="{5E7B294C-B480-4D13-A6AC-8D5EE4F3C440}" srcOrd="0" destOrd="0" parTransId="{9A56C569-ABDA-4610-8D5D-C891ADC88580}" sibTransId="{8E37D1EC-E28E-4F97-8F15-77DBA9A224C0}"/>
    <dgm:cxn modelId="{3070608E-A3C9-43E8-A786-6D2F1FB8D94B}" type="presOf" srcId="{66BAEAC7-5FE0-4A4E-A277-CB7914E0AC29}" destId="{9E8D4B0D-F050-4B9E-9DDD-0F90BF9398B1}" srcOrd="0" destOrd="0" presId="urn:microsoft.com/office/officeart/2016/7/layout/HexagonTimeline"/>
    <dgm:cxn modelId="{5E0D1DAC-FDE1-4859-BD43-0F694AFBA4E5}" srcId="{05AA9BFF-D7ED-4D24-9BFA-5EACCFE6C611}" destId="{28F58C31-CC03-470B-A25A-24B48E6CAEEB}" srcOrd="1" destOrd="0" parTransId="{5EA0D372-12ED-48B9-B9F6-298309DD5422}" sibTransId="{2223D790-310B-4B54-8218-BF4BED1BD5D0}"/>
    <dgm:cxn modelId="{298FE9C6-A0DF-4B9C-8120-96D074278DFF}" type="presOf" srcId="{28F58C31-CC03-470B-A25A-24B48E6CAEEB}" destId="{3A30985C-4E65-4581-A836-99FF08DA0960}" srcOrd="0" destOrd="0" presId="urn:microsoft.com/office/officeart/2016/7/layout/HexagonTimeline"/>
    <dgm:cxn modelId="{03D042C8-1DC5-4658-B261-113CF8105F13}" srcId="{05AA9BFF-D7ED-4D24-9BFA-5EACCFE6C611}" destId="{2E9B783B-29B8-471C-8A93-01302757773F}" srcOrd="0" destOrd="0" parTransId="{5BA61975-7C74-4B94-8BF0-FC1DAFC2F559}" sibTransId="{E8DA9609-CAD8-4D68-BC2D-9B290D7B8ADE}"/>
    <dgm:cxn modelId="{597C7ACC-B34C-484A-97F9-66BC95B2D02F}" srcId="{2E9B783B-29B8-471C-8A93-01302757773F}" destId="{66BAEAC7-5FE0-4A4E-A277-CB7914E0AC29}" srcOrd="0" destOrd="0" parTransId="{DF99E250-59BD-454B-8356-F8E27469D3CB}" sibTransId="{49ED5665-1771-4DE1-A1E7-AC3443F4562A}"/>
    <dgm:cxn modelId="{1E3D72DE-F763-46A7-BB1B-C0958A41EFAE}" type="presOf" srcId="{05AA9BFF-D7ED-4D24-9BFA-5EACCFE6C611}" destId="{7E7A3355-DEB5-4C68-B1E4-9CACA6641A09}" srcOrd="0" destOrd="0" presId="urn:microsoft.com/office/officeart/2016/7/layout/HexagonTimeline"/>
    <dgm:cxn modelId="{F8D3A7F2-285A-41C0-A7B8-0D4664892B04}" type="presOf" srcId="{5E7B294C-B480-4D13-A6AC-8D5EE4F3C440}" destId="{F3E6B6DC-F2B0-4A45-B308-AA594AAB3B15}" srcOrd="0" destOrd="0" presId="urn:microsoft.com/office/officeart/2016/7/layout/HexagonTimeline"/>
    <dgm:cxn modelId="{530E06FA-6028-46D7-A0E1-D8CFD9E817D2}" type="presOf" srcId="{2E9B783B-29B8-471C-8A93-01302757773F}" destId="{E6D1DA59-6504-4A56-A1D5-EC4298839604}" srcOrd="0" destOrd="0" presId="urn:microsoft.com/office/officeart/2016/7/layout/HexagonTimeline"/>
    <dgm:cxn modelId="{FB6B9E3C-C7BF-4AF4-9632-D2F9C82A5238}" type="presParOf" srcId="{7E7A3355-DEB5-4C68-B1E4-9CACA6641A09}" destId="{1F51CE0D-9626-4797-A3DF-31FBB06C328B}" srcOrd="0" destOrd="0" presId="urn:microsoft.com/office/officeart/2016/7/layout/HexagonTimeline"/>
    <dgm:cxn modelId="{E678BB71-E3CC-49DF-9B13-CC2B9EA94229}" type="presParOf" srcId="{1F51CE0D-9626-4797-A3DF-31FBB06C328B}" destId="{E6D1DA59-6504-4A56-A1D5-EC4298839604}" srcOrd="0" destOrd="0" presId="urn:microsoft.com/office/officeart/2016/7/layout/HexagonTimeline"/>
    <dgm:cxn modelId="{B9F6EDCC-FEF8-4524-9B87-EF80F91D4266}" type="presParOf" srcId="{1F51CE0D-9626-4797-A3DF-31FBB06C328B}" destId="{9E8D4B0D-F050-4B9E-9DDD-0F90BF9398B1}" srcOrd="1" destOrd="0" presId="urn:microsoft.com/office/officeart/2016/7/layout/HexagonTimeline"/>
    <dgm:cxn modelId="{124330E1-C7A8-45DE-B620-0B6917DE7869}" type="presParOf" srcId="{1F51CE0D-9626-4797-A3DF-31FBB06C328B}" destId="{4B1435FF-1D58-41EB-BBD0-6707DF502350}" srcOrd="2" destOrd="0" presId="urn:microsoft.com/office/officeart/2016/7/layout/HexagonTimeline"/>
    <dgm:cxn modelId="{4CFCE89C-D190-424B-BF50-DB97286A4FEB}" type="presParOf" srcId="{1F51CE0D-9626-4797-A3DF-31FBB06C328B}" destId="{1A6381F7-3FCA-4A51-AB93-E5F24690988F}" srcOrd="3" destOrd="0" presId="urn:microsoft.com/office/officeart/2016/7/layout/HexagonTimeline"/>
    <dgm:cxn modelId="{5F3EE829-3E53-4979-A115-1BC71E2001BC}" type="presParOf" srcId="{1F51CE0D-9626-4797-A3DF-31FBB06C328B}" destId="{C713998A-CB15-4A68-AF3C-BAFEF897857A}" srcOrd="4" destOrd="0" presId="urn:microsoft.com/office/officeart/2016/7/layout/HexagonTimeline"/>
    <dgm:cxn modelId="{8C296C43-FAD4-46A4-8928-48B993AD7F16}" type="presParOf" srcId="{7E7A3355-DEB5-4C68-B1E4-9CACA6641A09}" destId="{84D987D2-DB6A-4BAB-ABAF-D0FF96182CD2}" srcOrd="1" destOrd="0" presId="urn:microsoft.com/office/officeart/2016/7/layout/HexagonTimeline"/>
    <dgm:cxn modelId="{85A88BCF-8029-4E15-A1EC-6607A2080202}" type="presParOf" srcId="{7E7A3355-DEB5-4C68-B1E4-9CACA6641A09}" destId="{65CCDD99-DA78-4C17-AF79-02B08D8F0372}" srcOrd="2" destOrd="0" presId="urn:microsoft.com/office/officeart/2016/7/layout/HexagonTimeline"/>
    <dgm:cxn modelId="{88B5C046-8962-4EB0-989E-E30D2CB8CCB8}" type="presParOf" srcId="{65CCDD99-DA78-4C17-AF79-02B08D8F0372}" destId="{3A30985C-4E65-4581-A836-99FF08DA0960}" srcOrd="0" destOrd="0" presId="urn:microsoft.com/office/officeart/2016/7/layout/HexagonTimeline"/>
    <dgm:cxn modelId="{07BD03FD-C403-4CA8-A7B0-FF35FB62590E}" type="presParOf" srcId="{65CCDD99-DA78-4C17-AF79-02B08D8F0372}" destId="{F3E6B6DC-F2B0-4A45-B308-AA594AAB3B15}" srcOrd="1" destOrd="0" presId="urn:microsoft.com/office/officeart/2016/7/layout/HexagonTimeline"/>
    <dgm:cxn modelId="{ED4B0802-4ADA-4B7D-9565-780CD4591220}" type="presParOf" srcId="{65CCDD99-DA78-4C17-AF79-02B08D8F0372}" destId="{A57C09E4-11B0-4709-AA99-C8C20106ED7C}" srcOrd="2" destOrd="0" presId="urn:microsoft.com/office/officeart/2016/7/layout/HexagonTimeline"/>
    <dgm:cxn modelId="{E2F33BBC-04BD-47CF-ACA1-E8F045E2CF30}" type="presParOf" srcId="{65CCDD99-DA78-4C17-AF79-02B08D8F0372}" destId="{50E22F4E-EF1B-43D3-B1FB-00A22A980978}" srcOrd="3" destOrd="0" presId="urn:microsoft.com/office/officeart/2016/7/layout/HexagonTimeline"/>
    <dgm:cxn modelId="{4F0E0794-8624-4F77-AAC5-366147752B7A}" type="presParOf" srcId="{65CCDD99-DA78-4C17-AF79-02B08D8F0372}" destId="{792BEC87-4BA9-4508-9BAE-A74036596411}"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A39A60-3077-4923-81FF-85903A8EE7F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FAEF676-3303-48FD-9550-CB37D708895B}">
      <dgm:prSet custT="1"/>
      <dgm:spPr/>
      <dgm:t>
        <a:bodyPr/>
        <a:lstStyle/>
        <a:p>
          <a:r>
            <a:rPr lang="en-US" sz="1600" dirty="0"/>
            <a:t>Ignore items under $40</a:t>
          </a:r>
        </a:p>
      </dgm:t>
    </dgm:pt>
    <dgm:pt modelId="{F71CEBD5-8E07-48BE-9706-24942B9A89DB}" type="parTrans" cxnId="{AD19615F-3A2C-4165-B0E2-D2921AFDC00A}">
      <dgm:prSet/>
      <dgm:spPr/>
      <dgm:t>
        <a:bodyPr/>
        <a:lstStyle/>
        <a:p>
          <a:endParaRPr lang="en-US"/>
        </a:p>
      </dgm:t>
    </dgm:pt>
    <dgm:pt modelId="{51E692CC-03CE-43E2-90A3-5FE7646CFCD6}" type="sibTrans" cxnId="{AD19615F-3A2C-4165-B0E2-D2921AFDC00A}">
      <dgm:prSet/>
      <dgm:spPr/>
      <dgm:t>
        <a:bodyPr/>
        <a:lstStyle/>
        <a:p>
          <a:endParaRPr lang="en-US"/>
        </a:p>
      </dgm:t>
    </dgm:pt>
    <dgm:pt modelId="{FBA82C4C-3A29-43DD-8CD4-83F57EB14C05}">
      <dgm:prSet custT="1"/>
      <dgm:spPr/>
      <dgm:t>
        <a:bodyPr/>
        <a:lstStyle/>
        <a:p>
          <a:r>
            <a:rPr lang="en-US" sz="1600" dirty="0"/>
            <a:t>Rank every item by Avg price</a:t>
          </a:r>
        </a:p>
      </dgm:t>
    </dgm:pt>
    <dgm:pt modelId="{FCB740B8-26D2-4E79-AF90-B939435C8550}" type="parTrans" cxnId="{82378C02-51B6-4640-ABB0-A7E4FA96955E}">
      <dgm:prSet/>
      <dgm:spPr/>
      <dgm:t>
        <a:bodyPr/>
        <a:lstStyle/>
        <a:p>
          <a:endParaRPr lang="en-US"/>
        </a:p>
      </dgm:t>
    </dgm:pt>
    <dgm:pt modelId="{186C0D40-48F5-48F1-AFBF-4A27EF702E25}" type="sibTrans" cxnId="{82378C02-51B6-4640-ABB0-A7E4FA96955E}">
      <dgm:prSet/>
      <dgm:spPr/>
      <dgm:t>
        <a:bodyPr/>
        <a:lstStyle/>
        <a:p>
          <a:endParaRPr lang="en-US"/>
        </a:p>
      </dgm:t>
    </dgm:pt>
    <dgm:pt modelId="{3E0DDFDB-5B45-4379-BF02-E4FB275BF489}">
      <dgm:prSet custT="1"/>
      <dgm:spPr/>
      <dgm:t>
        <a:bodyPr/>
        <a:lstStyle/>
        <a:p>
          <a:r>
            <a:rPr lang="en-US" sz="1400" dirty="0"/>
            <a:t>Highest: </a:t>
          </a:r>
          <a:r>
            <a:rPr lang="en-US" sz="1400" dirty="0" err="1"/>
            <a:t>Orolia</a:t>
          </a:r>
          <a:r>
            <a:rPr lang="en-US" sz="1400" dirty="0"/>
            <a:t> PSAP Command Center</a:t>
          </a:r>
        </a:p>
      </dgm:t>
    </dgm:pt>
    <dgm:pt modelId="{2E3CE12B-6BD0-4062-BE3F-8D83FFA824C1}" type="parTrans" cxnId="{C7254DF0-BC3F-4AF9-B187-F70AC9677FFF}">
      <dgm:prSet/>
      <dgm:spPr/>
      <dgm:t>
        <a:bodyPr/>
        <a:lstStyle/>
        <a:p>
          <a:endParaRPr lang="en-US"/>
        </a:p>
      </dgm:t>
    </dgm:pt>
    <dgm:pt modelId="{41C4C382-4A15-4441-AE17-8E9C03105A14}" type="sibTrans" cxnId="{C7254DF0-BC3F-4AF9-B187-F70AC9677FFF}">
      <dgm:prSet/>
      <dgm:spPr/>
      <dgm:t>
        <a:bodyPr/>
        <a:lstStyle/>
        <a:p>
          <a:endParaRPr lang="en-US"/>
        </a:p>
      </dgm:t>
    </dgm:pt>
    <dgm:pt modelId="{57259A4A-8DC5-4F3C-A944-8C009E5DF29F}">
      <dgm:prSet custT="1"/>
      <dgm:spPr/>
      <dgm:t>
        <a:bodyPr/>
        <a:lstStyle/>
        <a:p>
          <a:r>
            <a:rPr lang="en-US" sz="1400" dirty="0"/>
            <a:t>Lowest: Moto Batt LIION 2300T</a:t>
          </a:r>
        </a:p>
      </dgm:t>
    </dgm:pt>
    <dgm:pt modelId="{F84248C6-DB10-46F4-A808-5A63D44A6F6A}" type="parTrans" cxnId="{651465F0-A6E1-4528-9B8D-3D20266E5CA0}">
      <dgm:prSet/>
      <dgm:spPr/>
      <dgm:t>
        <a:bodyPr/>
        <a:lstStyle/>
        <a:p>
          <a:endParaRPr lang="en-US"/>
        </a:p>
      </dgm:t>
    </dgm:pt>
    <dgm:pt modelId="{2BBD603D-EB78-41BD-97A9-841680D1CDF2}" type="sibTrans" cxnId="{651465F0-A6E1-4528-9B8D-3D20266E5CA0}">
      <dgm:prSet/>
      <dgm:spPr/>
      <dgm:t>
        <a:bodyPr/>
        <a:lstStyle/>
        <a:p>
          <a:endParaRPr lang="en-US"/>
        </a:p>
      </dgm:t>
    </dgm:pt>
    <dgm:pt modelId="{A2FD8956-CFD3-41AC-A7BE-CE41F3D2524B}" type="pres">
      <dgm:prSet presAssocID="{43A39A60-3077-4923-81FF-85903A8EE7FA}" presName="linear" presStyleCnt="0">
        <dgm:presLayoutVars>
          <dgm:dir/>
          <dgm:animLvl val="lvl"/>
          <dgm:resizeHandles val="exact"/>
        </dgm:presLayoutVars>
      </dgm:prSet>
      <dgm:spPr/>
    </dgm:pt>
    <dgm:pt modelId="{FB8B2D5D-3201-4AC5-8FF0-B0BD9F13E864}" type="pres">
      <dgm:prSet presAssocID="{5FAEF676-3303-48FD-9550-CB37D708895B}" presName="parentLin" presStyleCnt="0"/>
      <dgm:spPr/>
    </dgm:pt>
    <dgm:pt modelId="{C79D09D8-7BA9-4DC0-983A-5A3E380A7534}" type="pres">
      <dgm:prSet presAssocID="{5FAEF676-3303-48FD-9550-CB37D708895B}" presName="parentLeftMargin" presStyleLbl="node1" presStyleIdx="0" presStyleCnt="2"/>
      <dgm:spPr/>
    </dgm:pt>
    <dgm:pt modelId="{F51820D7-0242-49C9-82A4-F84EE7D002FE}" type="pres">
      <dgm:prSet presAssocID="{5FAEF676-3303-48FD-9550-CB37D708895B}" presName="parentText" presStyleLbl="node1" presStyleIdx="0" presStyleCnt="2" custLinFactY="-41015" custLinFactNeighborX="-11033" custLinFactNeighborY="-100000">
        <dgm:presLayoutVars>
          <dgm:chMax val="0"/>
          <dgm:bulletEnabled val="1"/>
        </dgm:presLayoutVars>
      </dgm:prSet>
      <dgm:spPr/>
    </dgm:pt>
    <dgm:pt modelId="{6028F069-B506-44A8-B1B8-4191E4F231AB}" type="pres">
      <dgm:prSet presAssocID="{5FAEF676-3303-48FD-9550-CB37D708895B}" presName="negativeSpace" presStyleCnt="0"/>
      <dgm:spPr/>
    </dgm:pt>
    <dgm:pt modelId="{0EED0D16-4BF3-4353-8F84-C8EFA0A66968}" type="pres">
      <dgm:prSet presAssocID="{5FAEF676-3303-48FD-9550-CB37D708895B}" presName="childText" presStyleLbl="conFgAcc1" presStyleIdx="0" presStyleCnt="2">
        <dgm:presLayoutVars>
          <dgm:bulletEnabled val="1"/>
        </dgm:presLayoutVars>
      </dgm:prSet>
      <dgm:spPr/>
    </dgm:pt>
    <dgm:pt modelId="{1E55634A-D332-4060-8A45-689EE8C4D3F5}" type="pres">
      <dgm:prSet presAssocID="{51E692CC-03CE-43E2-90A3-5FE7646CFCD6}" presName="spaceBetweenRectangles" presStyleCnt="0"/>
      <dgm:spPr/>
    </dgm:pt>
    <dgm:pt modelId="{9FE48B56-85E6-4F82-9602-CC58D82D1FBB}" type="pres">
      <dgm:prSet presAssocID="{FBA82C4C-3A29-43DD-8CD4-83F57EB14C05}" presName="parentLin" presStyleCnt="0"/>
      <dgm:spPr/>
    </dgm:pt>
    <dgm:pt modelId="{827D5166-9EE1-437E-A7BB-D67644745F72}" type="pres">
      <dgm:prSet presAssocID="{FBA82C4C-3A29-43DD-8CD4-83F57EB14C05}" presName="parentLeftMargin" presStyleLbl="node1" presStyleIdx="0" presStyleCnt="2"/>
      <dgm:spPr/>
    </dgm:pt>
    <dgm:pt modelId="{C2AD1754-5207-46F2-BA48-07EF8937E49C}" type="pres">
      <dgm:prSet presAssocID="{FBA82C4C-3A29-43DD-8CD4-83F57EB14C05}" presName="parentText" presStyleLbl="node1" presStyleIdx="1" presStyleCnt="2" custLinFactNeighborX="-19608" custLinFactNeighborY="-4693">
        <dgm:presLayoutVars>
          <dgm:chMax val="0"/>
          <dgm:bulletEnabled val="1"/>
        </dgm:presLayoutVars>
      </dgm:prSet>
      <dgm:spPr/>
    </dgm:pt>
    <dgm:pt modelId="{23CAFF5B-102A-4FB4-B1AF-CDB449037E26}" type="pres">
      <dgm:prSet presAssocID="{FBA82C4C-3A29-43DD-8CD4-83F57EB14C05}" presName="negativeSpace" presStyleCnt="0"/>
      <dgm:spPr/>
    </dgm:pt>
    <dgm:pt modelId="{8CF28C77-7A31-41E0-8FEE-A7A224F1CA76}" type="pres">
      <dgm:prSet presAssocID="{FBA82C4C-3A29-43DD-8CD4-83F57EB14C05}" presName="childText" presStyleLbl="conFgAcc1" presStyleIdx="1" presStyleCnt="2">
        <dgm:presLayoutVars>
          <dgm:bulletEnabled val="1"/>
        </dgm:presLayoutVars>
      </dgm:prSet>
      <dgm:spPr/>
    </dgm:pt>
  </dgm:ptLst>
  <dgm:cxnLst>
    <dgm:cxn modelId="{82378C02-51B6-4640-ABB0-A7E4FA96955E}" srcId="{43A39A60-3077-4923-81FF-85903A8EE7FA}" destId="{FBA82C4C-3A29-43DD-8CD4-83F57EB14C05}" srcOrd="1" destOrd="0" parTransId="{FCB740B8-26D2-4E79-AF90-B939435C8550}" sibTransId="{186C0D40-48F5-48F1-AFBF-4A27EF702E25}"/>
    <dgm:cxn modelId="{39992A13-BF93-4E1D-A8EF-03E6E50206E8}" type="presOf" srcId="{FBA82C4C-3A29-43DD-8CD4-83F57EB14C05}" destId="{C2AD1754-5207-46F2-BA48-07EF8937E49C}" srcOrd="1" destOrd="0" presId="urn:microsoft.com/office/officeart/2005/8/layout/list1"/>
    <dgm:cxn modelId="{3F1CF61C-363A-48AC-8B3C-4C9AD75D3736}" type="presOf" srcId="{FBA82C4C-3A29-43DD-8CD4-83F57EB14C05}" destId="{827D5166-9EE1-437E-A7BB-D67644745F72}" srcOrd="0" destOrd="0" presId="urn:microsoft.com/office/officeart/2005/8/layout/list1"/>
    <dgm:cxn modelId="{AE8E0931-A780-4FC3-972D-D75C9B24E3C3}" type="presOf" srcId="{3E0DDFDB-5B45-4379-BF02-E4FB275BF489}" destId="{8CF28C77-7A31-41E0-8FEE-A7A224F1CA76}" srcOrd="0" destOrd="0" presId="urn:microsoft.com/office/officeart/2005/8/layout/list1"/>
    <dgm:cxn modelId="{AD19615F-3A2C-4165-B0E2-D2921AFDC00A}" srcId="{43A39A60-3077-4923-81FF-85903A8EE7FA}" destId="{5FAEF676-3303-48FD-9550-CB37D708895B}" srcOrd="0" destOrd="0" parTransId="{F71CEBD5-8E07-48BE-9706-24942B9A89DB}" sibTransId="{51E692CC-03CE-43E2-90A3-5FE7646CFCD6}"/>
    <dgm:cxn modelId="{A25C0351-CD74-4F0C-9747-6278E63D84DD}" type="presOf" srcId="{43A39A60-3077-4923-81FF-85903A8EE7FA}" destId="{A2FD8956-CFD3-41AC-A7BE-CE41F3D2524B}" srcOrd="0" destOrd="0" presId="urn:microsoft.com/office/officeart/2005/8/layout/list1"/>
    <dgm:cxn modelId="{73E53771-B974-4F54-BFD6-6F03CA4C39F0}" type="presOf" srcId="{57259A4A-8DC5-4F3C-A944-8C009E5DF29F}" destId="{8CF28C77-7A31-41E0-8FEE-A7A224F1CA76}" srcOrd="0" destOrd="1" presId="urn:microsoft.com/office/officeart/2005/8/layout/list1"/>
    <dgm:cxn modelId="{F7068071-1D68-45E7-85B3-ABD227F218CD}" type="presOf" srcId="{5FAEF676-3303-48FD-9550-CB37D708895B}" destId="{F51820D7-0242-49C9-82A4-F84EE7D002FE}" srcOrd="1" destOrd="0" presId="urn:microsoft.com/office/officeart/2005/8/layout/list1"/>
    <dgm:cxn modelId="{7AF60492-C034-4FB5-BDF6-A7A1751E827C}" type="presOf" srcId="{5FAEF676-3303-48FD-9550-CB37D708895B}" destId="{C79D09D8-7BA9-4DC0-983A-5A3E380A7534}" srcOrd="0" destOrd="0" presId="urn:microsoft.com/office/officeart/2005/8/layout/list1"/>
    <dgm:cxn modelId="{651465F0-A6E1-4528-9B8D-3D20266E5CA0}" srcId="{FBA82C4C-3A29-43DD-8CD4-83F57EB14C05}" destId="{57259A4A-8DC5-4F3C-A944-8C009E5DF29F}" srcOrd="1" destOrd="0" parTransId="{F84248C6-DB10-46F4-A808-5A63D44A6F6A}" sibTransId="{2BBD603D-EB78-41BD-97A9-841680D1CDF2}"/>
    <dgm:cxn modelId="{C7254DF0-BC3F-4AF9-B187-F70AC9677FFF}" srcId="{FBA82C4C-3A29-43DD-8CD4-83F57EB14C05}" destId="{3E0DDFDB-5B45-4379-BF02-E4FB275BF489}" srcOrd="0" destOrd="0" parTransId="{2E3CE12B-6BD0-4062-BE3F-8D83FFA824C1}" sibTransId="{41C4C382-4A15-4441-AE17-8E9C03105A14}"/>
    <dgm:cxn modelId="{6F8900D4-A077-4E66-B749-B0BEB4C2BD08}" type="presParOf" srcId="{A2FD8956-CFD3-41AC-A7BE-CE41F3D2524B}" destId="{FB8B2D5D-3201-4AC5-8FF0-B0BD9F13E864}" srcOrd="0" destOrd="0" presId="urn:microsoft.com/office/officeart/2005/8/layout/list1"/>
    <dgm:cxn modelId="{560E8ED0-9444-4090-86DE-5E54A832A9E4}" type="presParOf" srcId="{FB8B2D5D-3201-4AC5-8FF0-B0BD9F13E864}" destId="{C79D09D8-7BA9-4DC0-983A-5A3E380A7534}" srcOrd="0" destOrd="0" presId="urn:microsoft.com/office/officeart/2005/8/layout/list1"/>
    <dgm:cxn modelId="{4EABA1CB-6840-44FC-912D-8698DFD3B09B}" type="presParOf" srcId="{FB8B2D5D-3201-4AC5-8FF0-B0BD9F13E864}" destId="{F51820D7-0242-49C9-82A4-F84EE7D002FE}" srcOrd="1" destOrd="0" presId="urn:microsoft.com/office/officeart/2005/8/layout/list1"/>
    <dgm:cxn modelId="{D44CA94C-880D-4A36-8F4F-FB0480FA998E}" type="presParOf" srcId="{A2FD8956-CFD3-41AC-A7BE-CE41F3D2524B}" destId="{6028F069-B506-44A8-B1B8-4191E4F231AB}" srcOrd="1" destOrd="0" presId="urn:microsoft.com/office/officeart/2005/8/layout/list1"/>
    <dgm:cxn modelId="{D24795B1-A690-4283-9351-3A29BD347624}" type="presParOf" srcId="{A2FD8956-CFD3-41AC-A7BE-CE41F3D2524B}" destId="{0EED0D16-4BF3-4353-8F84-C8EFA0A66968}" srcOrd="2" destOrd="0" presId="urn:microsoft.com/office/officeart/2005/8/layout/list1"/>
    <dgm:cxn modelId="{E9E545E0-47C4-4AA1-9D5B-6962F839E125}" type="presParOf" srcId="{A2FD8956-CFD3-41AC-A7BE-CE41F3D2524B}" destId="{1E55634A-D332-4060-8A45-689EE8C4D3F5}" srcOrd="3" destOrd="0" presId="urn:microsoft.com/office/officeart/2005/8/layout/list1"/>
    <dgm:cxn modelId="{2863BBDC-1EFD-4933-8E4E-032485EC300C}" type="presParOf" srcId="{A2FD8956-CFD3-41AC-A7BE-CE41F3D2524B}" destId="{9FE48B56-85E6-4F82-9602-CC58D82D1FBB}" srcOrd="4" destOrd="0" presId="urn:microsoft.com/office/officeart/2005/8/layout/list1"/>
    <dgm:cxn modelId="{22617E3F-5ED8-4B03-B725-1894D482F006}" type="presParOf" srcId="{9FE48B56-85E6-4F82-9602-CC58D82D1FBB}" destId="{827D5166-9EE1-437E-A7BB-D67644745F72}" srcOrd="0" destOrd="0" presId="urn:microsoft.com/office/officeart/2005/8/layout/list1"/>
    <dgm:cxn modelId="{30D9A92B-42A2-43B2-BE2F-94F3D930C99B}" type="presParOf" srcId="{9FE48B56-85E6-4F82-9602-CC58D82D1FBB}" destId="{C2AD1754-5207-46F2-BA48-07EF8937E49C}" srcOrd="1" destOrd="0" presId="urn:microsoft.com/office/officeart/2005/8/layout/list1"/>
    <dgm:cxn modelId="{A7615D02-BCAC-40F2-9D1C-41F7624DA3B7}" type="presParOf" srcId="{A2FD8956-CFD3-41AC-A7BE-CE41F3D2524B}" destId="{23CAFF5B-102A-4FB4-B1AF-CDB449037E26}" srcOrd="5" destOrd="0" presId="urn:microsoft.com/office/officeart/2005/8/layout/list1"/>
    <dgm:cxn modelId="{FDF3A056-D3C4-4EAB-96B8-983B6319E4AB}" type="presParOf" srcId="{A2FD8956-CFD3-41AC-A7BE-CE41F3D2524B}" destId="{8CF28C77-7A31-41E0-8FEE-A7A224F1CA7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FAD8E-1B0A-4DDC-BC2A-CD50E6526BE6}">
      <dsp:nvSpPr>
        <dsp:cNvPr id="0" name=""/>
        <dsp:cNvSpPr/>
      </dsp:nvSpPr>
      <dsp:spPr>
        <a:xfrm>
          <a:off x="0" y="4167346"/>
          <a:ext cx="6900512" cy="1367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3. Other Summaries/Trends</a:t>
          </a:r>
        </a:p>
      </dsp:txBody>
      <dsp:txXfrm>
        <a:off x="0" y="4167346"/>
        <a:ext cx="6900512" cy="1367816"/>
      </dsp:txXfrm>
    </dsp:sp>
    <dsp:sp modelId="{B8B0843E-F8DC-4482-BF2B-D28FAB5AF2B0}">
      <dsp:nvSpPr>
        <dsp:cNvPr id="0" name=""/>
        <dsp:cNvSpPr/>
      </dsp:nvSpPr>
      <dsp:spPr>
        <a:xfrm rot="10800000">
          <a:off x="0" y="2084162"/>
          <a:ext cx="6900512" cy="2103701"/>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2. Key Question:</a:t>
          </a:r>
        </a:p>
      </dsp:txBody>
      <dsp:txXfrm rot="-10800000">
        <a:off x="0" y="2084162"/>
        <a:ext cx="6900512" cy="738399"/>
      </dsp:txXfrm>
    </dsp:sp>
    <dsp:sp modelId="{FF127E6E-98B3-4BD7-A25C-B6086EA66119}">
      <dsp:nvSpPr>
        <dsp:cNvPr id="0" name=""/>
        <dsp:cNvSpPr/>
      </dsp:nvSpPr>
      <dsp:spPr>
        <a:xfrm>
          <a:off x="0" y="2822561"/>
          <a:ext cx="6900512" cy="6290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“What factors drive customer purchases ‘up market’?”</a:t>
          </a:r>
        </a:p>
      </dsp:txBody>
      <dsp:txXfrm>
        <a:off x="0" y="2822561"/>
        <a:ext cx="6900512" cy="629006"/>
      </dsp:txXfrm>
    </dsp:sp>
    <dsp:sp modelId="{6CFFC3BB-A2E2-49BF-A634-F4099A2236B2}">
      <dsp:nvSpPr>
        <dsp:cNvPr id="0" name=""/>
        <dsp:cNvSpPr/>
      </dsp:nvSpPr>
      <dsp:spPr>
        <a:xfrm rot="10800000">
          <a:off x="0" y="978"/>
          <a:ext cx="6900512" cy="210370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1. Sales Trends – High-level Summary</a:t>
          </a:r>
        </a:p>
      </dsp:txBody>
      <dsp:txXfrm rot="10800000">
        <a:off x="0" y="978"/>
        <a:ext cx="6900512" cy="1366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1DA59-6504-4A56-A1D5-EC4298839604}">
      <dsp:nvSpPr>
        <dsp:cNvPr id="0" name=""/>
        <dsp:cNvSpPr/>
      </dsp:nvSpPr>
      <dsp:spPr>
        <a:xfrm>
          <a:off x="736092" y="1917310"/>
          <a:ext cx="3785616" cy="522902"/>
        </a:xfrm>
        <a:prstGeom prst="homePlate">
          <a:avLst>
            <a:gd name="adj" fmla="val 4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755650">
            <a:lnSpc>
              <a:spcPct val="90000"/>
            </a:lnSpc>
            <a:spcBef>
              <a:spcPct val="0"/>
            </a:spcBef>
            <a:spcAft>
              <a:spcPct val="35000"/>
            </a:spcAft>
            <a:buNone/>
          </a:pPr>
          <a:r>
            <a:rPr lang="en-US" sz="1700" kern="1200"/>
            <a:t>23 Jan. 2015</a:t>
          </a:r>
        </a:p>
      </dsp:txBody>
      <dsp:txXfrm>
        <a:off x="736092" y="1917310"/>
        <a:ext cx="3681036" cy="522902"/>
      </dsp:txXfrm>
    </dsp:sp>
    <dsp:sp modelId="{9E8D4B0D-F050-4B9E-9DDD-0F90BF9398B1}">
      <dsp:nvSpPr>
        <dsp:cNvPr id="0" name=""/>
        <dsp:cNvSpPr/>
      </dsp:nvSpPr>
      <dsp:spPr>
        <a:xfrm>
          <a:off x="0" y="0"/>
          <a:ext cx="5257799" cy="13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b" anchorCtr="1">
          <a:noAutofit/>
        </a:bodyPr>
        <a:lstStyle/>
        <a:p>
          <a:pPr marL="0" lvl="0" indent="0" algn="ctr" defTabSz="755650">
            <a:lnSpc>
              <a:spcPct val="90000"/>
            </a:lnSpc>
            <a:spcBef>
              <a:spcPct val="0"/>
            </a:spcBef>
            <a:spcAft>
              <a:spcPct val="35000"/>
            </a:spcAft>
            <a:buNone/>
          </a:pPr>
          <a:r>
            <a:rPr lang="en-US" sz="1700" kern="1200"/>
            <a:t>First sales</a:t>
          </a:r>
        </a:p>
      </dsp:txBody>
      <dsp:txXfrm>
        <a:off x="0" y="0"/>
        <a:ext cx="5257799" cy="1394407"/>
      </dsp:txXfrm>
    </dsp:sp>
    <dsp:sp modelId="{84D987D2-DB6A-4BAB-ABAF-D0FF96182CD2}">
      <dsp:nvSpPr>
        <dsp:cNvPr id="0" name=""/>
        <dsp:cNvSpPr/>
      </dsp:nvSpPr>
      <dsp:spPr>
        <a:xfrm>
          <a:off x="4521708" y="2178761"/>
          <a:ext cx="1472183" cy="0"/>
        </a:xfrm>
        <a:custGeom>
          <a:avLst/>
          <a:gdLst/>
          <a:ahLst/>
          <a:cxnLst/>
          <a:rect l="0" t="0" r="0" b="0"/>
          <a:pathLst>
            <a:path>
              <a:moveTo>
                <a:pt x="0" y="0"/>
              </a:moveTo>
              <a:lnTo>
                <a:pt x="1472183"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435FF-1D58-41EB-BBD0-6707DF502350}">
      <dsp:nvSpPr>
        <dsp:cNvPr id="0" name=""/>
        <dsp:cNvSpPr/>
      </dsp:nvSpPr>
      <dsp:spPr>
        <a:xfrm>
          <a:off x="2628900" y="1481558"/>
          <a:ext cx="0" cy="435752"/>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A6381F7-3FCA-4A51-AB93-E5F24690988F}">
      <dsp:nvSpPr>
        <dsp:cNvPr id="0" name=""/>
        <dsp:cNvSpPr/>
      </dsp:nvSpPr>
      <dsp:spPr>
        <a:xfrm>
          <a:off x="2585324" y="1394407"/>
          <a:ext cx="87150" cy="871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0985C-4E65-4581-A836-99FF08DA0960}">
      <dsp:nvSpPr>
        <dsp:cNvPr id="0" name=""/>
        <dsp:cNvSpPr/>
      </dsp:nvSpPr>
      <dsp:spPr>
        <a:xfrm rot="10800000">
          <a:off x="5993892" y="1917310"/>
          <a:ext cx="3785616" cy="522902"/>
        </a:xfrm>
        <a:prstGeom prst="homePlate">
          <a:avLst>
            <a:gd name="adj" fmla="val 4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755650">
            <a:lnSpc>
              <a:spcPct val="90000"/>
            </a:lnSpc>
            <a:spcBef>
              <a:spcPct val="0"/>
            </a:spcBef>
            <a:spcAft>
              <a:spcPct val="35000"/>
            </a:spcAft>
            <a:buNone/>
          </a:pPr>
          <a:r>
            <a:rPr lang="en-US" sz="1700" kern="1200"/>
            <a:t>23 Sep. 2020</a:t>
          </a:r>
        </a:p>
      </dsp:txBody>
      <dsp:txXfrm rot="10800000">
        <a:off x="6098472" y="1917310"/>
        <a:ext cx="3681036" cy="522902"/>
      </dsp:txXfrm>
    </dsp:sp>
    <dsp:sp modelId="{F3E6B6DC-F2B0-4A45-B308-AA594AAB3B15}">
      <dsp:nvSpPr>
        <dsp:cNvPr id="0" name=""/>
        <dsp:cNvSpPr/>
      </dsp:nvSpPr>
      <dsp:spPr>
        <a:xfrm>
          <a:off x="5257800" y="2963116"/>
          <a:ext cx="5257799" cy="13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t" anchorCtr="1">
          <a:noAutofit/>
        </a:bodyPr>
        <a:lstStyle/>
        <a:p>
          <a:pPr marL="0" lvl="0" indent="0" algn="ctr" defTabSz="755650">
            <a:lnSpc>
              <a:spcPct val="90000"/>
            </a:lnSpc>
            <a:spcBef>
              <a:spcPct val="0"/>
            </a:spcBef>
            <a:spcAft>
              <a:spcPct val="35000"/>
            </a:spcAft>
            <a:buNone/>
          </a:pPr>
          <a:r>
            <a:rPr lang="en-US" sz="1700" kern="1200"/>
            <a:t>Final sales</a:t>
          </a:r>
        </a:p>
      </dsp:txBody>
      <dsp:txXfrm>
        <a:off x="5257800" y="2963116"/>
        <a:ext cx="5257799" cy="1394407"/>
      </dsp:txXfrm>
    </dsp:sp>
    <dsp:sp modelId="{A57C09E4-11B0-4709-AA99-C8C20106ED7C}">
      <dsp:nvSpPr>
        <dsp:cNvPr id="0" name=""/>
        <dsp:cNvSpPr/>
      </dsp:nvSpPr>
      <dsp:spPr>
        <a:xfrm>
          <a:off x="7886700" y="2440213"/>
          <a:ext cx="0" cy="435752"/>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50E22F4E-EF1B-43D3-B1FB-00A22A980978}">
      <dsp:nvSpPr>
        <dsp:cNvPr id="0" name=""/>
        <dsp:cNvSpPr/>
      </dsp:nvSpPr>
      <dsp:spPr>
        <a:xfrm>
          <a:off x="7843124" y="2875965"/>
          <a:ext cx="87150" cy="8715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0D16-4BF3-4353-8F84-C8EFA0A66968}">
      <dsp:nvSpPr>
        <dsp:cNvPr id="0" name=""/>
        <dsp:cNvSpPr/>
      </dsp:nvSpPr>
      <dsp:spPr>
        <a:xfrm>
          <a:off x="0" y="171274"/>
          <a:ext cx="10715625"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1820D7-0242-49C9-82A4-F84EE7D002FE}">
      <dsp:nvSpPr>
        <dsp:cNvPr id="0" name=""/>
        <dsp:cNvSpPr/>
      </dsp:nvSpPr>
      <dsp:spPr>
        <a:xfrm>
          <a:off x="476668" y="0"/>
          <a:ext cx="7500937"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18" tIns="0" rIns="283518" bIns="0" numCol="1" spcCol="1270" anchor="ctr" anchorCtr="0">
          <a:noAutofit/>
        </a:bodyPr>
        <a:lstStyle/>
        <a:p>
          <a:pPr marL="0" lvl="0" indent="0" algn="l" defTabSz="711200">
            <a:lnSpc>
              <a:spcPct val="90000"/>
            </a:lnSpc>
            <a:spcBef>
              <a:spcPct val="0"/>
            </a:spcBef>
            <a:spcAft>
              <a:spcPct val="35000"/>
            </a:spcAft>
            <a:buNone/>
          </a:pPr>
          <a:r>
            <a:rPr lang="en-US" sz="1600" kern="1200" dirty="0"/>
            <a:t>Ignore items under $40</a:t>
          </a:r>
        </a:p>
      </dsp:txBody>
      <dsp:txXfrm>
        <a:off x="492520" y="15852"/>
        <a:ext cx="7469233" cy="293016"/>
      </dsp:txXfrm>
    </dsp:sp>
    <dsp:sp modelId="{8CF28C77-7A31-41E0-8FEE-A7A224F1CA76}">
      <dsp:nvSpPr>
        <dsp:cNvPr id="0" name=""/>
        <dsp:cNvSpPr/>
      </dsp:nvSpPr>
      <dsp:spPr>
        <a:xfrm>
          <a:off x="0" y="670234"/>
          <a:ext cx="10715625" cy="76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1652" tIns="229108" rIns="83165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Highest: </a:t>
          </a:r>
          <a:r>
            <a:rPr lang="en-US" sz="1400" kern="1200" dirty="0" err="1"/>
            <a:t>Orolia</a:t>
          </a:r>
          <a:r>
            <a:rPr lang="en-US" sz="1400" kern="1200" dirty="0"/>
            <a:t> PSAP Command Center</a:t>
          </a:r>
        </a:p>
        <a:p>
          <a:pPr marL="114300" lvl="1" indent="-114300" algn="l" defTabSz="622300">
            <a:lnSpc>
              <a:spcPct val="90000"/>
            </a:lnSpc>
            <a:spcBef>
              <a:spcPct val="0"/>
            </a:spcBef>
            <a:spcAft>
              <a:spcPct val="15000"/>
            </a:spcAft>
            <a:buChar char="•"/>
          </a:pPr>
          <a:r>
            <a:rPr lang="en-US" sz="1400" kern="1200" dirty="0"/>
            <a:t>Lowest: Moto Batt LIION 2300T</a:t>
          </a:r>
        </a:p>
      </dsp:txBody>
      <dsp:txXfrm>
        <a:off x="0" y="670234"/>
        <a:ext cx="10715625" cy="762300"/>
      </dsp:txXfrm>
    </dsp:sp>
    <dsp:sp modelId="{C2AD1754-5207-46F2-BA48-07EF8937E49C}">
      <dsp:nvSpPr>
        <dsp:cNvPr id="0" name=""/>
        <dsp:cNvSpPr/>
      </dsp:nvSpPr>
      <dsp:spPr>
        <a:xfrm>
          <a:off x="430725" y="492635"/>
          <a:ext cx="7500937"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18" tIns="0" rIns="283518" bIns="0" numCol="1" spcCol="1270" anchor="ctr" anchorCtr="0">
          <a:noAutofit/>
        </a:bodyPr>
        <a:lstStyle/>
        <a:p>
          <a:pPr marL="0" lvl="0" indent="0" algn="l" defTabSz="711200">
            <a:lnSpc>
              <a:spcPct val="90000"/>
            </a:lnSpc>
            <a:spcBef>
              <a:spcPct val="0"/>
            </a:spcBef>
            <a:spcAft>
              <a:spcPct val="35000"/>
            </a:spcAft>
            <a:buNone/>
          </a:pPr>
          <a:r>
            <a:rPr lang="en-US" sz="1600" kern="1200" dirty="0"/>
            <a:t>Rank every item by Avg price</a:t>
          </a:r>
        </a:p>
      </dsp:txBody>
      <dsp:txXfrm>
        <a:off x="446577" y="508487"/>
        <a:ext cx="7469233"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F5F4-ED51-4BB3-9139-111AB349D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5F725-06CB-4F67-9F02-2FE0FD5EC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B6BE8-D192-4FE7-A30F-9D6BC295868F}"/>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5" name="Footer Placeholder 4">
            <a:extLst>
              <a:ext uri="{FF2B5EF4-FFF2-40B4-BE49-F238E27FC236}">
                <a16:creationId xmlns:a16="http://schemas.microsoft.com/office/drawing/2014/main" id="{955B1D03-F533-488D-B27B-DAC727FC8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437D8-917F-4354-B711-D8C14DE964E4}"/>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62438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9E3A-F324-4DA3-A1B3-218AE91DE2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2D386C-CFC0-4EF8-A29B-BC57EE1AE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33BFC-2B0F-4B81-A2DF-94B9373E1B17}"/>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5" name="Footer Placeholder 4">
            <a:extLst>
              <a:ext uri="{FF2B5EF4-FFF2-40B4-BE49-F238E27FC236}">
                <a16:creationId xmlns:a16="http://schemas.microsoft.com/office/drawing/2014/main" id="{A2C49532-F39D-4A85-AADB-F57CED9A8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239C-D00B-4A8D-B9FD-3F877B1D16E5}"/>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315238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3AAD3-4A03-475E-A9AD-231D1E83B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24799-2397-469F-8EFE-F4F945A29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66394-EAD2-41E8-82CB-A461042406A4}"/>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5" name="Footer Placeholder 4">
            <a:extLst>
              <a:ext uri="{FF2B5EF4-FFF2-40B4-BE49-F238E27FC236}">
                <a16:creationId xmlns:a16="http://schemas.microsoft.com/office/drawing/2014/main" id="{64C2A200-4904-4490-8A0C-3954BD3D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3059B-DE09-4799-BF1E-2AFB91FB531A}"/>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50586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5E76-FCF5-4B19-8102-35E7A97C9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57A48-308E-4717-A51E-A07E1F4CB9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ECF22-C7B2-4299-A51C-BEB2CEE7329B}"/>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5" name="Footer Placeholder 4">
            <a:extLst>
              <a:ext uri="{FF2B5EF4-FFF2-40B4-BE49-F238E27FC236}">
                <a16:creationId xmlns:a16="http://schemas.microsoft.com/office/drawing/2014/main" id="{9F2E8B98-2E53-41EE-8162-A3B939157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3CF5E-9ED7-4C12-B2EE-024A55AC5F0A}"/>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114281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0ECE-8A4B-4F06-9604-154C84C38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89F5D-891E-4B7A-8DC5-3B45B03DB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14021-E428-4ED0-BCF2-6648A42438FF}"/>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5" name="Footer Placeholder 4">
            <a:extLst>
              <a:ext uri="{FF2B5EF4-FFF2-40B4-BE49-F238E27FC236}">
                <a16:creationId xmlns:a16="http://schemas.microsoft.com/office/drawing/2014/main" id="{AB196FE2-BCC7-444A-92F0-1F938CC49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89C3-A0BC-495E-98D7-D1805DBA5401}"/>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335944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35FB-2C4F-4C91-9CAE-FFDD3A812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6A564-3A37-427A-81A8-89488576A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08836-FCDD-4469-9B85-D95B3D0DD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CA502-F1D3-4999-89B8-957D30F55038}"/>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6" name="Footer Placeholder 5">
            <a:extLst>
              <a:ext uri="{FF2B5EF4-FFF2-40B4-BE49-F238E27FC236}">
                <a16:creationId xmlns:a16="http://schemas.microsoft.com/office/drawing/2014/main" id="{7ACAF1D4-06A2-432A-B336-156356CEB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FD402-55A2-4ABE-8A73-E6F35932B46E}"/>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205743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07E5-355A-47E2-BBD8-7139A012E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C6A6A-6D00-4692-BF11-B1C8BC92A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4D43C9-2F7C-412A-9D0D-E64D9BF77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B9F8BE-76A8-46AF-81E3-8676FC7C2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5D472-C869-4D15-85C8-49BF7973B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4DD561-2373-41A6-B755-6AB4B4FAA042}"/>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8" name="Footer Placeholder 7">
            <a:extLst>
              <a:ext uri="{FF2B5EF4-FFF2-40B4-BE49-F238E27FC236}">
                <a16:creationId xmlns:a16="http://schemas.microsoft.com/office/drawing/2014/main" id="{C4374736-DFE5-4EE0-BFED-7794B5427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8D5498-20E8-463A-94D5-B8C6E729D1B1}"/>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417979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DE40-C015-40C8-98A0-AD19863DF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5C2AD-A565-403B-95AE-A7F795435D11}"/>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4" name="Footer Placeholder 3">
            <a:extLst>
              <a:ext uri="{FF2B5EF4-FFF2-40B4-BE49-F238E27FC236}">
                <a16:creationId xmlns:a16="http://schemas.microsoft.com/office/drawing/2014/main" id="{A64B7A8A-2F02-4C64-A1B1-EB46BD2CAC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D341FF-0907-42A5-91B5-E01276F96F8B}"/>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121837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6575C2-627D-4A8A-A250-E051A4EE18D0}"/>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3" name="Footer Placeholder 2">
            <a:extLst>
              <a:ext uri="{FF2B5EF4-FFF2-40B4-BE49-F238E27FC236}">
                <a16:creationId xmlns:a16="http://schemas.microsoft.com/office/drawing/2014/main" id="{19BE3E45-A187-44D2-80AA-41231F7C2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46AE0B-E0A1-4595-81EB-73F1376024CA}"/>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26497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1BF9-D8EE-408F-BD10-5F499C69D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D85AA1-DF2E-4C20-A283-887C20ABD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D219C5-BC23-4BE4-889C-0B1C378D0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D2449-C374-4073-B837-FCD8E9DC9183}"/>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6" name="Footer Placeholder 5">
            <a:extLst>
              <a:ext uri="{FF2B5EF4-FFF2-40B4-BE49-F238E27FC236}">
                <a16:creationId xmlns:a16="http://schemas.microsoft.com/office/drawing/2014/main" id="{9C2A80CF-08DD-4433-AF36-A5B5345E1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A189A-2324-45AF-9E40-A5C1F41252AC}"/>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370508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5832-C824-483F-AB03-05B891D40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0F1699-17A5-46EF-AE9C-8E07EFF89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D1FDBC-F10C-4A26-80FE-7E1D21EFA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9652B-29AF-4709-9068-AED1F842DD9F}"/>
              </a:ext>
            </a:extLst>
          </p:cNvPr>
          <p:cNvSpPr>
            <a:spLocks noGrp="1"/>
          </p:cNvSpPr>
          <p:nvPr>
            <p:ph type="dt" sz="half" idx="10"/>
          </p:nvPr>
        </p:nvSpPr>
        <p:spPr/>
        <p:txBody>
          <a:bodyPr/>
          <a:lstStyle/>
          <a:p>
            <a:fld id="{24B0439F-9373-4E5D-812E-6E60A233D503}" type="datetimeFigureOut">
              <a:rPr lang="en-US" smtClean="0"/>
              <a:t>1/15/2021</a:t>
            </a:fld>
            <a:endParaRPr lang="en-US"/>
          </a:p>
        </p:txBody>
      </p:sp>
      <p:sp>
        <p:nvSpPr>
          <p:cNvPr id="6" name="Footer Placeholder 5">
            <a:extLst>
              <a:ext uri="{FF2B5EF4-FFF2-40B4-BE49-F238E27FC236}">
                <a16:creationId xmlns:a16="http://schemas.microsoft.com/office/drawing/2014/main" id="{11AD3FB6-E85F-4196-BB11-9C909DFD6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2737A-BCB3-449D-AF03-1AEE2852AD60}"/>
              </a:ext>
            </a:extLst>
          </p:cNvPr>
          <p:cNvSpPr>
            <a:spLocks noGrp="1"/>
          </p:cNvSpPr>
          <p:nvPr>
            <p:ph type="sldNum" sz="quarter" idx="12"/>
          </p:nvPr>
        </p:nvSpPr>
        <p:spPr/>
        <p:txBody>
          <a:bodyPr/>
          <a:lstStyle/>
          <a:p>
            <a:fld id="{AA79D12B-3649-472A-80FF-B189B0CCBE3D}" type="slidenum">
              <a:rPr lang="en-US" smtClean="0"/>
              <a:t>‹#›</a:t>
            </a:fld>
            <a:endParaRPr lang="en-US"/>
          </a:p>
        </p:txBody>
      </p:sp>
    </p:spTree>
    <p:extLst>
      <p:ext uri="{BB962C8B-B14F-4D97-AF65-F5344CB8AC3E}">
        <p14:creationId xmlns:p14="http://schemas.microsoft.com/office/powerpoint/2010/main" val="28609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8D29C-49EA-462D-B2B0-0BA445499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E6191D-735E-408E-869A-76EFCD4F4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77C6B-1E07-4D0E-AF27-876C2101A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0439F-9373-4E5D-812E-6E60A233D503}" type="datetimeFigureOut">
              <a:rPr lang="en-US" smtClean="0"/>
              <a:t>1/15/2021</a:t>
            </a:fld>
            <a:endParaRPr lang="en-US"/>
          </a:p>
        </p:txBody>
      </p:sp>
      <p:sp>
        <p:nvSpPr>
          <p:cNvPr id="5" name="Footer Placeholder 4">
            <a:extLst>
              <a:ext uri="{FF2B5EF4-FFF2-40B4-BE49-F238E27FC236}">
                <a16:creationId xmlns:a16="http://schemas.microsoft.com/office/drawing/2014/main" id="{9D668E2F-9B2B-40DF-B4C4-1CACABD5E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0DC996-9ED3-4441-A759-1BDDE3E9F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D12B-3649-472A-80FF-B189B0CCBE3D}" type="slidenum">
              <a:rPr lang="en-US" smtClean="0"/>
              <a:t>‹#›</a:t>
            </a:fld>
            <a:endParaRPr lang="en-US"/>
          </a:p>
        </p:txBody>
      </p:sp>
    </p:spTree>
    <p:extLst>
      <p:ext uri="{BB962C8B-B14F-4D97-AF65-F5344CB8AC3E}">
        <p14:creationId xmlns:p14="http://schemas.microsoft.com/office/powerpoint/2010/main" val="425697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4305F-09EF-427F-AAC7-D4BE0AE9F1EE}"/>
              </a:ext>
            </a:extLst>
          </p:cNvPr>
          <p:cNvSpPr>
            <a:spLocks noGrp="1"/>
          </p:cNvSpPr>
          <p:nvPr>
            <p:ph type="title"/>
          </p:nvPr>
        </p:nvSpPr>
        <p:spPr>
          <a:xfrm>
            <a:off x="635000" y="640823"/>
            <a:ext cx="3418659" cy="5583148"/>
          </a:xfrm>
        </p:spPr>
        <p:txBody>
          <a:bodyPr anchor="ctr">
            <a:normAutofit/>
          </a:bodyPr>
          <a:lstStyle/>
          <a:p>
            <a:r>
              <a:rPr lang="en-US" sz="5400"/>
              <a:t>Agenda</a:t>
            </a:r>
          </a:p>
        </p:txBody>
      </p:sp>
      <p:sp>
        <p:nvSpPr>
          <p:cNvPr id="4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3738E4A7-DC5F-4508-95E8-8299044268D3}"/>
              </a:ext>
            </a:extLst>
          </p:cNvPr>
          <p:cNvGraphicFramePr>
            <a:graphicFrameLocks noGrp="1"/>
          </p:cNvGraphicFramePr>
          <p:nvPr>
            <p:ph idx="1"/>
            <p:extLst>
              <p:ext uri="{D42A27DB-BD31-4B8C-83A1-F6EECF244321}">
                <p14:modId xmlns:p14="http://schemas.microsoft.com/office/powerpoint/2010/main" val="60600556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96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7BE31F-A129-45DD-8071-A63EC47D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7CA163AC-F477-454A-9FB4-81324C004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 name="Freeform 5">
              <a:extLst>
                <a:ext uri="{FF2B5EF4-FFF2-40B4-BE49-F238E27FC236}">
                  <a16:creationId xmlns:a16="http://schemas.microsoft.com/office/drawing/2014/main" id="{609D7097-03A6-4239-A2E0-784E82C236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6">
              <a:extLst>
                <a:ext uri="{FF2B5EF4-FFF2-40B4-BE49-F238E27FC236}">
                  <a16:creationId xmlns:a16="http://schemas.microsoft.com/office/drawing/2014/main" id="{813887E5-2F5F-4C9D-92F5-F80D937A8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7">
              <a:extLst>
                <a:ext uri="{FF2B5EF4-FFF2-40B4-BE49-F238E27FC236}">
                  <a16:creationId xmlns:a16="http://schemas.microsoft.com/office/drawing/2014/main" id="{57A4F98D-BAD2-4F7F-93D3-FD86C479A9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8">
              <a:extLst>
                <a:ext uri="{FF2B5EF4-FFF2-40B4-BE49-F238E27FC236}">
                  <a16:creationId xmlns:a16="http://schemas.microsoft.com/office/drawing/2014/main" id="{FBA2120E-6E1E-4A2B-9CD8-94C39AD80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9">
              <a:extLst>
                <a:ext uri="{FF2B5EF4-FFF2-40B4-BE49-F238E27FC236}">
                  <a16:creationId xmlns:a16="http://schemas.microsoft.com/office/drawing/2014/main" id="{264DA4AC-C3A7-46CE-96BA-018B8FCFEF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0">
              <a:extLst>
                <a:ext uri="{FF2B5EF4-FFF2-40B4-BE49-F238E27FC236}">
                  <a16:creationId xmlns:a16="http://schemas.microsoft.com/office/drawing/2014/main" id="{A73A5202-BD67-46B2-9FAB-C1B28AB424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1">
              <a:extLst>
                <a:ext uri="{FF2B5EF4-FFF2-40B4-BE49-F238E27FC236}">
                  <a16:creationId xmlns:a16="http://schemas.microsoft.com/office/drawing/2014/main" id="{01E70EE5-EE26-44BD-A18E-777A1A3D5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2">
              <a:extLst>
                <a:ext uri="{FF2B5EF4-FFF2-40B4-BE49-F238E27FC236}">
                  <a16:creationId xmlns:a16="http://schemas.microsoft.com/office/drawing/2014/main" id="{504A980C-59CB-46F2-A571-87612CDD2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3">
              <a:extLst>
                <a:ext uri="{FF2B5EF4-FFF2-40B4-BE49-F238E27FC236}">
                  <a16:creationId xmlns:a16="http://schemas.microsoft.com/office/drawing/2014/main" id="{B353B73E-7D3C-4184-87FD-295B6B341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4">
              <a:extLst>
                <a:ext uri="{FF2B5EF4-FFF2-40B4-BE49-F238E27FC236}">
                  <a16:creationId xmlns:a16="http://schemas.microsoft.com/office/drawing/2014/main" id="{2EF8F173-9834-4DD9-B995-3F8DAAAE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5">
              <a:extLst>
                <a:ext uri="{FF2B5EF4-FFF2-40B4-BE49-F238E27FC236}">
                  <a16:creationId xmlns:a16="http://schemas.microsoft.com/office/drawing/2014/main" id="{8A9567B5-6E50-4B28-8AC5-CDC159A89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6">
              <a:extLst>
                <a:ext uri="{FF2B5EF4-FFF2-40B4-BE49-F238E27FC236}">
                  <a16:creationId xmlns:a16="http://schemas.microsoft.com/office/drawing/2014/main" id="{F98F9214-A978-485D-814B-5FE3EC570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7">
              <a:extLst>
                <a:ext uri="{FF2B5EF4-FFF2-40B4-BE49-F238E27FC236}">
                  <a16:creationId xmlns:a16="http://schemas.microsoft.com/office/drawing/2014/main" id="{80A8AB3C-056D-4907-ACF6-ABD5BA9052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8">
              <a:extLst>
                <a:ext uri="{FF2B5EF4-FFF2-40B4-BE49-F238E27FC236}">
                  <a16:creationId xmlns:a16="http://schemas.microsoft.com/office/drawing/2014/main" id="{CF51BEC3-1414-4B86-B1E1-0051FF1819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19">
              <a:extLst>
                <a:ext uri="{FF2B5EF4-FFF2-40B4-BE49-F238E27FC236}">
                  <a16:creationId xmlns:a16="http://schemas.microsoft.com/office/drawing/2014/main" id="{F69D94F0-358D-4931-B5CA-5A223180D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20">
              <a:extLst>
                <a:ext uri="{FF2B5EF4-FFF2-40B4-BE49-F238E27FC236}">
                  <a16:creationId xmlns:a16="http://schemas.microsoft.com/office/drawing/2014/main" id="{5CFB12DB-F2CC-466C-828B-009EA7B5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21">
              <a:extLst>
                <a:ext uri="{FF2B5EF4-FFF2-40B4-BE49-F238E27FC236}">
                  <a16:creationId xmlns:a16="http://schemas.microsoft.com/office/drawing/2014/main" id="{43D8F6E9-0540-4297-A310-D7C9FA65A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22">
              <a:extLst>
                <a:ext uri="{FF2B5EF4-FFF2-40B4-BE49-F238E27FC236}">
                  <a16:creationId xmlns:a16="http://schemas.microsoft.com/office/drawing/2014/main" id="{077E47D8-A4D7-46C2-9EF0-AF1C777C28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23">
              <a:extLst>
                <a:ext uri="{FF2B5EF4-FFF2-40B4-BE49-F238E27FC236}">
                  <a16:creationId xmlns:a16="http://schemas.microsoft.com/office/drawing/2014/main" id="{F1D21ED2-F5A9-4411-934F-B972429F4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24">
              <a:extLst>
                <a:ext uri="{FF2B5EF4-FFF2-40B4-BE49-F238E27FC236}">
                  <a16:creationId xmlns:a16="http://schemas.microsoft.com/office/drawing/2014/main" id="{E2EDE38A-AE13-4408-9B8B-EE6F62C91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25">
              <a:extLst>
                <a:ext uri="{FF2B5EF4-FFF2-40B4-BE49-F238E27FC236}">
                  <a16:creationId xmlns:a16="http://schemas.microsoft.com/office/drawing/2014/main" id="{3630CEB6-A7D8-45A1-AC44-147C2AF13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1" name="Group 40">
            <a:extLst>
              <a:ext uri="{FF2B5EF4-FFF2-40B4-BE49-F238E27FC236}">
                <a16:creationId xmlns:a16="http://schemas.microsoft.com/office/drawing/2014/main" id="{83118EC2-A2C7-4CDB-887C-21E0B0C43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2" name="Rectangle 41">
              <a:extLst>
                <a:ext uri="{FF2B5EF4-FFF2-40B4-BE49-F238E27FC236}">
                  <a16:creationId xmlns:a16="http://schemas.microsoft.com/office/drawing/2014/main" id="{E7D642C1-20ED-4515-B19F-47B6CC834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Isosceles Triangle 22">
              <a:extLst>
                <a:ext uri="{FF2B5EF4-FFF2-40B4-BE49-F238E27FC236}">
                  <a16:creationId xmlns:a16="http://schemas.microsoft.com/office/drawing/2014/main" id="{0E5C6FE8-B8C9-4163-830B-3F8E408E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E3A09EDA-AF27-4D31-8A57-4407E0574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CEEFDA2-B36B-4A1D-AF30-277C9E4CA3CB}"/>
              </a:ext>
            </a:extLst>
          </p:cNvPr>
          <p:cNvSpPr>
            <a:spLocks noGrp="1"/>
          </p:cNvSpPr>
          <p:nvPr>
            <p:ph type="title"/>
          </p:nvPr>
        </p:nvSpPr>
        <p:spPr>
          <a:xfrm>
            <a:off x="888631" y="2358391"/>
            <a:ext cx="3498979" cy="2453676"/>
          </a:xfrm>
        </p:spPr>
        <p:txBody>
          <a:bodyPr vert="horz" lIns="91440" tIns="45720" rIns="91440" bIns="45720" rtlCol="0" anchor="ctr">
            <a:normAutofit/>
          </a:bodyPr>
          <a:lstStyle/>
          <a:p>
            <a:pPr algn="ctr"/>
            <a:r>
              <a:rPr lang="en-US" sz="3600">
                <a:solidFill>
                  <a:srgbClr val="FFFFFF"/>
                </a:solidFill>
              </a:rPr>
              <a:t>2. “Controllable” Factors that Matter</a:t>
            </a:r>
          </a:p>
        </p:txBody>
      </p:sp>
      <p:sp>
        <p:nvSpPr>
          <p:cNvPr id="6" name="TextBox 5">
            <a:extLst>
              <a:ext uri="{FF2B5EF4-FFF2-40B4-BE49-F238E27FC236}">
                <a16:creationId xmlns:a16="http://schemas.microsoft.com/office/drawing/2014/main" id="{057F1D50-389A-4105-A786-3DC888138182}"/>
              </a:ext>
            </a:extLst>
          </p:cNvPr>
          <p:cNvSpPr txBox="1"/>
          <p:nvPr/>
        </p:nvSpPr>
        <p:spPr>
          <a:xfrm>
            <a:off x="5118447" y="4267830"/>
            <a:ext cx="6281873" cy="178397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1" dirty="0"/>
              <a:t>What factors relate to higher priced purchases?</a:t>
            </a:r>
          </a:p>
        </p:txBody>
      </p:sp>
      <p:pic>
        <p:nvPicPr>
          <p:cNvPr id="8" name="Picture 7">
            <a:extLst>
              <a:ext uri="{FF2B5EF4-FFF2-40B4-BE49-F238E27FC236}">
                <a16:creationId xmlns:a16="http://schemas.microsoft.com/office/drawing/2014/main" id="{0AC9657E-D19C-4DF2-B22D-D4C71013368A}"/>
              </a:ext>
            </a:extLst>
          </p:cNvPr>
          <p:cNvPicPr>
            <a:picLocks noChangeAspect="1"/>
          </p:cNvPicPr>
          <p:nvPr/>
        </p:nvPicPr>
        <p:blipFill>
          <a:blip r:embed="rId2"/>
          <a:stretch>
            <a:fillRect/>
          </a:stretch>
        </p:blipFill>
        <p:spPr>
          <a:xfrm>
            <a:off x="4537076" y="841375"/>
            <a:ext cx="7572375" cy="3895725"/>
          </a:xfrm>
          <a:prstGeom prst="rect">
            <a:avLst/>
          </a:prstGeom>
        </p:spPr>
      </p:pic>
    </p:spTree>
    <p:extLst>
      <p:ext uri="{BB962C8B-B14F-4D97-AF65-F5344CB8AC3E}">
        <p14:creationId xmlns:p14="http://schemas.microsoft.com/office/powerpoint/2010/main" val="91550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C2A2D6-9E98-4BDD-A17F-ED91A438F41C}"/>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3. Other Summaries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encil">
            <a:extLst>
              <a:ext uri="{FF2B5EF4-FFF2-40B4-BE49-F238E27FC236}">
                <a16:creationId xmlns:a16="http://schemas.microsoft.com/office/drawing/2014/main" id="{DEFC7E0D-8F8F-4BAF-B525-4C6CF90B2F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70841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2F10A9A4-A922-440B-826E-D25E6B2E7DC0}"/>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Total &amp; Average Sales by Vertical</a:t>
            </a:r>
          </a:p>
        </p:txBody>
      </p:sp>
      <p:sp>
        <p:nvSpPr>
          <p:cNvPr id="7" name="Content Placeholder 6">
            <a:extLst>
              <a:ext uri="{FF2B5EF4-FFF2-40B4-BE49-F238E27FC236}">
                <a16:creationId xmlns:a16="http://schemas.microsoft.com/office/drawing/2014/main" id="{9E739E6F-E614-4797-97F4-0B5F60CBC3A0}"/>
              </a:ext>
            </a:extLst>
          </p:cNvPr>
          <p:cNvSpPr>
            <a:spLocks noGrp="1"/>
          </p:cNvSpPr>
          <p:nvPr>
            <p:ph idx="1"/>
          </p:nvPr>
        </p:nvSpPr>
        <p:spPr>
          <a:xfrm>
            <a:off x="6355641" y="338328"/>
            <a:ext cx="5029200" cy="1773936"/>
          </a:xfrm>
        </p:spPr>
        <p:txBody>
          <a:bodyPr anchor="ctr">
            <a:normAutofit/>
          </a:bodyPr>
          <a:lstStyle/>
          <a:p>
            <a:r>
              <a:rPr lang="en-US" sz="1800">
                <a:solidFill>
                  <a:srgbClr val="FFFFFF"/>
                </a:solidFill>
              </a:rPr>
              <a:t>911 &amp; Dispatch: Bread &amp; Butter</a:t>
            </a:r>
          </a:p>
          <a:p>
            <a:r>
              <a:rPr lang="en-US" sz="1800">
                <a:solidFill>
                  <a:srgbClr val="FFFFFF"/>
                </a:solidFill>
              </a:rPr>
              <a:t>Hospitality 2</a:t>
            </a:r>
            <a:r>
              <a:rPr lang="en-US" sz="1800" baseline="30000">
                <a:solidFill>
                  <a:srgbClr val="FFFFFF"/>
                </a:solidFill>
              </a:rPr>
              <a:t>nd</a:t>
            </a:r>
            <a:r>
              <a:rPr lang="en-US" sz="1800">
                <a:solidFill>
                  <a:srgbClr val="FFFFFF"/>
                </a:solidFill>
              </a:rPr>
              <a:t> Highest Avg</a:t>
            </a:r>
          </a:p>
        </p:txBody>
      </p:sp>
      <p:sp>
        <p:nvSpPr>
          <p:cNvPr id="25" name="Rectangle 24">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7B70CE0-4916-4DAA-AFA3-3F53185E484F}"/>
              </a:ext>
            </a:extLst>
          </p:cNvPr>
          <p:cNvPicPr>
            <a:picLocks noChangeAspect="1"/>
          </p:cNvPicPr>
          <p:nvPr/>
        </p:nvPicPr>
        <p:blipFill rotWithShape="1">
          <a:blip r:embed="rId3"/>
          <a:srcRect l="7879" r="5614"/>
          <a:stretch/>
        </p:blipFill>
        <p:spPr>
          <a:xfrm>
            <a:off x="904298" y="3032449"/>
            <a:ext cx="4697762" cy="3108960"/>
          </a:xfrm>
          <a:prstGeom prst="rect">
            <a:avLst/>
          </a:prstGeom>
        </p:spPr>
      </p:pic>
      <p:pic>
        <p:nvPicPr>
          <p:cNvPr id="11" name="Picture 10">
            <a:extLst>
              <a:ext uri="{FF2B5EF4-FFF2-40B4-BE49-F238E27FC236}">
                <a16:creationId xmlns:a16="http://schemas.microsoft.com/office/drawing/2014/main" id="{F4081291-AF45-422B-8BE4-CFB165836846}"/>
              </a:ext>
            </a:extLst>
          </p:cNvPr>
          <p:cNvPicPr>
            <a:picLocks noChangeAspect="1"/>
          </p:cNvPicPr>
          <p:nvPr/>
        </p:nvPicPr>
        <p:blipFill rotWithShape="1">
          <a:blip r:embed="rId4"/>
          <a:srcRect l="3892" r="3205"/>
          <a:stretch/>
        </p:blipFill>
        <p:spPr>
          <a:xfrm>
            <a:off x="6394048" y="3032449"/>
            <a:ext cx="5089546" cy="3108960"/>
          </a:xfrm>
          <a:prstGeom prst="rect">
            <a:avLst/>
          </a:prstGeom>
        </p:spPr>
      </p:pic>
    </p:spTree>
    <p:extLst>
      <p:ext uri="{BB962C8B-B14F-4D97-AF65-F5344CB8AC3E}">
        <p14:creationId xmlns:p14="http://schemas.microsoft.com/office/powerpoint/2010/main" val="212812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B5647-C8B7-492C-8E33-1B3D85017CF6}"/>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Top Total Sales by Item</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F7BDD8-EE5B-44FF-8745-2D65D6EDBC15}"/>
              </a:ext>
            </a:extLst>
          </p:cNvPr>
          <p:cNvPicPr>
            <a:picLocks noChangeAspect="1"/>
          </p:cNvPicPr>
          <p:nvPr/>
        </p:nvPicPr>
        <p:blipFill rotWithShape="1">
          <a:blip r:embed="rId2"/>
          <a:srcRect l="1497" r="6883"/>
          <a:stretch/>
        </p:blipFill>
        <p:spPr>
          <a:xfrm>
            <a:off x="976251" y="942538"/>
            <a:ext cx="7163222" cy="4808332"/>
          </a:xfrm>
          <a:prstGeom prst="rect">
            <a:avLst/>
          </a:prstGeom>
          <a:effectLst/>
        </p:spPr>
      </p:pic>
    </p:spTree>
    <p:extLst>
      <p:ext uri="{BB962C8B-B14F-4D97-AF65-F5344CB8AC3E}">
        <p14:creationId xmlns:p14="http://schemas.microsoft.com/office/powerpoint/2010/main" val="205840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4305F-09EF-427F-AAC7-D4BE0AE9F1EE}"/>
              </a:ext>
            </a:extLst>
          </p:cNvPr>
          <p:cNvSpPr>
            <a:spLocks noGrp="1"/>
          </p:cNvSpPr>
          <p:nvPr>
            <p:ph type="title"/>
          </p:nvPr>
        </p:nvSpPr>
        <p:spPr>
          <a:xfrm>
            <a:off x="841248" y="256032"/>
            <a:ext cx="10506456" cy="1014984"/>
          </a:xfrm>
        </p:spPr>
        <p:txBody>
          <a:bodyPr anchor="b">
            <a:normAutofit/>
          </a:bodyPr>
          <a:lstStyle/>
          <a:p>
            <a:r>
              <a:rPr lang="en-US"/>
              <a:t>Timeframe</a:t>
            </a:r>
          </a:p>
        </p:txBody>
      </p:sp>
      <p:sp>
        <p:nvSpPr>
          <p:cNvPr id="62" name="Rectangle 5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3" name="Rectangle 5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4" name="Content Placeholder 2">
            <a:extLst>
              <a:ext uri="{FF2B5EF4-FFF2-40B4-BE49-F238E27FC236}">
                <a16:creationId xmlns:a16="http://schemas.microsoft.com/office/drawing/2014/main" id="{973E69E3-B081-4F6F-8B7F-965C47FA3180}"/>
              </a:ext>
            </a:extLst>
          </p:cNvPr>
          <p:cNvGraphicFramePr>
            <a:graphicFrameLocks noGrp="1"/>
          </p:cNvGraphicFramePr>
          <p:nvPr>
            <p:ph idx="1"/>
            <p:extLst>
              <p:ext uri="{D42A27DB-BD31-4B8C-83A1-F6EECF244321}">
                <p14:modId xmlns:p14="http://schemas.microsoft.com/office/powerpoint/2010/main" val="16541388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85ECFE87-87FD-4105-82B3-8E20BA7D336B}"/>
              </a:ext>
            </a:extLst>
          </p:cNvPr>
          <p:cNvPicPr>
            <a:picLocks noChangeAspect="1"/>
          </p:cNvPicPr>
          <p:nvPr/>
        </p:nvPicPr>
        <p:blipFill rotWithShape="1">
          <a:blip r:embed="rId7"/>
          <a:srcRect l="-833" r="833" b="35927"/>
          <a:stretch/>
        </p:blipFill>
        <p:spPr>
          <a:xfrm>
            <a:off x="701040" y="1926266"/>
            <a:ext cx="8808720" cy="852231"/>
          </a:xfrm>
          <a:prstGeom prst="rect">
            <a:avLst/>
          </a:prstGeom>
        </p:spPr>
      </p:pic>
      <p:pic>
        <p:nvPicPr>
          <p:cNvPr id="15" name="Picture 14">
            <a:extLst>
              <a:ext uri="{FF2B5EF4-FFF2-40B4-BE49-F238E27FC236}">
                <a16:creationId xmlns:a16="http://schemas.microsoft.com/office/drawing/2014/main" id="{20E7C702-F6D7-4692-B532-4FA4B0596708}"/>
              </a:ext>
            </a:extLst>
          </p:cNvPr>
          <p:cNvPicPr>
            <a:picLocks noChangeAspect="1"/>
          </p:cNvPicPr>
          <p:nvPr/>
        </p:nvPicPr>
        <p:blipFill rotWithShape="1">
          <a:blip r:embed="rId8"/>
          <a:srcRect l="1417"/>
          <a:stretch/>
        </p:blipFill>
        <p:spPr>
          <a:xfrm>
            <a:off x="3101152" y="5431559"/>
            <a:ext cx="8537663" cy="852231"/>
          </a:xfrm>
          <a:prstGeom prst="rect">
            <a:avLst/>
          </a:prstGeom>
        </p:spPr>
      </p:pic>
    </p:spTree>
    <p:extLst>
      <p:ext uri="{BB962C8B-B14F-4D97-AF65-F5344CB8AC3E}">
        <p14:creationId xmlns:p14="http://schemas.microsoft.com/office/powerpoint/2010/main" val="104903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8C28-BEB7-46BC-9249-6A11B9F0198E}"/>
              </a:ext>
            </a:extLst>
          </p:cNvPr>
          <p:cNvSpPr>
            <a:spLocks noGrp="1"/>
          </p:cNvSpPr>
          <p:nvPr>
            <p:ph type="title"/>
          </p:nvPr>
        </p:nvSpPr>
        <p:spPr/>
        <p:txBody>
          <a:bodyPr/>
          <a:lstStyle/>
          <a:p>
            <a:r>
              <a:rPr lang="en-US" dirty="0"/>
              <a:t>1. Sales Summary – 2015:9/30/2020</a:t>
            </a:r>
          </a:p>
        </p:txBody>
      </p:sp>
      <p:pic>
        <p:nvPicPr>
          <p:cNvPr id="5" name="Content Placeholder 4" descr="Chart, bar chart&#10;&#10;Description automatically generated">
            <a:extLst>
              <a:ext uri="{FF2B5EF4-FFF2-40B4-BE49-F238E27FC236}">
                <a16:creationId xmlns:a16="http://schemas.microsoft.com/office/drawing/2014/main" id="{4419A50E-BAD0-4C54-AFB1-B1B48321A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4" y="1533525"/>
            <a:ext cx="5857876" cy="3905250"/>
          </a:xfrm>
        </p:spPr>
      </p:pic>
      <p:graphicFrame>
        <p:nvGraphicFramePr>
          <p:cNvPr id="7" name="Table 7">
            <a:extLst>
              <a:ext uri="{FF2B5EF4-FFF2-40B4-BE49-F238E27FC236}">
                <a16:creationId xmlns:a16="http://schemas.microsoft.com/office/drawing/2014/main" id="{A107C7F8-5096-41DE-A117-0CE4BE5095E5}"/>
              </a:ext>
            </a:extLst>
          </p:cNvPr>
          <p:cNvGraphicFramePr>
            <a:graphicFrameLocks noGrp="1"/>
          </p:cNvGraphicFramePr>
          <p:nvPr>
            <p:extLst>
              <p:ext uri="{D42A27DB-BD31-4B8C-83A1-F6EECF244321}">
                <p14:modId xmlns:p14="http://schemas.microsoft.com/office/powerpoint/2010/main" val="1935620342"/>
              </p:ext>
            </p:extLst>
          </p:nvPr>
        </p:nvGraphicFramePr>
        <p:xfrm>
          <a:off x="6346826" y="1912143"/>
          <a:ext cx="5227299" cy="2688432"/>
        </p:xfrm>
        <a:graphic>
          <a:graphicData uri="http://schemas.openxmlformats.org/drawingml/2006/table">
            <a:tbl>
              <a:tblPr firstRow="1" bandRow="1">
                <a:tableStyleId>{5C22544A-7EE6-4342-B048-85BDC9FD1C3A}</a:tableStyleId>
              </a:tblPr>
              <a:tblGrid>
                <a:gridCol w="1742433">
                  <a:extLst>
                    <a:ext uri="{9D8B030D-6E8A-4147-A177-3AD203B41FA5}">
                      <a16:colId xmlns:a16="http://schemas.microsoft.com/office/drawing/2014/main" val="1773377119"/>
                    </a:ext>
                  </a:extLst>
                </a:gridCol>
                <a:gridCol w="1742433">
                  <a:extLst>
                    <a:ext uri="{9D8B030D-6E8A-4147-A177-3AD203B41FA5}">
                      <a16:colId xmlns:a16="http://schemas.microsoft.com/office/drawing/2014/main" val="2038446138"/>
                    </a:ext>
                  </a:extLst>
                </a:gridCol>
                <a:gridCol w="1742433">
                  <a:extLst>
                    <a:ext uri="{9D8B030D-6E8A-4147-A177-3AD203B41FA5}">
                      <a16:colId xmlns:a16="http://schemas.microsoft.com/office/drawing/2014/main" val="3350285175"/>
                    </a:ext>
                  </a:extLst>
                </a:gridCol>
              </a:tblGrid>
              <a:tr h="672108">
                <a:tc>
                  <a:txBody>
                    <a:bodyPr/>
                    <a:lstStyle/>
                    <a:p>
                      <a:pPr algn="ctr"/>
                      <a:r>
                        <a:rPr lang="en-US" sz="2400" dirty="0"/>
                        <a:t>Total Sales</a:t>
                      </a:r>
                    </a:p>
                  </a:txBody>
                  <a:tcPr anchor="ctr"/>
                </a:tc>
                <a:tc>
                  <a:txBody>
                    <a:bodyPr/>
                    <a:lstStyle/>
                    <a:p>
                      <a:pPr algn="ctr"/>
                      <a:r>
                        <a:rPr lang="en-US" sz="2000" b="1" dirty="0"/>
                        <a:t>$12,919,911</a:t>
                      </a:r>
                    </a:p>
                  </a:txBody>
                  <a:tcPr anchor="ctr"/>
                </a:tc>
                <a:tc>
                  <a:txBody>
                    <a:bodyPr/>
                    <a:lstStyle/>
                    <a:p>
                      <a:pPr algn="ctr"/>
                      <a:r>
                        <a:rPr lang="en-US" sz="1400" dirty="0"/>
                        <a:t>% of Total Sales</a:t>
                      </a:r>
                    </a:p>
                  </a:txBody>
                  <a:tcPr anchor="ctr"/>
                </a:tc>
                <a:extLst>
                  <a:ext uri="{0D108BD9-81ED-4DB2-BD59-A6C34878D82A}">
                    <a16:rowId xmlns:a16="http://schemas.microsoft.com/office/drawing/2014/main" val="3145913709"/>
                  </a:ext>
                </a:extLst>
              </a:tr>
              <a:tr h="672108">
                <a:tc>
                  <a:txBody>
                    <a:bodyPr/>
                    <a:lstStyle/>
                    <a:p>
                      <a:pPr algn="ctr"/>
                      <a:r>
                        <a:rPr lang="en-US" dirty="0"/>
                        <a:t>By top Customer</a:t>
                      </a:r>
                    </a:p>
                  </a:txBody>
                  <a:tcPr anchor="ctr"/>
                </a:tc>
                <a:tc>
                  <a:txBody>
                    <a:bodyPr/>
                    <a:lstStyle/>
                    <a:p>
                      <a:pPr algn="ctr"/>
                      <a:r>
                        <a:rPr lang="en-US" dirty="0"/>
                        <a:t>$1,129,461</a:t>
                      </a:r>
                    </a:p>
                  </a:txBody>
                  <a:tcPr anchor="ctr"/>
                </a:tc>
                <a:tc>
                  <a:txBody>
                    <a:bodyPr/>
                    <a:lstStyle/>
                    <a:p>
                      <a:pPr algn="ctr"/>
                      <a:r>
                        <a:rPr lang="en-US" dirty="0"/>
                        <a:t>8.7%</a:t>
                      </a:r>
                    </a:p>
                  </a:txBody>
                  <a:tcPr anchor="ctr"/>
                </a:tc>
                <a:extLst>
                  <a:ext uri="{0D108BD9-81ED-4DB2-BD59-A6C34878D82A}">
                    <a16:rowId xmlns:a16="http://schemas.microsoft.com/office/drawing/2014/main" val="1437752951"/>
                  </a:ext>
                </a:extLst>
              </a:tr>
              <a:tr h="672108">
                <a:tc>
                  <a:txBody>
                    <a:bodyPr/>
                    <a:lstStyle/>
                    <a:p>
                      <a:pPr algn="ctr"/>
                      <a:r>
                        <a:rPr lang="en-US" dirty="0"/>
                        <a:t>By top 4</a:t>
                      </a:r>
                    </a:p>
                  </a:txBody>
                  <a:tcPr anchor="ctr"/>
                </a:tc>
                <a:tc>
                  <a:txBody>
                    <a:bodyPr/>
                    <a:lstStyle/>
                    <a:p>
                      <a:pPr algn="ctr"/>
                      <a:r>
                        <a:rPr lang="en-US" dirty="0"/>
                        <a:t>$3,492,509</a:t>
                      </a:r>
                    </a:p>
                  </a:txBody>
                  <a:tcPr anchor="ctr"/>
                </a:tc>
                <a:tc>
                  <a:txBody>
                    <a:bodyPr/>
                    <a:lstStyle/>
                    <a:p>
                      <a:pPr algn="ctr"/>
                      <a:r>
                        <a:rPr lang="en-US" dirty="0"/>
                        <a:t>27%</a:t>
                      </a:r>
                    </a:p>
                  </a:txBody>
                  <a:tcPr anchor="ctr"/>
                </a:tc>
                <a:extLst>
                  <a:ext uri="{0D108BD9-81ED-4DB2-BD59-A6C34878D82A}">
                    <a16:rowId xmlns:a16="http://schemas.microsoft.com/office/drawing/2014/main" val="65676734"/>
                  </a:ext>
                </a:extLst>
              </a:tr>
              <a:tr h="672108">
                <a:tc>
                  <a:txBody>
                    <a:bodyPr/>
                    <a:lstStyle/>
                    <a:p>
                      <a:pPr algn="ctr"/>
                      <a:r>
                        <a:rPr lang="en-US" dirty="0"/>
                        <a:t>By top 15</a:t>
                      </a:r>
                    </a:p>
                  </a:txBody>
                  <a:tcPr anchor="ctr"/>
                </a:tc>
                <a:tc>
                  <a:txBody>
                    <a:bodyPr/>
                    <a:lstStyle/>
                    <a:p>
                      <a:pPr algn="ctr"/>
                      <a:r>
                        <a:rPr lang="en-US" dirty="0"/>
                        <a:t>$6,477,592</a:t>
                      </a:r>
                    </a:p>
                  </a:txBody>
                  <a:tcPr anchor="ctr"/>
                </a:tc>
                <a:tc>
                  <a:txBody>
                    <a:bodyPr/>
                    <a:lstStyle/>
                    <a:p>
                      <a:pPr algn="ctr"/>
                      <a:r>
                        <a:rPr lang="en-US" dirty="0"/>
                        <a:t>50%</a:t>
                      </a:r>
                    </a:p>
                  </a:txBody>
                  <a:tcPr anchor="ctr"/>
                </a:tc>
                <a:extLst>
                  <a:ext uri="{0D108BD9-81ED-4DB2-BD59-A6C34878D82A}">
                    <a16:rowId xmlns:a16="http://schemas.microsoft.com/office/drawing/2014/main" val="3032610209"/>
                  </a:ext>
                </a:extLst>
              </a:tr>
            </a:tbl>
          </a:graphicData>
        </a:graphic>
      </p:graphicFrame>
    </p:spTree>
    <p:extLst>
      <p:ext uri="{BB962C8B-B14F-4D97-AF65-F5344CB8AC3E}">
        <p14:creationId xmlns:p14="http://schemas.microsoft.com/office/powerpoint/2010/main" val="158620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456F88C-55CE-4683-8ABE-4EAA97539951}"/>
              </a:ext>
            </a:extLst>
          </p:cNvPr>
          <p:cNvSpPr>
            <a:spLocks noGrp="1"/>
          </p:cNvSpPr>
          <p:nvPr>
            <p:ph type="title"/>
          </p:nvPr>
        </p:nvSpPr>
        <p:spPr>
          <a:xfrm>
            <a:off x="7559812" y="2723322"/>
            <a:ext cx="3510355" cy="2236738"/>
          </a:xfrm>
        </p:spPr>
        <p:txBody>
          <a:bodyPr vert="horz" lIns="91440" tIns="45720" rIns="91440" bIns="45720" rtlCol="0" anchor="b">
            <a:normAutofit fontScale="90000"/>
          </a:bodyPr>
          <a:lstStyle/>
          <a:p>
            <a:r>
              <a:rPr lang="en-US" sz="4100" dirty="0">
                <a:solidFill>
                  <a:srgbClr val="FFFFFF"/>
                </a:solidFill>
              </a:rPr>
              <a:t>1. Sales Summary – Total Sales by Year</a:t>
            </a:r>
          </a:p>
        </p:txBody>
      </p:sp>
      <p:sp>
        <p:nvSpPr>
          <p:cNvPr id="20"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Chart, bar chart&#10;&#10;Description automatically generated">
            <a:extLst>
              <a:ext uri="{FF2B5EF4-FFF2-40B4-BE49-F238E27FC236}">
                <a16:creationId xmlns:a16="http://schemas.microsoft.com/office/drawing/2014/main" id="{4967A7FF-DCD7-4388-8080-9F5BE481CC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07" r="1" b="1887"/>
          <a:stretch/>
        </p:blipFill>
        <p:spPr>
          <a:xfrm>
            <a:off x="1019735" y="971140"/>
            <a:ext cx="5874943" cy="3658410"/>
          </a:xfrm>
          <a:prstGeom prst="rect">
            <a:avLst/>
          </a:prstGeom>
        </p:spPr>
      </p:pic>
      <p:sp>
        <p:nvSpPr>
          <p:cNvPr id="6" name="TextBox 5">
            <a:extLst>
              <a:ext uri="{FF2B5EF4-FFF2-40B4-BE49-F238E27FC236}">
                <a16:creationId xmlns:a16="http://schemas.microsoft.com/office/drawing/2014/main" id="{6B0515C9-D68B-4596-B1D4-733336B63809}"/>
              </a:ext>
            </a:extLst>
          </p:cNvPr>
          <p:cNvSpPr txBox="1"/>
          <p:nvPr/>
        </p:nvSpPr>
        <p:spPr>
          <a:xfrm>
            <a:off x="3006924" y="4561122"/>
            <a:ext cx="4389120" cy="369332"/>
          </a:xfrm>
          <a:prstGeom prst="rect">
            <a:avLst/>
          </a:prstGeom>
          <a:noFill/>
        </p:spPr>
        <p:txBody>
          <a:bodyPr wrap="square" rtlCol="0">
            <a:spAutoFit/>
          </a:bodyPr>
          <a:lstStyle/>
          <a:p>
            <a:r>
              <a:rPr lang="en-US" b="1" i="1" dirty="0"/>
              <a:t>* Partial year 2020</a:t>
            </a:r>
          </a:p>
        </p:txBody>
      </p:sp>
    </p:spTree>
    <p:extLst>
      <p:ext uri="{BB962C8B-B14F-4D97-AF65-F5344CB8AC3E}">
        <p14:creationId xmlns:p14="http://schemas.microsoft.com/office/powerpoint/2010/main" val="412180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1E275-BF19-4F61-BCF1-40DB0B2BC4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1. Sales Summary - </a:t>
            </a:r>
            <a:r>
              <a:rPr lang="en-US" sz="3200" kern="1200" dirty="0">
                <a:solidFill>
                  <a:schemeClr val="bg1"/>
                </a:solidFill>
                <a:latin typeface="+mj-lt"/>
                <a:ea typeface="+mj-ea"/>
                <a:cs typeface="+mj-cs"/>
              </a:rPr>
              <a:t>“6 Box”</a:t>
            </a:r>
          </a:p>
        </p:txBody>
      </p:sp>
      <p:graphicFrame>
        <p:nvGraphicFramePr>
          <p:cNvPr id="39" name="Table 5">
            <a:extLst>
              <a:ext uri="{FF2B5EF4-FFF2-40B4-BE49-F238E27FC236}">
                <a16:creationId xmlns:a16="http://schemas.microsoft.com/office/drawing/2014/main" id="{695E1167-CFBD-4010-801B-88E3E8A628B2}"/>
              </a:ext>
            </a:extLst>
          </p:cNvPr>
          <p:cNvGraphicFramePr>
            <a:graphicFrameLocks noGrp="1"/>
          </p:cNvGraphicFramePr>
          <p:nvPr>
            <p:ph idx="1"/>
            <p:extLst>
              <p:ext uri="{D42A27DB-BD31-4B8C-83A1-F6EECF244321}">
                <p14:modId xmlns:p14="http://schemas.microsoft.com/office/powerpoint/2010/main" val="2937391413"/>
              </p:ext>
            </p:extLst>
          </p:nvPr>
        </p:nvGraphicFramePr>
        <p:xfrm>
          <a:off x="882848" y="1675227"/>
          <a:ext cx="10426305" cy="4394202"/>
        </p:xfrm>
        <a:graphic>
          <a:graphicData uri="http://schemas.openxmlformats.org/drawingml/2006/table">
            <a:tbl>
              <a:tblPr firstRow="1" bandRow="1">
                <a:tableStyleId>{5C22544A-7EE6-4342-B048-85BDC9FD1C3A}</a:tableStyleId>
              </a:tblPr>
              <a:tblGrid>
                <a:gridCol w="1966745">
                  <a:extLst>
                    <a:ext uri="{9D8B030D-6E8A-4147-A177-3AD203B41FA5}">
                      <a16:colId xmlns:a16="http://schemas.microsoft.com/office/drawing/2014/main" val="2560218824"/>
                    </a:ext>
                  </a:extLst>
                </a:gridCol>
                <a:gridCol w="1691912">
                  <a:extLst>
                    <a:ext uri="{9D8B030D-6E8A-4147-A177-3AD203B41FA5}">
                      <a16:colId xmlns:a16="http://schemas.microsoft.com/office/drawing/2014/main" val="2873135435"/>
                    </a:ext>
                  </a:extLst>
                </a:gridCol>
                <a:gridCol w="1691912">
                  <a:extLst>
                    <a:ext uri="{9D8B030D-6E8A-4147-A177-3AD203B41FA5}">
                      <a16:colId xmlns:a16="http://schemas.microsoft.com/office/drawing/2014/main" val="4138915192"/>
                    </a:ext>
                  </a:extLst>
                </a:gridCol>
                <a:gridCol w="1691912">
                  <a:extLst>
                    <a:ext uri="{9D8B030D-6E8A-4147-A177-3AD203B41FA5}">
                      <a16:colId xmlns:a16="http://schemas.microsoft.com/office/drawing/2014/main" val="3793993229"/>
                    </a:ext>
                  </a:extLst>
                </a:gridCol>
                <a:gridCol w="1691912">
                  <a:extLst>
                    <a:ext uri="{9D8B030D-6E8A-4147-A177-3AD203B41FA5}">
                      <a16:colId xmlns:a16="http://schemas.microsoft.com/office/drawing/2014/main" val="136542244"/>
                    </a:ext>
                  </a:extLst>
                </a:gridCol>
                <a:gridCol w="1691912">
                  <a:extLst>
                    <a:ext uri="{9D8B030D-6E8A-4147-A177-3AD203B41FA5}">
                      <a16:colId xmlns:a16="http://schemas.microsoft.com/office/drawing/2014/main" val="3328851379"/>
                    </a:ext>
                  </a:extLst>
                </a:gridCol>
              </a:tblGrid>
              <a:tr h="551830">
                <a:tc>
                  <a:txBody>
                    <a:bodyPr/>
                    <a:lstStyle/>
                    <a:p>
                      <a:r>
                        <a:rPr lang="en-US" sz="2700"/>
                        <a:t>Year:</a:t>
                      </a:r>
                    </a:p>
                  </a:txBody>
                  <a:tcPr marL="102191" marR="102191" marT="51095" marB="51095" anchor="ctr"/>
                </a:tc>
                <a:tc>
                  <a:txBody>
                    <a:bodyPr/>
                    <a:lstStyle/>
                    <a:p>
                      <a:pPr algn="ctr"/>
                      <a:r>
                        <a:rPr lang="en-US" sz="2700"/>
                        <a:t>2015</a:t>
                      </a:r>
                    </a:p>
                  </a:txBody>
                  <a:tcPr marL="102191" marR="102191" marT="51095" marB="51095" anchor="ctr"/>
                </a:tc>
                <a:tc>
                  <a:txBody>
                    <a:bodyPr/>
                    <a:lstStyle/>
                    <a:p>
                      <a:pPr algn="ctr"/>
                      <a:r>
                        <a:rPr lang="en-US" sz="2700"/>
                        <a:t>2016</a:t>
                      </a:r>
                    </a:p>
                  </a:txBody>
                  <a:tcPr marL="102191" marR="102191" marT="51095" marB="51095" anchor="ctr"/>
                </a:tc>
                <a:tc>
                  <a:txBody>
                    <a:bodyPr/>
                    <a:lstStyle/>
                    <a:p>
                      <a:pPr algn="ctr"/>
                      <a:r>
                        <a:rPr lang="en-US" sz="2700"/>
                        <a:t>2017</a:t>
                      </a:r>
                    </a:p>
                  </a:txBody>
                  <a:tcPr marL="102191" marR="102191" marT="51095" marB="51095" anchor="ctr"/>
                </a:tc>
                <a:tc>
                  <a:txBody>
                    <a:bodyPr/>
                    <a:lstStyle/>
                    <a:p>
                      <a:pPr algn="ctr"/>
                      <a:r>
                        <a:rPr lang="en-US" sz="2700"/>
                        <a:t>2018</a:t>
                      </a:r>
                    </a:p>
                  </a:txBody>
                  <a:tcPr marL="102191" marR="102191" marT="51095" marB="51095" anchor="ctr"/>
                </a:tc>
                <a:tc>
                  <a:txBody>
                    <a:bodyPr/>
                    <a:lstStyle/>
                    <a:p>
                      <a:pPr algn="ctr"/>
                      <a:r>
                        <a:rPr lang="en-US" sz="2700"/>
                        <a:t>2019</a:t>
                      </a:r>
                    </a:p>
                  </a:txBody>
                  <a:tcPr marL="102191" marR="102191" marT="51095" marB="51095" anchor="ctr"/>
                </a:tc>
                <a:extLst>
                  <a:ext uri="{0D108BD9-81ED-4DB2-BD59-A6C34878D82A}">
                    <a16:rowId xmlns:a16="http://schemas.microsoft.com/office/drawing/2014/main" val="1969668946"/>
                  </a:ext>
                </a:extLst>
              </a:tr>
              <a:tr h="960593">
                <a:tc>
                  <a:txBody>
                    <a:bodyPr/>
                    <a:lstStyle/>
                    <a:p>
                      <a:pPr algn="r"/>
                      <a:r>
                        <a:rPr lang="en-US" sz="2700" i="1"/>
                        <a:t>Above $30k</a:t>
                      </a:r>
                    </a:p>
                  </a:txBody>
                  <a:tcPr marL="102191" marR="102191" marT="51095" marB="51095" anchor="ctr"/>
                </a:tc>
                <a:tc>
                  <a:txBody>
                    <a:bodyPr/>
                    <a:lstStyle/>
                    <a:p>
                      <a:pPr algn="ctr"/>
                      <a:r>
                        <a:rPr lang="en-US" sz="2700"/>
                        <a:t>10</a:t>
                      </a:r>
                    </a:p>
                  </a:txBody>
                  <a:tcPr marL="102191" marR="102191" marT="51095" marB="51095" anchor="ctr"/>
                </a:tc>
                <a:tc>
                  <a:txBody>
                    <a:bodyPr/>
                    <a:lstStyle/>
                    <a:p>
                      <a:pPr algn="ctr"/>
                      <a:r>
                        <a:rPr lang="en-US" sz="2700"/>
                        <a:t>14</a:t>
                      </a:r>
                    </a:p>
                  </a:txBody>
                  <a:tcPr marL="102191" marR="102191" marT="51095" marB="51095" anchor="ctr"/>
                </a:tc>
                <a:tc>
                  <a:txBody>
                    <a:bodyPr/>
                    <a:lstStyle/>
                    <a:p>
                      <a:pPr algn="ctr"/>
                      <a:r>
                        <a:rPr lang="en-US" sz="2700"/>
                        <a:t>16</a:t>
                      </a:r>
                    </a:p>
                  </a:txBody>
                  <a:tcPr marL="102191" marR="102191" marT="51095" marB="51095" anchor="ctr"/>
                </a:tc>
                <a:tc>
                  <a:txBody>
                    <a:bodyPr/>
                    <a:lstStyle/>
                    <a:p>
                      <a:pPr algn="ctr"/>
                      <a:r>
                        <a:rPr lang="en-US" sz="2700"/>
                        <a:t>9</a:t>
                      </a:r>
                    </a:p>
                  </a:txBody>
                  <a:tcPr marL="102191" marR="102191" marT="51095" marB="51095" anchor="ctr"/>
                </a:tc>
                <a:tc>
                  <a:txBody>
                    <a:bodyPr/>
                    <a:lstStyle/>
                    <a:p>
                      <a:pPr algn="ctr"/>
                      <a:r>
                        <a:rPr lang="en-US" sz="2700"/>
                        <a:t>21</a:t>
                      </a:r>
                    </a:p>
                  </a:txBody>
                  <a:tcPr marL="102191" marR="102191" marT="51095" marB="51095" anchor="ctr"/>
                </a:tc>
                <a:extLst>
                  <a:ext uri="{0D108BD9-81ED-4DB2-BD59-A6C34878D82A}">
                    <a16:rowId xmlns:a16="http://schemas.microsoft.com/office/drawing/2014/main" val="3619218381"/>
                  </a:ext>
                </a:extLst>
              </a:tr>
              <a:tr h="960593">
                <a:tc>
                  <a:txBody>
                    <a:bodyPr/>
                    <a:lstStyle/>
                    <a:p>
                      <a:pPr algn="r"/>
                      <a:r>
                        <a:rPr lang="en-US" sz="2700" i="1"/>
                        <a:t>$10k - $30k</a:t>
                      </a:r>
                    </a:p>
                  </a:txBody>
                  <a:tcPr marL="102191" marR="102191" marT="51095" marB="51095" anchor="ctr"/>
                </a:tc>
                <a:tc>
                  <a:txBody>
                    <a:bodyPr/>
                    <a:lstStyle/>
                    <a:p>
                      <a:pPr algn="ctr"/>
                      <a:r>
                        <a:rPr lang="en-US" sz="2700"/>
                        <a:t>17</a:t>
                      </a:r>
                    </a:p>
                  </a:txBody>
                  <a:tcPr marL="102191" marR="102191" marT="51095" marB="51095" anchor="ctr"/>
                </a:tc>
                <a:tc>
                  <a:txBody>
                    <a:bodyPr/>
                    <a:lstStyle/>
                    <a:p>
                      <a:pPr algn="ctr"/>
                      <a:r>
                        <a:rPr lang="en-US" sz="2700"/>
                        <a:t>21</a:t>
                      </a:r>
                    </a:p>
                  </a:txBody>
                  <a:tcPr marL="102191" marR="102191" marT="51095" marB="51095" anchor="ctr"/>
                </a:tc>
                <a:tc>
                  <a:txBody>
                    <a:bodyPr/>
                    <a:lstStyle/>
                    <a:p>
                      <a:pPr algn="ctr"/>
                      <a:r>
                        <a:rPr lang="en-US" sz="2700"/>
                        <a:t>18</a:t>
                      </a:r>
                    </a:p>
                  </a:txBody>
                  <a:tcPr marL="102191" marR="102191" marT="51095" marB="51095" anchor="ctr"/>
                </a:tc>
                <a:tc>
                  <a:txBody>
                    <a:bodyPr/>
                    <a:lstStyle/>
                    <a:p>
                      <a:pPr algn="ctr"/>
                      <a:r>
                        <a:rPr lang="en-US" sz="2700"/>
                        <a:t>18</a:t>
                      </a:r>
                    </a:p>
                  </a:txBody>
                  <a:tcPr marL="102191" marR="102191" marT="51095" marB="51095" anchor="ctr"/>
                </a:tc>
                <a:tc>
                  <a:txBody>
                    <a:bodyPr/>
                    <a:lstStyle/>
                    <a:p>
                      <a:pPr algn="ctr"/>
                      <a:r>
                        <a:rPr lang="en-US" sz="2700"/>
                        <a:t>20</a:t>
                      </a:r>
                    </a:p>
                  </a:txBody>
                  <a:tcPr marL="102191" marR="102191" marT="51095" marB="51095" anchor="ctr"/>
                </a:tc>
                <a:extLst>
                  <a:ext uri="{0D108BD9-81ED-4DB2-BD59-A6C34878D82A}">
                    <a16:rowId xmlns:a16="http://schemas.microsoft.com/office/drawing/2014/main" val="2420095086"/>
                  </a:ext>
                </a:extLst>
              </a:tr>
              <a:tr h="551830">
                <a:tc>
                  <a:txBody>
                    <a:bodyPr/>
                    <a:lstStyle/>
                    <a:p>
                      <a:pPr algn="r"/>
                      <a:r>
                        <a:rPr lang="en-US" sz="2700" i="1"/>
                        <a:t>$0 - $10k</a:t>
                      </a:r>
                    </a:p>
                  </a:txBody>
                  <a:tcPr marL="102191" marR="102191" marT="51095" marB="51095" anchor="ctr"/>
                </a:tc>
                <a:tc>
                  <a:txBody>
                    <a:bodyPr/>
                    <a:lstStyle/>
                    <a:p>
                      <a:pPr algn="ctr"/>
                      <a:r>
                        <a:rPr lang="en-US" sz="2700"/>
                        <a:t>143</a:t>
                      </a:r>
                    </a:p>
                  </a:txBody>
                  <a:tcPr marL="102191" marR="102191" marT="51095" marB="51095" anchor="ctr"/>
                </a:tc>
                <a:tc>
                  <a:txBody>
                    <a:bodyPr/>
                    <a:lstStyle/>
                    <a:p>
                      <a:pPr algn="ctr"/>
                      <a:r>
                        <a:rPr lang="en-US" sz="2700"/>
                        <a:t>132</a:t>
                      </a:r>
                    </a:p>
                  </a:txBody>
                  <a:tcPr marL="102191" marR="102191" marT="51095" marB="51095" anchor="ctr"/>
                </a:tc>
                <a:tc>
                  <a:txBody>
                    <a:bodyPr/>
                    <a:lstStyle/>
                    <a:p>
                      <a:pPr algn="ctr"/>
                      <a:r>
                        <a:rPr lang="en-US" sz="2700"/>
                        <a:t>136</a:t>
                      </a:r>
                    </a:p>
                  </a:txBody>
                  <a:tcPr marL="102191" marR="102191" marT="51095" marB="51095" anchor="ctr"/>
                </a:tc>
                <a:tc>
                  <a:txBody>
                    <a:bodyPr/>
                    <a:lstStyle/>
                    <a:p>
                      <a:pPr algn="ctr"/>
                      <a:r>
                        <a:rPr lang="en-US" sz="2700"/>
                        <a:t>170</a:t>
                      </a:r>
                    </a:p>
                  </a:txBody>
                  <a:tcPr marL="102191" marR="102191" marT="51095" marB="51095" anchor="ctr"/>
                </a:tc>
                <a:tc>
                  <a:txBody>
                    <a:bodyPr/>
                    <a:lstStyle/>
                    <a:p>
                      <a:pPr algn="ctr"/>
                      <a:r>
                        <a:rPr lang="en-US" sz="2700"/>
                        <a:t>165</a:t>
                      </a:r>
                    </a:p>
                  </a:txBody>
                  <a:tcPr marL="102191" marR="102191" marT="51095" marB="51095" anchor="ctr"/>
                </a:tc>
                <a:extLst>
                  <a:ext uri="{0D108BD9-81ED-4DB2-BD59-A6C34878D82A}">
                    <a16:rowId xmlns:a16="http://schemas.microsoft.com/office/drawing/2014/main" val="2688339352"/>
                  </a:ext>
                </a:extLst>
              </a:tr>
              <a:tr h="1369356">
                <a:tc>
                  <a:txBody>
                    <a:bodyPr/>
                    <a:lstStyle/>
                    <a:p>
                      <a:r>
                        <a:rPr lang="en-US" sz="2700" b="1" i="1"/>
                        <a:t>Total Customers:</a:t>
                      </a:r>
                    </a:p>
                  </a:txBody>
                  <a:tcPr marL="102191" marR="102191" marT="51095" marB="51095" anchor="ctr"/>
                </a:tc>
                <a:tc>
                  <a:txBody>
                    <a:bodyPr/>
                    <a:lstStyle/>
                    <a:p>
                      <a:pPr algn="ctr"/>
                      <a:r>
                        <a:rPr lang="en-US" sz="2700" b="1"/>
                        <a:t>170</a:t>
                      </a:r>
                    </a:p>
                  </a:txBody>
                  <a:tcPr marL="102191" marR="102191" marT="51095" marB="51095" anchor="ctr"/>
                </a:tc>
                <a:tc>
                  <a:txBody>
                    <a:bodyPr/>
                    <a:lstStyle/>
                    <a:p>
                      <a:pPr algn="ctr"/>
                      <a:r>
                        <a:rPr lang="en-US" sz="2700" b="1"/>
                        <a:t>167</a:t>
                      </a:r>
                    </a:p>
                  </a:txBody>
                  <a:tcPr marL="102191" marR="102191" marT="51095" marB="51095" anchor="ctr"/>
                </a:tc>
                <a:tc>
                  <a:txBody>
                    <a:bodyPr/>
                    <a:lstStyle/>
                    <a:p>
                      <a:pPr algn="ctr"/>
                      <a:r>
                        <a:rPr lang="en-US" sz="2700" b="1"/>
                        <a:t>170</a:t>
                      </a:r>
                    </a:p>
                  </a:txBody>
                  <a:tcPr marL="102191" marR="102191" marT="51095" marB="51095" anchor="ctr"/>
                </a:tc>
                <a:tc>
                  <a:txBody>
                    <a:bodyPr/>
                    <a:lstStyle/>
                    <a:p>
                      <a:pPr algn="ctr"/>
                      <a:r>
                        <a:rPr lang="en-US" sz="2700" b="1"/>
                        <a:t>197</a:t>
                      </a:r>
                    </a:p>
                  </a:txBody>
                  <a:tcPr marL="102191" marR="102191" marT="51095" marB="51095" anchor="ctr"/>
                </a:tc>
                <a:tc>
                  <a:txBody>
                    <a:bodyPr/>
                    <a:lstStyle/>
                    <a:p>
                      <a:pPr algn="ctr"/>
                      <a:r>
                        <a:rPr lang="en-US" sz="2700" b="1"/>
                        <a:t>206</a:t>
                      </a:r>
                    </a:p>
                  </a:txBody>
                  <a:tcPr marL="102191" marR="102191" marT="51095" marB="51095" anchor="ctr"/>
                </a:tc>
                <a:extLst>
                  <a:ext uri="{0D108BD9-81ED-4DB2-BD59-A6C34878D82A}">
                    <a16:rowId xmlns:a16="http://schemas.microsoft.com/office/drawing/2014/main" val="3807061377"/>
                  </a:ext>
                </a:extLst>
              </a:tr>
            </a:tbl>
          </a:graphicData>
        </a:graphic>
      </p:graphicFrame>
    </p:spTree>
    <p:extLst>
      <p:ext uri="{BB962C8B-B14F-4D97-AF65-F5344CB8AC3E}">
        <p14:creationId xmlns:p14="http://schemas.microsoft.com/office/powerpoint/2010/main" val="43812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19C94B4-AA1F-4643-A827-5D56F3355AAD}"/>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2. Key Question</a:t>
            </a:r>
          </a:p>
        </p:txBody>
      </p:sp>
      <p:sp>
        <p:nvSpPr>
          <p:cNvPr id="3" name="Content Placeholder 2">
            <a:extLst>
              <a:ext uri="{FF2B5EF4-FFF2-40B4-BE49-F238E27FC236}">
                <a16:creationId xmlns:a16="http://schemas.microsoft.com/office/drawing/2014/main" id="{62C23EA4-9CE9-42D3-8D1A-563DCECF85BC}"/>
              </a:ext>
            </a:extLst>
          </p:cNvPr>
          <p:cNvSpPr>
            <a:spLocks noGrp="1"/>
          </p:cNvSpPr>
          <p:nvPr>
            <p:ph idx="1"/>
          </p:nvPr>
        </p:nvSpPr>
        <p:spPr>
          <a:xfrm>
            <a:off x="1987499" y="4810308"/>
            <a:ext cx="9003022" cy="1076551"/>
          </a:xfrm>
        </p:spPr>
        <p:txBody>
          <a:bodyPr vert="horz" lIns="91440" tIns="45720" rIns="91440" bIns="45720" rtlCol="0">
            <a:noAutofit/>
          </a:bodyPr>
          <a:lstStyle/>
          <a:p>
            <a:pPr marL="0" indent="0">
              <a:buNone/>
            </a:pPr>
            <a:r>
              <a:rPr lang="en-US" sz="3600" i="1" kern="1200" dirty="0">
                <a:solidFill>
                  <a:schemeClr val="tx1"/>
                </a:solidFill>
                <a:latin typeface="+mn-lt"/>
                <a:ea typeface="+mn-ea"/>
                <a:cs typeface="+mn-cs"/>
              </a:rPr>
              <a:t>“What factors drive customer purchases up market?”</a:t>
            </a:r>
          </a:p>
        </p:txBody>
      </p:sp>
    </p:spTree>
    <p:extLst>
      <p:ext uri="{BB962C8B-B14F-4D97-AF65-F5344CB8AC3E}">
        <p14:creationId xmlns:p14="http://schemas.microsoft.com/office/powerpoint/2010/main" val="330866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B997-F158-47C9-B067-A48B1E387177}"/>
              </a:ext>
            </a:extLst>
          </p:cNvPr>
          <p:cNvSpPr>
            <a:spLocks noGrp="1"/>
          </p:cNvSpPr>
          <p:nvPr>
            <p:ph type="title"/>
          </p:nvPr>
        </p:nvSpPr>
        <p:spPr/>
        <p:txBody>
          <a:bodyPr/>
          <a:lstStyle/>
          <a:p>
            <a:r>
              <a:rPr lang="en-US"/>
              <a:t>2. Set Up – Item Rank by Price</a:t>
            </a:r>
            <a:endParaRPr lang="en-US" dirty="0"/>
          </a:p>
        </p:txBody>
      </p:sp>
      <p:graphicFrame>
        <p:nvGraphicFramePr>
          <p:cNvPr id="19" name="Content Placeholder 16">
            <a:extLst>
              <a:ext uri="{FF2B5EF4-FFF2-40B4-BE49-F238E27FC236}">
                <a16:creationId xmlns:a16="http://schemas.microsoft.com/office/drawing/2014/main" id="{769C90A3-384F-4008-B36F-0EB0A113C38B}"/>
              </a:ext>
            </a:extLst>
          </p:cNvPr>
          <p:cNvGraphicFramePr>
            <a:graphicFrameLocks noGrp="1"/>
          </p:cNvGraphicFramePr>
          <p:nvPr>
            <p:ph sz="half" idx="1"/>
            <p:extLst>
              <p:ext uri="{D42A27DB-BD31-4B8C-83A1-F6EECF244321}">
                <p14:modId xmlns:p14="http://schemas.microsoft.com/office/powerpoint/2010/main" val="1492492184"/>
              </p:ext>
            </p:extLst>
          </p:nvPr>
        </p:nvGraphicFramePr>
        <p:xfrm>
          <a:off x="838199" y="1435100"/>
          <a:ext cx="10715625" cy="144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Content Placeholder 14" descr="Chart&#10;&#10;Description automatically generated">
            <a:extLst>
              <a:ext uri="{FF2B5EF4-FFF2-40B4-BE49-F238E27FC236}">
                <a16:creationId xmlns:a16="http://schemas.microsoft.com/office/drawing/2014/main" id="{676F3000-8777-438D-A071-EB21D9171381}"/>
              </a:ext>
            </a:extLst>
          </p:cNvPr>
          <p:cNvPicPr>
            <a:picLocks noGrp="1" noChangeAspect="1"/>
          </p:cNvPicPr>
          <p:nvPr>
            <p:ph sz="half" idx="2"/>
          </p:nvPr>
        </p:nvPicPr>
        <p:blipFill>
          <a:blip r:embed="rId7"/>
          <a:stretch>
            <a:fillRect/>
          </a:stretch>
        </p:blipFill>
        <p:spPr>
          <a:xfrm>
            <a:off x="518111" y="2876550"/>
            <a:ext cx="7549564" cy="3925418"/>
          </a:xfrm>
        </p:spPr>
      </p:pic>
      <p:pic>
        <p:nvPicPr>
          <p:cNvPr id="4" name="Picture 3">
            <a:extLst>
              <a:ext uri="{FF2B5EF4-FFF2-40B4-BE49-F238E27FC236}">
                <a16:creationId xmlns:a16="http://schemas.microsoft.com/office/drawing/2014/main" id="{28C6CB9D-7AC6-490E-B93A-A58AEDFF03FA}"/>
              </a:ext>
            </a:extLst>
          </p:cNvPr>
          <p:cNvPicPr>
            <a:picLocks noChangeAspect="1"/>
          </p:cNvPicPr>
          <p:nvPr/>
        </p:nvPicPr>
        <p:blipFill>
          <a:blip r:embed="rId8"/>
          <a:stretch>
            <a:fillRect/>
          </a:stretch>
        </p:blipFill>
        <p:spPr>
          <a:xfrm>
            <a:off x="6502400" y="3548897"/>
            <a:ext cx="5273040" cy="1973443"/>
          </a:xfrm>
          <a:prstGeom prst="rect">
            <a:avLst/>
          </a:prstGeom>
        </p:spPr>
      </p:pic>
    </p:spTree>
    <p:extLst>
      <p:ext uri="{BB962C8B-B14F-4D97-AF65-F5344CB8AC3E}">
        <p14:creationId xmlns:p14="http://schemas.microsoft.com/office/powerpoint/2010/main" val="111436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49F26-3246-4412-A865-3624525A2C21}"/>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2. When does a customer purchase a higher priced item than ever before?</a:t>
            </a:r>
          </a:p>
        </p:txBody>
      </p:sp>
      <p:pic>
        <p:nvPicPr>
          <p:cNvPr id="10" name="Picture 9">
            <a:extLst>
              <a:ext uri="{FF2B5EF4-FFF2-40B4-BE49-F238E27FC236}">
                <a16:creationId xmlns:a16="http://schemas.microsoft.com/office/drawing/2014/main" id="{F0A059F5-86B8-42E6-A3E3-CE81892760D9}"/>
              </a:ext>
            </a:extLst>
          </p:cNvPr>
          <p:cNvPicPr>
            <a:picLocks noChangeAspect="1"/>
          </p:cNvPicPr>
          <p:nvPr/>
        </p:nvPicPr>
        <p:blipFill rotWithShape="1">
          <a:blip r:embed="rId2"/>
          <a:srcRect t="941" r="-1" b="2418"/>
          <a:stretch/>
        </p:blipFill>
        <p:spPr>
          <a:xfrm>
            <a:off x="377965" y="2496457"/>
            <a:ext cx="7084968" cy="4158343"/>
          </a:xfrm>
          <a:prstGeom prst="rect">
            <a:avLst/>
          </a:prstGeom>
        </p:spPr>
      </p:pic>
      <p:sp>
        <p:nvSpPr>
          <p:cNvPr id="6" name="TextBox 5">
            <a:extLst>
              <a:ext uri="{FF2B5EF4-FFF2-40B4-BE49-F238E27FC236}">
                <a16:creationId xmlns:a16="http://schemas.microsoft.com/office/drawing/2014/main" id="{49FB01B6-5A5F-40E5-A823-D2B317164221}"/>
              </a:ext>
            </a:extLst>
          </p:cNvPr>
          <p:cNvSpPr txBox="1"/>
          <p:nvPr/>
        </p:nvSpPr>
        <p:spPr>
          <a:xfrm>
            <a:off x="7549896" y="3418750"/>
            <a:ext cx="3803904" cy="3660185"/>
          </a:xfrm>
          <a:prstGeom prst="rect">
            <a:avLst/>
          </a:prstGeom>
        </p:spPr>
        <p:txBody>
          <a:bodyPr vert="horz" lIns="91440" tIns="45720" rIns="91440" bIns="45720" rtlCol="0" anchor="ctr">
            <a:normAutofit/>
          </a:bodyPr>
          <a:lstStyle/>
          <a:p>
            <a:pPr>
              <a:lnSpc>
                <a:spcPct val="90000"/>
              </a:lnSpc>
              <a:spcAft>
                <a:spcPts val="600"/>
              </a:spcAft>
            </a:pPr>
            <a:r>
              <a:rPr lang="en-US" sz="2200" dirty="0"/>
              <a:t>&lt; No(GETAC Adapter - $108)</a:t>
            </a:r>
          </a:p>
          <a:p>
            <a:pPr>
              <a:lnSpc>
                <a:spcPct val="90000"/>
              </a:lnSpc>
              <a:spcAft>
                <a:spcPts val="600"/>
              </a:spcAft>
            </a:pPr>
            <a:endParaRPr lang="en-US" sz="2200" dirty="0"/>
          </a:p>
          <a:p>
            <a:pPr>
              <a:lnSpc>
                <a:spcPct val="90000"/>
              </a:lnSpc>
              <a:spcAft>
                <a:spcPts val="600"/>
              </a:spcAft>
            </a:pPr>
            <a:r>
              <a:rPr lang="en-US" sz="2200" b="1" dirty="0"/>
              <a:t>&lt; YES(Moto XPR3500E - $513)</a:t>
            </a:r>
          </a:p>
          <a:p>
            <a:pPr>
              <a:lnSpc>
                <a:spcPct val="90000"/>
              </a:lnSpc>
              <a:spcAft>
                <a:spcPts val="600"/>
              </a:spcAft>
            </a:pPr>
            <a:endParaRPr lang="en-US" sz="2200" dirty="0"/>
          </a:p>
          <a:p>
            <a:pPr>
              <a:lnSpc>
                <a:spcPct val="90000"/>
              </a:lnSpc>
              <a:spcAft>
                <a:spcPts val="600"/>
              </a:spcAft>
            </a:pPr>
            <a:r>
              <a:rPr lang="en-US" sz="2200" dirty="0"/>
              <a:t>&lt; No(Moto Min VI Pager - $420)</a:t>
            </a:r>
          </a:p>
          <a:p>
            <a:pPr>
              <a:lnSpc>
                <a:spcPct val="90000"/>
              </a:lnSpc>
              <a:spcAft>
                <a:spcPts val="600"/>
              </a:spcAft>
            </a:pPr>
            <a:endParaRPr lang="en-US" sz="2200" dirty="0"/>
          </a:p>
          <a:p>
            <a:pPr>
              <a:lnSpc>
                <a:spcPct val="90000"/>
              </a:lnSpc>
              <a:spcAft>
                <a:spcPts val="600"/>
              </a:spcAft>
            </a:pPr>
            <a:r>
              <a:rPr lang="en-US" sz="2200" dirty="0"/>
              <a:t>&lt; No(Moto Min VI Pager - $420)</a:t>
            </a:r>
          </a:p>
        </p:txBody>
      </p:sp>
    </p:spTree>
    <p:extLst>
      <p:ext uri="{BB962C8B-B14F-4D97-AF65-F5344CB8AC3E}">
        <p14:creationId xmlns:p14="http://schemas.microsoft.com/office/powerpoint/2010/main" val="88552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B9D4-214F-45C3-A57B-7BA9B56C232F}"/>
              </a:ext>
            </a:extLst>
          </p:cNvPr>
          <p:cNvSpPr>
            <a:spLocks noGrp="1"/>
          </p:cNvSpPr>
          <p:nvPr>
            <p:ph type="title"/>
          </p:nvPr>
        </p:nvSpPr>
        <p:spPr>
          <a:xfrm>
            <a:off x="650449" y="4445251"/>
            <a:ext cx="10901471" cy="1350712"/>
          </a:xfrm>
          <a:noFill/>
        </p:spPr>
        <p:txBody>
          <a:bodyPr vert="horz" lIns="91440" tIns="45720" rIns="91440" bIns="45720" rtlCol="0" anchor="b">
            <a:normAutofit/>
          </a:bodyPr>
          <a:lstStyle/>
          <a:p>
            <a:pPr algn="ctr"/>
            <a:r>
              <a:rPr lang="en-US" sz="6000"/>
              <a:t>2. What factors matter?</a:t>
            </a:r>
          </a:p>
        </p:txBody>
      </p:sp>
      <p:sp>
        <p:nvSpPr>
          <p:cNvPr id="11" name="Text Placeholder 10">
            <a:extLst>
              <a:ext uri="{FF2B5EF4-FFF2-40B4-BE49-F238E27FC236}">
                <a16:creationId xmlns:a16="http://schemas.microsoft.com/office/drawing/2014/main" id="{76B1D5DF-574F-4667-94B4-D8860C9BD7D3}"/>
              </a:ext>
            </a:extLst>
          </p:cNvPr>
          <p:cNvSpPr>
            <a:spLocks noGrp="1"/>
          </p:cNvSpPr>
          <p:nvPr>
            <p:ph type="body" sz="half" idx="2"/>
          </p:nvPr>
        </p:nvSpPr>
        <p:spPr>
          <a:xfrm>
            <a:off x="650449" y="5795963"/>
            <a:ext cx="10901471" cy="560388"/>
          </a:xfrm>
          <a:noFill/>
        </p:spPr>
        <p:txBody>
          <a:bodyPr vert="horz" lIns="91440" tIns="45720" rIns="91440" bIns="45720" rtlCol="0">
            <a:normAutofit/>
          </a:bodyPr>
          <a:lstStyle/>
          <a:p>
            <a:pPr algn="ctr"/>
            <a:r>
              <a:rPr lang="en-US" sz="2400" b="1" dirty="0"/>
              <a:t>Sales/Qty </a:t>
            </a:r>
            <a:r>
              <a:rPr lang="en-US" sz="2400" b="1" dirty="0">
                <a:sym typeface="Wingdings" panose="05000000000000000000" pitchFamily="2" charset="2"/>
              </a:rPr>
              <a:t> Higher Priced Purchases</a:t>
            </a:r>
            <a:endParaRPr lang="en-US" sz="2400" b="1" dirty="0"/>
          </a:p>
        </p:txBody>
      </p:sp>
      <p:sp>
        <p:nvSpPr>
          <p:cNvPr id="16" name="Rounded Rectangle 18">
            <a:extLst>
              <a:ext uri="{FF2B5EF4-FFF2-40B4-BE49-F238E27FC236}">
                <a16:creationId xmlns:a16="http://schemas.microsoft.com/office/drawing/2014/main" id="{283A93BD-A469-4D4C-8A1F-5668AE97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AF115F2A-DD50-4075-A4D8-6DEC3D783A15}"/>
              </a:ext>
            </a:extLst>
          </p:cNvPr>
          <p:cNvPicPr>
            <a:picLocks noGrp="1" noChangeAspect="1"/>
          </p:cNvPicPr>
          <p:nvPr>
            <p:ph idx="1"/>
          </p:nvPr>
        </p:nvPicPr>
        <p:blipFill rotWithShape="1">
          <a:blip r:embed="rId2"/>
          <a:srcRect t="7465" r="1" b="1"/>
          <a:stretch/>
        </p:blipFill>
        <p:spPr>
          <a:xfrm>
            <a:off x="2694432" y="666497"/>
            <a:ext cx="6803136" cy="3273552"/>
          </a:xfrm>
          <a:prstGeom prst="rect">
            <a:avLst/>
          </a:prstGeom>
          <a:effectLst/>
        </p:spPr>
      </p:pic>
    </p:spTree>
    <p:extLst>
      <p:ext uri="{BB962C8B-B14F-4D97-AF65-F5344CB8AC3E}">
        <p14:creationId xmlns:p14="http://schemas.microsoft.com/office/powerpoint/2010/main" val="68137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297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Agenda</vt:lpstr>
      <vt:lpstr>Timeframe</vt:lpstr>
      <vt:lpstr>1. Sales Summary – 2015:9/30/2020</vt:lpstr>
      <vt:lpstr>1. Sales Summary – Total Sales by Year</vt:lpstr>
      <vt:lpstr>1. Sales Summary - “6 Box”</vt:lpstr>
      <vt:lpstr>2. Key Question</vt:lpstr>
      <vt:lpstr>2. Set Up – Item Rank by Price</vt:lpstr>
      <vt:lpstr>2. When does a customer purchase a higher priced item than ever before?</vt:lpstr>
      <vt:lpstr>2. What factors matter?</vt:lpstr>
      <vt:lpstr>2. “Controllable” Factors that Matter</vt:lpstr>
      <vt:lpstr>3. Other Summaries</vt:lpstr>
      <vt:lpstr>Total &amp; Average Sales by Vertical</vt:lpstr>
      <vt:lpstr>Top Total Sales by Item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Mark Durrenberger</dc:creator>
  <cp:lastModifiedBy>Mark Durrenberger</cp:lastModifiedBy>
  <cp:revision>2</cp:revision>
  <dcterms:created xsi:type="dcterms:W3CDTF">2021-01-15T18:29:00Z</dcterms:created>
  <dcterms:modified xsi:type="dcterms:W3CDTF">2021-01-15T18:49:32Z</dcterms:modified>
</cp:coreProperties>
</file>