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5cc1d5d6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5cc1d5d6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75080c5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75080c5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75080c5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75080c5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5cc1d5d6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5cc1d5d6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65aef04d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65aef04d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65aef04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65aef04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7.png"/><Relationship Id="rId10"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2.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46250" y="1549100"/>
            <a:ext cx="51363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Sleeper Cities Analysis</a:t>
            </a:r>
            <a:endParaRPr sz="1500"/>
          </a:p>
        </p:txBody>
      </p:sp>
      <p:sp>
        <p:nvSpPr>
          <p:cNvPr id="135" name="Google Shape;135;p13"/>
          <p:cNvSpPr txBox="1"/>
          <p:nvPr>
            <p:ph idx="1" type="subTitle"/>
          </p:nvPr>
        </p:nvSpPr>
        <p:spPr>
          <a:xfrm>
            <a:off x="4916363" y="2102750"/>
            <a:ext cx="3612300" cy="359100"/>
          </a:xfrm>
          <a:prstGeom prst="rect">
            <a:avLst/>
          </a:prstGeom>
        </p:spPr>
        <p:txBody>
          <a:bodyPr anchorCtr="0" anchor="t" bIns="91425" lIns="91425" spcFirstLastPara="1" rIns="91425" wrap="square" tIns="91425">
            <a:normAutofit fontScale="70000" lnSpcReduction="20000"/>
          </a:bodyPr>
          <a:lstStyle/>
          <a:p>
            <a:pPr indent="0" lvl="0" marL="0" rtl="0" algn="r">
              <a:lnSpc>
                <a:spcPct val="115000"/>
              </a:lnSpc>
              <a:spcBef>
                <a:spcPts val="1800"/>
              </a:spcBef>
              <a:spcAft>
                <a:spcPts val="400"/>
              </a:spcAft>
              <a:buNone/>
            </a:pPr>
            <a:r>
              <a:rPr b="1" lang="en" sz="1700">
                <a:solidFill>
                  <a:srgbClr val="D9D9D9"/>
                </a:solidFill>
              </a:rPr>
              <a:t>Bootcamp: UTA-VIRT-DATA-PT-02-2021-U-B-TTH</a:t>
            </a:r>
            <a:endParaRPr>
              <a:solidFill>
                <a:srgbClr val="D9D9D9"/>
              </a:solidFill>
            </a:endParaRPr>
          </a:p>
        </p:txBody>
      </p:sp>
      <p:sp>
        <p:nvSpPr>
          <p:cNvPr id="136" name="Google Shape;136;p13"/>
          <p:cNvSpPr txBox="1"/>
          <p:nvPr>
            <p:ph idx="1" type="subTitle"/>
          </p:nvPr>
        </p:nvSpPr>
        <p:spPr>
          <a:xfrm>
            <a:off x="100150" y="4740450"/>
            <a:ext cx="6310800" cy="359100"/>
          </a:xfrm>
          <a:prstGeom prst="rect">
            <a:avLst/>
          </a:prstGeom>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None/>
            </a:pPr>
            <a:r>
              <a:rPr b="1" lang="en" sz="1700"/>
              <a:t>Mark Esposito - Ryan Meredith - Joseph Worland - Elard Yong</a:t>
            </a:r>
            <a:endParaRPr/>
          </a:p>
        </p:txBody>
      </p:sp>
      <p:pic>
        <p:nvPicPr>
          <p:cNvPr id="137" name="Google Shape;137;p13"/>
          <p:cNvPicPr preferRelativeResize="0"/>
          <p:nvPr/>
        </p:nvPicPr>
        <p:blipFill>
          <a:blip r:embed="rId3">
            <a:alphaModFix/>
          </a:blip>
          <a:stretch>
            <a:fillRect/>
          </a:stretch>
        </p:blipFill>
        <p:spPr>
          <a:xfrm>
            <a:off x="5288013" y="2461862"/>
            <a:ext cx="3160074" cy="611025"/>
          </a:xfrm>
          <a:prstGeom prst="rect">
            <a:avLst/>
          </a:prstGeom>
          <a:noFill/>
          <a:ln>
            <a:noFill/>
          </a:ln>
        </p:spPr>
      </p:pic>
      <p:sp>
        <p:nvSpPr>
          <p:cNvPr id="138" name="Google Shape;138;p13"/>
          <p:cNvSpPr txBox="1"/>
          <p:nvPr/>
        </p:nvSpPr>
        <p:spPr>
          <a:xfrm>
            <a:off x="6101850" y="4743000"/>
            <a:ext cx="3000000" cy="3540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800"/>
              </a:spcBef>
              <a:spcAft>
                <a:spcPts val="400"/>
              </a:spcAft>
              <a:buNone/>
            </a:pPr>
            <a:r>
              <a:rPr b="1" lang="en" sz="1100">
                <a:solidFill>
                  <a:srgbClr val="B7B7B7"/>
                </a:solidFill>
                <a:latin typeface="Lato"/>
                <a:ea typeface="Lato"/>
                <a:cs typeface="Lato"/>
                <a:sym typeface="Lato"/>
              </a:rPr>
              <a:t>July 2021</a:t>
            </a:r>
            <a:endParaRPr sz="800">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Introduction</a:t>
            </a:r>
            <a:endParaRPr/>
          </a:p>
          <a:p>
            <a:pPr indent="0" lvl="0" marL="0" rtl="0" algn="l">
              <a:spcBef>
                <a:spcPts val="0"/>
              </a:spcBef>
              <a:spcAft>
                <a:spcPts val="0"/>
              </a:spcAft>
              <a:buNone/>
            </a:pPr>
            <a:r>
              <a:rPr lang="en" sz="1288">
                <a:solidFill>
                  <a:srgbClr val="B7B7B7"/>
                </a:solidFill>
              </a:rPr>
              <a:t>Questions &amp; Answers</a:t>
            </a:r>
            <a:endParaRPr sz="1288">
              <a:solidFill>
                <a:srgbClr val="B7B7B7"/>
              </a:solidFill>
            </a:endParaRPr>
          </a:p>
        </p:txBody>
      </p:sp>
      <p:sp>
        <p:nvSpPr>
          <p:cNvPr id="144" name="Google Shape;144;p14"/>
          <p:cNvSpPr txBox="1"/>
          <p:nvPr>
            <p:ph idx="1" type="body"/>
          </p:nvPr>
        </p:nvSpPr>
        <p:spPr>
          <a:xfrm>
            <a:off x="520850" y="1437725"/>
            <a:ext cx="5287500" cy="3163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b="1" lang="en"/>
              <a:t>✓ </a:t>
            </a:r>
            <a:r>
              <a:rPr b="1" lang="en"/>
              <a:t>Selected</a:t>
            </a:r>
            <a:r>
              <a:rPr b="1" lang="en"/>
              <a:t> topic</a:t>
            </a:r>
            <a:endParaRPr b="1"/>
          </a:p>
          <a:p>
            <a:pPr indent="0" lvl="0" marL="0" marR="0" rtl="0" algn="l">
              <a:lnSpc>
                <a:spcPct val="115000"/>
              </a:lnSpc>
              <a:spcBef>
                <a:spcPts val="0"/>
              </a:spcBef>
              <a:spcAft>
                <a:spcPts val="0"/>
              </a:spcAft>
              <a:buNone/>
            </a:pPr>
            <a:r>
              <a:rPr b="1" lang="en" sz="1000">
                <a:solidFill>
                  <a:schemeClr val="dk2"/>
                </a:solidFill>
              </a:rPr>
              <a:t>	Predicting “Sleeper Cities” primed for explosive growth</a:t>
            </a:r>
            <a:endParaRPr b="1" sz="1000">
              <a:solidFill>
                <a:schemeClr val="dk2"/>
              </a:solidFill>
            </a:endParaRPr>
          </a:p>
          <a:p>
            <a:pPr indent="0" lvl="0" marL="0" marR="0" rtl="0" algn="l">
              <a:lnSpc>
                <a:spcPct val="115000"/>
              </a:lnSpc>
              <a:spcBef>
                <a:spcPts val="0"/>
              </a:spcBef>
              <a:spcAft>
                <a:spcPts val="0"/>
              </a:spcAft>
              <a:buNone/>
            </a:pPr>
            <a:r>
              <a:rPr lang="en" sz="1000">
                <a:solidFill>
                  <a:schemeClr val="dk2"/>
                </a:solidFill>
              </a:rPr>
              <a:t>	</a:t>
            </a:r>
            <a:endParaRPr sz="1000">
              <a:solidFill>
                <a:schemeClr val="dk2"/>
              </a:solidFill>
            </a:endParaRPr>
          </a:p>
          <a:p>
            <a:pPr indent="0" lvl="0" marL="0" marR="0" rtl="0" algn="l">
              <a:lnSpc>
                <a:spcPct val="115000"/>
              </a:lnSpc>
              <a:spcBef>
                <a:spcPts val="0"/>
              </a:spcBef>
              <a:spcAft>
                <a:spcPts val="0"/>
              </a:spcAft>
              <a:buNone/>
            </a:pPr>
            <a:r>
              <a:t/>
            </a:r>
            <a:endParaRPr b="1"/>
          </a:p>
          <a:p>
            <a:pPr indent="0" lvl="0" marL="0" marR="0" rtl="0" algn="l">
              <a:lnSpc>
                <a:spcPct val="115000"/>
              </a:lnSpc>
              <a:spcBef>
                <a:spcPts val="0"/>
              </a:spcBef>
              <a:spcAft>
                <a:spcPts val="0"/>
              </a:spcAft>
              <a:buNone/>
            </a:pPr>
            <a:r>
              <a:rPr b="1" lang="en"/>
              <a:t>✓ Reason why they selected their topic</a:t>
            </a:r>
            <a:endParaRPr b="1"/>
          </a:p>
          <a:p>
            <a:pPr indent="0" lvl="0" marL="0" marR="0" rtl="0" algn="l">
              <a:lnSpc>
                <a:spcPct val="115000"/>
              </a:lnSpc>
              <a:spcBef>
                <a:spcPts val="0"/>
              </a:spcBef>
              <a:spcAft>
                <a:spcPts val="0"/>
              </a:spcAft>
              <a:buNone/>
            </a:pPr>
            <a:r>
              <a:rPr b="1" lang="en"/>
              <a:t> </a:t>
            </a:r>
            <a:r>
              <a:rPr b="1" lang="en" sz="1000">
                <a:solidFill>
                  <a:schemeClr val="dk2"/>
                </a:solidFill>
              </a:rPr>
              <a:t>	Help different customers determine their next big move</a:t>
            </a:r>
            <a:endParaRPr b="1" sz="1000">
              <a:solidFill>
                <a:schemeClr val="dk2"/>
              </a:solidFill>
            </a:endParaRPr>
          </a:p>
          <a:p>
            <a:pPr indent="457200" lvl="0" marL="0" marR="0" rtl="0" algn="l">
              <a:lnSpc>
                <a:spcPct val="115000"/>
              </a:lnSpc>
              <a:spcBef>
                <a:spcPts val="0"/>
              </a:spcBef>
              <a:spcAft>
                <a:spcPts val="0"/>
              </a:spcAft>
              <a:buNone/>
            </a:pPr>
            <a:r>
              <a:rPr b="1" lang="en" sz="1000">
                <a:solidFill>
                  <a:schemeClr val="dk2"/>
                </a:solidFill>
              </a:rPr>
              <a:t>I</a:t>
            </a:r>
            <a:r>
              <a:rPr b="1" lang="en" sz="1000">
                <a:solidFill>
                  <a:schemeClr val="dk2"/>
                </a:solidFill>
              </a:rPr>
              <a:t>.e. construction, restaurant, entertainment… </a:t>
            </a:r>
            <a:r>
              <a:rPr b="1" lang="en" sz="1000">
                <a:solidFill>
                  <a:schemeClr val="dk2"/>
                </a:solidFill>
              </a:rPr>
              <a:t> </a:t>
            </a:r>
            <a:endParaRPr sz="1000">
              <a:solidFill>
                <a:schemeClr val="dk2"/>
              </a:solidFill>
            </a:endParaRPr>
          </a:p>
          <a:p>
            <a:pPr indent="0" lvl="0" marL="0" marR="0" rtl="0" algn="l">
              <a:lnSpc>
                <a:spcPct val="115000"/>
              </a:lnSpc>
              <a:spcBef>
                <a:spcPts val="0"/>
              </a:spcBef>
              <a:spcAft>
                <a:spcPts val="0"/>
              </a:spcAft>
              <a:buNone/>
            </a:pPr>
            <a:r>
              <a:t/>
            </a:r>
            <a:endParaRPr b="1"/>
          </a:p>
          <a:p>
            <a:pPr indent="0" lvl="0" marL="0" marR="0" rtl="0" algn="l">
              <a:lnSpc>
                <a:spcPct val="115000"/>
              </a:lnSpc>
              <a:spcBef>
                <a:spcPts val="0"/>
              </a:spcBef>
              <a:spcAft>
                <a:spcPts val="0"/>
              </a:spcAft>
              <a:buNone/>
            </a:pPr>
            <a:r>
              <a:rPr b="1" lang="en"/>
              <a:t>✓ Description of their source of data</a:t>
            </a:r>
            <a:endParaRPr b="1"/>
          </a:p>
          <a:p>
            <a:pPr indent="0" lvl="0" marL="0" rtl="0" algn="l">
              <a:spcBef>
                <a:spcPts val="0"/>
              </a:spcBef>
              <a:spcAft>
                <a:spcPts val="0"/>
              </a:spcAft>
              <a:buNone/>
            </a:pPr>
            <a:r>
              <a:rPr b="1" lang="en"/>
              <a:t> </a:t>
            </a:r>
            <a:r>
              <a:rPr b="1" lang="en" sz="1000">
                <a:solidFill>
                  <a:schemeClr val="dk2"/>
                </a:solidFill>
              </a:rPr>
              <a:t>	Census.gov, Realtor.com, &amp; more…</a:t>
            </a:r>
            <a:endParaRPr b="1" sz="1000">
              <a:solidFill>
                <a:schemeClr val="dk2"/>
              </a:solidFill>
            </a:endParaRPr>
          </a:p>
          <a:p>
            <a:pPr indent="0" lvl="0" marL="0" rtl="0" algn="l">
              <a:spcBef>
                <a:spcPts val="0"/>
              </a:spcBef>
              <a:spcAft>
                <a:spcPts val="0"/>
              </a:spcAft>
              <a:buNone/>
            </a:pPr>
            <a:r>
              <a:t/>
            </a:r>
            <a:endParaRPr b="1" sz="1000">
              <a:solidFill>
                <a:schemeClr val="dk2"/>
              </a:solidFill>
            </a:endParaRPr>
          </a:p>
          <a:p>
            <a:pPr indent="0" lvl="0" marL="0" marR="0" rtl="0" algn="l">
              <a:lnSpc>
                <a:spcPct val="115000"/>
              </a:lnSpc>
              <a:spcBef>
                <a:spcPts val="0"/>
              </a:spcBef>
              <a:spcAft>
                <a:spcPts val="0"/>
              </a:spcAft>
              <a:buNone/>
            </a:pPr>
            <a:r>
              <a:t/>
            </a:r>
            <a:endParaRPr b="1"/>
          </a:p>
          <a:p>
            <a:pPr indent="0" lvl="0" marL="0" marR="0" rtl="0" algn="l">
              <a:lnSpc>
                <a:spcPct val="115000"/>
              </a:lnSpc>
              <a:spcBef>
                <a:spcPts val="0"/>
              </a:spcBef>
              <a:spcAft>
                <a:spcPts val="0"/>
              </a:spcAft>
              <a:buNone/>
            </a:pPr>
            <a:r>
              <a:rPr b="1" lang="en"/>
              <a:t>✓ Questions they hope to answer with the data</a:t>
            </a:r>
            <a:endParaRPr b="1"/>
          </a:p>
          <a:p>
            <a:pPr indent="0" lvl="0" marL="0" marR="0" rtl="0" algn="l">
              <a:lnSpc>
                <a:spcPct val="115000"/>
              </a:lnSpc>
              <a:spcBef>
                <a:spcPts val="0"/>
              </a:spcBef>
              <a:spcAft>
                <a:spcPts val="0"/>
              </a:spcAft>
              <a:buNone/>
            </a:pPr>
            <a:r>
              <a:rPr b="1" lang="en"/>
              <a:t>	</a:t>
            </a:r>
            <a:r>
              <a:rPr b="1" lang="en"/>
              <a:t> </a:t>
            </a:r>
            <a:r>
              <a:rPr b="1" lang="en" sz="1000">
                <a:solidFill>
                  <a:schemeClr val="dk2"/>
                </a:solidFill>
              </a:rPr>
              <a:t>Using different sets of data, can we accurately predict which cities will be the </a:t>
            </a:r>
            <a:endParaRPr b="1" sz="1000">
              <a:solidFill>
                <a:schemeClr val="dk2"/>
              </a:solidFill>
            </a:endParaRPr>
          </a:p>
          <a:p>
            <a:pPr indent="457200" lvl="0" marL="0" marR="0" rtl="0" algn="l">
              <a:lnSpc>
                <a:spcPct val="115000"/>
              </a:lnSpc>
              <a:spcBef>
                <a:spcPts val="0"/>
              </a:spcBef>
              <a:spcAft>
                <a:spcPts val="0"/>
              </a:spcAft>
              <a:buNone/>
            </a:pPr>
            <a:r>
              <a:rPr b="1" lang="en" sz="1000">
                <a:solidFill>
                  <a:schemeClr val="dk2"/>
                </a:solidFill>
              </a:rPr>
              <a:t> next fastest growing cities in the country?   </a:t>
            </a:r>
            <a:endParaRPr sz="1000">
              <a:solidFill>
                <a:schemeClr val="dk2"/>
              </a:solidFill>
            </a:endParaRPr>
          </a:p>
          <a:p>
            <a:pPr indent="0" lvl="0" marL="0" marR="0" rtl="0" algn="l">
              <a:lnSpc>
                <a:spcPct val="115000"/>
              </a:lnSpc>
              <a:spcBef>
                <a:spcPts val="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a:t>
            </a:r>
            <a:endParaRPr/>
          </a:p>
          <a:p>
            <a:pPr indent="0" lvl="0" marL="0" rtl="0" algn="l">
              <a:spcBef>
                <a:spcPts val="0"/>
              </a:spcBef>
              <a:spcAft>
                <a:spcPts val="0"/>
              </a:spcAft>
              <a:buNone/>
            </a:pPr>
            <a:r>
              <a:rPr lang="en" sz="1288">
                <a:solidFill>
                  <a:srgbClr val="B7B7B7"/>
                </a:solidFill>
              </a:rPr>
              <a:t>Data Exploration</a:t>
            </a:r>
            <a:endParaRPr sz="1288">
              <a:solidFill>
                <a:srgbClr val="B7B7B7"/>
              </a:solidFill>
            </a:endParaRPr>
          </a:p>
        </p:txBody>
      </p:sp>
      <p:sp>
        <p:nvSpPr>
          <p:cNvPr id="150" name="Google Shape;150;p15"/>
          <p:cNvSpPr txBox="1"/>
          <p:nvPr>
            <p:ph idx="1" type="body"/>
          </p:nvPr>
        </p:nvSpPr>
        <p:spPr>
          <a:xfrm>
            <a:off x="448975" y="1394125"/>
            <a:ext cx="7142400" cy="3623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SzPts val="852"/>
              <a:buNone/>
            </a:pPr>
            <a:r>
              <a:rPr b="1" lang="en" sz="1207"/>
              <a:t>✓ Housing</a:t>
            </a:r>
            <a:endParaRPr b="1" sz="1207"/>
          </a:p>
          <a:p>
            <a:pPr indent="0" lvl="0" marL="0" marR="0" rtl="0" algn="l">
              <a:lnSpc>
                <a:spcPct val="95000"/>
              </a:lnSpc>
              <a:spcBef>
                <a:spcPts val="0"/>
              </a:spcBef>
              <a:spcAft>
                <a:spcPts val="0"/>
              </a:spcAft>
              <a:buSzPts val="852"/>
              <a:buNone/>
            </a:pPr>
            <a:r>
              <a:rPr b="1" lang="en" sz="975">
                <a:solidFill>
                  <a:schemeClr val="dk2"/>
                </a:solidFill>
              </a:rPr>
              <a:t>	Median listing price</a:t>
            </a:r>
            <a:endParaRPr b="1" sz="975">
              <a:solidFill>
                <a:schemeClr val="dk2"/>
              </a:solidFill>
            </a:endParaRPr>
          </a:p>
          <a:p>
            <a:pPr indent="457200" lvl="0" marL="0" marR="0" rtl="0" algn="l">
              <a:lnSpc>
                <a:spcPct val="95000"/>
              </a:lnSpc>
              <a:spcBef>
                <a:spcPts val="0"/>
              </a:spcBef>
              <a:spcAft>
                <a:spcPts val="0"/>
              </a:spcAft>
              <a:buSzPts val="852"/>
              <a:buNone/>
            </a:pPr>
            <a:r>
              <a:rPr b="1" lang="en" sz="975">
                <a:solidFill>
                  <a:schemeClr val="dk2"/>
                </a:solidFill>
              </a:rPr>
              <a:t>Active listing count</a:t>
            </a:r>
            <a:endParaRPr b="1" sz="975">
              <a:solidFill>
                <a:schemeClr val="dk2"/>
              </a:solidFill>
            </a:endParaRPr>
          </a:p>
          <a:p>
            <a:pPr indent="457200" lvl="0" marL="0" marR="0" rtl="0" algn="l">
              <a:lnSpc>
                <a:spcPct val="95000"/>
              </a:lnSpc>
              <a:spcBef>
                <a:spcPts val="0"/>
              </a:spcBef>
              <a:spcAft>
                <a:spcPts val="0"/>
              </a:spcAft>
              <a:buSzPts val="852"/>
              <a:buNone/>
            </a:pPr>
            <a:r>
              <a:rPr b="1" lang="en" sz="975">
                <a:solidFill>
                  <a:schemeClr val="dk2"/>
                </a:solidFill>
              </a:rPr>
              <a:t>New listing count</a:t>
            </a:r>
            <a:endParaRPr b="1" sz="975">
              <a:solidFill>
                <a:schemeClr val="dk2"/>
              </a:solidFill>
            </a:endParaRPr>
          </a:p>
          <a:p>
            <a:pPr indent="457200" lvl="0" marL="0" marR="0" rtl="0" algn="l">
              <a:lnSpc>
                <a:spcPct val="95000"/>
              </a:lnSpc>
              <a:spcBef>
                <a:spcPts val="0"/>
              </a:spcBef>
              <a:spcAft>
                <a:spcPts val="0"/>
              </a:spcAft>
              <a:buSzPts val="852"/>
              <a:buNone/>
            </a:pPr>
            <a:r>
              <a:rPr b="1" lang="en" sz="975">
                <a:solidFill>
                  <a:schemeClr val="dk2"/>
                </a:solidFill>
              </a:rPr>
              <a:t>Average listing price</a:t>
            </a:r>
            <a:endParaRPr b="1" sz="975">
              <a:solidFill>
                <a:schemeClr val="dk2"/>
              </a:solidFill>
            </a:endParaRPr>
          </a:p>
          <a:p>
            <a:pPr indent="0" lvl="0" marL="0" marR="0" rtl="0" algn="l">
              <a:lnSpc>
                <a:spcPct val="95000"/>
              </a:lnSpc>
              <a:spcBef>
                <a:spcPts val="0"/>
              </a:spcBef>
              <a:spcAft>
                <a:spcPts val="0"/>
              </a:spcAft>
              <a:buSzPts val="852"/>
              <a:buNone/>
            </a:pPr>
            <a:r>
              <a:rPr lang="en" sz="975">
                <a:solidFill>
                  <a:schemeClr val="dk2"/>
                </a:solidFill>
              </a:rPr>
              <a:t>	Total listing count</a:t>
            </a:r>
            <a:endParaRPr sz="975">
              <a:solidFill>
                <a:schemeClr val="dk2"/>
              </a:solidFill>
            </a:endParaRPr>
          </a:p>
          <a:p>
            <a:pPr indent="0" lvl="0" marL="0" marR="0" rtl="0" algn="l">
              <a:lnSpc>
                <a:spcPct val="95000"/>
              </a:lnSpc>
              <a:spcBef>
                <a:spcPts val="0"/>
              </a:spcBef>
              <a:spcAft>
                <a:spcPts val="0"/>
              </a:spcAft>
              <a:buSzPts val="852"/>
              <a:buNone/>
            </a:pPr>
            <a:r>
              <a:t/>
            </a:r>
            <a:endParaRPr b="1" sz="1207"/>
          </a:p>
          <a:p>
            <a:pPr indent="0" lvl="0" marL="0" marR="0" rtl="0" algn="l">
              <a:lnSpc>
                <a:spcPct val="95000"/>
              </a:lnSpc>
              <a:spcBef>
                <a:spcPts val="0"/>
              </a:spcBef>
              <a:spcAft>
                <a:spcPts val="0"/>
              </a:spcAft>
              <a:buSzPts val="852"/>
              <a:buNone/>
            </a:pPr>
            <a:r>
              <a:rPr b="1" lang="en" sz="1207"/>
              <a:t>✓ Income</a:t>
            </a:r>
            <a:endParaRPr b="1" sz="1207"/>
          </a:p>
          <a:p>
            <a:pPr indent="0" lvl="0" marL="0" marR="0" rtl="0" algn="l">
              <a:lnSpc>
                <a:spcPct val="95000"/>
              </a:lnSpc>
              <a:spcBef>
                <a:spcPts val="0"/>
              </a:spcBef>
              <a:spcAft>
                <a:spcPts val="0"/>
              </a:spcAft>
              <a:buSzPts val="852"/>
              <a:buNone/>
            </a:pPr>
            <a:r>
              <a:rPr b="1" lang="en" sz="1207"/>
              <a:t> </a:t>
            </a:r>
            <a:r>
              <a:rPr b="1" lang="en" sz="975">
                <a:solidFill>
                  <a:schemeClr val="dk2"/>
                </a:solidFill>
              </a:rPr>
              <a:t>	Average income per capita per city</a:t>
            </a:r>
            <a:endParaRPr sz="975">
              <a:solidFill>
                <a:schemeClr val="dk2"/>
              </a:solidFill>
            </a:endParaRPr>
          </a:p>
          <a:p>
            <a:pPr indent="0" lvl="0" marL="0" marR="0" rtl="0" algn="l">
              <a:lnSpc>
                <a:spcPct val="95000"/>
              </a:lnSpc>
              <a:spcBef>
                <a:spcPts val="0"/>
              </a:spcBef>
              <a:spcAft>
                <a:spcPts val="0"/>
              </a:spcAft>
              <a:buSzPts val="852"/>
              <a:buNone/>
            </a:pPr>
            <a:r>
              <a:t/>
            </a:r>
            <a:endParaRPr b="1" sz="1207"/>
          </a:p>
          <a:p>
            <a:pPr indent="0" lvl="0" marL="0" marR="0" rtl="0" algn="l">
              <a:lnSpc>
                <a:spcPct val="95000"/>
              </a:lnSpc>
              <a:spcBef>
                <a:spcPts val="0"/>
              </a:spcBef>
              <a:spcAft>
                <a:spcPts val="0"/>
              </a:spcAft>
              <a:buSzPts val="852"/>
              <a:buNone/>
            </a:pPr>
            <a:r>
              <a:rPr b="1" lang="en" sz="1207"/>
              <a:t>✓ Population</a:t>
            </a:r>
            <a:endParaRPr b="1" sz="1207"/>
          </a:p>
          <a:p>
            <a:pPr indent="0" lvl="0" marL="0" rtl="0" algn="l">
              <a:lnSpc>
                <a:spcPct val="95000"/>
              </a:lnSpc>
              <a:spcBef>
                <a:spcPts val="0"/>
              </a:spcBef>
              <a:spcAft>
                <a:spcPts val="0"/>
              </a:spcAft>
              <a:buSzPts val="852"/>
              <a:buNone/>
            </a:pPr>
            <a:r>
              <a:rPr b="1" lang="en" sz="1207"/>
              <a:t> </a:t>
            </a:r>
            <a:r>
              <a:rPr b="1" lang="en" sz="975">
                <a:solidFill>
                  <a:schemeClr val="dk2"/>
                </a:solidFill>
              </a:rPr>
              <a:t>	2019 population of metro area/city</a:t>
            </a:r>
            <a:endParaRPr b="1" sz="975">
              <a:solidFill>
                <a:schemeClr val="dk2"/>
              </a:solidFill>
            </a:endParaRPr>
          </a:p>
          <a:p>
            <a:pPr indent="0" lvl="0" marL="0" rtl="0" algn="l">
              <a:lnSpc>
                <a:spcPct val="95000"/>
              </a:lnSpc>
              <a:spcBef>
                <a:spcPts val="0"/>
              </a:spcBef>
              <a:spcAft>
                <a:spcPts val="0"/>
              </a:spcAft>
              <a:buSzPts val="852"/>
              <a:buNone/>
            </a:pPr>
            <a:r>
              <a:t/>
            </a:r>
            <a:endParaRPr b="1" sz="975">
              <a:solidFill>
                <a:schemeClr val="dk2"/>
              </a:solidFill>
            </a:endParaRPr>
          </a:p>
          <a:p>
            <a:pPr indent="0" lvl="0" marL="0" marR="0" rtl="0" algn="l">
              <a:lnSpc>
                <a:spcPct val="95000"/>
              </a:lnSpc>
              <a:spcBef>
                <a:spcPts val="0"/>
              </a:spcBef>
              <a:spcAft>
                <a:spcPts val="0"/>
              </a:spcAft>
              <a:buSzPts val="852"/>
              <a:buNone/>
            </a:pPr>
            <a:r>
              <a:t/>
            </a:r>
            <a:endParaRPr b="1" sz="1207"/>
          </a:p>
          <a:p>
            <a:pPr indent="0" lvl="0" marL="0" marR="0" rtl="0" algn="l">
              <a:lnSpc>
                <a:spcPct val="95000"/>
              </a:lnSpc>
              <a:spcBef>
                <a:spcPts val="0"/>
              </a:spcBef>
              <a:spcAft>
                <a:spcPts val="0"/>
              </a:spcAft>
              <a:buSzPts val="852"/>
              <a:buNone/>
            </a:pPr>
            <a:r>
              <a:rPr b="1" lang="en" sz="1207"/>
              <a:t>✓ Weather</a:t>
            </a:r>
            <a:endParaRPr b="1" sz="1207"/>
          </a:p>
          <a:p>
            <a:pPr indent="0" lvl="0" marL="0" marR="0" rtl="0" algn="l">
              <a:lnSpc>
                <a:spcPct val="95000"/>
              </a:lnSpc>
              <a:spcBef>
                <a:spcPts val="0"/>
              </a:spcBef>
              <a:spcAft>
                <a:spcPts val="0"/>
              </a:spcAft>
              <a:buSzPts val="852"/>
              <a:buNone/>
            </a:pPr>
            <a:r>
              <a:rPr b="1" lang="en" sz="1207"/>
              <a:t>	</a:t>
            </a:r>
            <a:r>
              <a:rPr b="1" lang="en" sz="975">
                <a:solidFill>
                  <a:schemeClr val="dk2"/>
                </a:solidFill>
              </a:rPr>
              <a:t>Temperature </a:t>
            </a:r>
            <a:endParaRPr b="1" sz="975">
              <a:solidFill>
                <a:schemeClr val="dk2"/>
              </a:solidFill>
            </a:endParaRPr>
          </a:p>
          <a:p>
            <a:pPr indent="0" lvl="0" marL="0" marR="0" rtl="0" algn="l">
              <a:lnSpc>
                <a:spcPct val="95000"/>
              </a:lnSpc>
              <a:spcBef>
                <a:spcPts val="0"/>
              </a:spcBef>
              <a:spcAft>
                <a:spcPts val="0"/>
              </a:spcAft>
              <a:buSzPts val="852"/>
              <a:buNone/>
            </a:pPr>
            <a:r>
              <a:rPr b="1" lang="en" sz="975">
                <a:solidFill>
                  <a:schemeClr val="dk2"/>
                </a:solidFill>
              </a:rPr>
              <a:t>	Wind Speed</a:t>
            </a:r>
            <a:endParaRPr b="1" sz="975">
              <a:solidFill>
                <a:schemeClr val="dk2"/>
              </a:solidFill>
            </a:endParaRPr>
          </a:p>
          <a:p>
            <a:pPr indent="0" lvl="0" marL="0" marR="0" rtl="0" algn="l">
              <a:lnSpc>
                <a:spcPct val="95000"/>
              </a:lnSpc>
              <a:spcBef>
                <a:spcPts val="0"/>
              </a:spcBef>
              <a:spcAft>
                <a:spcPts val="0"/>
              </a:spcAft>
              <a:buSzPts val="852"/>
              <a:buNone/>
            </a:pPr>
            <a:r>
              <a:rPr b="1" lang="en" sz="975">
                <a:solidFill>
                  <a:schemeClr val="dk2"/>
                </a:solidFill>
              </a:rPr>
              <a:t>	Wind Direction</a:t>
            </a:r>
            <a:endParaRPr b="1" sz="975">
              <a:solidFill>
                <a:schemeClr val="dk2"/>
              </a:solidFill>
            </a:endParaRPr>
          </a:p>
          <a:p>
            <a:pPr indent="0" lvl="0" marL="0" marR="0" rtl="0" algn="l">
              <a:lnSpc>
                <a:spcPct val="95000"/>
              </a:lnSpc>
              <a:spcBef>
                <a:spcPts val="0"/>
              </a:spcBef>
              <a:spcAft>
                <a:spcPts val="0"/>
              </a:spcAft>
              <a:buSzPts val="852"/>
              <a:buNone/>
            </a:pPr>
            <a:r>
              <a:rPr b="1" lang="en" sz="975">
                <a:solidFill>
                  <a:schemeClr val="dk2"/>
                </a:solidFill>
              </a:rPr>
              <a:t>	Dew Point (association to humidity)</a:t>
            </a:r>
            <a:endParaRPr b="1" sz="975">
              <a:solidFill>
                <a:schemeClr val="dk2"/>
              </a:solidFill>
            </a:endParaRPr>
          </a:p>
          <a:p>
            <a:pPr indent="0" lvl="0" marL="0" marR="0" rtl="0" algn="l">
              <a:lnSpc>
                <a:spcPct val="95000"/>
              </a:lnSpc>
              <a:spcBef>
                <a:spcPts val="0"/>
              </a:spcBef>
              <a:spcAft>
                <a:spcPts val="0"/>
              </a:spcAft>
              <a:buSzPts val="852"/>
              <a:buNone/>
            </a:pPr>
            <a:r>
              <a:rPr b="1" lang="en" sz="975">
                <a:solidFill>
                  <a:schemeClr val="dk2"/>
                </a:solidFill>
              </a:rPr>
              <a:t>	Air Pressure</a:t>
            </a:r>
            <a:endParaRPr b="1" sz="975">
              <a:solidFill>
                <a:schemeClr val="dk2"/>
              </a:solidFill>
            </a:endParaRPr>
          </a:p>
          <a:p>
            <a:pPr indent="0" lvl="0" marL="0" marR="0" rtl="0" algn="l">
              <a:lnSpc>
                <a:spcPct val="95000"/>
              </a:lnSpc>
              <a:spcBef>
                <a:spcPts val="0"/>
              </a:spcBef>
              <a:spcAft>
                <a:spcPts val="0"/>
              </a:spcAft>
              <a:buSzPts val="852"/>
              <a:buNone/>
            </a:pPr>
            <a:r>
              <a:t/>
            </a:r>
            <a:endParaRPr b="1" sz="1007"/>
          </a:p>
          <a:p>
            <a:pPr indent="0" lvl="0" marL="0" marR="0" rtl="0" algn="l">
              <a:lnSpc>
                <a:spcPct val="95000"/>
              </a:lnSpc>
              <a:spcBef>
                <a:spcPts val="0"/>
              </a:spcBef>
              <a:spcAft>
                <a:spcPts val="0"/>
              </a:spcAft>
              <a:buSzPts val="852"/>
              <a:buNone/>
            </a:pPr>
            <a:r>
              <a:rPr b="1" lang="en" sz="907"/>
              <a:t>*For further breakdown of Data Exploration please refer to the “Data Exploration” section of the README file of our GitHub repository. </a:t>
            </a:r>
            <a:endParaRPr b="1" sz="90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a:t>
            </a:r>
            <a:endParaRPr/>
          </a:p>
          <a:p>
            <a:pPr indent="0" lvl="0" marL="0" rtl="0" algn="l">
              <a:spcBef>
                <a:spcPts val="0"/>
              </a:spcBef>
              <a:spcAft>
                <a:spcPts val="0"/>
              </a:spcAft>
              <a:buNone/>
            </a:pPr>
            <a:r>
              <a:rPr lang="en" sz="1288">
                <a:solidFill>
                  <a:srgbClr val="B7B7B7"/>
                </a:solidFill>
              </a:rPr>
              <a:t>Data Analysis</a:t>
            </a:r>
            <a:endParaRPr sz="1288">
              <a:solidFill>
                <a:srgbClr val="B7B7B7"/>
              </a:solidFill>
            </a:endParaRPr>
          </a:p>
        </p:txBody>
      </p:sp>
      <p:sp>
        <p:nvSpPr>
          <p:cNvPr id="156" name="Google Shape;156;p16"/>
          <p:cNvSpPr txBox="1"/>
          <p:nvPr>
            <p:ph idx="1" type="body"/>
          </p:nvPr>
        </p:nvSpPr>
        <p:spPr>
          <a:xfrm>
            <a:off x="405825" y="1452125"/>
            <a:ext cx="7930500" cy="3249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SzPts val="852"/>
              <a:buNone/>
            </a:pPr>
            <a:r>
              <a:rPr b="1" lang="en" sz="1707"/>
              <a:t>How to evaluate the cluster </a:t>
            </a:r>
            <a:r>
              <a:rPr b="1" lang="en" sz="1707"/>
              <a:t>analysis…</a:t>
            </a:r>
            <a:r>
              <a:rPr b="1" lang="en" sz="1707"/>
              <a:t> </a:t>
            </a:r>
            <a:endParaRPr b="1" sz="1707"/>
          </a:p>
          <a:p>
            <a:pPr indent="0" lvl="0" marL="0" marR="0" rtl="0" algn="l">
              <a:lnSpc>
                <a:spcPct val="95000"/>
              </a:lnSpc>
              <a:spcBef>
                <a:spcPts val="0"/>
              </a:spcBef>
              <a:spcAft>
                <a:spcPts val="0"/>
              </a:spcAft>
              <a:buSzPts val="852"/>
              <a:buNone/>
            </a:pPr>
            <a:r>
              <a:t/>
            </a:r>
            <a:endParaRPr b="1" sz="1407"/>
          </a:p>
          <a:p>
            <a:pPr indent="0" lvl="0" marL="0" marR="0" rtl="0" algn="l">
              <a:lnSpc>
                <a:spcPct val="95000"/>
              </a:lnSpc>
              <a:spcBef>
                <a:spcPts val="0"/>
              </a:spcBef>
              <a:spcAft>
                <a:spcPts val="0"/>
              </a:spcAft>
              <a:buSzPts val="852"/>
              <a:buNone/>
            </a:pPr>
            <a:r>
              <a:rPr lang="en" sz="1407"/>
              <a:t>Once the </a:t>
            </a:r>
            <a:r>
              <a:rPr b="1" lang="en" sz="1407"/>
              <a:t>Kmeans</a:t>
            </a:r>
            <a:r>
              <a:rPr lang="en" sz="1407"/>
              <a:t> and </a:t>
            </a:r>
            <a:r>
              <a:rPr b="1" lang="en" sz="1407"/>
              <a:t>Affinity Propagation method</a:t>
            </a:r>
            <a:r>
              <a:rPr lang="en" sz="1407"/>
              <a:t> have generated there respective clusters, we then </a:t>
            </a:r>
            <a:r>
              <a:rPr lang="en" sz="1407"/>
              <a:t>incorporate</a:t>
            </a:r>
            <a:r>
              <a:rPr lang="en" sz="1407"/>
              <a:t> the </a:t>
            </a:r>
            <a:r>
              <a:rPr i="1" lang="en" sz="1407"/>
              <a:t>classifications</a:t>
            </a:r>
            <a:r>
              <a:rPr lang="en" sz="1407"/>
              <a:t> with the original dataset so the true values prior to standardization are joined and exported as datasets. </a:t>
            </a:r>
            <a:endParaRPr sz="1407"/>
          </a:p>
          <a:p>
            <a:pPr indent="0" lvl="0" marL="0" marR="0" rtl="0" algn="l">
              <a:lnSpc>
                <a:spcPct val="95000"/>
              </a:lnSpc>
              <a:spcBef>
                <a:spcPts val="0"/>
              </a:spcBef>
              <a:spcAft>
                <a:spcPts val="0"/>
              </a:spcAft>
              <a:buSzPts val="852"/>
              <a:buNone/>
            </a:pPr>
            <a:r>
              <a:t/>
            </a:r>
            <a:endParaRPr sz="1407"/>
          </a:p>
          <a:p>
            <a:pPr indent="0" lvl="0" marL="0" marR="0" rtl="0" algn="l">
              <a:lnSpc>
                <a:spcPct val="95000"/>
              </a:lnSpc>
              <a:spcBef>
                <a:spcPts val="0"/>
              </a:spcBef>
              <a:spcAft>
                <a:spcPts val="0"/>
              </a:spcAft>
              <a:buSzPts val="852"/>
              <a:buNone/>
            </a:pPr>
            <a:r>
              <a:rPr lang="en" sz="1407"/>
              <a:t>With these datasets we can then see which cities were clustered with Austin, TX and compare the original value for housing, income, population, and weather to see if these do indeed share similar traits or have varying values </a:t>
            </a:r>
            <a:r>
              <a:rPr lang="en" sz="1407"/>
              <a:t>in order</a:t>
            </a:r>
            <a:r>
              <a:rPr lang="en" sz="1407"/>
              <a:t> to validate the clustering methods. </a:t>
            </a:r>
            <a:endParaRPr sz="1407"/>
          </a:p>
          <a:p>
            <a:pPr indent="0" lvl="0" marL="0" marR="0" rtl="0" algn="l">
              <a:lnSpc>
                <a:spcPct val="95000"/>
              </a:lnSpc>
              <a:spcBef>
                <a:spcPts val="0"/>
              </a:spcBef>
              <a:spcAft>
                <a:spcPts val="0"/>
              </a:spcAft>
              <a:buSzPts val="852"/>
              <a:buNone/>
            </a:pPr>
            <a:r>
              <a:t/>
            </a:r>
            <a:endParaRPr sz="1407"/>
          </a:p>
          <a:p>
            <a:pPr indent="0" lvl="0" marL="0" marR="0" rtl="0" algn="l">
              <a:lnSpc>
                <a:spcPct val="95000"/>
              </a:lnSpc>
              <a:spcBef>
                <a:spcPts val="0"/>
              </a:spcBef>
              <a:spcAft>
                <a:spcPts val="0"/>
              </a:spcAft>
              <a:buSzPts val="852"/>
              <a:buNone/>
            </a:pPr>
            <a:r>
              <a:t/>
            </a:r>
            <a:endParaRPr sz="1507"/>
          </a:p>
          <a:p>
            <a:pPr indent="0" lvl="0" marL="0" marR="0" rtl="0" algn="l">
              <a:lnSpc>
                <a:spcPct val="95000"/>
              </a:lnSpc>
              <a:spcBef>
                <a:spcPts val="0"/>
              </a:spcBef>
              <a:spcAft>
                <a:spcPts val="0"/>
              </a:spcAft>
              <a:buSzPts val="852"/>
              <a:buNone/>
            </a:pPr>
            <a:r>
              <a:rPr lang="en" sz="1107"/>
              <a:t>*</a:t>
            </a:r>
            <a:r>
              <a:rPr b="1" lang="en" sz="1007"/>
              <a:t>For further breakdown of Data Analysis  please refer to  the README file of our GitHub repository. </a:t>
            </a:r>
            <a:endParaRPr sz="1107"/>
          </a:p>
          <a:p>
            <a:pPr indent="0" lvl="0" marL="0" marR="0" rtl="0" algn="l">
              <a:lnSpc>
                <a:spcPct val="95000"/>
              </a:lnSpc>
              <a:spcBef>
                <a:spcPts val="0"/>
              </a:spcBef>
              <a:spcAft>
                <a:spcPts val="0"/>
              </a:spcAft>
              <a:buSzPts val="852"/>
              <a:buNone/>
            </a:pPr>
            <a:r>
              <a:t/>
            </a:r>
            <a:endParaRPr sz="1207"/>
          </a:p>
          <a:p>
            <a:pPr indent="0" lvl="0" marL="0" marR="0" rtl="0" algn="l">
              <a:lnSpc>
                <a:spcPct val="95000"/>
              </a:lnSpc>
              <a:spcBef>
                <a:spcPts val="0"/>
              </a:spcBef>
              <a:spcAft>
                <a:spcPts val="0"/>
              </a:spcAft>
              <a:buSzPts val="852"/>
              <a:buNone/>
            </a:pPr>
            <a:r>
              <a:t/>
            </a:r>
            <a:endParaRPr sz="120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Pipeline Management</a:t>
            </a:r>
            <a:endParaRPr/>
          </a:p>
          <a:p>
            <a:pPr indent="0" lvl="0" marL="0" rtl="0" algn="l">
              <a:spcBef>
                <a:spcPts val="0"/>
              </a:spcBef>
              <a:spcAft>
                <a:spcPts val="0"/>
              </a:spcAft>
              <a:buNone/>
            </a:pPr>
            <a:r>
              <a:rPr lang="en" sz="1288">
                <a:solidFill>
                  <a:srgbClr val="B7B7B7"/>
                </a:solidFill>
              </a:rPr>
              <a:t>Four Stages of data</a:t>
            </a:r>
            <a:endParaRPr sz="1288">
              <a:solidFill>
                <a:srgbClr val="B7B7B7"/>
              </a:solidFill>
            </a:endParaRPr>
          </a:p>
        </p:txBody>
      </p:sp>
      <p:pic>
        <p:nvPicPr>
          <p:cNvPr id="162" name="Google Shape;162;p17"/>
          <p:cNvPicPr preferRelativeResize="0"/>
          <p:nvPr/>
        </p:nvPicPr>
        <p:blipFill>
          <a:blip r:embed="rId3">
            <a:alphaModFix/>
          </a:blip>
          <a:stretch>
            <a:fillRect/>
          </a:stretch>
        </p:blipFill>
        <p:spPr>
          <a:xfrm>
            <a:off x="5134825" y="4371000"/>
            <a:ext cx="1284326" cy="380642"/>
          </a:xfrm>
          <a:prstGeom prst="rect">
            <a:avLst/>
          </a:prstGeom>
          <a:noFill/>
          <a:ln>
            <a:noFill/>
          </a:ln>
        </p:spPr>
      </p:pic>
      <p:pic>
        <p:nvPicPr>
          <p:cNvPr id="163" name="Google Shape;163;p17"/>
          <p:cNvPicPr preferRelativeResize="0"/>
          <p:nvPr/>
        </p:nvPicPr>
        <p:blipFill>
          <a:blip r:embed="rId4">
            <a:alphaModFix/>
          </a:blip>
          <a:stretch>
            <a:fillRect/>
          </a:stretch>
        </p:blipFill>
        <p:spPr>
          <a:xfrm>
            <a:off x="5134825" y="3979876"/>
            <a:ext cx="1284326" cy="345862"/>
          </a:xfrm>
          <a:prstGeom prst="rect">
            <a:avLst/>
          </a:prstGeom>
          <a:noFill/>
          <a:ln>
            <a:noFill/>
          </a:ln>
        </p:spPr>
      </p:pic>
      <p:pic>
        <p:nvPicPr>
          <p:cNvPr id="164" name="Google Shape;164;p17"/>
          <p:cNvPicPr preferRelativeResize="0"/>
          <p:nvPr/>
        </p:nvPicPr>
        <p:blipFill>
          <a:blip r:embed="rId5">
            <a:alphaModFix/>
          </a:blip>
          <a:stretch>
            <a:fillRect/>
          </a:stretch>
        </p:blipFill>
        <p:spPr>
          <a:xfrm>
            <a:off x="520249" y="4006752"/>
            <a:ext cx="1137254" cy="594300"/>
          </a:xfrm>
          <a:prstGeom prst="rect">
            <a:avLst/>
          </a:prstGeom>
          <a:noFill/>
          <a:ln>
            <a:noFill/>
          </a:ln>
        </p:spPr>
      </p:pic>
      <p:sp>
        <p:nvSpPr>
          <p:cNvPr id="165" name="Google Shape;165;p17"/>
          <p:cNvSpPr/>
          <p:nvPr/>
        </p:nvSpPr>
        <p:spPr>
          <a:xfrm>
            <a:off x="2164963" y="2248113"/>
            <a:ext cx="594300" cy="369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7"/>
          <p:cNvGrpSpPr/>
          <p:nvPr/>
        </p:nvGrpSpPr>
        <p:grpSpPr>
          <a:xfrm>
            <a:off x="571536" y="1957150"/>
            <a:ext cx="1755000" cy="1897977"/>
            <a:chOff x="571536" y="1957150"/>
            <a:chExt cx="1755000" cy="1897977"/>
          </a:xfrm>
        </p:grpSpPr>
        <p:sp>
          <p:nvSpPr>
            <p:cNvPr id="167" name="Google Shape;167;p17"/>
            <p:cNvSpPr/>
            <p:nvPr/>
          </p:nvSpPr>
          <p:spPr>
            <a:xfrm>
              <a:off x="1151886" y="1957150"/>
              <a:ext cx="594300" cy="594300"/>
            </a:xfrm>
            <a:prstGeom prst="ellipse">
              <a:avLst/>
            </a:prstGeom>
            <a:noFill/>
            <a:ln cap="flat" cmpd="sng" w="38100">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chemeClr val="lt1"/>
                  </a:solidFill>
                  <a:latin typeface="Roboto"/>
                  <a:ea typeface="Roboto"/>
                  <a:cs typeface="Roboto"/>
                  <a:sym typeface="Roboto"/>
                </a:rPr>
                <a:t>S1</a:t>
              </a:r>
              <a:endParaRPr b="1" sz="1100">
                <a:solidFill>
                  <a:schemeClr val="lt1"/>
                </a:solidFill>
                <a:latin typeface="Roboto"/>
                <a:ea typeface="Roboto"/>
                <a:cs typeface="Roboto"/>
                <a:sym typeface="Roboto"/>
              </a:endParaRPr>
            </a:p>
          </p:txBody>
        </p:sp>
        <p:sp>
          <p:nvSpPr>
            <p:cNvPr id="169" name="Google Shape;169;p17"/>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Roboto"/>
                  <a:ea typeface="Roboto"/>
                  <a:cs typeface="Roboto"/>
                  <a:sym typeface="Roboto"/>
                </a:rPr>
                <a:t>Data Collection</a:t>
              </a:r>
              <a:endParaRPr b="1" sz="1000">
                <a:solidFill>
                  <a:schemeClr val="lt1"/>
                </a:solidFill>
                <a:latin typeface="Roboto"/>
                <a:ea typeface="Roboto"/>
                <a:cs typeface="Roboto"/>
                <a:sym typeface="Roboto"/>
              </a:endParaRPr>
            </a:p>
          </p:txBody>
        </p:sp>
        <p:sp>
          <p:nvSpPr>
            <p:cNvPr id="170" name="Google Shape;170;p17"/>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dk2"/>
                  </a:solidFill>
                  <a:latin typeface="Roboto"/>
                  <a:ea typeface="Roboto"/>
                  <a:cs typeface="Roboto"/>
                  <a:sym typeface="Roboto"/>
                </a:rPr>
                <a:t>Collecting housing, income, weather data, and other data  from sources like US Census - BEA - Realtor.com, etc. </a:t>
              </a:r>
              <a:endParaRPr sz="800">
                <a:solidFill>
                  <a:schemeClr val="dk2"/>
                </a:solidFill>
                <a:latin typeface="Roboto"/>
                <a:ea typeface="Roboto"/>
                <a:cs typeface="Roboto"/>
                <a:sym typeface="Roboto"/>
              </a:endParaRPr>
            </a:p>
          </p:txBody>
        </p:sp>
      </p:grpSp>
      <p:sp>
        <p:nvSpPr>
          <p:cNvPr id="171" name="Google Shape;171;p17"/>
          <p:cNvSpPr/>
          <p:nvPr/>
        </p:nvSpPr>
        <p:spPr>
          <a:xfrm>
            <a:off x="4337175" y="2248113"/>
            <a:ext cx="594300" cy="36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419150" y="2248113"/>
            <a:ext cx="594300" cy="36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7"/>
          <p:cNvGrpSpPr/>
          <p:nvPr/>
        </p:nvGrpSpPr>
        <p:grpSpPr>
          <a:xfrm>
            <a:off x="6863361" y="1957150"/>
            <a:ext cx="1709115" cy="1846677"/>
            <a:chOff x="6863361" y="1957150"/>
            <a:chExt cx="1709115" cy="1846677"/>
          </a:xfrm>
        </p:grpSpPr>
        <p:sp>
          <p:nvSpPr>
            <p:cNvPr id="174" name="Google Shape;174;p17"/>
            <p:cNvSpPr/>
            <p:nvPr/>
          </p:nvSpPr>
          <p:spPr>
            <a:xfrm>
              <a:off x="7420786" y="1957150"/>
              <a:ext cx="594300" cy="5943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txBox="1"/>
            <p:nvPr/>
          </p:nvSpPr>
          <p:spPr>
            <a:xfrm>
              <a:off x="6863375" y="2682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900">
                  <a:solidFill>
                    <a:schemeClr val="lt1"/>
                  </a:solidFill>
                  <a:latin typeface="Roboto"/>
                  <a:ea typeface="Roboto"/>
                  <a:cs typeface="Roboto"/>
                  <a:sym typeface="Roboto"/>
                </a:rPr>
                <a:t>Machine Learning Modeling</a:t>
              </a:r>
              <a:endParaRPr b="1" sz="900">
                <a:solidFill>
                  <a:schemeClr val="lt1"/>
                </a:solidFill>
                <a:latin typeface="Roboto"/>
                <a:ea typeface="Roboto"/>
                <a:cs typeface="Roboto"/>
                <a:sym typeface="Roboto"/>
              </a:endParaRPr>
            </a:p>
          </p:txBody>
        </p:sp>
        <p:sp>
          <p:nvSpPr>
            <p:cNvPr id="176" name="Google Shape;176;p17"/>
            <p:cNvSpPr txBox="1"/>
            <p:nvPr/>
          </p:nvSpPr>
          <p:spPr>
            <a:xfrm>
              <a:off x="6863361" y="30664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dk2"/>
                  </a:solidFill>
                  <a:latin typeface="Roboto"/>
                  <a:ea typeface="Roboto"/>
                  <a:cs typeface="Roboto"/>
                  <a:sym typeface="Roboto"/>
                </a:rPr>
                <a:t>Creating unsupervised ML model from </a:t>
              </a:r>
              <a:r>
                <a:rPr b="1" lang="en" sz="800">
                  <a:solidFill>
                    <a:schemeClr val="lt1"/>
                  </a:solidFill>
                  <a:latin typeface="Roboto"/>
                  <a:ea typeface="Roboto"/>
                  <a:cs typeface="Roboto"/>
                  <a:sym typeface="Roboto"/>
                </a:rPr>
                <a:t>sklearn</a:t>
              </a:r>
              <a:r>
                <a:rPr lang="en" sz="800">
                  <a:solidFill>
                    <a:schemeClr val="dk2"/>
                  </a:solidFill>
                  <a:latin typeface="Roboto"/>
                  <a:ea typeface="Roboto"/>
                  <a:cs typeface="Roboto"/>
                  <a:sym typeface="Roboto"/>
                </a:rPr>
                <a:t> to create clusters.  </a:t>
              </a:r>
              <a:endParaRPr sz="800">
                <a:solidFill>
                  <a:schemeClr val="dk2"/>
                </a:solidFill>
                <a:latin typeface="Roboto"/>
                <a:ea typeface="Roboto"/>
                <a:cs typeface="Roboto"/>
                <a:sym typeface="Roboto"/>
              </a:endParaRPr>
            </a:p>
          </p:txBody>
        </p:sp>
        <p:sp>
          <p:nvSpPr>
            <p:cNvPr id="177" name="Google Shape;177;p17"/>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chemeClr val="lt1"/>
                  </a:solidFill>
                  <a:latin typeface="Roboto"/>
                  <a:ea typeface="Roboto"/>
                  <a:cs typeface="Roboto"/>
                  <a:sym typeface="Roboto"/>
                </a:rPr>
                <a:t>S4</a:t>
              </a:r>
              <a:endParaRPr b="1" sz="1100">
                <a:solidFill>
                  <a:schemeClr val="lt1"/>
                </a:solidFill>
                <a:latin typeface="Roboto"/>
                <a:ea typeface="Roboto"/>
                <a:cs typeface="Roboto"/>
                <a:sym typeface="Roboto"/>
              </a:endParaRPr>
            </a:p>
          </p:txBody>
        </p:sp>
      </p:grpSp>
      <p:grpSp>
        <p:nvGrpSpPr>
          <p:cNvPr id="178" name="Google Shape;178;p17"/>
          <p:cNvGrpSpPr/>
          <p:nvPr/>
        </p:nvGrpSpPr>
        <p:grpSpPr>
          <a:xfrm>
            <a:off x="4781388" y="1957150"/>
            <a:ext cx="1755036" cy="1977475"/>
            <a:chOff x="4781388" y="1957150"/>
            <a:chExt cx="1755036" cy="1977475"/>
          </a:xfrm>
        </p:grpSpPr>
        <p:sp>
          <p:nvSpPr>
            <p:cNvPr id="179" name="Google Shape;179;p17"/>
            <p:cNvSpPr/>
            <p:nvPr/>
          </p:nvSpPr>
          <p:spPr>
            <a:xfrm>
              <a:off x="5338808" y="1957150"/>
              <a:ext cx="594300" cy="594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txBox="1"/>
            <p:nvPr/>
          </p:nvSpPr>
          <p:spPr>
            <a:xfrm>
              <a:off x="4781388" y="2682938"/>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Roboto"/>
                  <a:ea typeface="Roboto"/>
                  <a:cs typeface="Roboto"/>
                  <a:sym typeface="Roboto"/>
                </a:rPr>
                <a:t>ETL</a:t>
              </a:r>
              <a:endParaRPr b="1" sz="1000">
                <a:solidFill>
                  <a:schemeClr val="lt1"/>
                </a:solidFill>
                <a:latin typeface="Roboto"/>
                <a:ea typeface="Roboto"/>
                <a:cs typeface="Roboto"/>
                <a:sym typeface="Roboto"/>
              </a:endParaRPr>
            </a:p>
          </p:txBody>
        </p:sp>
        <p:sp>
          <p:nvSpPr>
            <p:cNvPr id="181" name="Google Shape;181;p17"/>
            <p:cNvSpPr txBox="1"/>
            <p:nvPr/>
          </p:nvSpPr>
          <p:spPr>
            <a:xfrm>
              <a:off x="4781425" y="3117725"/>
              <a:ext cx="1755000" cy="816900"/>
            </a:xfrm>
            <a:prstGeom prst="rect">
              <a:avLst/>
            </a:prstGeom>
            <a:noFill/>
            <a:ln>
              <a:noFill/>
            </a:ln>
          </p:spPr>
          <p:txBody>
            <a:bodyPr anchorCtr="0" anchor="t" bIns="0" lIns="91425" spcFirstLastPara="1" rIns="0" wrap="square" tIns="0">
              <a:noAutofit/>
            </a:bodyPr>
            <a:lstStyle/>
            <a:p>
              <a:pPr indent="0" lvl="0" marL="0" rtl="0" algn="ctr">
                <a:lnSpc>
                  <a:spcPct val="100000"/>
                </a:lnSpc>
                <a:spcBef>
                  <a:spcPts val="0"/>
                </a:spcBef>
                <a:spcAft>
                  <a:spcPts val="0"/>
                </a:spcAft>
                <a:buNone/>
              </a:pPr>
              <a:r>
                <a:rPr lang="en" sz="800">
                  <a:solidFill>
                    <a:schemeClr val="dk2"/>
                  </a:solidFill>
                  <a:latin typeface="Roboto"/>
                  <a:ea typeface="Roboto"/>
                  <a:cs typeface="Roboto"/>
                  <a:sym typeface="Roboto"/>
                </a:rPr>
                <a:t>Utilizing Jupyter notebooks and P</a:t>
              </a:r>
              <a:r>
                <a:rPr lang="en" sz="800">
                  <a:solidFill>
                    <a:schemeClr val="dk2"/>
                  </a:solidFill>
                  <a:latin typeface="Roboto"/>
                  <a:ea typeface="Roboto"/>
                  <a:cs typeface="Roboto"/>
                  <a:sym typeface="Roboto"/>
                </a:rPr>
                <a:t>ython to </a:t>
              </a:r>
              <a:r>
                <a:rPr b="1" lang="en" sz="800">
                  <a:solidFill>
                    <a:schemeClr val="lt1"/>
                  </a:solidFill>
                  <a:latin typeface="Roboto"/>
                  <a:ea typeface="Roboto"/>
                  <a:cs typeface="Roboto"/>
                  <a:sym typeface="Roboto"/>
                </a:rPr>
                <a:t>E</a:t>
              </a:r>
              <a:r>
                <a:rPr b="1" lang="en" sz="800">
                  <a:solidFill>
                    <a:schemeClr val="lt1"/>
                  </a:solidFill>
                  <a:latin typeface="Roboto"/>
                  <a:ea typeface="Roboto"/>
                  <a:cs typeface="Roboto"/>
                  <a:sym typeface="Roboto"/>
                </a:rPr>
                <a:t>xtract</a:t>
              </a:r>
              <a:r>
                <a:rPr lang="en" sz="800">
                  <a:solidFill>
                    <a:schemeClr val="dk2"/>
                  </a:solidFill>
                  <a:latin typeface="Roboto"/>
                  <a:ea typeface="Roboto"/>
                  <a:cs typeface="Roboto"/>
                  <a:sym typeface="Roboto"/>
                </a:rPr>
                <a:t> JSON lists from MongoDB. </a:t>
              </a:r>
              <a:r>
                <a:rPr b="1" lang="en" sz="800">
                  <a:solidFill>
                    <a:schemeClr val="lt1"/>
                  </a:solidFill>
                  <a:latin typeface="Roboto"/>
                  <a:ea typeface="Roboto"/>
                  <a:cs typeface="Roboto"/>
                  <a:sym typeface="Roboto"/>
                </a:rPr>
                <a:t>Transforming</a:t>
              </a:r>
              <a:r>
                <a:rPr lang="en" sz="800">
                  <a:solidFill>
                    <a:schemeClr val="dk2"/>
                  </a:solidFill>
                  <a:latin typeface="Roboto"/>
                  <a:ea typeface="Roboto"/>
                  <a:cs typeface="Roboto"/>
                  <a:sym typeface="Roboto"/>
                </a:rPr>
                <a:t>, cleaning, </a:t>
              </a:r>
              <a:r>
                <a:rPr lang="en" sz="800">
                  <a:solidFill>
                    <a:schemeClr val="dk2"/>
                  </a:solidFill>
                  <a:latin typeface="Roboto"/>
                  <a:ea typeface="Roboto"/>
                  <a:cs typeface="Roboto"/>
                  <a:sym typeface="Roboto"/>
                </a:rPr>
                <a:t>and preparing the data to be </a:t>
              </a:r>
              <a:r>
                <a:rPr b="1" lang="en" sz="800">
                  <a:solidFill>
                    <a:schemeClr val="lt1"/>
                  </a:solidFill>
                  <a:latin typeface="Roboto"/>
                  <a:ea typeface="Roboto"/>
                  <a:cs typeface="Roboto"/>
                  <a:sym typeface="Roboto"/>
                </a:rPr>
                <a:t>Loaded</a:t>
              </a:r>
              <a:r>
                <a:rPr lang="en" sz="800">
                  <a:solidFill>
                    <a:schemeClr val="dk2"/>
                  </a:solidFill>
                  <a:latin typeface="Roboto"/>
                  <a:ea typeface="Roboto"/>
                  <a:cs typeface="Roboto"/>
                  <a:sym typeface="Roboto"/>
                </a:rPr>
                <a:t> into a unsupervised ML model.  </a:t>
              </a:r>
              <a:endParaRPr sz="800">
                <a:solidFill>
                  <a:schemeClr val="dk2"/>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858585"/>
                </a:solidFill>
                <a:latin typeface="Roboto"/>
                <a:ea typeface="Roboto"/>
                <a:cs typeface="Roboto"/>
                <a:sym typeface="Roboto"/>
              </a:endParaRPr>
            </a:p>
          </p:txBody>
        </p:sp>
        <p:sp>
          <p:nvSpPr>
            <p:cNvPr id="182" name="Google Shape;182;p17"/>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chemeClr val="lt1"/>
                  </a:solidFill>
                  <a:latin typeface="Roboto"/>
                  <a:ea typeface="Roboto"/>
                  <a:cs typeface="Roboto"/>
                  <a:sym typeface="Roboto"/>
                </a:rPr>
                <a:t>S3</a:t>
              </a:r>
              <a:endParaRPr b="1" sz="1100">
                <a:solidFill>
                  <a:schemeClr val="lt1"/>
                </a:solidFill>
                <a:latin typeface="Roboto"/>
                <a:ea typeface="Roboto"/>
                <a:cs typeface="Roboto"/>
                <a:sym typeface="Roboto"/>
              </a:endParaRPr>
            </a:p>
          </p:txBody>
        </p:sp>
      </p:grpSp>
      <p:grpSp>
        <p:nvGrpSpPr>
          <p:cNvPr id="183" name="Google Shape;183;p17"/>
          <p:cNvGrpSpPr/>
          <p:nvPr/>
        </p:nvGrpSpPr>
        <p:grpSpPr>
          <a:xfrm>
            <a:off x="2829398" y="1957150"/>
            <a:ext cx="1709103" cy="1897977"/>
            <a:chOff x="2699423" y="1957150"/>
            <a:chExt cx="1709103" cy="1897977"/>
          </a:xfrm>
        </p:grpSpPr>
        <p:sp>
          <p:nvSpPr>
            <p:cNvPr id="184" name="Google Shape;184;p17"/>
            <p:cNvSpPr/>
            <p:nvPr/>
          </p:nvSpPr>
          <p:spPr>
            <a:xfrm>
              <a:off x="3256823" y="1957150"/>
              <a:ext cx="594300" cy="594300"/>
            </a:xfrm>
            <a:prstGeom prst="ellipse">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txBox="1"/>
            <p:nvPr/>
          </p:nvSpPr>
          <p:spPr>
            <a:xfrm>
              <a:off x="2699425" y="2682938"/>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Roboto"/>
                  <a:ea typeface="Roboto"/>
                  <a:cs typeface="Roboto"/>
                  <a:sym typeface="Roboto"/>
                </a:rPr>
                <a:t>Data Storage</a:t>
              </a:r>
              <a:endParaRPr b="1" sz="1000">
                <a:solidFill>
                  <a:schemeClr val="lt1"/>
                </a:solidFill>
                <a:latin typeface="Roboto"/>
                <a:ea typeface="Roboto"/>
                <a:cs typeface="Roboto"/>
                <a:sym typeface="Roboto"/>
              </a:endParaRPr>
            </a:p>
          </p:txBody>
        </p:sp>
        <p:sp>
          <p:nvSpPr>
            <p:cNvPr id="186" name="Google Shape;186;p17"/>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chemeClr val="dk2"/>
                  </a:solidFill>
                  <a:latin typeface="Roboto"/>
                  <a:ea typeface="Roboto"/>
                  <a:cs typeface="Roboto"/>
                  <a:sym typeface="Roboto"/>
                </a:rPr>
                <a:t>Stored raw files on AWS S3 buckets, and utilizing AWS RDS and Postgres for our Database. </a:t>
              </a:r>
              <a:endParaRPr sz="800">
                <a:solidFill>
                  <a:schemeClr val="dk2"/>
                </a:solidFill>
                <a:latin typeface="Roboto"/>
                <a:ea typeface="Roboto"/>
                <a:cs typeface="Roboto"/>
                <a:sym typeface="Roboto"/>
              </a:endParaRPr>
            </a:p>
          </p:txBody>
        </p:sp>
        <p:sp>
          <p:nvSpPr>
            <p:cNvPr id="187" name="Google Shape;187;p17"/>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chemeClr val="lt1"/>
                  </a:solidFill>
                  <a:latin typeface="Roboto"/>
                  <a:ea typeface="Roboto"/>
                  <a:cs typeface="Roboto"/>
                  <a:sym typeface="Roboto"/>
                </a:rPr>
                <a:t>S2</a:t>
              </a:r>
              <a:endParaRPr b="1" sz="1100">
                <a:solidFill>
                  <a:schemeClr val="lt1"/>
                </a:solidFill>
                <a:latin typeface="Roboto"/>
                <a:ea typeface="Roboto"/>
                <a:cs typeface="Roboto"/>
                <a:sym typeface="Roboto"/>
              </a:endParaRPr>
            </a:p>
          </p:txBody>
        </p:sp>
      </p:grpSp>
      <p:pic>
        <p:nvPicPr>
          <p:cNvPr id="188" name="Google Shape;188;p17"/>
          <p:cNvPicPr preferRelativeResize="0"/>
          <p:nvPr/>
        </p:nvPicPr>
        <p:blipFill rotWithShape="1">
          <a:blip r:embed="rId6">
            <a:alphaModFix/>
          </a:blip>
          <a:srcRect b="30171" l="3365" r="4426" t="5511"/>
          <a:stretch/>
        </p:blipFill>
        <p:spPr>
          <a:xfrm>
            <a:off x="6944222" y="3846850"/>
            <a:ext cx="1745502" cy="914100"/>
          </a:xfrm>
          <a:prstGeom prst="rect">
            <a:avLst/>
          </a:prstGeom>
          <a:noFill/>
          <a:ln>
            <a:noFill/>
          </a:ln>
        </p:spPr>
      </p:pic>
      <p:pic>
        <p:nvPicPr>
          <p:cNvPr id="189" name="Google Shape;189;p17"/>
          <p:cNvPicPr preferRelativeResize="0"/>
          <p:nvPr/>
        </p:nvPicPr>
        <p:blipFill>
          <a:blip r:embed="rId7">
            <a:alphaModFix/>
          </a:blip>
          <a:stretch>
            <a:fillRect/>
          </a:stretch>
        </p:blipFill>
        <p:spPr>
          <a:xfrm>
            <a:off x="1732225" y="4006750"/>
            <a:ext cx="594300" cy="594300"/>
          </a:xfrm>
          <a:prstGeom prst="rect">
            <a:avLst/>
          </a:prstGeom>
          <a:noFill/>
          <a:ln>
            <a:noFill/>
          </a:ln>
        </p:spPr>
      </p:pic>
      <p:pic>
        <p:nvPicPr>
          <p:cNvPr id="190" name="Google Shape;190;p17"/>
          <p:cNvPicPr preferRelativeResize="0"/>
          <p:nvPr/>
        </p:nvPicPr>
        <p:blipFill>
          <a:blip r:embed="rId8">
            <a:alphaModFix/>
          </a:blip>
          <a:stretch>
            <a:fillRect/>
          </a:stretch>
        </p:blipFill>
        <p:spPr>
          <a:xfrm>
            <a:off x="7099500" y="3855125"/>
            <a:ext cx="1460076" cy="973177"/>
          </a:xfrm>
          <a:prstGeom prst="rect">
            <a:avLst/>
          </a:prstGeom>
          <a:noFill/>
          <a:ln>
            <a:noFill/>
          </a:ln>
        </p:spPr>
      </p:pic>
      <p:pic>
        <p:nvPicPr>
          <p:cNvPr id="191" name="Google Shape;191;p17"/>
          <p:cNvPicPr preferRelativeResize="0"/>
          <p:nvPr/>
        </p:nvPicPr>
        <p:blipFill>
          <a:blip r:embed="rId9">
            <a:alphaModFix/>
          </a:blip>
          <a:stretch>
            <a:fillRect/>
          </a:stretch>
        </p:blipFill>
        <p:spPr>
          <a:xfrm>
            <a:off x="6863350" y="3830101"/>
            <a:ext cx="1897575" cy="1023212"/>
          </a:xfrm>
          <a:prstGeom prst="rect">
            <a:avLst/>
          </a:prstGeom>
          <a:noFill/>
          <a:ln>
            <a:noFill/>
          </a:ln>
        </p:spPr>
      </p:pic>
      <p:pic>
        <p:nvPicPr>
          <p:cNvPr id="192" name="Google Shape;192;p17"/>
          <p:cNvPicPr preferRelativeResize="0"/>
          <p:nvPr/>
        </p:nvPicPr>
        <p:blipFill>
          <a:blip r:embed="rId10">
            <a:alphaModFix/>
          </a:blip>
          <a:stretch>
            <a:fillRect/>
          </a:stretch>
        </p:blipFill>
        <p:spPr>
          <a:xfrm>
            <a:off x="3162048" y="3773088"/>
            <a:ext cx="1137250" cy="113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Structure - Schema</a:t>
            </a:r>
            <a:endParaRPr/>
          </a:p>
          <a:p>
            <a:pPr indent="0" lvl="0" marL="0" rtl="0" algn="l">
              <a:spcBef>
                <a:spcPts val="0"/>
              </a:spcBef>
              <a:spcAft>
                <a:spcPts val="0"/>
              </a:spcAft>
              <a:buNone/>
            </a:pPr>
            <a:r>
              <a:t/>
            </a:r>
            <a:endParaRPr sz="1088"/>
          </a:p>
        </p:txBody>
      </p:sp>
      <p:sp>
        <p:nvSpPr>
          <p:cNvPr id="198" name="Google Shape;198;p18"/>
          <p:cNvSpPr txBox="1"/>
          <p:nvPr/>
        </p:nvSpPr>
        <p:spPr>
          <a:xfrm>
            <a:off x="337750" y="1480175"/>
            <a:ext cx="2915400" cy="2339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solidFill>
                  <a:schemeClr val="lt1"/>
                </a:solidFill>
                <a:latin typeface="Lato"/>
                <a:ea typeface="Lato"/>
                <a:cs typeface="Lato"/>
                <a:sym typeface="Lato"/>
              </a:rPr>
              <a:t>Housing Data</a:t>
            </a:r>
            <a:endParaRPr b="1" sz="1000" u="sng">
              <a:solidFill>
                <a:schemeClr val="lt1"/>
              </a:solidFill>
              <a:latin typeface="Lato"/>
              <a:ea typeface="Lato"/>
              <a:cs typeface="Lato"/>
              <a:sym typeface="Lato"/>
            </a:endParaRPr>
          </a:p>
          <a:p>
            <a:pPr indent="0" lvl="0" marL="0" rtl="0" algn="ctr">
              <a:spcBef>
                <a:spcPts val="0"/>
              </a:spcBef>
              <a:spcAft>
                <a:spcPts val="0"/>
              </a:spcAft>
              <a:buNone/>
            </a:pPr>
            <a:r>
              <a:t/>
            </a:r>
            <a:endParaRPr b="1" sz="1000" u="sng">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_id                   			object</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date                  			object</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metro_area/city       		object</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median_listing_price 		float64</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active_listing_count   		int64</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median_days_on_market		float64</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new_listing_count      		int64</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price_increased_count  		int64</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price_reduced_count    		int64</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pending_listing_count  		int64</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average_listing_price		float64</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total_listing_count    		int64</a:t>
            </a:r>
            <a:endParaRPr sz="1000">
              <a:solidFill>
                <a:schemeClr val="lt1"/>
              </a:solidFill>
              <a:latin typeface="Lato"/>
              <a:ea typeface="Lato"/>
              <a:cs typeface="Lato"/>
              <a:sym typeface="Lato"/>
            </a:endParaRPr>
          </a:p>
        </p:txBody>
      </p:sp>
      <p:sp>
        <p:nvSpPr>
          <p:cNvPr id="199" name="Google Shape;199;p18"/>
          <p:cNvSpPr txBox="1"/>
          <p:nvPr/>
        </p:nvSpPr>
        <p:spPr>
          <a:xfrm>
            <a:off x="3791500" y="1150325"/>
            <a:ext cx="2399700" cy="10158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900" u="sng">
                <a:solidFill>
                  <a:schemeClr val="lt1"/>
                </a:solidFill>
                <a:latin typeface="Lato"/>
                <a:ea typeface="Lato"/>
                <a:cs typeface="Lato"/>
                <a:sym typeface="Lato"/>
              </a:rPr>
              <a:t>Population &amp; Income Data</a:t>
            </a:r>
            <a:endParaRPr b="1" sz="900" u="sng">
              <a:solidFill>
                <a:schemeClr val="lt1"/>
              </a:solidFill>
              <a:latin typeface="Lato"/>
              <a:ea typeface="Lato"/>
              <a:cs typeface="Lato"/>
              <a:sym typeface="Lato"/>
            </a:endParaRPr>
          </a:p>
          <a:p>
            <a:pPr indent="0" lvl="0" marL="0" rtl="0" algn="ctr">
              <a:spcBef>
                <a:spcPts val="0"/>
              </a:spcBef>
              <a:spcAft>
                <a:spcPts val="0"/>
              </a:spcAft>
              <a:buNone/>
            </a:pPr>
            <a:r>
              <a:t/>
            </a:r>
            <a:endParaRPr b="1" sz="900" u="sng">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_id                   	object</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metro_area/city     object</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i</a:t>
            </a:r>
            <a:r>
              <a:rPr lang="en" sz="900">
                <a:solidFill>
                  <a:schemeClr val="lt1"/>
                </a:solidFill>
                <a:latin typeface="Lato"/>
                <a:ea typeface="Lato"/>
                <a:cs typeface="Lato"/>
                <a:sym typeface="Lato"/>
              </a:rPr>
              <a:t>ncome 		i</a:t>
            </a:r>
            <a:r>
              <a:rPr lang="en" sz="900">
                <a:solidFill>
                  <a:schemeClr val="lt1"/>
                </a:solidFill>
                <a:latin typeface="Lato"/>
                <a:ea typeface="Lato"/>
                <a:cs typeface="Lato"/>
                <a:sym typeface="Lato"/>
              </a:rPr>
              <a:t>nt64</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Population	int64</a:t>
            </a:r>
            <a:endParaRPr sz="900">
              <a:solidFill>
                <a:schemeClr val="lt1"/>
              </a:solidFill>
              <a:latin typeface="Lato"/>
              <a:ea typeface="Lato"/>
              <a:cs typeface="Lato"/>
              <a:sym typeface="Lato"/>
            </a:endParaRPr>
          </a:p>
        </p:txBody>
      </p:sp>
      <p:sp>
        <p:nvSpPr>
          <p:cNvPr id="200" name="Google Shape;200;p18"/>
          <p:cNvSpPr txBox="1"/>
          <p:nvPr/>
        </p:nvSpPr>
        <p:spPr>
          <a:xfrm>
            <a:off x="3791500" y="2432550"/>
            <a:ext cx="2399700" cy="1277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900" u="sng">
                <a:solidFill>
                  <a:schemeClr val="lt1"/>
                </a:solidFill>
                <a:latin typeface="Lato"/>
                <a:ea typeface="Lato"/>
                <a:cs typeface="Lato"/>
                <a:sym typeface="Lato"/>
              </a:rPr>
              <a:t>Weather </a:t>
            </a:r>
            <a:r>
              <a:rPr b="1" lang="en" sz="900" u="sng">
                <a:solidFill>
                  <a:schemeClr val="lt1"/>
                </a:solidFill>
                <a:latin typeface="Lato"/>
                <a:ea typeface="Lato"/>
                <a:cs typeface="Lato"/>
                <a:sym typeface="Lato"/>
              </a:rPr>
              <a:t> Data</a:t>
            </a:r>
            <a:endParaRPr b="1" sz="900" u="sng">
              <a:solidFill>
                <a:schemeClr val="lt1"/>
              </a:solidFill>
              <a:latin typeface="Lato"/>
              <a:ea typeface="Lato"/>
              <a:cs typeface="Lato"/>
              <a:sym typeface="Lato"/>
            </a:endParaRPr>
          </a:p>
          <a:p>
            <a:pPr indent="0" lvl="0" marL="0" rtl="0" algn="ctr">
              <a:spcBef>
                <a:spcPts val="0"/>
              </a:spcBef>
              <a:spcAft>
                <a:spcPts val="0"/>
              </a:spcAft>
              <a:buNone/>
            </a:pPr>
            <a:r>
              <a:t/>
            </a:r>
            <a:endParaRPr b="1" sz="900" u="sng">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_id                   	object</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metro_area/city     object</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temperature	</a:t>
            </a:r>
            <a:r>
              <a:rPr lang="en" sz="900">
                <a:solidFill>
                  <a:schemeClr val="lt1"/>
                </a:solidFill>
                <a:latin typeface="Lato"/>
                <a:ea typeface="Lato"/>
                <a:cs typeface="Lato"/>
                <a:sym typeface="Lato"/>
              </a:rPr>
              <a:t>int64</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wind_speed	</a:t>
            </a:r>
            <a:r>
              <a:rPr lang="en" sz="900">
                <a:solidFill>
                  <a:schemeClr val="lt1"/>
                </a:solidFill>
                <a:latin typeface="Lato"/>
                <a:ea typeface="Lato"/>
                <a:cs typeface="Lato"/>
                <a:sym typeface="Lato"/>
              </a:rPr>
              <a:t>int64</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pressure		</a:t>
            </a:r>
            <a:r>
              <a:rPr lang="en" sz="900">
                <a:solidFill>
                  <a:schemeClr val="lt1"/>
                </a:solidFill>
                <a:latin typeface="Lato"/>
                <a:ea typeface="Lato"/>
                <a:cs typeface="Lato"/>
                <a:sym typeface="Lato"/>
              </a:rPr>
              <a:t>int64</a:t>
            </a:r>
            <a:endParaRPr sz="900">
              <a:solidFill>
                <a:schemeClr val="lt1"/>
              </a:solidFill>
              <a:latin typeface="Lato"/>
              <a:ea typeface="Lato"/>
              <a:cs typeface="Lato"/>
              <a:sym typeface="Lato"/>
            </a:endParaRPr>
          </a:p>
          <a:p>
            <a:pPr indent="-279400" lvl="0" marL="457200" rtl="0" algn="l">
              <a:spcBef>
                <a:spcPts val="0"/>
              </a:spcBef>
              <a:spcAft>
                <a:spcPts val="0"/>
              </a:spcAft>
              <a:buClr>
                <a:schemeClr val="lt1"/>
              </a:buClr>
              <a:buSzPts val="800"/>
              <a:buFont typeface="Lato"/>
              <a:buChar char="-"/>
            </a:pPr>
            <a:r>
              <a:rPr lang="en" sz="800">
                <a:solidFill>
                  <a:schemeClr val="lt1"/>
                </a:solidFill>
                <a:latin typeface="Lato"/>
                <a:ea typeface="Lato"/>
                <a:cs typeface="Lato"/>
                <a:sym typeface="Lato"/>
              </a:rPr>
              <a:t>		</a:t>
            </a:r>
            <a:endParaRPr sz="800">
              <a:solidFill>
                <a:schemeClr val="lt1"/>
              </a:solidFill>
              <a:latin typeface="Lato"/>
              <a:ea typeface="Lato"/>
              <a:cs typeface="Lato"/>
              <a:sym typeface="Lato"/>
            </a:endParaRPr>
          </a:p>
        </p:txBody>
      </p:sp>
      <p:sp>
        <p:nvSpPr>
          <p:cNvPr id="201" name="Google Shape;201;p18"/>
          <p:cNvSpPr txBox="1"/>
          <p:nvPr/>
        </p:nvSpPr>
        <p:spPr>
          <a:xfrm>
            <a:off x="337750" y="4058000"/>
            <a:ext cx="5853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u="sng">
                <a:solidFill>
                  <a:schemeClr val="lt1"/>
                </a:solidFill>
                <a:latin typeface="Lato"/>
                <a:ea typeface="Lato"/>
                <a:cs typeface="Lato"/>
                <a:sym typeface="Lato"/>
              </a:rPr>
              <a:t>Data Explanation:</a:t>
            </a:r>
            <a:endParaRPr b="1" sz="1000" u="sng">
              <a:solidFill>
                <a:schemeClr val="lt1"/>
              </a:solidFill>
              <a:latin typeface="Lato"/>
              <a:ea typeface="Lato"/>
              <a:cs typeface="Lato"/>
              <a:sym typeface="Lato"/>
            </a:endParaRPr>
          </a:p>
          <a:p>
            <a:pPr indent="0" lvl="0" marL="457200" rtl="0" algn="l">
              <a:spcBef>
                <a:spcPts val="0"/>
              </a:spcBef>
              <a:spcAft>
                <a:spcPts val="0"/>
              </a:spcAft>
              <a:buNone/>
            </a:pPr>
            <a:r>
              <a:t/>
            </a:r>
            <a:endParaRPr b="1" sz="800" u="sng">
              <a:solidFill>
                <a:schemeClr val="lt1"/>
              </a:solidFill>
              <a:latin typeface="Lato"/>
              <a:ea typeface="Lato"/>
              <a:cs typeface="Lato"/>
              <a:sym typeface="Lato"/>
            </a:endParaRPr>
          </a:p>
          <a:p>
            <a:pPr indent="0" lvl="0" marL="457200" rtl="0" algn="l">
              <a:spcBef>
                <a:spcPts val="0"/>
              </a:spcBef>
              <a:spcAft>
                <a:spcPts val="0"/>
              </a:spcAft>
              <a:buNone/>
            </a:pPr>
            <a:r>
              <a:t/>
            </a:r>
            <a:endParaRPr sz="1000">
              <a:solidFill>
                <a:schemeClr val="lt1"/>
              </a:solidFill>
              <a:latin typeface="Lato"/>
              <a:ea typeface="Lato"/>
              <a:cs typeface="Lato"/>
              <a:sym typeface="Lato"/>
            </a:endParaRPr>
          </a:p>
          <a:p>
            <a:pPr indent="0" lvl="0" marL="457200" rtl="0" algn="just">
              <a:spcBef>
                <a:spcPts val="0"/>
              </a:spcBef>
              <a:spcAft>
                <a:spcPts val="0"/>
              </a:spcAft>
              <a:buNone/>
            </a:pPr>
            <a:r>
              <a:t/>
            </a:r>
            <a:endParaRPr sz="1000">
              <a:solidFill>
                <a:schemeClr val="lt1"/>
              </a:solidFill>
              <a:latin typeface="Lato"/>
              <a:ea typeface="Lato"/>
              <a:cs typeface="Lato"/>
              <a:sym typeface="Lato"/>
            </a:endParaRPr>
          </a:p>
        </p:txBody>
      </p:sp>
      <p:cxnSp>
        <p:nvCxnSpPr>
          <p:cNvPr id="202" name="Google Shape;202;p18"/>
          <p:cNvCxnSpPr>
            <a:stCxn id="198" idx="0"/>
          </p:cNvCxnSpPr>
          <p:nvPr/>
        </p:nvCxnSpPr>
        <p:spPr>
          <a:xfrm rot="-5400000">
            <a:off x="2699050" y="376475"/>
            <a:ext cx="200100" cy="2007300"/>
          </a:xfrm>
          <a:prstGeom prst="bentConnector2">
            <a:avLst/>
          </a:prstGeom>
          <a:noFill/>
          <a:ln cap="flat" cmpd="sng" w="9525">
            <a:solidFill>
              <a:srgbClr val="FF0000"/>
            </a:solidFill>
            <a:prstDash val="solid"/>
            <a:round/>
            <a:headEnd len="med" w="med" type="none"/>
            <a:tailEnd len="med" w="med" type="none"/>
          </a:ln>
        </p:spPr>
      </p:cxnSp>
      <p:cxnSp>
        <p:nvCxnSpPr>
          <p:cNvPr id="203" name="Google Shape;203;p18"/>
          <p:cNvCxnSpPr>
            <a:stCxn id="198" idx="2"/>
            <a:endCxn id="200" idx="1"/>
          </p:cNvCxnSpPr>
          <p:nvPr/>
        </p:nvCxnSpPr>
        <p:spPr>
          <a:xfrm rot="-5400000">
            <a:off x="2419300" y="2447525"/>
            <a:ext cx="748500" cy="1996200"/>
          </a:xfrm>
          <a:prstGeom prst="bentConnector4">
            <a:avLst>
              <a:gd fmla="val -31814" name="adj1"/>
              <a:gd fmla="val 86508" name="adj2"/>
            </a:avLst>
          </a:prstGeom>
          <a:noFill/>
          <a:ln cap="flat" cmpd="sng" w="9525">
            <a:solidFill>
              <a:srgbClr val="FF0000"/>
            </a:solidFill>
            <a:prstDash val="solid"/>
            <a:round/>
            <a:headEnd len="med" w="med" type="none"/>
            <a:tailEnd len="med" w="med" type="none"/>
          </a:ln>
        </p:spPr>
      </p:cxnSp>
      <p:sp>
        <p:nvSpPr>
          <p:cNvPr id="204" name="Google Shape;204;p18"/>
          <p:cNvSpPr txBox="1"/>
          <p:nvPr/>
        </p:nvSpPr>
        <p:spPr>
          <a:xfrm>
            <a:off x="6729550" y="1569275"/>
            <a:ext cx="2346600" cy="1693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solidFill>
                  <a:schemeClr val="lt1"/>
                </a:solidFill>
                <a:latin typeface="Lato"/>
                <a:ea typeface="Lato"/>
                <a:cs typeface="Lato"/>
                <a:sym typeface="Lato"/>
              </a:rPr>
              <a:t>Final Database</a:t>
            </a:r>
            <a:endParaRPr b="1" sz="700" u="sng">
              <a:solidFill>
                <a:schemeClr val="lt1"/>
              </a:solidFill>
              <a:latin typeface="Lato"/>
              <a:ea typeface="Lato"/>
              <a:cs typeface="Lato"/>
              <a:sym typeface="Lato"/>
            </a:endParaRPr>
          </a:p>
          <a:p>
            <a:pPr indent="0" lvl="0" marL="0" rtl="0" algn="ctr">
              <a:spcBef>
                <a:spcPts val="0"/>
              </a:spcBef>
              <a:spcAft>
                <a:spcPts val="0"/>
              </a:spcAft>
              <a:buNone/>
            </a:pPr>
            <a:r>
              <a:t/>
            </a:r>
            <a:endParaRPr b="1" sz="700" u="sng">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_id                   			object</a:t>
            </a:r>
            <a:endParaRPr sz="700">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date                  		object</a:t>
            </a:r>
            <a:endParaRPr sz="700">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metro_area/city       		object</a:t>
            </a:r>
            <a:endParaRPr sz="700">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median_listing_price</a:t>
            </a:r>
            <a:r>
              <a:rPr lang="en" sz="700">
                <a:solidFill>
                  <a:schemeClr val="lt1"/>
                </a:solidFill>
                <a:latin typeface="Lato"/>
                <a:ea typeface="Lato"/>
                <a:cs typeface="Lato"/>
                <a:sym typeface="Lato"/>
              </a:rPr>
              <a:t> 	         	</a:t>
            </a:r>
            <a:r>
              <a:rPr lang="en" sz="700">
                <a:solidFill>
                  <a:schemeClr val="lt1"/>
                </a:solidFill>
                <a:latin typeface="Lato"/>
                <a:ea typeface="Lato"/>
                <a:cs typeface="Lato"/>
                <a:sym typeface="Lato"/>
              </a:rPr>
              <a:t>float64</a:t>
            </a:r>
            <a:endParaRPr sz="700">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active_listing_count   		int64</a:t>
            </a:r>
            <a:endParaRPr sz="700">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median_days_on_market	float64</a:t>
            </a:r>
            <a:endParaRPr sz="700">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new_listing_count      		int64</a:t>
            </a:r>
            <a:endParaRPr sz="700">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price_increased_count  		int64</a:t>
            </a:r>
            <a:endParaRPr sz="700">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price_reduced_count    		int64</a:t>
            </a:r>
            <a:endParaRPr sz="700">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pending_listing_count  		int64</a:t>
            </a:r>
            <a:endParaRPr sz="700">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average_listing_price		float64</a:t>
            </a:r>
            <a:endParaRPr sz="700">
              <a:solidFill>
                <a:schemeClr val="lt1"/>
              </a:solidFill>
              <a:latin typeface="Lato"/>
              <a:ea typeface="Lato"/>
              <a:cs typeface="Lato"/>
              <a:sym typeface="Lato"/>
            </a:endParaRPr>
          </a:p>
          <a:p>
            <a:pPr indent="-273050" lvl="0" marL="457200" rtl="0" algn="l">
              <a:spcBef>
                <a:spcPts val="0"/>
              </a:spcBef>
              <a:spcAft>
                <a:spcPts val="0"/>
              </a:spcAft>
              <a:buClr>
                <a:schemeClr val="lt1"/>
              </a:buClr>
              <a:buSzPts val="700"/>
              <a:buFont typeface="Lato"/>
              <a:buChar char="-"/>
            </a:pPr>
            <a:r>
              <a:rPr lang="en" sz="700">
                <a:solidFill>
                  <a:schemeClr val="lt1"/>
                </a:solidFill>
                <a:latin typeface="Lato"/>
                <a:ea typeface="Lato"/>
                <a:cs typeface="Lato"/>
                <a:sym typeface="Lato"/>
              </a:rPr>
              <a:t>total_listing_count    		int64</a:t>
            </a:r>
            <a:endParaRPr sz="700">
              <a:solidFill>
                <a:schemeClr val="lt1"/>
              </a:solidFill>
              <a:latin typeface="Lato"/>
              <a:ea typeface="Lato"/>
              <a:cs typeface="Lato"/>
              <a:sym typeface="Lato"/>
            </a:endParaRPr>
          </a:p>
        </p:txBody>
      </p:sp>
      <p:cxnSp>
        <p:nvCxnSpPr>
          <p:cNvPr id="205" name="Google Shape;205;p18"/>
          <p:cNvCxnSpPr>
            <a:stCxn id="200" idx="3"/>
            <a:endCxn id="204" idx="1"/>
          </p:cNvCxnSpPr>
          <p:nvPr/>
        </p:nvCxnSpPr>
        <p:spPr>
          <a:xfrm flipH="1" rot="10800000">
            <a:off x="6191200" y="2415750"/>
            <a:ext cx="538500" cy="655500"/>
          </a:xfrm>
          <a:prstGeom prst="bentConnector3">
            <a:avLst>
              <a:gd fmla="val 59656" name="adj1"/>
            </a:avLst>
          </a:prstGeom>
          <a:noFill/>
          <a:ln cap="flat" cmpd="sng" w="9525">
            <a:solidFill>
              <a:srgbClr val="FF0000"/>
            </a:solidFill>
            <a:prstDash val="solid"/>
            <a:round/>
            <a:headEnd len="med" w="med" type="none"/>
            <a:tailEnd len="med" w="med" type="none"/>
          </a:ln>
        </p:spPr>
      </p:cxnSp>
      <p:cxnSp>
        <p:nvCxnSpPr>
          <p:cNvPr id="206" name="Google Shape;206;p18"/>
          <p:cNvCxnSpPr>
            <a:endCxn id="199" idx="3"/>
          </p:cNvCxnSpPr>
          <p:nvPr/>
        </p:nvCxnSpPr>
        <p:spPr>
          <a:xfrm flipH="1" rot="5400000">
            <a:off x="5819950" y="2029475"/>
            <a:ext cx="1063800" cy="321300"/>
          </a:xfrm>
          <a:prstGeom prst="bentConnector2">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Draft</a:t>
            </a:r>
            <a:endParaRPr/>
          </a:p>
        </p:txBody>
      </p:sp>
      <p:sp>
        <p:nvSpPr>
          <p:cNvPr id="212" name="Google Shape;212;p19"/>
          <p:cNvSpPr txBox="1"/>
          <p:nvPr/>
        </p:nvSpPr>
        <p:spPr>
          <a:xfrm>
            <a:off x="2776900" y="3282450"/>
            <a:ext cx="42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13" name="Google Shape;213;p19"/>
          <p:cNvPicPr preferRelativeResize="0"/>
          <p:nvPr/>
        </p:nvPicPr>
        <p:blipFill>
          <a:blip r:embed="rId3">
            <a:alphaModFix/>
          </a:blip>
          <a:stretch>
            <a:fillRect/>
          </a:stretch>
        </p:blipFill>
        <p:spPr>
          <a:xfrm>
            <a:off x="268925" y="3590174"/>
            <a:ext cx="1791424" cy="1305525"/>
          </a:xfrm>
          <a:prstGeom prst="rect">
            <a:avLst/>
          </a:prstGeom>
          <a:noFill/>
          <a:ln>
            <a:noFill/>
          </a:ln>
        </p:spPr>
      </p:pic>
      <p:pic>
        <p:nvPicPr>
          <p:cNvPr id="214" name="Google Shape;214;p19"/>
          <p:cNvPicPr preferRelativeResize="0"/>
          <p:nvPr/>
        </p:nvPicPr>
        <p:blipFill>
          <a:blip r:embed="rId4">
            <a:alphaModFix/>
          </a:blip>
          <a:stretch>
            <a:fillRect/>
          </a:stretch>
        </p:blipFill>
        <p:spPr>
          <a:xfrm>
            <a:off x="4157800" y="3590175"/>
            <a:ext cx="1791424" cy="1305517"/>
          </a:xfrm>
          <a:prstGeom prst="rect">
            <a:avLst/>
          </a:prstGeom>
          <a:noFill/>
          <a:ln>
            <a:noFill/>
          </a:ln>
        </p:spPr>
      </p:pic>
      <p:pic>
        <p:nvPicPr>
          <p:cNvPr id="215" name="Google Shape;215;p19"/>
          <p:cNvPicPr preferRelativeResize="0"/>
          <p:nvPr/>
        </p:nvPicPr>
        <p:blipFill>
          <a:blip r:embed="rId5">
            <a:alphaModFix/>
          </a:blip>
          <a:stretch>
            <a:fillRect/>
          </a:stretch>
        </p:blipFill>
        <p:spPr>
          <a:xfrm>
            <a:off x="2154225" y="3590175"/>
            <a:ext cx="1909691" cy="1305525"/>
          </a:xfrm>
          <a:prstGeom prst="rect">
            <a:avLst/>
          </a:prstGeom>
          <a:noFill/>
          <a:ln>
            <a:noFill/>
          </a:ln>
        </p:spPr>
      </p:pic>
      <p:sp>
        <p:nvSpPr>
          <p:cNvPr id="216" name="Google Shape;216;p19"/>
          <p:cNvSpPr txBox="1"/>
          <p:nvPr/>
        </p:nvSpPr>
        <p:spPr>
          <a:xfrm>
            <a:off x="3963850" y="1181825"/>
            <a:ext cx="2016600" cy="2124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City 1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City 2</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City 3 </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Criteria 1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Criteria 2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Criteria 3</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p:txBody>
      </p:sp>
      <p:pic>
        <p:nvPicPr>
          <p:cNvPr id="217" name="Google Shape;217;p19"/>
          <p:cNvPicPr preferRelativeResize="0"/>
          <p:nvPr/>
        </p:nvPicPr>
        <p:blipFill>
          <a:blip r:embed="rId6">
            <a:alphaModFix/>
          </a:blip>
          <a:stretch>
            <a:fillRect/>
          </a:stretch>
        </p:blipFill>
        <p:spPr>
          <a:xfrm>
            <a:off x="268925" y="1181825"/>
            <a:ext cx="3614055" cy="2339700"/>
          </a:xfrm>
          <a:prstGeom prst="rect">
            <a:avLst/>
          </a:prstGeom>
          <a:noFill/>
          <a:ln>
            <a:noFill/>
          </a:ln>
        </p:spPr>
      </p:pic>
      <p:sp>
        <p:nvSpPr>
          <p:cNvPr id="218" name="Google Shape;218;p19"/>
          <p:cNvSpPr txBox="1"/>
          <p:nvPr/>
        </p:nvSpPr>
        <p:spPr>
          <a:xfrm>
            <a:off x="6166000" y="1181825"/>
            <a:ext cx="27141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u="sng">
                <a:solidFill>
                  <a:schemeClr val="lt1"/>
                </a:solidFill>
                <a:latin typeface="Lato"/>
                <a:ea typeface="Lato"/>
                <a:cs typeface="Lato"/>
                <a:sym typeface="Lato"/>
              </a:rPr>
              <a:t>Map</a:t>
            </a:r>
            <a:endParaRPr b="1" sz="900" u="sng">
              <a:solidFill>
                <a:schemeClr val="lt1"/>
              </a:solidFill>
              <a:latin typeface="Lato"/>
              <a:ea typeface="Lato"/>
              <a:cs typeface="Lato"/>
              <a:sym typeface="Lato"/>
            </a:endParaRPr>
          </a:p>
          <a:p>
            <a:pPr indent="0" lvl="0" marL="0" rtl="0" algn="l">
              <a:spcBef>
                <a:spcPts val="0"/>
              </a:spcBef>
              <a:spcAft>
                <a:spcPts val="0"/>
              </a:spcAft>
              <a:buNone/>
            </a:pPr>
            <a:r>
              <a:rPr lang="en" sz="900">
                <a:solidFill>
                  <a:schemeClr val="lt1"/>
                </a:solidFill>
                <a:latin typeface="Lato"/>
                <a:ea typeface="Lato"/>
                <a:cs typeface="Lato"/>
                <a:sym typeface="Lato"/>
              </a:rPr>
              <a:t>Showing all cities </a:t>
            </a:r>
            <a:endParaRPr sz="900">
              <a:solidFill>
                <a:schemeClr val="lt1"/>
              </a:solidFill>
              <a:latin typeface="Lato"/>
              <a:ea typeface="Lato"/>
              <a:cs typeface="Lato"/>
              <a:sym typeface="Lato"/>
            </a:endParaRPr>
          </a:p>
          <a:p>
            <a:pPr indent="0" lvl="0" marL="0" rtl="0" algn="l">
              <a:spcBef>
                <a:spcPts val="0"/>
              </a:spcBef>
              <a:spcAft>
                <a:spcPts val="0"/>
              </a:spcAft>
              <a:buNone/>
            </a:pPr>
            <a:r>
              <a:rPr lang="en" sz="900">
                <a:solidFill>
                  <a:schemeClr val="lt1"/>
                </a:solidFill>
                <a:latin typeface="Lato"/>
                <a:ea typeface="Lato"/>
                <a:cs typeface="Lato"/>
                <a:sym typeface="Lato"/>
              </a:rPr>
              <a:t>Filtering criteria: </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Top 100 </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Top 50 </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Char char="●"/>
            </a:pPr>
            <a:r>
              <a:rPr lang="en" sz="900">
                <a:solidFill>
                  <a:schemeClr val="lt1"/>
                </a:solidFill>
                <a:latin typeface="Lato"/>
                <a:ea typeface="Lato"/>
                <a:cs typeface="Lato"/>
                <a:sym typeface="Lato"/>
              </a:rPr>
              <a:t>Top 10 </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b="1" sz="900" u="sng">
              <a:solidFill>
                <a:schemeClr val="lt1"/>
              </a:solidFill>
              <a:latin typeface="Lato"/>
              <a:ea typeface="Lato"/>
              <a:cs typeface="Lato"/>
              <a:sym typeface="Lato"/>
            </a:endParaRPr>
          </a:p>
          <a:p>
            <a:pPr indent="0" lvl="0" marL="0" rtl="0" algn="l">
              <a:spcBef>
                <a:spcPts val="0"/>
              </a:spcBef>
              <a:spcAft>
                <a:spcPts val="0"/>
              </a:spcAft>
              <a:buNone/>
            </a:pPr>
            <a:r>
              <a:rPr b="1" lang="en" sz="900" u="sng">
                <a:solidFill>
                  <a:schemeClr val="lt1"/>
                </a:solidFill>
                <a:latin typeface="Lato"/>
                <a:ea typeface="Lato"/>
                <a:cs typeface="Lato"/>
                <a:sym typeface="Lato"/>
              </a:rPr>
              <a:t>Line Graph</a:t>
            </a:r>
            <a:endParaRPr b="1" sz="900" u="sng">
              <a:solidFill>
                <a:schemeClr val="lt1"/>
              </a:solidFill>
              <a:latin typeface="Lato"/>
              <a:ea typeface="Lato"/>
              <a:cs typeface="Lato"/>
              <a:sym typeface="Lato"/>
            </a:endParaRPr>
          </a:p>
          <a:p>
            <a:pPr indent="0" lvl="0" marL="0" rtl="0" algn="l">
              <a:spcBef>
                <a:spcPts val="0"/>
              </a:spcBef>
              <a:spcAft>
                <a:spcPts val="0"/>
              </a:spcAft>
              <a:buNone/>
            </a:pPr>
            <a:r>
              <a:rPr lang="en" sz="900">
                <a:solidFill>
                  <a:schemeClr val="lt1"/>
                </a:solidFill>
                <a:latin typeface="Lato"/>
                <a:ea typeface="Lato"/>
                <a:cs typeface="Lato"/>
                <a:sym typeface="Lato"/>
              </a:rPr>
              <a:t>Austin as model city</a:t>
            </a:r>
            <a:endParaRPr sz="900">
              <a:solidFill>
                <a:schemeClr val="lt1"/>
              </a:solidFill>
              <a:latin typeface="Lato"/>
              <a:ea typeface="Lato"/>
              <a:cs typeface="Lato"/>
              <a:sym typeface="Lato"/>
            </a:endParaRPr>
          </a:p>
          <a:p>
            <a:pPr indent="0" lvl="0" marL="0" rtl="0" algn="l">
              <a:spcBef>
                <a:spcPts val="0"/>
              </a:spcBef>
              <a:spcAft>
                <a:spcPts val="0"/>
              </a:spcAft>
              <a:buNone/>
            </a:pPr>
            <a:r>
              <a:rPr lang="en" sz="900">
                <a:solidFill>
                  <a:schemeClr val="lt1"/>
                </a:solidFill>
                <a:latin typeface="Lato"/>
                <a:ea typeface="Lato"/>
                <a:cs typeface="Lato"/>
                <a:sym typeface="Lato"/>
              </a:rPr>
              <a:t>Weather data over 12 months</a:t>
            </a:r>
            <a:endParaRPr sz="900">
              <a:solidFill>
                <a:schemeClr val="lt1"/>
              </a:solidFill>
              <a:latin typeface="Lato"/>
              <a:ea typeface="Lato"/>
              <a:cs typeface="Lato"/>
              <a:sym typeface="Lato"/>
            </a:endParaRPr>
          </a:p>
          <a:p>
            <a:pPr indent="0" lvl="0" marL="0" rtl="0" algn="l">
              <a:spcBef>
                <a:spcPts val="0"/>
              </a:spcBef>
              <a:spcAft>
                <a:spcPts val="0"/>
              </a:spcAft>
              <a:buNone/>
            </a:pPr>
            <a:r>
              <a:rPr lang="en" sz="900">
                <a:solidFill>
                  <a:schemeClr val="lt1"/>
                </a:solidFill>
                <a:latin typeface="Lato"/>
                <a:ea typeface="Lato"/>
                <a:cs typeface="Lato"/>
                <a:sym typeface="Lato"/>
              </a:rPr>
              <a:t>Housing data over 12 months</a:t>
            </a:r>
            <a:endParaRPr sz="9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