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44"/>
  </p:notesMasterIdLst>
  <p:sldIdLst>
    <p:sldId id="256" r:id="rId2"/>
    <p:sldId id="258" r:id="rId3"/>
    <p:sldId id="259" r:id="rId4"/>
    <p:sldId id="260" r:id="rId5"/>
    <p:sldId id="261" r:id="rId6"/>
    <p:sldId id="263" r:id="rId7"/>
    <p:sldId id="262" r:id="rId8"/>
    <p:sldId id="257" r:id="rId9"/>
    <p:sldId id="264" r:id="rId10"/>
    <p:sldId id="267" r:id="rId11"/>
    <p:sldId id="275" r:id="rId12"/>
    <p:sldId id="276" r:id="rId13"/>
    <p:sldId id="269" r:id="rId14"/>
    <p:sldId id="266" r:id="rId15"/>
    <p:sldId id="270" r:id="rId16"/>
    <p:sldId id="271" r:id="rId17"/>
    <p:sldId id="272" r:id="rId18"/>
    <p:sldId id="277" r:id="rId19"/>
    <p:sldId id="282" r:id="rId20"/>
    <p:sldId id="274" r:id="rId21"/>
    <p:sldId id="273" r:id="rId22"/>
    <p:sldId id="278" r:id="rId23"/>
    <p:sldId id="279" r:id="rId24"/>
    <p:sldId id="280" r:id="rId25"/>
    <p:sldId id="281" r:id="rId26"/>
    <p:sldId id="283" r:id="rId27"/>
    <p:sldId id="284" r:id="rId28"/>
    <p:sldId id="287" r:id="rId29"/>
    <p:sldId id="286" r:id="rId30"/>
    <p:sldId id="288" r:id="rId31"/>
    <p:sldId id="290" r:id="rId32"/>
    <p:sldId id="295" r:id="rId33"/>
    <p:sldId id="291" r:id="rId34"/>
    <p:sldId id="293" r:id="rId35"/>
    <p:sldId id="296" r:id="rId36"/>
    <p:sldId id="294" r:id="rId37"/>
    <p:sldId id="297" r:id="rId38"/>
    <p:sldId id="301" r:id="rId39"/>
    <p:sldId id="298" r:id="rId40"/>
    <p:sldId id="299" r:id="rId41"/>
    <p:sldId id="300" r:id="rId42"/>
    <p:sldId id="26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sign Notes" id="{8B995469-BB0B-2D41-B3AD-40FEA49126C5}">
          <p14:sldIdLst>
            <p14:sldId id="256"/>
            <p14:sldId id="258"/>
            <p14:sldId id="259"/>
            <p14:sldId id="260"/>
            <p14:sldId id="261"/>
            <p14:sldId id="263"/>
            <p14:sldId id="262"/>
          </p14:sldIdLst>
        </p14:section>
        <p14:section name="Your Presentation" id="{A8D7B0BD-02B5-F641-8106-1F81A10ED379}">
          <p14:sldIdLst>
            <p14:sldId id="257"/>
            <p14:sldId id="264"/>
            <p14:sldId id="267"/>
            <p14:sldId id="275"/>
            <p14:sldId id="276"/>
            <p14:sldId id="269"/>
            <p14:sldId id="266"/>
            <p14:sldId id="270"/>
            <p14:sldId id="271"/>
            <p14:sldId id="272"/>
            <p14:sldId id="277"/>
            <p14:sldId id="282"/>
            <p14:sldId id="274"/>
            <p14:sldId id="273"/>
            <p14:sldId id="278"/>
            <p14:sldId id="279"/>
            <p14:sldId id="280"/>
            <p14:sldId id="281"/>
            <p14:sldId id="283"/>
            <p14:sldId id="284"/>
            <p14:sldId id="287"/>
            <p14:sldId id="286"/>
            <p14:sldId id="288"/>
            <p14:sldId id="290"/>
            <p14:sldId id="295"/>
            <p14:sldId id="291"/>
            <p14:sldId id="293"/>
            <p14:sldId id="296"/>
            <p14:sldId id="294"/>
            <p14:sldId id="297"/>
            <p14:sldId id="301"/>
            <p14:sldId id="298"/>
            <p14:sldId id="299"/>
            <p14:sldId id="300"/>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69176" autoAdjust="0"/>
  </p:normalViewPr>
  <p:slideViewPr>
    <p:cSldViewPr snapToGrid="0" snapToObjects="1">
      <p:cViewPr>
        <p:scale>
          <a:sx n="75" d="100"/>
          <a:sy n="75" d="100"/>
        </p:scale>
        <p:origin x="810" y="2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4CE42-2F83-45ED-A24E-D5620E9A7C2E}" type="datetimeFigureOut">
              <a:rPr lang="en-US" smtClean="0"/>
              <a:t>4/14/2019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7BE4A-F586-4EDB-A910-A79112EF8A8E}" type="slidenum">
              <a:rPr lang="en-US" smtClean="0"/>
              <a:t>‹#›</a:t>
            </a:fld>
            <a:endParaRPr lang="en-US"/>
          </a:p>
        </p:txBody>
      </p:sp>
    </p:spTree>
    <p:extLst>
      <p:ext uri="{BB962C8B-B14F-4D97-AF65-F5344CB8AC3E}">
        <p14:creationId xmlns:p14="http://schemas.microsoft.com/office/powerpoint/2010/main" val="2900550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8</a:t>
            </a:fld>
            <a:endParaRPr lang="en-US"/>
          </a:p>
        </p:txBody>
      </p:sp>
    </p:spTree>
    <p:extLst>
      <p:ext uri="{BB962C8B-B14F-4D97-AF65-F5344CB8AC3E}">
        <p14:creationId xmlns:p14="http://schemas.microsoft.com/office/powerpoint/2010/main" val="826304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18</a:t>
            </a:fld>
            <a:endParaRPr lang="en-US"/>
          </a:p>
        </p:txBody>
      </p:sp>
    </p:spTree>
    <p:extLst>
      <p:ext uri="{BB962C8B-B14F-4D97-AF65-F5344CB8AC3E}">
        <p14:creationId xmlns:p14="http://schemas.microsoft.com/office/powerpoint/2010/main" val="677127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20</a:t>
            </a:fld>
            <a:endParaRPr lang="en-US"/>
          </a:p>
        </p:txBody>
      </p:sp>
    </p:spTree>
    <p:extLst>
      <p:ext uri="{BB962C8B-B14F-4D97-AF65-F5344CB8AC3E}">
        <p14:creationId xmlns:p14="http://schemas.microsoft.com/office/powerpoint/2010/main" val="181970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21</a:t>
            </a:fld>
            <a:endParaRPr lang="en-US"/>
          </a:p>
        </p:txBody>
      </p:sp>
    </p:spTree>
    <p:extLst>
      <p:ext uri="{BB962C8B-B14F-4D97-AF65-F5344CB8AC3E}">
        <p14:creationId xmlns:p14="http://schemas.microsoft.com/office/powerpoint/2010/main" val="4052017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22</a:t>
            </a:fld>
            <a:endParaRPr lang="en-US"/>
          </a:p>
        </p:txBody>
      </p:sp>
    </p:spTree>
    <p:extLst>
      <p:ext uri="{BB962C8B-B14F-4D97-AF65-F5344CB8AC3E}">
        <p14:creationId xmlns:p14="http://schemas.microsoft.com/office/powerpoint/2010/main" val="3402596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23</a:t>
            </a:fld>
            <a:endParaRPr lang="en-US"/>
          </a:p>
        </p:txBody>
      </p:sp>
    </p:spTree>
    <p:extLst>
      <p:ext uri="{BB962C8B-B14F-4D97-AF65-F5344CB8AC3E}">
        <p14:creationId xmlns:p14="http://schemas.microsoft.com/office/powerpoint/2010/main" val="1964086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24</a:t>
            </a:fld>
            <a:endParaRPr lang="en-US"/>
          </a:p>
        </p:txBody>
      </p:sp>
    </p:spTree>
    <p:extLst>
      <p:ext uri="{BB962C8B-B14F-4D97-AF65-F5344CB8AC3E}">
        <p14:creationId xmlns:p14="http://schemas.microsoft.com/office/powerpoint/2010/main" val="3585866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9</a:t>
            </a:fld>
            <a:endParaRPr lang="en-US"/>
          </a:p>
        </p:txBody>
      </p:sp>
    </p:spTree>
    <p:extLst>
      <p:ext uri="{BB962C8B-B14F-4D97-AF65-F5344CB8AC3E}">
        <p14:creationId xmlns:p14="http://schemas.microsoft.com/office/powerpoint/2010/main" val="2766667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718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6923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337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170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98546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5167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450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11</a:t>
            </a:fld>
            <a:endParaRPr lang="en-US"/>
          </a:p>
        </p:txBody>
      </p:sp>
    </p:spTree>
    <p:extLst>
      <p:ext uri="{BB962C8B-B14F-4D97-AF65-F5344CB8AC3E}">
        <p14:creationId xmlns:p14="http://schemas.microsoft.com/office/powerpoint/2010/main" val="516728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66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12</a:t>
            </a:fld>
            <a:endParaRPr lang="en-US"/>
          </a:p>
        </p:txBody>
      </p:sp>
    </p:spTree>
    <p:extLst>
      <p:ext uri="{BB962C8B-B14F-4D97-AF65-F5344CB8AC3E}">
        <p14:creationId xmlns:p14="http://schemas.microsoft.com/office/powerpoint/2010/main" val="3186093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13</a:t>
            </a:fld>
            <a:endParaRPr lang="en-US"/>
          </a:p>
        </p:txBody>
      </p:sp>
    </p:spTree>
    <p:extLst>
      <p:ext uri="{BB962C8B-B14F-4D97-AF65-F5344CB8AC3E}">
        <p14:creationId xmlns:p14="http://schemas.microsoft.com/office/powerpoint/2010/main" val="1502131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14</a:t>
            </a:fld>
            <a:endParaRPr lang="en-US"/>
          </a:p>
        </p:txBody>
      </p:sp>
    </p:spTree>
    <p:extLst>
      <p:ext uri="{BB962C8B-B14F-4D97-AF65-F5344CB8AC3E}">
        <p14:creationId xmlns:p14="http://schemas.microsoft.com/office/powerpoint/2010/main" val="7955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15</a:t>
            </a:fld>
            <a:endParaRPr lang="en-US"/>
          </a:p>
        </p:txBody>
      </p:sp>
    </p:spTree>
    <p:extLst>
      <p:ext uri="{BB962C8B-B14F-4D97-AF65-F5344CB8AC3E}">
        <p14:creationId xmlns:p14="http://schemas.microsoft.com/office/powerpoint/2010/main" val="3406035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consists of working with another person on a function using VS Code Live Share.</a:t>
            </a:r>
          </a:p>
          <a:p>
            <a:endParaRPr lang="en-US" dirty="0"/>
          </a:p>
          <a:p>
            <a:r>
              <a:rPr lang="en-US" dirty="0"/>
              <a:t>NOTE: This is a basic “hello world” function and does not show any proprietary code of any kind. The focus is not the code but rather how to use the VS Code Live Share feature.</a:t>
            </a:r>
          </a:p>
        </p:txBody>
      </p:sp>
      <p:sp>
        <p:nvSpPr>
          <p:cNvPr id="4" name="Slide Number Placeholder 3"/>
          <p:cNvSpPr>
            <a:spLocks noGrp="1"/>
          </p:cNvSpPr>
          <p:nvPr>
            <p:ph type="sldNum" sz="quarter" idx="5"/>
          </p:nvPr>
        </p:nvSpPr>
        <p:spPr/>
        <p:txBody>
          <a:bodyPr/>
          <a:lstStyle/>
          <a:p>
            <a:fld id="{F4C7BE4A-F586-4EDB-A910-A79112EF8A8E}" type="slidenum">
              <a:rPr lang="en-US" smtClean="0"/>
              <a:t>16</a:t>
            </a:fld>
            <a:endParaRPr lang="en-US"/>
          </a:p>
        </p:txBody>
      </p:sp>
    </p:spTree>
    <p:extLst>
      <p:ext uri="{BB962C8B-B14F-4D97-AF65-F5344CB8AC3E}">
        <p14:creationId xmlns:p14="http://schemas.microsoft.com/office/powerpoint/2010/main" val="3820552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 Core is cross platform and that means IE is not available everywhere. Internet Explorer was used for HTML parsing. That means we no longer have anything but basic html parsing available.</a:t>
            </a:r>
          </a:p>
          <a:p>
            <a:endParaRPr lang="en-US" dirty="0"/>
          </a:p>
          <a:p>
            <a:r>
              <a:rPr lang="en-US" dirty="0"/>
              <a:t>The good news is that the IE integration was a major pain in headless automation. You either needed to ensure –UseBasicParsing was present or login as the service account and perform first run configuration for IE.</a:t>
            </a:r>
          </a:p>
          <a:p>
            <a:endParaRPr lang="en-US" dirty="0"/>
          </a:p>
          <a:p>
            <a:r>
              <a:rPr lang="en-US" dirty="0"/>
              <a:t>HTTP and HTTPS are now the only supported protocols. No more FILE:// and FTP:// support. This may be problematic. FILE support is probably not a loss as you could use get-content, but no FTP support may be painful.</a:t>
            </a:r>
          </a:p>
          <a:p>
            <a:endParaRPr lang="en-US" dirty="0"/>
          </a:p>
          <a:p>
            <a:r>
              <a:rPr lang="en-US" dirty="0"/>
              <a:t>.NET Core dropped SSL 3.0 support. Now only TLS 1.0, 1.1, and 1.2 </a:t>
            </a:r>
            <a:r>
              <a:rPr lang="en-US"/>
              <a:t>are supported. </a:t>
            </a:r>
            <a:endParaRPr lang="en-US" dirty="0"/>
          </a:p>
        </p:txBody>
      </p:sp>
      <p:sp>
        <p:nvSpPr>
          <p:cNvPr id="4" name="Slide Number Placeholder 3"/>
          <p:cNvSpPr>
            <a:spLocks noGrp="1"/>
          </p:cNvSpPr>
          <p:nvPr>
            <p:ph type="sldNum" sz="quarter" idx="5"/>
          </p:nvPr>
        </p:nvSpPr>
        <p:spPr/>
        <p:txBody>
          <a:bodyPr/>
          <a:lstStyle/>
          <a:p>
            <a:fld id="{F4C7BE4A-F586-4EDB-A910-A79112EF8A8E}" type="slidenum">
              <a:rPr lang="en-US" smtClean="0"/>
              <a:t>17</a:t>
            </a:fld>
            <a:endParaRPr lang="en-US"/>
          </a:p>
        </p:txBody>
      </p:sp>
    </p:spTree>
    <p:extLst>
      <p:ext uri="{BB962C8B-B14F-4D97-AF65-F5344CB8AC3E}">
        <p14:creationId xmlns:p14="http://schemas.microsoft.com/office/powerpoint/2010/main" val="2477773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9200" y="376194"/>
            <a:ext cx="4673600" cy="9652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5656" y="6214207"/>
            <a:ext cx="1228344" cy="42976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extBox 5"/>
          <p:cNvSpPr txBox="1"/>
          <p:nvPr userDrawn="1"/>
        </p:nvSpPr>
        <p:spPr>
          <a:xfrm>
            <a:off x="1969477" y="1594338"/>
            <a:ext cx="8768861" cy="1323439"/>
          </a:xfrm>
          <a:prstGeom prst="rect">
            <a:avLst/>
          </a:prstGeom>
          <a:noFill/>
        </p:spPr>
        <p:txBody>
          <a:bodyPr wrap="square" rtlCol="0">
            <a:spAutoFit/>
          </a:bodyPr>
          <a:lstStyle/>
          <a:p>
            <a:r>
              <a:rPr lang="en-US" sz="8000" b="1" dirty="0"/>
              <a:t>DEMO</a:t>
            </a:r>
          </a:p>
        </p:txBody>
      </p:sp>
      <p:sp>
        <p:nvSpPr>
          <p:cNvPr id="8" name="Content Placeholder 7"/>
          <p:cNvSpPr>
            <a:spLocks noGrp="1"/>
          </p:cNvSpPr>
          <p:nvPr>
            <p:ph sz="quarter" idx="13"/>
          </p:nvPr>
        </p:nvSpPr>
        <p:spPr>
          <a:xfrm>
            <a:off x="1969478" y="3141663"/>
            <a:ext cx="8792186" cy="2039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804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086708" y="365125"/>
            <a:ext cx="9267092" cy="1325563"/>
          </a:xfrm>
        </p:spPr>
        <p:txBody>
          <a:bodyPr/>
          <a:lstStyle/>
          <a:p>
            <a:r>
              <a:rPr lang="en-US"/>
              <a:t>Click to edit Master title style</a:t>
            </a:r>
          </a:p>
        </p:txBody>
      </p:sp>
      <p:sp>
        <p:nvSpPr>
          <p:cNvPr id="7" name="Content Placeholder 6"/>
          <p:cNvSpPr>
            <a:spLocks noGrp="1"/>
          </p:cNvSpPr>
          <p:nvPr>
            <p:ph sz="quarter" idx="13"/>
          </p:nvPr>
        </p:nvSpPr>
        <p:spPr>
          <a:xfrm>
            <a:off x="2086708" y="1911350"/>
            <a:ext cx="9267092" cy="358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0" y="0"/>
            <a:ext cx="168812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4400" dirty="0"/>
              <a:t>DESIGN</a:t>
            </a:r>
            <a:r>
              <a:rPr lang="en-US" sz="4400" baseline="0" dirty="0"/>
              <a:t> </a:t>
            </a:r>
            <a:r>
              <a:rPr lang="en-US" sz="4400" dirty="0"/>
              <a:t>NOTES</a:t>
            </a:r>
          </a:p>
        </p:txBody>
      </p:sp>
    </p:spTree>
    <p:extLst>
      <p:ext uri="{BB962C8B-B14F-4D97-AF65-F5344CB8AC3E}">
        <p14:creationId xmlns:p14="http://schemas.microsoft.com/office/powerpoint/2010/main" val="185405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sp>
        <p:nvSpPr>
          <p:cNvPr id="7" name="TextBox 6"/>
          <p:cNvSpPr txBox="1"/>
          <p:nvPr userDrawn="1"/>
        </p:nvSpPr>
        <p:spPr>
          <a:xfrm>
            <a:off x="504093" y="281354"/>
            <a:ext cx="8768861" cy="1323439"/>
          </a:xfrm>
          <a:prstGeom prst="rect">
            <a:avLst/>
          </a:prstGeom>
          <a:noFill/>
        </p:spPr>
        <p:txBody>
          <a:bodyPr wrap="square" rtlCol="0">
            <a:spAutoFit/>
          </a:bodyPr>
          <a:lstStyle/>
          <a:p>
            <a:r>
              <a:rPr lang="en-US" sz="8000" b="1" dirty="0"/>
              <a:t>THAN</a:t>
            </a:r>
            <a:r>
              <a:rPr lang="en-US" sz="8000" b="1" baseline="0" dirty="0"/>
              <a:t>K YOU!</a:t>
            </a:r>
            <a:endParaRPr lang="en-US" sz="8000" b="1" dirty="0"/>
          </a:p>
        </p:txBody>
      </p:sp>
      <p:sp>
        <p:nvSpPr>
          <p:cNvPr id="8" name="TextBox 7"/>
          <p:cNvSpPr txBox="1"/>
          <p:nvPr userDrawn="1"/>
        </p:nvSpPr>
        <p:spPr>
          <a:xfrm>
            <a:off x="644770" y="1373960"/>
            <a:ext cx="8768861" cy="461665"/>
          </a:xfrm>
          <a:prstGeom prst="rect">
            <a:avLst/>
          </a:prstGeom>
          <a:noFill/>
        </p:spPr>
        <p:txBody>
          <a:bodyPr wrap="square" rtlCol="0">
            <a:spAutoFit/>
          </a:bodyPr>
          <a:lstStyle/>
          <a:p>
            <a:r>
              <a:rPr lang="en-US" sz="2400" b="0" dirty="0"/>
              <a:t>Please use the event app or </a:t>
            </a:r>
            <a:r>
              <a:rPr lang="en-US" sz="2400" b="0" dirty="0" err="1"/>
              <a:t>Sched.com</a:t>
            </a:r>
            <a:r>
              <a:rPr lang="en-US" sz="2400" b="0" dirty="0"/>
              <a:t> to submit a session rating!</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36154" y="5487456"/>
            <a:ext cx="4673600" cy="9652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4093" y="5610993"/>
            <a:ext cx="2052515" cy="718126"/>
          </a:xfrm>
          <a:prstGeom prst="rect">
            <a:avLst/>
          </a:prstGeom>
        </p:spPr>
      </p:pic>
    </p:spTree>
    <p:extLst>
      <p:ext uri="{BB962C8B-B14F-4D97-AF65-F5344CB8AC3E}">
        <p14:creationId xmlns:p14="http://schemas.microsoft.com/office/powerpoint/2010/main" val="144958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9200" y="376194"/>
            <a:ext cx="4673600" cy="9652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4/14/2019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pic>
        <p:nvPicPr>
          <p:cNvPr id="10" name="Picture 9"/>
          <p:cNvPicPr>
            <a:picLocks noChangeAspect="1"/>
          </p:cNvPicPr>
          <p:nvPr userDrawn="1"/>
        </p:nvPicPr>
        <p:blipFill>
          <a:blip r:embed="rId14">
            <a:alphaModFix amt="20000"/>
            <a:extLst>
              <a:ext uri="{28A0092B-C50C-407E-A947-70E740481C1C}">
                <a14:useLocalDpi xmlns:a14="http://schemas.microsoft.com/office/drawing/2010/main" val="0"/>
              </a:ext>
            </a:extLst>
          </a:blip>
          <a:stretch>
            <a:fillRect/>
          </a:stretch>
        </p:blipFill>
        <p:spPr>
          <a:xfrm>
            <a:off x="125626" y="167159"/>
            <a:ext cx="3855289" cy="3601652"/>
          </a:xfrm>
          <a:prstGeom prst="rect">
            <a:avLst/>
          </a:prstGeom>
        </p:spPr>
      </p:pic>
    </p:spTree>
    <p:extLst>
      <p:ext uri="{BB962C8B-B14F-4D97-AF65-F5344CB8AC3E}">
        <p14:creationId xmlns:p14="http://schemas.microsoft.com/office/powerpoint/2010/main" val="796474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Design Notes</a:t>
            </a:r>
          </a:p>
        </p:txBody>
      </p:sp>
      <p:sp>
        <p:nvSpPr>
          <p:cNvPr id="5" name="Content Placeholder 4"/>
          <p:cNvSpPr>
            <a:spLocks noGrp="1"/>
          </p:cNvSpPr>
          <p:nvPr>
            <p:ph sz="quarter" idx="13"/>
          </p:nvPr>
        </p:nvSpPr>
        <p:spPr/>
        <p:txBody>
          <a:bodyPr/>
          <a:lstStyle/>
          <a:p>
            <a:r>
              <a:rPr lang="en-US" dirty="0"/>
              <a:t>These slides are hidden, and will not display when presenting.</a:t>
            </a:r>
          </a:p>
          <a:p>
            <a:r>
              <a:rPr lang="en-US" dirty="0"/>
              <a:t>You’re welcome to delete these slides if you plan to share your deck.</a:t>
            </a:r>
          </a:p>
          <a:p>
            <a:endParaRPr lang="en-US" dirty="0"/>
          </a:p>
        </p:txBody>
      </p:sp>
    </p:spTree>
    <p:extLst>
      <p:ext uri="{BB962C8B-B14F-4D97-AF65-F5344CB8AC3E}">
        <p14:creationId xmlns:p14="http://schemas.microsoft.com/office/powerpoint/2010/main" val="919943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1098" y="1396289"/>
            <a:ext cx="6387102" cy="1325563"/>
          </a:xfrm>
        </p:spPr>
        <p:txBody>
          <a:bodyPr>
            <a:normAutofit/>
          </a:bodyPr>
          <a:lstStyle/>
          <a:p>
            <a:r>
              <a:rPr lang="en-US"/>
              <a:t>Who is Mark Kraus?</a:t>
            </a:r>
          </a:p>
        </p:txBody>
      </p:sp>
      <p:sp>
        <p:nvSpPr>
          <p:cNvPr id="3" name="Content Placeholder 2"/>
          <p:cNvSpPr>
            <a:spLocks noGrp="1"/>
          </p:cNvSpPr>
          <p:nvPr>
            <p:ph idx="1"/>
          </p:nvPr>
        </p:nvSpPr>
        <p:spPr>
          <a:xfrm>
            <a:off x="805542" y="2871982"/>
            <a:ext cx="6382657" cy="3181684"/>
          </a:xfrm>
        </p:spPr>
        <p:txBody>
          <a:bodyPr anchor="t">
            <a:normAutofit/>
          </a:bodyPr>
          <a:lstStyle/>
          <a:p>
            <a:r>
              <a:rPr lang="en-US" sz="2400" dirty="0"/>
              <a:t>Senior Systems Engineer at LinkedIn</a:t>
            </a:r>
          </a:p>
          <a:p>
            <a:r>
              <a:rPr lang="en-US" sz="2400" dirty="0"/>
              <a:t>Author of Get-</a:t>
            </a:r>
            <a:r>
              <a:rPr lang="en-US" sz="2400" dirty="0" err="1"/>
              <a:t>PowerShellBlog</a:t>
            </a:r>
            <a:endParaRPr lang="en-US" sz="2400" dirty="0"/>
          </a:p>
          <a:p>
            <a:r>
              <a:rPr lang="en-US" sz="2400" dirty="0"/>
              <a:t>PowerShell Core Project Collaborator</a:t>
            </a:r>
          </a:p>
          <a:p>
            <a:r>
              <a:rPr lang="en-US" sz="2400" dirty="0"/>
              <a:t>Web Cmdlets Contributor</a:t>
            </a:r>
          </a:p>
          <a:p>
            <a:r>
              <a:rPr lang="en-US" sz="2400" dirty="0"/>
              <a:t>PowerShell Live Coordinator</a:t>
            </a:r>
          </a:p>
          <a:p>
            <a:r>
              <a:rPr lang="en-US" sz="2400" dirty="0"/>
              <a:t>markekraus pretty much everywhere</a:t>
            </a:r>
          </a:p>
        </p:txBody>
      </p:sp>
      <p:sp>
        <p:nvSpPr>
          <p:cNvPr id="15" name="Rectangle 14">
            <a:extLst>
              <a:ext uri="{FF2B5EF4-FFF2-40B4-BE49-F238E27FC236}">
                <a16:creationId xmlns:a16="http://schemas.microsoft.com/office/drawing/2014/main" id="{61445B8C-D724-4F73-AB77-3CCE4E822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20963"/>
            <a:ext cx="4657345" cy="6816065"/>
          </a:xfrm>
          <a:prstGeom prst="rect">
            <a:avLst/>
          </a:prstGeom>
          <a:solidFill>
            <a:schemeClr val="bg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FF9E662-00DC-4052-B912-6C6397B809FF}"/>
              </a:ext>
            </a:extLst>
          </p:cNvPr>
          <p:cNvPicPr>
            <a:picLocks noChangeAspect="1"/>
          </p:cNvPicPr>
          <p:nvPr/>
        </p:nvPicPr>
        <p:blipFill>
          <a:blip r:embed="rId2"/>
          <a:stretch>
            <a:fillRect/>
          </a:stretch>
        </p:blipFill>
        <p:spPr>
          <a:xfrm>
            <a:off x="8482137" y="342696"/>
            <a:ext cx="2779875" cy="2779875"/>
          </a:xfrm>
          <a:prstGeom prst="rect">
            <a:avLst/>
          </a:prstGeom>
        </p:spPr>
      </p:pic>
      <p:cxnSp>
        <p:nvCxnSpPr>
          <p:cNvPr id="17" name="Straight Connector 16">
            <a:extLst>
              <a:ext uri="{FF2B5EF4-FFF2-40B4-BE49-F238E27FC236}">
                <a16:creationId xmlns:a16="http://schemas.microsoft.com/office/drawing/2014/main" id="{99905336-A7CD-4C75-9E77-C704674F40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73347" y="3429000"/>
            <a:ext cx="1597456" cy="0"/>
          </a:xfrm>
          <a:prstGeom prst="line">
            <a:avLst/>
          </a:prstGeom>
          <a:ln w="5080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8A0D598-74AA-4049-ACDA-F5402794B25D}"/>
              </a:ext>
            </a:extLst>
          </p:cNvPr>
          <p:cNvPicPr>
            <a:picLocks noChangeAspect="1"/>
          </p:cNvPicPr>
          <p:nvPr/>
        </p:nvPicPr>
        <p:blipFill>
          <a:blip r:embed="rId3"/>
          <a:stretch>
            <a:fillRect/>
          </a:stretch>
        </p:blipFill>
        <p:spPr>
          <a:xfrm>
            <a:off x="8718427" y="3735414"/>
            <a:ext cx="2307295" cy="2779874"/>
          </a:xfrm>
          <a:prstGeom prst="rect">
            <a:avLst/>
          </a:prstGeom>
        </p:spPr>
      </p:pic>
    </p:spTree>
    <p:extLst>
      <p:ext uri="{BB962C8B-B14F-4D97-AF65-F5344CB8AC3E}">
        <p14:creationId xmlns:p14="http://schemas.microsoft.com/office/powerpoint/2010/main" val="383968367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WebListener and Web Cmdlet Testing</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WebListener is an ASP.NET Core Kestrel Server</a:t>
            </a:r>
          </a:p>
          <a:p>
            <a:r>
              <a:rPr lang="en-US" dirty="0"/>
              <a:t>In-CI Cross-Platform Testing</a:t>
            </a:r>
            <a:endParaRPr lang="en-US" sz="2000" dirty="0"/>
          </a:p>
          <a:p>
            <a:r>
              <a:rPr lang="en-US" dirty="0"/>
              <a:t>200+ Pester Tests for Web Cmdlets</a:t>
            </a:r>
          </a:p>
          <a:p>
            <a:r>
              <a:rPr lang="en-US" dirty="0"/>
              <a:t>Used in demos</a:t>
            </a:r>
          </a:p>
        </p:txBody>
      </p:sp>
    </p:spTree>
    <p:extLst>
      <p:ext uri="{BB962C8B-B14F-4D97-AF65-F5344CB8AC3E}">
        <p14:creationId xmlns:p14="http://schemas.microsoft.com/office/powerpoint/2010/main" val="383186933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Start WebListener</a:t>
            </a:r>
            <a:br>
              <a:rPr lang="en-US" sz="5400" dirty="0">
                <a:solidFill>
                  <a:schemeClr val="bg1">
                    <a:lumMod val="95000"/>
                    <a:lumOff val="5000"/>
                  </a:schemeClr>
                </a:solidFill>
              </a:rPr>
            </a:br>
            <a:r>
              <a:rPr lang="en-US" sz="5400" dirty="0">
                <a:solidFill>
                  <a:schemeClr val="bg1">
                    <a:lumMod val="95000"/>
                    <a:lumOff val="5000"/>
                  </a:schemeClr>
                </a:solidFill>
              </a:rPr>
              <a:t>Start-WebListener.ps1</a:t>
            </a:r>
          </a:p>
        </p:txBody>
      </p:sp>
    </p:spTree>
    <p:extLst>
      <p:ext uri="{BB962C8B-B14F-4D97-AF65-F5344CB8AC3E}">
        <p14:creationId xmlns:p14="http://schemas.microsoft.com/office/powerpoint/2010/main" val="25769240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Differences from 5.1 to 6.0</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No more Internet Explorer Integration</a:t>
            </a:r>
          </a:p>
          <a:p>
            <a:r>
              <a:rPr lang="en-US" dirty="0"/>
              <a:t>Basic HTML Parsing Only (no ParsedHtml access)</a:t>
            </a:r>
            <a:endParaRPr lang="en-US" sz="2000" dirty="0"/>
          </a:p>
          <a:p>
            <a:r>
              <a:rPr lang="en-US" dirty="0"/>
              <a:t>HTTP and HTTPS Only</a:t>
            </a:r>
          </a:p>
          <a:p>
            <a:r>
              <a:rPr lang="en-US" dirty="0"/>
              <a:t>No SSL 3.0 support</a:t>
            </a:r>
          </a:p>
        </p:txBody>
      </p:sp>
    </p:spTree>
    <p:extLst>
      <p:ext uri="{BB962C8B-B14F-4D97-AF65-F5344CB8AC3E}">
        <p14:creationId xmlns:p14="http://schemas.microsoft.com/office/powerpoint/2010/main" val="244549689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Basic Parsing Only Demo</a:t>
            </a:r>
            <a:br>
              <a:rPr lang="en-US" sz="5400" dirty="0">
                <a:solidFill>
                  <a:schemeClr val="bg1">
                    <a:lumMod val="95000"/>
                    <a:lumOff val="5000"/>
                  </a:schemeClr>
                </a:solidFill>
              </a:rPr>
            </a:br>
            <a:r>
              <a:rPr lang="en-US" sz="5400" dirty="0">
                <a:solidFill>
                  <a:schemeClr val="bg1">
                    <a:lumMod val="95000"/>
                    <a:lumOff val="5000"/>
                  </a:schemeClr>
                </a:solidFill>
              </a:rPr>
              <a:t>01-BasicParsingOnly.ps1</a:t>
            </a:r>
          </a:p>
        </p:txBody>
      </p:sp>
    </p:spTree>
    <p:extLst>
      <p:ext uri="{BB962C8B-B14F-4D97-AF65-F5344CB8AC3E}">
        <p14:creationId xmlns:p14="http://schemas.microsoft.com/office/powerpoint/2010/main" val="60786721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HTTPS and Certificate Validation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6+ Does not support ServicePointManager</a:t>
            </a:r>
          </a:p>
          <a:p>
            <a:r>
              <a:rPr lang="en-US" dirty="0"/>
              <a:t>6+ Has -</a:t>
            </a:r>
            <a:r>
              <a:rPr lang="en-US" dirty="0" err="1"/>
              <a:t>SkipCertificateCheck</a:t>
            </a:r>
            <a:endParaRPr lang="en-US" dirty="0"/>
          </a:p>
          <a:p>
            <a:r>
              <a:rPr lang="en-US" dirty="0"/>
              <a:t>5 and older require ServerCertificateValidationCallback</a:t>
            </a:r>
          </a:p>
          <a:p>
            <a:r>
              <a:rPr lang="en-US" dirty="0"/>
              <a:t>5 and older require TLS 1.2 to be enabled</a:t>
            </a:r>
          </a:p>
          <a:p>
            <a:r>
              <a:rPr lang="en-US" dirty="0"/>
              <a:t>6+ Supports TLS 1.2 without any configuration changes</a:t>
            </a:r>
          </a:p>
          <a:p>
            <a:r>
              <a:rPr lang="en-US" dirty="0"/>
              <a:t>6+ Has no custom validation support</a:t>
            </a:r>
          </a:p>
        </p:txBody>
      </p:sp>
    </p:spTree>
    <p:extLst>
      <p:ext uri="{BB962C8B-B14F-4D97-AF65-F5344CB8AC3E}">
        <p14:creationId xmlns:p14="http://schemas.microsoft.com/office/powerpoint/2010/main" val="309164017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1688030" y="1441938"/>
            <a:ext cx="8815939" cy="3974124"/>
          </a:xfrm>
        </p:spPr>
        <p:txBody>
          <a:bodyPr>
            <a:normAutofit/>
          </a:bodyPr>
          <a:lstStyle/>
          <a:p>
            <a:pPr algn="ctr"/>
            <a:r>
              <a:rPr lang="en-US" sz="5400" dirty="0">
                <a:solidFill>
                  <a:schemeClr val="bg1">
                    <a:lumMod val="95000"/>
                    <a:lumOff val="5000"/>
                  </a:schemeClr>
                </a:solidFill>
              </a:rPr>
              <a:t>HTTPS Demos</a:t>
            </a:r>
            <a:br>
              <a:rPr lang="en-US" sz="5400" dirty="0">
                <a:solidFill>
                  <a:schemeClr val="bg1">
                    <a:lumMod val="95000"/>
                    <a:lumOff val="5000"/>
                  </a:schemeClr>
                </a:solidFill>
              </a:rPr>
            </a:br>
            <a:r>
              <a:rPr lang="en-US" sz="5400" dirty="0">
                <a:solidFill>
                  <a:schemeClr val="bg1">
                    <a:lumMod val="95000"/>
                    <a:lumOff val="5000"/>
                  </a:schemeClr>
                </a:solidFill>
              </a:rPr>
              <a:t>02-ServicePointManager.ps1</a:t>
            </a:r>
            <a:br>
              <a:rPr lang="en-US" sz="5400" dirty="0">
                <a:solidFill>
                  <a:schemeClr val="bg1">
                    <a:lumMod val="95000"/>
                    <a:lumOff val="5000"/>
                  </a:schemeClr>
                </a:solidFill>
              </a:rPr>
            </a:br>
            <a:r>
              <a:rPr lang="en-US" sz="5400" dirty="0">
                <a:solidFill>
                  <a:schemeClr val="bg1">
                    <a:lumMod val="95000"/>
                    <a:lumOff val="5000"/>
                  </a:schemeClr>
                </a:solidFill>
              </a:rPr>
              <a:t>03-SkipCertificateCheck.ps1</a:t>
            </a:r>
            <a:br>
              <a:rPr lang="en-US" sz="5400" dirty="0">
                <a:solidFill>
                  <a:schemeClr val="bg1">
                    <a:lumMod val="95000"/>
                    <a:lumOff val="5000"/>
                  </a:schemeClr>
                </a:solidFill>
              </a:rPr>
            </a:br>
            <a:r>
              <a:rPr lang="en-US" sz="5400" dirty="0">
                <a:solidFill>
                  <a:schemeClr val="bg1">
                    <a:lumMod val="95000"/>
                    <a:lumOff val="5000"/>
                  </a:schemeClr>
                </a:solidFill>
              </a:rPr>
              <a:t>04-TLS-1.2.ps1</a:t>
            </a:r>
          </a:p>
        </p:txBody>
      </p:sp>
    </p:spTree>
    <p:extLst>
      <p:ext uri="{BB962C8B-B14F-4D97-AF65-F5344CB8AC3E}">
        <p14:creationId xmlns:p14="http://schemas.microsoft.com/office/powerpoint/2010/main" val="331607804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WebRequest to HttpClient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5 and older use </a:t>
            </a:r>
            <a:r>
              <a:rPr lang="en-US" dirty="0" err="1"/>
              <a:t>System.Net.WebRequest</a:t>
            </a:r>
            <a:endParaRPr lang="en-US" dirty="0"/>
          </a:p>
          <a:p>
            <a:r>
              <a:rPr lang="en-US" dirty="0"/>
              <a:t>6+ uses </a:t>
            </a:r>
            <a:r>
              <a:rPr lang="en-US" dirty="0" err="1"/>
              <a:t>System.Net.Http.HttpClient</a:t>
            </a:r>
            <a:endParaRPr lang="en-US" dirty="0"/>
          </a:p>
          <a:p>
            <a:r>
              <a:rPr lang="en-US" dirty="0"/>
              <a:t>Mostly unchanged from PowerShell user perspective</a:t>
            </a:r>
          </a:p>
          <a:p>
            <a:r>
              <a:rPr lang="en-US" dirty="0"/>
              <a:t>Subtle differences</a:t>
            </a:r>
          </a:p>
          <a:p>
            <a:endParaRPr lang="en-US" dirty="0"/>
          </a:p>
          <a:p>
            <a:endParaRPr lang="en-US" dirty="0"/>
          </a:p>
        </p:txBody>
      </p:sp>
    </p:spTree>
    <p:extLst>
      <p:ext uri="{BB962C8B-B14F-4D97-AF65-F5344CB8AC3E}">
        <p14:creationId xmlns:p14="http://schemas.microsoft.com/office/powerpoint/2010/main" val="229824796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Invoke-WebRequest Response Differences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6+ Header Values are arrays</a:t>
            </a:r>
          </a:p>
          <a:p>
            <a:r>
              <a:rPr lang="en-US" dirty="0"/>
              <a:t>5 and older </a:t>
            </a:r>
            <a:r>
              <a:rPr lang="en-US" dirty="0" err="1"/>
              <a:t>BaseResponse</a:t>
            </a:r>
            <a:r>
              <a:rPr lang="en-US" dirty="0"/>
              <a:t> property is HttpWebResponse</a:t>
            </a:r>
          </a:p>
          <a:p>
            <a:r>
              <a:rPr lang="en-US" dirty="0"/>
              <a:t>6+ </a:t>
            </a:r>
            <a:r>
              <a:rPr lang="en-US" dirty="0" err="1"/>
              <a:t>BaseResponse</a:t>
            </a:r>
            <a:r>
              <a:rPr lang="en-US" dirty="0"/>
              <a:t> property is HttpResponseMessage</a:t>
            </a:r>
          </a:p>
          <a:p>
            <a:endParaRPr lang="en-US" dirty="0"/>
          </a:p>
        </p:txBody>
      </p:sp>
    </p:spTree>
    <p:extLst>
      <p:ext uri="{BB962C8B-B14F-4D97-AF65-F5344CB8AC3E}">
        <p14:creationId xmlns:p14="http://schemas.microsoft.com/office/powerpoint/2010/main" val="268494691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Invoke-RestMethod Response Headers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-ResponseHeadersVariable parameter</a:t>
            </a:r>
          </a:p>
          <a:p>
            <a:r>
              <a:rPr lang="en-US" dirty="0"/>
              <a:t>Creates variable</a:t>
            </a:r>
          </a:p>
          <a:p>
            <a:r>
              <a:rPr lang="en-US" dirty="0"/>
              <a:t>Same object as Headers property on Invoke-WebRequest</a:t>
            </a:r>
          </a:p>
          <a:p>
            <a:endParaRPr lang="en-US" dirty="0"/>
          </a:p>
        </p:txBody>
      </p:sp>
    </p:spTree>
    <p:extLst>
      <p:ext uri="{BB962C8B-B14F-4D97-AF65-F5344CB8AC3E}">
        <p14:creationId xmlns:p14="http://schemas.microsoft.com/office/powerpoint/2010/main" val="237106995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Sharing</a:t>
            </a:r>
          </a:p>
        </p:txBody>
      </p:sp>
      <p:sp>
        <p:nvSpPr>
          <p:cNvPr id="3" name="Content Placeholder 2"/>
          <p:cNvSpPr>
            <a:spLocks noGrp="1"/>
          </p:cNvSpPr>
          <p:nvPr>
            <p:ph sz="quarter" idx="13"/>
          </p:nvPr>
        </p:nvSpPr>
        <p:spPr/>
        <p:txBody>
          <a:bodyPr/>
          <a:lstStyle/>
          <a:p>
            <a:r>
              <a:rPr lang="en-US" dirty="0"/>
              <a:t>You are responsible for sharing your deck, your code, or anything else you like.</a:t>
            </a:r>
          </a:p>
          <a:p>
            <a:r>
              <a:rPr lang="en-US" dirty="0"/>
              <a:t>You can use </a:t>
            </a:r>
            <a:r>
              <a:rPr lang="en-US" dirty="0" err="1"/>
              <a:t>Sched.com</a:t>
            </a:r>
            <a:r>
              <a:rPr lang="en-US" dirty="0"/>
              <a:t>, or you can use another location. It’s entirely up to you.</a:t>
            </a:r>
          </a:p>
          <a:p>
            <a:r>
              <a:rPr lang="en-US" dirty="0"/>
              <a:t>We suggest including a shortened URL at the end of the presentation.</a:t>
            </a:r>
          </a:p>
        </p:txBody>
      </p:sp>
    </p:spTree>
    <p:extLst>
      <p:ext uri="{BB962C8B-B14F-4D97-AF65-F5344CB8AC3E}">
        <p14:creationId xmlns:p14="http://schemas.microsoft.com/office/powerpoint/2010/main" val="1494474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Header Values Demo</a:t>
            </a:r>
            <a:br>
              <a:rPr lang="en-US" sz="5400" dirty="0">
                <a:solidFill>
                  <a:schemeClr val="bg1">
                    <a:lumMod val="95000"/>
                    <a:lumOff val="5000"/>
                  </a:schemeClr>
                </a:solidFill>
              </a:rPr>
            </a:br>
            <a:r>
              <a:rPr lang="en-US" sz="5400" dirty="0">
                <a:solidFill>
                  <a:schemeClr val="bg1">
                    <a:lumMod val="95000"/>
                    <a:lumOff val="5000"/>
                  </a:schemeClr>
                </a:solidFill>
              </a:rPr>
              <a:t>05-HeaderValues.ps1</a:t>
            </a:r>
          </a:p>
        </p:txBody>
      </p:sp>
    </p:spTree>
    <p:extLst>
      <p:ext uri="{BB962C8B-B14F-4D97-AF65-F5344CB8AC3E}">
        <p14:creationId xmlns:p14="http://schemas.microsoft.com/office/powerpoint/2010/main" val="111714172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Error Handling</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Error Output Improvements</a:t>
            </a:r>
          </a:p>
          <a:p>
            <a:r>
              <a:rPr lang="en-US" dirty="0" err="1"/>
              <a:t>Exception.Response</a:t>
            </a:r>
            <a:r>
              <a:rPr lang="en-US" dirty="0"/>
              <a:t> is a different type</a:t>
            </a:r>
          </a:p>
          <a:p>
            <a:r>
              <a:rPr lang="en-US" dirty="0"/>
              <a:t>No Access to Raw response in 6+</a:t>
            </a:r>
          </a:p>
          <a:p>
            <a:r>
              <a:rPr lang="en-US" dirty="0"/>
              <a:t>Any non-200 level response treated as an error</a:t>
            </a:r>
          </a:p>
          <a:p>
            <a:endParaRPr lang="en-US" dirty="0"/>
          </a:p>
          <a:p>
            <a:endParaRPr lang="en-US" dirty="0"/>
          </a:p>
        </p:txBody>
      </p:sp>
    </p:spTree>
    <p:extLst>
      <p:ext uri="{BB962C8B-B14F-4D97-AF65-F5344CB8AC3E}">
        <p14:creationId xmlns:p14="http://schemas.microsoft.com/office/powerpoint/2010/main" val="301614346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Error Handling Demo</a:t>
            </a:r>
            <a:br>
              <a:rPr lang="en-US" sz="5400" dirty="0">
                <a:solidFill>
                  <a:schemeClr val="bg1">
                    <a:lumMod val="95000"/>
                    <a:lumOff val="5000"/>
                  </a:schemeClr>
                </a:solidFill>
              </a:rPr>
            </a:br>
            <a:r>
              <a:rPr lang="en-US" sz="5400" dirty="0">
                <a:solidFill>
                  <a:schemeClr val="bg1">
                    <a:lumMod val="95000"/>
                    <a:lumOff val="5000"/>
                  </a:schemeClr>
                </a:solidFill>
              </a:rPr>
              <a:t>06-ErrorHandling.ps1</a:t>
            </a:r>
          </a:p>
        </p:txBody>
      </p:sp>
    </p:spTree>
    <p:extLst>
      <p:ext uri="{BB962C8B-B14F-4D97-AF65-F5344CB8AC3E}">
        <p14:creationId xmlns:p14="http://schemas.microsoft.com/office/powerpoint/2010/main" val="47433788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Authentication</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-Authentication added in 6.0.0</a:t>
            </a:r>
          </a:p>
          <a:p>
            <a:r>
              <a:rPr lang="en-US" dirty="0"/>
              <a:t>None – Default </a:t>
            </a:r>
          </a:p>
          <a:p>
            <a:r>
              <a:rPr lang="en-US" dirty="0"/>
              <a:t>Basic – Requires -Credential</a:t>
            </a:r>
          </a:p>
          <a:p>
            <a:r>
              <a:rPr lang="en-US" dirty="0"/>
              <a:t>OAuth – Requires -Token</a:t>
            </a:r>
          </a:p>
          <a:p>
            <a:r>
              <a:rPr lang="en-US" dirty="0"/>
              <a:t>Authentication over non-HTTPS not allowed by default</a:t>
            </a:r>
          </a:p>
          <a:p>
            <a:pPr lvl="1"/>
            <a:r>
              <a:rPr lang="en-US" dirty="0"/>
              <a:t>Use –</a:t>
            </a:r>
            <a:r>
              <a:rPr lang="en-US" dirty="0" err="1"/>
              <a:t>AllowUnencryptedAuthentication</a:t>
            </a:r>
            <a:r>
              <a:rPr lang="en-US" dirty="0"/>
              <a:t> to bypass</a:t>
            </a:r>
          </a:p>
          <a:p>
            <a:endParaRPr lang="en-US" dirty="0"/>
          </a:p>
        </p:txBody>
      </p:sp>
    </p:spTree>
    <p:extLst>
      <p:ext uri="{BB962C8B-B14F-4D97-AF65-F5344CB8AC3E}">
        <p14:creationId xmlns:p14="http://schemas.microsoft.com/office/powerpoint/2010/main" val="225799082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Authentication Demos</a:t>
            </a:r>
            <a:br>
              <a:rPr lang="en-US" sz="5400" dirty="0">
                <a:solidFill>
                  <a:schemeClr val="bg1">
                    <a:lumMod val="95000"/>
                    <a:lumOff val="5000"/>
                  </a:schemeClr>
                </a:solidFill>
              </a:rPr>
            </a:br>
            <a:r>
              <a:rPr lang="en-US" sz="5400" dirty="0">
                <a:solidFill>
                  <a:schemeClr val="bg1">
                    <a:lumMod val="95000"/>
                    <a:lumOff val="5000"/>
                  </a:schemeClr>
                </a:solidFill>
              </a:rPr>
              <a:t>07-BasicAuth.ps1</a:t>
            </a:r>
            <a:br>
              <a:rPr lang="en-US" sz="5400" dirty="0">
                <a:solidFill>
                  <a:schemeClr val="bg1">
                    <a:lumMod val="95000"/>
                    <a:lumOff val="5000"/>
                  </a:schemeClr>
                </a:solidFill>
              </a:rPr>
            </a:br>
            <a:r>
              <a:rPr lang="en-US" sz="5400" dirty="0">
                <a:solidFill>
                  <a:schemeClr val="bg1">
                    <a:lumMod val="95000"/>
                    <a:lumOff val="5000"/>
                  </a:schemeClr>
                </a:solidFill>
              </a:rPr>
              <a:t>08-OAuth.ps1</a:t>
            </a:r>
          </a:p>
        </p:txBody>
      </p:sp>
    </p:spTree>
    <p:extLst>
      <p:ext uri="{BB962C8B-B14F-4D97-AF65-F5344CB8AC3E}">
        <p14:creationId xmlns:p14="http://schemas.microsoft.com/office/powerpoint/2010/main" val="4018663034"/>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Cookies and Sessions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a:t>
            </a:r>
            <a:r>
              <a:rPr lang="en-US" dirty="0" err="1"/>
              <a:t>SessionVariable</a:t>
            </a:r>
            <a:r>
              <a:rPr lang="en-US" dirty="0"/>
              <a:t> creates a variable</a:t>
            </a:r>
          </a:p>
          <a:p>
            <a:r>
              <a:rPr lang="en-US" dirty="0"/>
              <a:t>-</a:t>
            </a:r>
            <a:r>
              <a:rPr lang="en-US" dirty="0" err="1"/>
              <a:t>WebSession</a:t>
            </a:r>
            <a:r>
              <a:rPr lang="en-US" dirty="0"/>
              <a:t> consumes that variable</a:t>
            </a:r>
          </a:p>
          <a:p>
            <a:r>
              <a:rPr lang="en-US" dirty="0"/>
              <a:t>Add and retrieve headers </a:t>
            </a:r>
            <a:r>
              <a:rPr lang="en-US"/>
              <a:t>and cookies</a:t>
            </a:r>
            <a:endParaRPr lang="en-US" dirty="0"/>
          </a:p>
        </p:txBody>
      </p:sp>
    </p:spTree>
    <p:extLst>
      <p:ext uri="{BB962C8B-B14F-4D97-AF65-F5344CB8AC3E}">
        <p14:creationId xmlns:p14="http://schemas.microsoft.com/office/powerpoint/2010/main" val="1675179158"/>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Session Demo</a:t>
            </a:r>
            <a:br>
              <a:rPr lang="en-US" sz="5400" dirty="0">
                <a:solidFill>
                  <a:schemeClr val="bg1">
                    <a:lumMod val="95000"/>
                    <a:lumOff val="5000"/>
                  </a:schemeClr>
                </a:solidFill>
              </a:rPr>
            </a:br>
            <a:r>
              <a:rPr lang="en-US" sz="5400" dirty="0">
                <a:solidFill>
                  <a:schemeClr val="bg1">
                    <a:lumMod val="95000"/>
                    <a:lumOff val="5000"/>
                  </a:schemeClr>
                </a:solidFill>
              </a:rPr>
              <a:t>09-Sessions.ps1</a:t>
            </a:r>
          </a:p>
        </p:txBody>
      </p:sp>
    </p:spTree>
    <p:extLst>
      <p:ext uri="{BB962C8B-B14F-4D97-AF65-F5344CB8AC3E}">
        <p14:creationId xmlns:p14="http://schemas.microsoft.com/office/powerpoint/2010/main" val="229945121"/>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 Cmdlet Internals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HttpClient and HttpClientHandler APIs</a:t>
            </a:r>
          </a:p>
          <a:p>
            <a:r>
              <a:rPr lang="en-US" dirty="0"/>
              <a:t>WebRequestPSCmdlet Base Class</a:t>
            </a:r>
          </a:p>
          <a:p>
            <a:r>
              <a:rPr lang="en-US" dirty="0"/>
              <a:t>Invoke-RestMethod: </a:t>
            </a:r>
            <a:r>
              <a:rPr lang="en-US" dirty="0" err="1"/>
              <a:t>InvokeRestMethodCommand</a:t>
            </a:r>
            <a:r>
              <a:rPr lang="en-US" dirty="0"/>
              <a:t> </a:t>
            </a:r>
            <a:r>
              <a:rPr lang="en-US" dirty="0" err="1"/>
              <a:t>dervived</a:t>
            </a:r>
            <a:r>
              <a:rPr lang="en-US" dirty="0"/>
              <a:t> class</a:t>
            </a:r>
          </a:p>
          <a:p>
            <a:r>
              <a:rPr lang="en-US" dirty="0"/>
              <a:t>Invoke-WebRequest: </a:t>
            </a:r>
            <a:r>
              <a:rPr lang="en-US" dirty="0" err="1"/>
              <a:t>InvokeWebRequestCommand</a:t>
            </a:r>
            <a:r>
              <a:rPr lang="en-US" dirty="0"/>
              <a:t> derived class</a:t>
            </a:r>
          </a:p>
          <a:p>
            <a:pPr marL="0" indent="0">
              <a:buNone/>
            </a:pPr>
            <a:endParaRPr lang="en-US" dirty="0"/>
          </a:p>
        </p:txBody>
      </p:sp>
    </p:spTree>
    <p:extLst>
      <p:ext uri="{BB962C8B-B14F-4D97-AF65-F5344CB8AC3E}">
        <p14:creationId xmlns:p14="http://schemas.microsoft.com/office/powerpoint/2010/main" val="181075027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A462D95E-4230-41ED-A696-4FBC137C0E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01900" y="1666196"/>
            <a:ext cx="7188199" cy="352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86442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WebRequestPSCmdlet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err="1"/>
              <a:t>ProcessRecord</a:t>
            </a:r>
            <a:r>
              <a:rPr lang="en-US" dirty="0"/>
              <a:t>() for both cmdlets</a:t>
            </a:r>
          </a:p>
          <a:p>
            <a:r>
              <a:rPr lang="en-US" dirty="0"/>
              <a:t>Order of Operations:</a:t>
            </a:r>
          </a:p>
          <a:p>
            <a:pPr lvl="1"/>
            <a:r>
              <a:rPr lang="en-US" dirty="0"/>
              <a:t>Validate Params</a:t>
            </a:r>
          </a:p>
          <a:p>
            <a:pPr lvl="1"/>
            <a:r>
              <a:rPr lang="en-US" dirty="0"/>
              <a:t>Prepare Session</a:t>
            </a:r>
          </a:p>
          <a:p>
            <a:pPr lvl="1"/>
            <a:r>
              <a:rPr lang="en-US" dirty="0"/>
              <a:t>Process Authentication Settings</a:t>
            </a:r>
          </a:p>
          <a:p>
            <a:pPr lvl="1"/>
            <a:r>
              <a:rPr lang="en-US" dirty="0"/>
              <a:t>Create </a:t>
            </a:r>
            <a:r>
              <a:rPr lang="en-US" dirty="0" err="1"/>
              <a:t>HttpRequestMessage</a:t>
            </a:r>
            <a:endParaRPr lang="en-US" dirty="0"/>
          </a:p>
          <a:p>
            <a:pPr lvl="2"/>
            <a:r>
              <a:rPr lang="en-US" dirty="0"/>
              <a:t>Set Body Contents</a:t>
            </a:r>
          </a:p>
        </p:txBody>
      </p:sp>
    </p:spTree>
    <p:extLst>
      <p:ext uri="{BB962C8B-B14F-4D97-AF65-F5344CB8AC3E}">
        <p14:creationId xmlns:p14="http://schemas.microsoft.com/office/powerpoint/2010/main" val="277704223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a:t>
            </a:r>
          </a:p>
        </p:txBody>
      </p:sp>
      <p:sp>
        <p:nvSpPr>
          <p:cNvPr id="3" name="Content Placeholder 2"/>
          <p:cNvSpPr>
            <a:spLocks noGrp="1"/>
          </p:cNvSpPr>
          <p:nvPr>
            <p:ph sz="quarter" idx="13"/>
          </p:nvPr>
        </p:nvSpPr>
        <p:spPr/>
        <p:txBody>
          <a:bodyPr/>
          <a:lstStyle/>
          <a:p>
            <a:r>
              <a:rPr lang="en-US" dirty="0"/>
              <a:t>Please modify console, ISE, or VS Code colors to use a high-contrast color scheme.</a:t>
            </a:r>
          </a:p>
          <a:p>
            <a:r>
              <a:rPr lang="en-US" dirty="0"/>
              <a:t>“Light” themes often work better, especially when combined with bold fonts and dark text colors.</a:t>
            </a:r>
          </a:p>
          <a:p>
            <a:r>
              <a:rPr lang="en-US" dirty="0"/>
              <a:t>Jack up the font size so your code is legible at the back of the room.</a:t>
            </a:r>
          </a:p>
        </p:txBody>
      </p:sp>
    </p:spTree>
    <p:extLst>
      <p:ext uri="{BB962C8B-B14F-4D97-AF65-F5344CB8AC3E}">
        <p14:creationId xmlns:p14="http://schemas.microsoft.com/office/powerpoint/2010/main" val="811870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WebRequestPSCmdlet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Check for success</a:t>
            </a:r>
          </a:p>
          <a:p>
            <a:r>
              <a:rPr lang="en-US" dirty="0"/>
              <a:t>Create errors (if not successful)</a:t>
            </a:r>
          </a:p>
          <a:p>
            <a:r>
              <a:rPr lang="en-US" dirty="0" err="1"/>
              <a:t>ProcessResponse</a:t>
            </a:r>
            <a:r>
              <a:rPr lang="en-US" dirty="0"/>
              <a:t>()</a:t>
            </a:r>
          </a:p>
          <a:p>
            <a:r>
              <a:rPr lang="en-US" dirty="0"/>
              <a:t>Retry or follow links</a:t>
            </a:r>
          </a:p>
          <a:p>
            <a:endParaRPr lang="en-US" dirty="0"/>
          </a:p>
          <a:p>
            <a:pPr marL="0" indent="0">
              <a:buNone/>
            </a:pPr>
            <a:endParaRPr lang="en-US" dirty="0"/>
          </a:p>
        </p:txBody>
      </p:sp>
    </p:spTree>
    <p:extLst>
      <p:ext uri="{BB962C8B-B14F-4D97-AF65-F5344CB8AC3E}">
        <p14:creationId xmlns:p14="http://schemas.microsoft.com/office/powerpoint/2010/main" val="1931119305"/>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E1C14F-4D45-4F00-AD08-381CA5A4029B}"/>
              </a:ext>
            </a:extLst>
          </p:cNvPr>
          <p:cNvPicPr>
            <a:picLocks noChangeAspect="1"/>
          </p:cNvPicPr>
          <p:nvPr/>
        </p:nvPicPr>
        <p:blipFill>
          <a:blip r:embed="rId2"/>
          <a:stretch>
            <a:fillRect/>
          </a:stretch>
        </p:blipFill>
        <p:spPr>
          <a:xfrm>
            <a:off x="-21550313" y="1504950"/>
            <a:ext cx="55292625" cy="3848100"/>
          </a:xfrm>
          <a:prstGeom prst="rect">
            <a:avLst/>
          </a:prstGeom>
        </p:spPr>
      </p:pic>
    </p:spTree>
    <p:extLst>
      <p:ext uri="{BB962C8B-B14F-4D97-AF65-F5344CB8AC3E}">
        <p14:creationId xmlns:p14="http://schemas.microsoft.com/office/powerpoint/2010/main" val="1959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repeatCount="indefinite" fill="hold" nodeType="afterEffect">
                                  <p:stCondLst>
                                    <p:cond delay="0"/>
                                  </p:stCondLst>
                                  <p:childTnLst>
                                    <p:animMotion origin="layout" path="M 2.15872 0 L -2.14245 0 " pathEditMode="relative" rAng="0" ptsTypes="AA">
                                      <p:cBhvr>
                                        <p:cTn id="6" dur="30000" fill="hold"/>
                                        <p:tgtEl>
                                          <p:spTgt spid="2"/>
                                        </p:tgtEl>
                                        <p:attrNameLst>
                                          <p:attrName>ppt_x</p:attrName>
                                          <p:attrName>ppt_y</p:attrName>
                                        </p:attrNameLst>
                                      </p:cBhvr>
                                      <p:rCtr x="-2150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Invoke-WebRequest</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If text response</a:t>
            </a:r>
          </a:p>
          <a:p>
            <a:pPr lvl="1"/>
            <a:r>
              <a:rPr lang="en-US" dirty="0"/>
              <a:t>Attempts Basic HTML Parsing</a:t>
            </a:r>
          </a:p>
          <a:p>
            <a:pPr lvl="1"/>
            <a:r>
              <a:rPr lang="en-US" dirty="0"/>
              <a:t>Returns BasicHtmlWebResponseObject</a:t>
            </a:r>
          </a:p>
          <a:p>
            <a:r>
              <a:rPr lang="en-US" dirty="0"/>
              <a:t>If not text (image, binary, </a:t>
            </a:r>
            <a:r>
              <a:rPr lang="en-US" dirty="0" err="1"/>
              <a:t>etc</a:t>
            </a:r>
            <a:r>
              <a:rPr lang="en-US" dirty="0"/>
              <a:t>)</a:t>
            </a:r>
          </a:p>
          <a:p>
            <a:pPr lvl="1"/>
            <a:r>
              <a:rPr lang="en-US" dirty="0"/>
              <a:t>Returns </a:t>
            </a:r>
            <a:r>
              <a:rPr lang="en-US" dirty="0" err="1"/>
              <a:t>WebResponseObject</a:t>
            </a:r>
            <a:endParaRPr lang="en-US" dirty="0"/>
          </a:p>
          <a:p>
            <a:r>
              <a:rPr lang="en-US" dirty="0"/>
              <a:t>Writes to a file if -</a:t>
            </a:r>
            <a:r>
              <a:rPr lang="en-US" dirty="0" err="1"/>
              <a:t>OutFile</a:t>
            </a:r>
            <a:r>
              <a:rPr lang="en-US" dirty="0"/>
              <a:t> specified</a:t>
            </a:r>
          </a:p>
          <a:p>
            <a:endParaRPr lang="en-US" dirty="0"/>
          </a:p>
          <a:p>
            <a:pPr marL="0" indent="0">
              <a:buNone/>
            </a:pPr>
            <a:endParaRPr lang="en-US" dirty="0"/>
          </a:p>
        </p:txBody>
      </p:sp>
    </p:spTree>
    <p:extLst>
      <p:ext uri="{BB962C8B-B14F-4D97-AF65-F5344CB8AC3E}">
        <p14:creationId xmlns:p14="http://schemas.microsoft.com/office/powerpoint/2010/main" val="2201702033"/>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Invoke-WebRequest Internals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err="1"/>
              <a:t>WebRequestPSCmdlet.ProcessResponse</a:t>
            </a:r>
            <a:r>
              <a:rPr lang="en-US" dirty="0"/>
              <a:t>()</a:t>
            </a:r>
          </a:p>
          <a:p>
            <a:r>
              <a:rPr lang="en-US" dirty="0" err="1"/>
              <a:t>InvokeWebRequestCommand.ProcessResponse</a:t>
            </a:r>
            <a:r>
              <a:rPr lang="en-US" dirty="0"/>
              <a:t>()</a:t>
            </a:r>
          </a:p>
          <a:p>
            <a:r>
              <a:rPr lang="en-US" dirty="0" err="1"/>
              <a:t>StreamHelper.GetResponseStream</a:t>
            </a:r>
            <a:r>
              <a:rPr lang="en-US" dirty="0"/>
              <a:t>()</a:t>
            </a:r>
          </a:p>
          <a:p>
            <a:r>
              <a:rPr lang="en-US" dirty="0" err="1"/>
              <a:t>WebResponseContentMemoryStream</a:t>
            </a:r>
            <a:endParaRPr lang="en-US" dirty="0"/>
          </a:p>
          <a:p>
            <a:r>
              <a:rPr lang="en-US" dirty="0" err="1"/>
              <a:t>WebResponseObjectFactory.GetResponseObject</a:t>
            </a:r>
            <a:r>
              <a:rPr lang="en-US" dirty="0"/>
              <a:t>()</a:t>
            </a:r>
          </a:p>
          <a:p>
            <a:r>
              <a:rPr lang="en-US" dirty="0" err="1"/>
              <a:t>StreamHelper.SaveStreamToFile</a:t>
            </a:r>
            <a:r>
              <a:rPr lang="en-US" dirty="0"/>
              <a:t>()</a:t>
            </a:r>
          </a:p>
          <a:p>
            <a:endParaRPr lang="en-US" dirty="0"/>
          </a:p>
          <a:p>
            <a:pPr marL="0" indent="0">
              <a:buNone/>
            </a:pPr>
            <a:endParaRPr lang="en-US" dirty="0"/>
          </a:p>
        </p:txBody>
      </p:sp>
    </p:spTree>
    <p:extLst>
      <p:ext uri="{BB962C8B-B14F-4D97-AF65-F5344CB8AC3E}">
        <p14:creationId xmlns:p14="http://schemas.microsoft.com/office/powerpoint/2010/main" val="1017462409"/>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B42CEC9-D528-4228-8EB8-58AEC803C9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00362" y="-3252788"/>
            <a:ext cx="6391275" cy="1336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59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fill="hold" nodeType="afterEffect">
                                  <p:stCondLst>
                                    <p:cond delay="0"/>
                                  </p:stCondLst>
                                  <p:childTnLst>
                                    <p:animMotion origin="layout" path="M 0 0.89051 L 0 -0.9 " pathEditMode="relative" rAng="0" ptsTypes="AA">
                                      <p:cBhvr>
                                        <p:cTn id="6" dur="10000" fill="hold"/>
                                        <p:tgtEl>
                                          <p:spTgt spid="1028"/>
                                        </p:tgtEl>
                                        <p:attrNameLst>
                                          <p:attrName>ppt_x</p:attrName>
                                          <p:attrName>ppt_y</p:attrName>
                                        </p:attrNameLst>
                                      </p:cBhvr>
                                      <p:rCtr x="0" y="-895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Invoke-RestMethod</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Tries to parse as Atom/RSS</a:t>
            </a:r>
          </a:p>
          <a:p>
            <a:r>
              <a:rPr lang="en-US" dirty="0"/>
              <a:t>Tries to parse as JSON</a:t>
            </a:r>
          </a:p>
          <a:p>
            <a:r>
              <a:rPr lang="en-US" dirty="0"/>
              <a:t>Tries to parse as XML</a:t>
            </a:r>
          </a:p>
          <a:p>
            <a:r>
              <a:rPr lang="en-US" dirty="0"/>
              <a:t>Returns a string if all else fails.</a:t>
            </a:r>
          </a:p>
          <a:p>
            <a:r>
              <a:rPr lang="en-US" dirty="0"/>
              <a:t>Writes to a file if -</a:t>
            </a:r>
            <a:r>
              <a:rPr lang="en-US" dirty="0" err="1"/>
              <a:t>OutFile</a:t>
            </a:r>
            <a:r>
              <a:rPr lang="en-US" dirty="0"/>
              <a:t> specified</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065131453"/>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Invoke-RestMethod Internals</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fontScale="92500" lnSpcReduction="20000"/>
          </a:bodyPr>
          <a:lstStyle/>
          <a:p>
            <a:r>
              <a:rPr lang="en-US" dirty="0" err="1"/>
              <a:t>WebRequestPSCmdlet.ProcessResponse</a:t>
            </a:r>
            <a:r>
              <a:rPr lang="en-US" dirty="0"/>
              <a:t>()</a:t>
            </a:r>
          </a:p>
          <a:p>
            <a:r>
              <a:rPr lang="en-US" dirty="0" err="1"/>
              <a:t>TryProcessFeedStream</a:t>
            </a:r>
            <a:r>
              <a:rPr lang="en-US" dirty="0"/>
              <a:t>()</a:t>
            </a:r>
          </a:p>
          <a:p>
            <a:r>
              <a:rPr lang="en-US" dirty="0" err="1"/>
              <a:t>StreamHelper.GetResponseStream</a:t>
            </a:r>
            <a:r>
              <a:rPr lang="en-US" dirty="0"/>
              <a:t>()</a:t>
            </a:r>
          </a:p>
          <a:p>
            <a:r>
              <a:rPr lang="en-US" dirty="0" err="1"/>
              <a:t>CheckReturnType</a:t>
            </a:r>
            <a:r>
              <a:rPr lang="en-US" dirty="0"/>
              <a:t>()</a:t>
            </a:r>
          </a:p>
          <a:p>
            <a:r>
              <a:rPr lang="en-US" dirty="0" err="1"/>
              <a:t>StreamHelper.TryGetEncoding</a:t>
            </a:r>
            <a:r>
              <a:rPr lang="en-US" dirty="0"/>
              <a:t>()</a:t>
            </a:r>
          </a:p>
          <a:p>
            <a:r>
              <a:rPr lang="en-US" dirty="0" err="1"/>
              <a:t>StreamHelper.DecodeStream</a:t>
            </a:r>
            <a:r>
              <a:rPr lang="en-US" dirty="0"/>
              <a:t>()</a:t>
            </a:r>
          </a:p>
          <a:p>
            <a:r>
              <a:rPr lang="en-US" dirty="0" err="1"/>
              <a:t>TryConvertToJson</a:t>
            </a:r>
            <a:r>
              <a:rPr lang="en-US" dirty="0"/>
              <a:t>()</a:t>
            </a:r>
          </a:p>
          <a:p>
            <a:r>
              <a:rPr lang="en-US" dirty="0" err="1"/>
              <a:t>TryConvertToXml</a:t>
            </a:r>
            <a:r>
              <a:rPr lang="en-US" dirty="0"/>
              <a:t>()</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22556223"/>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A11D9-8DF1-48AB-9874-2A244AC5ED6D}"/>
              </a:ext>
            </a:extLst>
          </p:cNvPr>
          <p:cNvPicPr>
            <a:picLocks noChangeAspect="1"/>
          </p:cNvPicPr>
          <p:nvPr/>
        </p:nvPicPr>
        <p:blipFill>
          <a:blip r:embed="rId2"/>
          <a:stretch>
            <a:fillRect/>
          </a:stretch>
        </p:blipFill>
        <p:spPr>
          <a:xfrm>
            <a:off x="3052762" y="-2338388"/>
            <a:ext cx="6086475" cy="11534775"/>
          </a:xfrm>
          <a:prstGeom prst="rect">
            <a:avLst/>
          </a:prstGeom>
        </p:spPr>
      </p:pic>
    </p:spTree>
    <p:extLst>
      <p:ext uri="{BB962C8B-B14F-4D97-AF65-F5344CB8AC3E}">
        <p14:creationId xmlns:p14="http://schemas.microsoft.com/office/powerpoint/2010/main" val="274315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fill="hold" nodeType="afterEffect">
                                  <p:stCondLst>
                                    <p:cond delay="0"/>
                                  </p:stCondLst>
                                  <p:childTnLst>
                                    <p:animMotion origin="layout" path="M -0.01146 0.65926 L 0.00417 -0.66852 " pathEditMode="relative" rAng="0" ptsTypes="AA">
                                      <p:cBhvr>
                                        <p:cTn id="6" dur="10000" fill="hold"/>
                                        <p:tgtEl>
                                          <p:spTgt spid="3"/>
                                        </p:tgtEl>
                                        <p:attrNameLst>
                                          <p:attrName>ppt_x</p:attrName>
                                          <p:attrName>ppt_y</p:attrName>
                                        </p:attrNameLst>
                                      </p:cBhvr>
                                      <p:rCtr x="781" y="-66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Under The Hood Demo</a:t>
            </a:r>
          </a:p>
        </p:txBody>
      </p:sp>
    </p:spTree>
    <p:extLst>
      <p:ext uri="{BB962C8B-B14F-4D97-AF65-F5344CB8AC3E}">
        <p14:creationId xmlns:p14="http://schemas.microsoft.com/office/powerpoint/2010/main" val="441685225"/>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 Scraping</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Take HTML page and turn it into useable data</a:t>
            </a:r>
          </a:p>
          <a:p>
            <a:r>
              <a:rPr lang="en-US" dirty="0"/>
              <a:t>Useful when API unavailable</a:t>
            </a:r>
          </a:p>
          <a:p>
            <a:r>
              <a:rPr lang="en-US" dirty="0"/>
              <a:t>May break site’s Terms of Use</a:t>
            </a:r>
          </a:p>
          <a:p>
            <a:r>
              <a:rPr lang="en-US" dirty="0"/>
              <a:t>Could result in account/IP bans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60833511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a:t>
            </a:r>
          </a:p>
        </p:txBody>
      </p:sp>
      <p:sp>
        <p:nvSpPr>
          <p:cNvPr id="3" name="Content Placeholder 2"/>
          <p:cNvSpPr>
            <a:spLocks noGrp="1"/>
          </p:cNvSpPr>
          <p:nvPr>
            <p:ph sz="quarter" idx="13"/>
          </p:nvPr>
        </p:nvSpPr>
        <p:spPr/>
        <p:txBody>
          <a:bodyPr/>
          <a:lstStyle/>
          <a:p>
            <a:r>
              <a:rPr lang="en-US" dirty="0"/>
              <a:t>We strongly recommend the use of VS Code </a:t>
            </a:r>
            <a:r>
              <a:rPr lang="mr-IN" dirty="0"/>
              <a:t>–</a:t>
            </a:r>
            <a:r>
              <a:rPr lang="en-US" dirty="0"/>
              <a:t> all attendees can get it, and we’d like them to get used to it</a:t>
            </a:r>
          </a:p>
          <a:p>
            <a:r>
              <a:rPr lang="en-US" dirty="0"/>
              <a:t>We recommend the Light+ theme</a:t>
            </a:r>
          </a:p>
          <a:p>
            <a:r>
              <a:rPr lang="en-US" dirty="0"/>
              <a:t>Use the Zoom feature to raise the font size consistently throughout the UI</a:t>
            </a:r>
          </a:p>
        </p:txBody>
      </p:sp>
    </p:spTree>
    <p:extLst>
      <p:ext uri="{BB962C8B-B14F-4D97-AF65-F5344CB8AC3E}">
        <p14:creationId xmlns:p14="http://schemas.microsoft.com/office/powerpoint/2010/main" val="2087206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dirty="0"/>
              <a:t>Web Scraping</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a:bodyPr>
          <a:lstStyle/>
          <a:p>
            <a:r>
              <a:rPr lang="en-US" dirty="0"/>
              <a:t>Requires knowledge of HTML</a:t>
            </a:r>
          </a:p>
          <a:p>
            <a:r>
              <a:rPr lang="en-US" dirty="0"/>
              <a:t>May not work well with JavaScript heavy apps</a:t>
            </a:r>
          </a:p>
          <a:p>
            <a:r>
              <a:rPr lang="en-US" dirty="0"/>
              <a:t>Requires knowledge of the page’s contents</a:t>
            </a:r>
          </a:p>
          <a:p>
            <a:r>
              <a:rPr lang="en-US" dirty="0"/>
              <a:t>Will likely break on subsequent content changes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85475161"/>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F6CE9A09-FFC2-4C1B-A3A2-BB8A2AA858DB}"/>
              </a:ext>
            </a:extLst>
          </p:cNvPr>
          <p:cNvSpPr>
            <a:spLocks noGrp="1"/>
          </p:cNvSpPr>
          <p:nvPr>
            <p:ph type="title"/>
          </p:nvPr>
        </p:nvSpPr>
        <p:spPr>
          <a:xfrm>
            <a:off x="2555631" y="1441938"/>
            <a:ext cx="7080738" cy="3974124"/>
          </a:xfrm>
        </p:spPr>
        <p:txBody>
          <a:bodyPr>
            <a:normAutofit/>
          </a:bodyPr>
          <a:lstStyle/>
          <a:p>
            <a:pPr algn="ctr"/>
            <a:r>
              <a:rPr lang="en-US" sz="5400" dirty="0">
                <a:solidFill>
                  <a:schemeClr val="bg1">
                    <a:lumMod val="95000"/>
                    <a:lumOff val="5000"/>
                  </a:schemeClr>
                </a:solidFill>
              </a:rPr>
              <a:t>Web Scrape Demo</a:t>
            </a:r>
            <a:br>
              <a:rPr lang="en-US" sz="5400" dirty="0">
                <a:solidFill>
                  <a:schemeClr val="bg1">
                    <a:lumMod val="95000"/>
                    <a:lumOff val="5000"/>
                  </a:schemeClr>
                </a:solidFill>
              </a:rPr>
            </a:br>
            <a:r>
              <a:rPr lang="en-US" sz="5400" dirty="0">
                <a:solidFill>
                  <a:schemeClr val="bg1">
                    <a:lumMod val="95000"/>
                    <a:lumOff val="5000"/>
                  </a:schemeClr>
                </a:solidFill>
              </a:rPr>
              <a:t>10-WebScrape.ps1</a:t>
            </a:r>
          </a:p>
        </p:txBody>
      </p:sp>
    </p:spTree>
    <p:extLst>
      <p:ext uri="{BB962C8B-B14F-4D97-AF65-F5344CB8AC3E}">
        <p14:creationId xmlns:p14="http://schemas.microsoft.com/office/powerpoint/2010/main" val="3497042377"/>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38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sz="quarter" idx="13"/>
          </p:nvPr>
        </p:nvSpPr>
        <p:spPr/>
        <p:txBody>
          <a:bodyPr/>
          <a:lstStyle/>
          <a:p>
            <a:r>
              <a:rPr lang="en-US" dirty="0"/>
              <a:t>Please do not include graphics or videos you found on the Internet unless you have </a:t>
            </a:r>
            <a:r>
              <a:rPr lang="en-US" b="1" dirty="0"/>
              <a:t>explicit permission from their owner</a:t>
            </a:r>
            <a:r>
              <a:rPr lang="en-US" dirty="0"/>
              <a:t> to use them.</a:t>
            </a:r>
          </a:p>
          <a:p>
            <a:r>
              <a:rPr lang="en-US" dirty="0"/>
              <a:t>We have had take-down notices in the past and would like to avoid this.</a:t>
            </a:r>
          </a:p>
          <a:p>
            <a:r>
              <a:rPr lang="en-US" dirty="0"/>
              <a:t>When in doubt, skip the silly picture.</a:t>
            </a:r>
          </a:p>
        </p:txBody>
      </p:sp>
    </p:spTree>
    <p:extLst>
      <p:ext uri="{BB962C8B-B14F-4D97-AF65-F5344CB8AC3E}">
        <p14:creationId xmlns:p14="http://schemas.microsoft.com/office/powerpoint/2010/main" val="158647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sz="quarter" idx="13"/>
          </p:nvPr>
        </p:nvSpPr>
        <p:spPr/>
        <p:txBody>
          <a:bodyPr/>
          <a:lstStyle/>
          <a:p>
            <a:r>
              <a:rPr lang="en-US" dirty="0"/>
              <a:t>We default slides to a Creative Commons attribution, </a:t>
            </a:r>
            <a:r>
              <a:rPr lang="en-US" dirty="0" err="1"/>
              <a:t>sharealike</a:t>
            </a:r>
            <a:r>
              <a:rPr lang="en-US" dirty="0"/>
              <a:t>, noncommercial license</a:t>
            </a:r>
          </a:p>
          <a:p>
            <a:r>
              <a:rPr lang="en-US" dirty="0"/>
              <a:t>You’re welcome to state a different copyright policy. If you do, please remove the CC logos</a:t>
            </a:r>
            <a:r>
              <a:rPr lang="en-US"/>
              <a:t>. </a:t>
            </a:r>
          </a:p>
        </p:txBody>
      </p:sp>
    </p:spTree>
    <p:extLst>
      <p:ext uri="{BB962C8B-B14F-4D97-AF65-F5344CB8AC3E}">
        <p14:creationId xmlns:p14="http://schemas.microsoft.com/office/powerpoint/2010/main" val="29093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Lastly</a:t>
            </a:r>
          </a:p>
        </p:txBody>
      </p:sp>
      <p:sp>
        <p:nvSpPr>
          <p:cNvPr id="3" name="Content Placeholder 2"/>
          <p:cNvSpPr>
            <a:spLocks noGrp="1"/>
          </p:cNvSpPr>
          <p:nvPr>
            <p:ph sz="quarter" idx="13"/>
          </p:nvPr>
        </p:nvSpPr>
        <p:spPr/>
        <p:txBody>
          <a:bodyPr/>
          <a:lstStyle/>
          <a:p>
            <a:r>
              <a:rPr lang="en-US" dirty="0"/>
              <a:t>Please leave the boilerplate slide at the end of the presentation, and leave it on-screen as you end.</a:t>
            </a:r>
          </a:p>
          <a:p>
            <a:r>
              <a:rPr lang="en-US" dirty="0"/>
              <a:t>During your “Final Q&amp;A” is a good time to bring that slide up.</a:t>
            </a:r>
          </a:p>
        </p:txBody>
      </p:sp>
    </p:spTree>
    <p:extLst>
      <p:ext uri="{BB962C8B-B14F-4D97-AF65-F5344CB8AC3E}">
        <p14:creationId xmlns:p14="http://schemas.microsoft.com/office/powerpoint/2010/main" val="129799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6096000" y="3352371"/>
            <a:ext cx="5242259" cy="1922251"/>
          </a:xfrm>
        </p:spPr>
        <p:txBody>
          <a:bodyPr vert="horz" lIns="91440" tIns="45720" rIns="91440" bIns="45720" rtlCol="0" anchor="t">
            <a:normAutofit fontScale="90000"/>
          </a:bodyPr>
          <a:lstStyle/>
          <a:p>
            <a:r>
              <a:rPr lang="en-US" sz="4800" kern="1200" dirty="0">
                <a:solidFill>
                  <a:schemeClr val="tx1"/>
                </a:solidFill>
                <a:latin typeface="+mj-lt"/>
                <a:ea typeface="+mj-ea"/>
                <a:cs typeface="+mj-cs"/>
              </a:rPr>
              <a:t>Deep Web:</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A Web Cmdlets</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Deep Dive</a:t>
            </a:r>
          </a:p>
        </p:txBody>
      </p:sp>
      <p:sp>
        <p:nvSpPr>
          <p:cNvPr id="5" name="Subtitle 4"/>
          <p:cNvSpPr>
            <a:spLocks noGrp="1"/>
          </p:cNvSpPr>
          <p:nvPr>
            <p:ph type="subTitle" idx="4294967295"/>
          </p:nvPr>
        </p:nvSpPr>
        <p:spPr>
          <a:xfrm>
            <a:off x="6066364" y="5439214"/>
            <a:ext cx="5161606" cy="972180"/>
          </a:xfrm>
        </p:spPr>
        <p:txBody>
          <a:bodyPr vert="horz" lIns="91440" tIns="45720" rIns="91440" bIns="45720" rtlCol="0" anchor="b">
            <a:normAutofit/>
          </a:bodyPr>
          <a:lstStyle/>
          <a:p>
            <a:pPr marL="0" indent="0">
              <a:buNone/>
            </a:pPr>
            <a:r>
              <a:rPr lang="en-US" sz="3200" kern="1200" dirty="0">
                <a:solidFill>
                  <a:schemeClr val="tx1"/>
                </a:solidFill>
                <a:latin typeface="+mn-lt"/>
                <a:ea typeface="+mn-ea"/>
                <a:cs typeface="+mn-cs"/>
              </a:rPr>
              <a:t>By Mark Kraus</a:t>
            </a:r>
          </a:p>
        </p:txBody>
      </p:sp>
      <p:sp>
        <p:nvSpPr>
          <p:cNvPr id="21" name="Freeform: Shape 20">
            <a:extLst>
              <a:ext uri="{FF2B5EF4-FFF2-40B4-BE49-F238E27FC236}">
                <a16:creationId xmlns:a16="http://schemas.microsoft.com/office/drawing/2014/main" id="{60B21A5C-062F-46C2-8389-53D40F46A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3466"/>
            <a:ext cx="5549037" cy="6374535"/>
          </a:xfrm>
          <a:custGeom>
            <a:avLst/>
            <a:gdLst>
              <a:gd name="connsiteX0" fmla="*/ 2203019 w 5549037"/>
              <a:gd name="connsiteY0" fmla="*/ 0 h 6374535"/>
              <a:gd name="connsiteX1" fmla="*/ 5549037 w 5549037"/>
              <a:gd name="connsiteY1" fmla="*/ 3346018 h 6374535"/>
              <a:gd name="connsiteX2" fmla="*/ 3797930 w 5549037"/>
              <a:gd name="connsiteY2" fmla="*/ 6288190 h 6374535"/>
              <a:gd name="connsiteX3" fmla="*/ 3618689 w 5549037"/>
              <a:gd name="connsiteY3" fmla="*/ 6374535 h 6374535"/>
              <a:gd name="connsiteX4" fmla="*/ 779546 w 5549037"/>
              <a:gd name="connsiteY4" fmla="*/ 6374535 h 6374535"/>
              <a:gd name="connsiteX5" fmla="*/ 537516 w 5549037"/>
              <a:gd name="connsiteY5" fmla="*/ 6248727 h 6374535"/>
              <a:gd name="connsiteX6" fmla="*/ 74641 w 5549037"/>
              <a:gd name="connsiteY6" fmla="*/ 5927968 h 6374535"/>
              <a:gd name="connsiteX7" fmla="*/ 0 w 5549037"/>
              <a:gd name="connsiteY7" fmla="*/ 5860130 h 6374535"/>
              <a:gd name="connsiteX8" fmla="*/ 0 w 5549037"/>
              <a:gd name="connsiteY8" fmla="*/ 831906 h 6374535"/>
              <a:gd name="connsiteX9" fmla="*/ 74641 w 5549037"/>
              <a:gd name="connsiteY9" fmla="*/ 764068 h 6374535"/>
              <a:gd name="connsiteX10" fmla="*/ 2203019 w 5549037"/>
              <a:gd name="connsiteY10" fmla="*/ 0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49037" h="6374535">
                <a:moveTo>
                  <a:pt x="2203019" y="0"/>
                </a:moveTo>
                <a:cubicBezTo>
                  <a:pt x="4050974" y="0"/>
                  <a:pt x="5549037" y="1498063"/>
                  <a:pt x="5549037" y="3346018"/>
                </a:cubicBezTo>
                <a:cubicBezTo>
                  <a:pt x="5549037" y="4616487"/>
                  <a:pt x="4840968" y="5721578"/>
                  <a:pt x="3797930" y="6288190"/>
                </a:cubicBezTo>
                <a:lnTo>
                  <a:pt x="3618689" y="6374535"/>
                </a:lnTo>
                <a:lnTo>
                  <a:pt x="779546" y="6374535"/>
                </a:lnTo>
                <a:lnTo>
                  <a:pt x="537516" y="6248727"/>
                </a:lnTo>
                <a:cubicBezTo>
                  <a:pt x="374031" y="6154721"/>
                  <a:pt x="219238" y="6047301"/>
                  <a:pt x="74641" y="5927968"/>
                </a:cubicBezTo>
                <a:lnTo>
                  <a:pt x="0" y="5860130"/>
                </a:lnTo>
                <a:lnTo>
                  <a:pt x="0" y="831906"/>
                </a:lnTo>
                <a:lnTo>
                  <a:pt x="74641" y="764068"/>
                </a:lnTo>
                <a:cubicBezTo>
                  <a:pt x="653030" y="286739"/>
                  <a:pt x="1394539" y="0"/>
                  <a:pt x="2203019"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FEBCD7E-DA8D-4675-A7A1-1C8AF2EC7A74}"/>
              </a:ext>
            </a:extLst>
          </p:cNvPr>
          <p:cNvPicPr>
            <a:picLocks noChangeAspect="1"/>
          </p:cNvPicPr>
          <p:nvPr/>
        </p:nvPicPr>
        <p:blipFill rotWithShape="1">
          <a:blip r:embed="rId3"/>
          <a:srcRect l="7875" r="11122"/>
          <a:stretch/>
        </p:blipFill>
        <p:spPr>
          <a:xfrm>
            <a:off x="1" y="647373"/>
            <a:ext cx="5385130" cy="6210629"/>
          </a:xfrm>
          <a:custGeom>
            <a:avLst/>
            <a:gdLst>
              <a:gd name="connsiteX0" fmla="*/ 2203018 w 5385130"/>
              <a:gd name="connsiteY0" fmla="*/ 0 h 6210629"/>
              <a:gd name="connsiteX1" fmla="*/ 5385130 w 5385130"/>
              <a:gd name="connsiteY1" fmla="*/ 3182112 h 6210629"/>
              <a:gd name="connsiteX2" fmla="*/ 3441640 w 5385130"/>
              <a:gd name="connsiteY2" fmla="*/ 6114158 h 6210629"/>
              <a:gd name="connsiteX3" fmla="*/ 3178061 w 5385130"/>
              <a:gd name="connsiteY3" fmla="*/ 6210629 h 6210629"/>
              <a:gd name="connsiteX4" fmla="*/ 1233206 w 5385130"/>
              <a:gd name="connsiteY4" fmla="*/ 6210629 h 6210629"/>
              <a:gd name="connsiteX5" fmla="*/ 1108901 w 5385130"/>
              <a:gd name="connsiteY5" fmla="*/ 6171135 h 6210629"/>
              <a:gd name="connsiteX6" fmla="*/ 178899 w 5385130"/>
              <a:gd name="connsiteY6" fmla="*/ 5637585 h 6210629"/>
              <a:gd name="connsiteX7" fmla="*/ 0 w 5385130"/>
              <a:gd name="connsiteY7" fmla="*/ 5474990 h 6210629"/>
              <a:gd name="connsiteX8" fmla="*/ 0 w 5385130"/>
              <a:gd name="connsiteY8" fmla="*/ 889234 h 6210629"/>
              <a:gd name="connsiteX9" fmla="*/ 178899 w 5385130"/>
              <a:gd name="connsiteY9" fmla="*/ 726640 h 6210629"/>
              <a:gd name="connsiteX10" fmla="*/ 2203018 w 5385130"/>
              <a:gd name="connsiteY10" fmla="*/ 0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85130" h="6210629">
                <a:moveTo>
                  <a:pt x="2203018" y="0"/>
                </a:moveTo>
                <a:cubicBezTo>
                  <a:pt x="3960450" y="0"/>
                  <a:pt x="5385130" y="1424680"/>
                  <a:pt x="5385130" y="3182112"/>
                </a:cubicBezTo>
                <a:cubicBezTo>
                  <a:pt x="5385130" y="4500186"/>
                  <a:pt x="4583748" y="5631087"/>
                  <a:pt x="3441640" y="6114158"/>
                </a:cubicBezTo>
                <a:lnTo>
                  <a:pt x="3178061" y="6210629"/>
                </a:lnTo>
                <a:lnTo>
                  <a:pt x="1233206" y="6210629"/>
                </a:lnTo>
                <a:lnTo>
                  <a:pt x="1108901" y="6171135"/>
                </a:lnTo>
                <a:cubicBezTo>
                  <a:pt x="767738" y="6046219"/>
                  <a:pt x="453928" y="5864559"/>
                  <a:pt x="178899" y="5637585"/>
                </a:cubicBezTo>
                <a:lnTo>
                  <a:pt x="0" y="5474990"/>
                </a:lnTo>
                <a:lnTo>
                  <a:pt x="0" y="889234"/>
                </a:lnTo>
                <a:lnTo>
                  <a:pt x="178899" y="726640"/>
                </a:lnTo>
                <a:cubicBezTo>
                  <a:pt x="728956" y="272693"/>
                  <a:pt x="1434142" y="0"/>
                  <a:pt x="2203018" y="0"/>
                </a:cubicBezTo>
                <a:close/>
              </a:path>
            </a:pathLst>
          </a:custGeom>
        </p:spPr>
      </p:pic>
      <p:sp>
        <p:nvSpPr>
          <p:cNvPr id="23" name="Freeform: Shape 22">
            <a:extLst>
              <a:ext uri="{FF2B5EF4-FFF2-40B4-BE49-F238E27FC236}">
                <a16:creationId xmlns:a16="http://schemas.microsoft.com/office/drawing/2014/main" id="{8A177BCC-4208-4795-8572-4D623BA1E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3763"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C7243965-64EB-4D70-B2CB-D818A08480A1}"/>
              </a:ext>
            </a:extLst>
          </p:cNvPr>
          <p:cNvPicPr>
            <a:picLocks noChangeAspect="1"/>
          </p:cNvPicPr>
          <p:nvPr/>
        </p:nvPicPr>
        <p:blipFill rotWithShape="1">
          <a:blip r:embed="rId4"/>
          <a:srcRect t="20283" r="-4" b="23121"/>
          <a:stretch/>
        </p:blipFill>
        <p:spPr>
          <a:xfrm>
            <a:off x="5398355" y="1"/>
            <a:ext cx="4151376" cy="2349401"/>
          </a:xfrm>
          <a:custGeom>
            <a:avLst/>
            <a:gdLst>
              <a:gd name="connsiteX0" fmla="*/ 20101 w 4151376"/>
              <a:gd name="connsiteY0" fmla="*/ 0 h 2349401"/>
              <a:gd name="connsiteX1" fmla="*/ 4131276 w 4151376"/>
              <a:gd name="connsiteY1" fmla="*/ 0 h 2349401"/>
              <a:gd name="connsiteX2" fmla="*/ 4140659 w 4151376"/>
              <a:gd name="connsiteY2" fmla="*/ 61486 h 2349401"/>
              <a:gd name="connsiteX3" fmla="*/ 4151376 w 4151376"/>
              <a:gd name="connsiteY3" fmla="*/ 273713 h 2349401"/>
              <a:gd name="connsiteX4" fmla="*/ 2075688 w 4151376"/>
              <a:gd name="connsiteY4" fmla="*/ 2349401 h 2349401"/>
              <a:gd name="connsiteX5" fmla="*/ 0 w 4151376"/>
              <a:gd name="connsiteY5" fmla="*/ 273713 h 2349401"/>
              <a:gd name="connsiteX6" fmla="*/ 10717 w 4151376"/>
              <a:gd name="connsiteY6" fmla="*/ 61486 h 23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spTree>
    <p:extLst>
      <p:ext uri="{BB962C8B-B14F-4D97-AF65-F5344CB8AC3E}">
        <p14:creationId xmlns:p14="http://schemas.microsoft.com/office/powerpoint/2010/main" val="59591038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55320" y="365125"/>
            <a:ext cx="9013052" cy="1623312"/>
          </a:xfrm>
        </p:spPr>
        <p:txBody>
          <a:bodyPr anchor="b">
            <a:normAutofit/>
          </a:bodyPr>
          <a:lstStyle/>
          <a:p>
            <a:r>
              <a:rPr lang="en-US" sz="4000"/>
              <a:t>Agenda</a:t>
            </a: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55320" y="2644518"/>
            <a:ext cx="9013052" cy="3327251"/>
          </a:xfrm>
        </p:spPr>
        <p:txBody>
          <a:bodyPr>
            <a:normAutofit lnSpcReduction="10000"/>
          </a:bodyPr>
          <a:lstStyle/>
          <a:p>
            <a:r>
              <a:rPr lang="en-US" dirty="0"/>
              <a:t>The Man Behind the Rin Avatar</a:t>
            </a:r>
          </a:p>
          <a:p>
            <a:r>
              <a:rPr lang="en-US" dirty="0"/>
              <a:t>WebListener and Web Cmdlet Testing</a:t>
            </a:r>
          </a:p>
          <a:p>
            <a:r>
              <a:rPr lang="en-US" dirty="0"/>
              <a:t>Differences form 5.1 to 6+</a:t>
            </a:r>
          </a:p>
          <a:p>
            <a:r>
              <a:rPr lang="en-US" dirty="0"/>
              <a:t>Authentication</a:t>
            </a:r>
          </a:p>
          <a:p>
            <a:r>
              <a:rPr lang="en-US" dirty="0"/>
              <a:t>Sessions and Cookies</a:t>
            </a:r>
          </a:p>
          <a:p>
            <a:r>
              <a:rPr lang="en-US" dirty="0"/>
              <a:t>Cmdlet Internals</a:t>
            </a:r>
          </a:p>
          <a:p>
            <a:r>
              <a:rPr lang="en-US" dirty="0"/>
              <a:t>Web Scraping</a:t>
            </a:r>
          </a:p>
          <a:p>
            <a:endParaRPr lang="en-US" sz="2000" dirty="0"/>
          </a:p>
        </p:txBody>
      </p:sp>
    </p:spTree>
    <p:extLst>
      <p:ext uri="{BB962C8B-B14F-4D97-AF65-F5344CB8AC3E}">
        <p14:creationId xmlns:p14="http://schemas.microsoft.com/office/powerpoint/2010/main" val="13956724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2177</Words>
  <Application>Microsoft Office PowerPoint</Application>
  <PresentationFormat>Widescreen</PresentationFormat>
  <Paragraphs>242</Paragraphs>
  <Slides>42</Slides>
  <Notes>30</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Design Notes</vt:lpstr>
      <vt:lpstr>Sharing</vt:lpstr>
      <vt:lpstr>Demos</vt:lpstr>
      <vt:lpstr>Demos</vt:lpstr>
      <vt:lpstr>Copyright</vt:lpstr>
      <vt:lpstr>Copyright</vt:lpstr>
      <vt:lpstr>Lastly</vt:lpstr>
      <vt:lpstr>Deep Web: A Web Cmdlets Deep Dive</vt:lpstr>
      <vt:lpstr>Agenda</vt:lpstr>
      <vt:lpstr>Who is Mark Kraus?</vt:lpstr>
      <vt:lpstr>WebListener and Web Cmdlet Testing</vt:lpstr>
      <vt:lpstr>Start WebListener Start-WebListener.ps1</vt:lpstr>
      <vt:lpstr>Differences from 5.1 to 6.0</vt:lpstr>
      <vt:lpstr>Basic Parsing Only Demo 01-BasicParsingOnly.ps1</vt:lpstr>
      <vt:lpstr>HTTPS and Certificate Validation</vt:lpstr>
      <vt:lpstr>HTTPS Demos 02-ServicePointManager.ps1 03-SkipCertificateCheck.ps1 04-TLS-1.2.ps1</vt:lpstr>
      <vt:lpstr>WebRequest to HttpClient</vt:lpstr>
      <vt:lpstr>Invoke-WebRequest Response Differences</vt:lpstr>
      <vt:lpstr>Invoke-RestMethod Response Headers</vt:lpstr>
      <vt:lpstr>Header Values Demo 05-HeaderValues.ps1</vt:lpstr>
      <vt:lpstr>Error Handling</vt:lpstr>
      <vt:lpstr>Error Handling Demo 06-ErrorHandling.ps1</vt:lpstr>
      <vt:lpstr>Authentication</vt:lpstr>
      <vt:lpstr>Authentication Demos 07-BasicAuth.ps1 08-OAuth.ps1</vt:lpstr>
      <vt:lpstr>Cookies and Sessions</vt:lpstr>
      <vt:lpstr>Session Demo 09-Sessions.ps1</vt:lpstr>
      <vt:lpstr>Web Cmdlet Internals</vt:lpstr>
      <vt:lpstr>PowerPoint Presentation</vt:lpstr>
      <vt:lpstr>WebRequestPSCmdlet</vt:lpstr>
      <vt:lpstr>WebRequestPSCmdlet</vt:lpstr>
      <vt:lpstr>PowerPoint Presentation</vt:lpstr>
      <vt:lpstr>Invoke-WebRequest</vt:lpstr>
      <vt:lpstr>Invoke-WebRequest Internals</vt:lpstr>
      <vt:lpstr>PowerPoint Presentation</vt:lpstr>
      <vt:lpstr>Invoke-RestMethod</vt:lpstr>
      <vt:lpstr>Invoke-RestMethod Internals</vt:lpstr>
      <vt:lpstr>PowerPoint Presentation</vt:lpstr>
      <vt:lpstr>Under The Hood Demo</vt:lpstr>
      <vt:lpstr>Web Scraping</vt:lpstr>
      <vt:lpstr>Web Scraping</vt:lpstr>
      <vt:lpstr>Web Scrape Demo 10-WebScrape.ps1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Notes</dc:title>
  <dc:creator>Mark Kraus</dc:creator>
  <cp:lastModifiedBy>Mark Kraus</cp:lastModifiedBy>
  <cp:revision>21</cp:revision>
  <dcterms:created xsi:type="dcterms:W3CDTF">2019-04-09T23:35:34Z</dcterms:created>
  <dcterms:modified xsi:type="dcterms:W3CDTF">2019-04-14T18:59:27Z</dcterms:modified>
</cp:coreProperties>
</file>