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45"/>
  </p:notesMasterIdLst>
  <p:sldIdLst>
    <p:sldId id="256" r:id="rId2"/>
    <p:sldId id="258" r:id="rId3"/>
    <p:sldId id="259" r:id="rId4"/>
    <p:sldId id="260" r:id="rId5"/>
    <p:sldId id="261" r:id="rId6"/>
    <p:sldId id="263" r:id="rId7"/>
    <p:sldId id="262" r:id="rId8"/>
    <p:sldId id="257" r:id="rId9"/>
    <p:sldId id="264" r:id="rId10"/>
    <p:sldId id="267" r:id="rId11"/>
    <p:sldId id="275" r:id="rId12"/>
    <p:sldId id="276" r:id="rId13"/>
    <p:sldId id="269" r:id="rId14"/>
    <p:sldId id="266" r:id="rId15"/>
    <p:sldId id="270" r:id="rId16"/>
    <p:sldId id="271" r:id="rId17"/>
    <p:sldId id="272" r:id="rId18"/>
    <p:sldId id="277" r:id="rId19"/>
    <p:sldId id="282" r:id="rId20"/>
    <p:sldId id="274" r:id="rId21"/>
    <p:sldId id="273" r:id="rId22"/>
    <p:sldId id="278" r:id="rId23"/>
    <p:sldId id="279" r:id="rId24"/>
    <p:sldId id="280" r:id="rId25"/>
    <p:sldId id="281" r:id="rId26"/>
    <p:sldId id="283" r:id="rId27"/>
    <p:sldId id="284" r:id="rId28"/>
    <p:sldId id="287" r:id="rId29"/>
    <p:sldId id="286" r:id="rId30"/>
    <p:sldId id="288" r:id="rId31"/>
    <p:sldId id="290" r:id="rId32"/>
    <p:sldId id="295" r:id="rId33"/>
    <p:sldId id="291" r:id="rId34"/>
    <p:sldId id="293" r:id="rId35"/>
    <p:sldId id="296" r:id="rId36"/>
    <p:sldId id="294" r:id="rId37"/>
    <p:sldId id="297" r:id="rId38"/>
    <p:sldId id="301" r:id="rId39"/>
    <p:sldId id="298" r:id="rId40"/>
    <p:sldId id="299" r:id="rId41"/>
    <p:sldId id="300" r:id="rId42"/>
    <p:sldId id="302" r:id="rId43"/>
    <p:sldId id="26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Notes" id="{8B995469-BB0B-2D41-B3AD-40FEA49126C5}">
          <p14:sldIdLst>
            <p14:sldId id="256"/>
            <p14:sldId id="258"/>
            <p14:sldId id="259"/>
            <p14:sldId id="260"/>
            <p14:sldId id="261"/>
            <p14:sldId id="263"/>
            <p14:sldId id="262"/>
          </p14:sldIdLst>
        </p14:section>
        <p14:section name="Your Presentation" id="{A8D7B0BD-02B5-F641-8106-1F81A10ED379}">
          <p14:sldIdLst>
            <p14:sldId id="257"/>
            <p14:sldId id="264"/>
            <p14:sldId id="267"/>
            <p14:sldId id="275"/>
            <p14:sldId id="276"/>
            <p14:sldId id="269"/>
            <p14:sldId id="266"/>
            <p14:sldId id="270"/>
            <p14:sldId id="271"/>
            <p14:sldId id="272"/>
            <p14:sldId id="277"/>
            <p14:sldId id="282"/>
            <p14:sldId id="274"/>
            <p14:sldId id="273"/>
            <p14:sldId id="278"/>
            <p14:sldId id="279"/>
            <p14:sldId id="280"/>
            <p14:sldId id="281"/>
            <p14:sldId id="283"/>
            <p14:sldId id="284"/>
            <p14:sldId id="287"/>
            <p14:sldId id="286"/>
            <p14:sldId id="288"/>
            <p14:sldId id="290"/>
            <p14:sldId id="295"/>
            <p14:sldId id="291"/>
            <p14:sldId id="293"/>
            <p14:sldId id="296"/>
            <p14:sldId id="294"/>
            <p14:sldId id="297"/>
            <p14:sldId id="301"/>
            <p14:sldId id="298"/>
            <p14:sldId id="299"/>
            <p14:sldId id="300"/>
            <p14:sldId id="30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69176" autoAdjust="0"/>
  </p:normalViewPr>
  <p:slideViewPr>
    <p:cSldViewPr snapToGrid="0" snapToObjects="1">
      <p:cViewPr varScale="1">
        <p:scale>
          <a:sx n="117" d="100"/>
          <a:sy n="117" d="100"/>
        </p:scale>
        <p:origin x="102"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4CE42-2F83-45ED-A24E-D5620E9A7C2E}"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7BE4A-F586-4EDB-A910-A79112EF8A8E}" type="slidenum">
              <a:rPr lang="en-US" smtClean="0"/>
              <a:t>‹#›</a:t>
            </a:fld>
            <a:endParaRPr lang="en-US"/>
          </a:p>
        </p:txBody>
      </p:sp>
    </p:spTree>
    <p:extLst>
      <p:ext uri="{BB962C8B-B14F-4D97-AF65-F5344CB8AC3E}">
        <p14:creationId xmlns:p14="http://schemas.microsoft.com/office/powerpoint/2010/main" val="2900550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8</a:t>
            </a:fld>
            <a:endParaRPr lang="en-US"/>
          </a:p>
        </p:txBody>
      </p:sp>
    </p:spTree>
    <p:extLst>
      <p:ext uri="{BB962C8B-B14F-4D97-AF65-F5344CB8AC3E}">
        <p14:creationId xmlns:p14="http://schemas.microsoft.com/office/powerpoint/2010/main" val="826304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18</a:t>
            </a:fld>
            <a:endParaRPr lang="en-US"/>
          </a:p>
        </p:txBody>
      </p:sp>
    </p:spTree>
    <p:extLst>
      <p:ext uri="{BB962C8B-B14F-4D97-AF65-F5344CB8AC3E}">
        <p14:creationId xmlns:p14="http://schemas.microsoft.com/office/powerpoint/2010/main" val="677127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20</a:t>
            </a:fld>
            <a:endParaRPr lang="en-US"/>
          </a:p>
        </p:txBody>
      </p:sp>
    </p:spTree>
    <p:extLst>
      <p:ext uri="{BB962C8B-B14F-4D97-AF65-F5344CB8AC3E}">
        <p14:creationId xmlns:p14="http://schemas.microsoft.com/office/powerpoint/2010/main" val="181970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21</a:t>
            </a:fld>
            <a:endParaRPr lang="en-US"/>
          </a:p>
        </p:txBody>
      </p:sp>
    </p:spTree>
    <p:extLst>
      <p:ext uri="{BB962C8B-B14F-4D97-AF65-F5344CB8AC3E}">
        <p14:creationId xmlns:p14="http://schemas.microsoft.com/office/powerpoint/2010/main" val="405201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22</a:t>
            </a:fld>
            <a:endParaRPr lang="en-US"/>
          </a:p>
        </p:txBody>
      </p:sp>
    </p:spTree>
    <p:extLst>
      <p:ext uri="{BB962C8B-B14F-4D97-AF65-F5344CB8AC3E}">
        <p14:creationId xmlns:p14="http://schemas.microsoft.com/office/powerpoint/2010/main" val="3402596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23</a:t>
            </a:fld>
            <a:endParaRPr lang="en-US"/>
          </a:p>
        </p:txBody>
      </p:sp>
    </p:spTree>
    <p:extLst>
      <p:ext uri="{BB962C8B-B14F-4D97-AF65-F5344CB8AC3E}">
        <p14:creationId xmlns:p14="http://schemas.microsoft.com/office/powerpoint/2010/main" val="1964086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24</a:t>
            </a:fld>
            <a:endParaRPr lang="en-US"/>
          </a:p>
        </p:txBody>
      </p:sp>
    </p:spTree>
    <p:extLst>
      <p:ext uri="{BB962C8B-B14F-4D97-AF65-F5344CB8AC3E}">
        <p14:creationId xmlns:p14="http://schemas.microsoft.com/office/powerpoint/2010/main" val="3585866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9</a:t>
            </a:fld>
            <a:endParaRPr lang="en-US"/>
          </a:p>
        </p:txBody>
      </p:sp>
    </p:spTree>
    <p:extLst>
      <p:ext uri="{BB962C8B-B14F-4D97-AF65-F5344CB8AC3E}">
        <p14:creationId xmlns:p14="http://schemas.microsoft.com/office/powerpoint/2010/main" val="2766667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718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6923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33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170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854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516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45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11</a:t>
            </a:fld>
            <a:endParaRPr lang="en-US"/>
          </a:p>
        </p:txBody>
      </p:sp>
    </p:spTree>
    <p:extLst>
      <p:ext uri="{BB962C8B-B14F-4D97-AF65-F5344CB8AC3E}">
        <p14:creationId xmlns:p14="http://schemas.microsoft.com/office/powerpoint/2010/main" val="516728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66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12</a:t>
            </a:fld>
            <a:endParaRPr lang="en-US"/>
          </a:p>
        </p:txBody>
      </p:sp>
    </p:spTree>
    <p:extLst>
      <p:ext uri="{BB962C8B-B14F-4D97-AF65-F5344CB8AC3E}">
        <p14:creationId xmlns:p14="http://schemas.microsoft.com/office/powerpoint/2010/main" val="318609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13</a:t>
            </a:fld>
            <a:endParaRPr lang="en-US"/>
          </a:p>
        </p:txBody>
      </p:sp>
    </p:spTree>
    <p:extLst>
      <p:ext uri="{BB962C8B-B14F-4D97-AF65-F5344CB8AC3E}">
        <p14:creationId xmlns:p14="http://schemas.microsoft.com/office/powerpoint/2010/main" val="1502131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14</a:t>
            </a:fld>
            <a:endParaRPr lang="en-US"/>
          </a:p>
        </p:txBody>
      </p:sp>
    </p:spTree>
    <p:extLst>
      <p:ext uri="{BB962C8B-B14F-4D97-AF65-F5344CB8AC3E}">
        <p14:creationId xmlns:p14="http://schemas.microsoft.com/office/powerpoint/2010/main" val="7955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15</a:t>
            </a:fld>
            <a:endParaRPr lang="en-US"/>
          </a:p>
        </p:txBody>
      </p:sp>
    </p:spTree>
    <p:extLst>
      <p:ext uri="{BB962C8B-B14F-4D97-AF65-F5344CB8AC3E}">
        <p14:creationId xmlns:p14="http://schemas.microsoft.com/office/powerpoint/2010/main" val="340603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16</a:t>
            </a:fld>
            <a:endParaRPr lang="en-US"/>
          </a:p>
        </p:txBody>
      </p:sp>
    </p:spTree>
    <p:extLst>
      <p:ext uri="{BB962C8B-B14F-4D97-AF65-F5344CB8AC3E}">
        <p14:creationId xmlns:p14="http://schemas.microsoft.com/office/powerpoint/2010/main" val="3820552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17</a:t>
            </a:fld>
            <a:endParaRPr lang="en-US"/>
          </a:p>
        </p:txBody>
      </p:sp>
    </p:spTree>
    <p:extLst>
      <p:ext uri="{BB962C8B-B14F-4D97-AF65-F5344CB8AC3E}">
        <p14:creationId xmlns:p14="http://schemas.microsoft.com/office/powerpoint/2010/main" val="2477773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656" y="6214207"/>
            <a:ext cx="1228344" cy="4297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extBox 5"/>
          <p:cNvSpPr txBox="1"/>
          <p:nvPr userDrawn="1"/>
        </p:nvSpPr>
        <p:spPr>
          <a:xfrm>
            <a:off x="1969477" y="1594338"/>
            <a:ext cx="8768861" cy="1323439"/>
          </a:xfrm>
          <a:prstGeom prst="rect">
            <a:avLst/>
          </a:prstGeom>
          <a:noFill/>
        </p:spPr>
        <p:txBody>
          <a:bodyPr wrap="square" rtlCol="0">
            <a:spAutoFit/>
          </a:bodyPr>
          <a:lstStyle/>
          <a:p>
            <a:r>
              <a:rPr lang="en-US" sz="8000" b="1" dirty="0"/>
              <a:t>DEMO</a:t>
            </a:r>
          </a:p>
        </p:txBody>
      </p:sp>
      <p:sp>
        <p:nvSpPr>
          <p:cNvPr id="8" name="Content Placeholder 7"/>
          <p:cNvSpPr>
            <a:spLocks noGrp="1"/>
          </p:cNvSpPr>
          <p:nvPr>
            <p:ph sz="quarter" idx="13"/>
          </p:nvPr>
        </p:nvSpPr>
        <p:spPr>
          <a:xfrm>
            <a:off x="1969478" y="3141663"/>
            <a:ext cx="8792186" cy="2039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0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86708" y="365125"/>
            <a:ext cx="9267092" cy="1325563"/>
          </a:xfrm>
        </p:spPr>
        <p:txBody>
          <a:bodyPr/>
          <a:lstStyle/>
          <a:p>
            <a:r>
              <a:rPr lang="en-US"/>
              <a:t>Click to edit Master title style</a:t>
            </a:r>
          </a:p>
        </p:txBody>
      </p:sp>
      <p:sp>
        <p:nvSpPr>
          <p:cNvPr id="7" name="Content Placeholder 6"/>
          <p:cNvSpPr>
            <a:spLocks noGrp="1"/>
          </p:cNvSpPr>
          <p:nvPr>
            <p:ph sz="quarter" idx="13"/>
          </p:nvPr>
        </p:nvSpPr>
        <p:spPr>
          <a:xfrm>
            <a:off x="2086708" y="1911350"/>
            <a:ext cx="9267092" cy="358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0"/>
            <a:ext cx="168812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4400" dirty="0"/>
              <a:t>DESIGN</a:t>
            </a:r>
            <a:r>
              <a:rPr lang="en-US" sz="4400" baseline="0" dirty="0"/>
              <a:t> </a:t>
            </a:r>
            <a:r>
              <a:rPr lang="en-US" sz="4400" dirty="0"/>
              <a:t>NOTES</a:t>
            </a:r>
          </a:p>
        </p:txBody>
      </p:sp>
    </p:spTree>
    <p:extLst>
      <p:ext uri="{BB962C8B-B14F-4D97-AF65-F5344CB8AC3E}">
        <p14:creationId xmlns:p14="http://schemas.microsoft.com/office/powerpoint/2010/main" val="18540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7" name="TextBox 6"/>
          <p:cNvSpPr txBox="1"/>
          <p:nvPr userDrawn="1"/>
        </p:nvSpPr>
        <p:spPr>
          <a:xfrm>
            <a:off x="504093" y="281354"/>
            <a:ext cx="8768861" cy="1323439"/>
          </a:xfrm>
          <a:prstGeom prst="rect">
            <a:avLst/>
          </a:prstGeom>
          <a:noFill/>
        </p:spPr>
        <p:txBody>
          <a:bodyPr wrap="square" rtlCol="0">
            <a:spAutoFit/>
          </a:bodyPr>
          <a:lstStyle/>
          <a:p>
            <a:r>
              <a:rPr lang="en-US" sz="8000" b="1" dirty="0"/>
              <a:t>THAN</a:t>
            </a:r>
            <a:r>
              <a:rPr lang="en-US" sz="8000" b="1" baseline="0" dirty="0"/>
              <a:t>K YOU!</a:t>
            </a:r>
            <a:endParaRPr lang="en-US" sz="8000" b="1" dirty="0"/>
          </a:p>
        </p:txBody>
      </p:sp>
      <p:sp>
        <p:nvSpPr>
          <p:cNvPr id="8" name="TextBox 7"/>
          <p:cNvSpPr txBox="1"/>
          <p:nvPr userDrawn="1"/>
        </p:nvSpPr>
        <p:spPr>
          <a:xfrm>
            <a:off x="644770" y="1373960"/>
            <a:ext cx="8768861" cy="461665"/>
          </a:xfrm>
          <a:prstGeom prst="rect">
            <a:avLst/>
          </a:prstGeom>
          <a:noFill/>
        </p:spPr>
        <p:txBody>
          <a:bodyPr wrap="square" rtlCol="0">
            <a:spAutoFit/>
          </a:bodyPr>
          <a:lstStyle/>
          <a:p>
            <a:r>
              <a:rPr lang="en-US" sz="2400" b="0" dirty="0"/>
              <a:t>Please use the event app or </a:t>
            </a:r>
            <a:r>
              <a:rPr lang="en-US" sz="2400" b="0" dirty="0" err="1"/>
              <a:t>Sched.com</a:t>
            </a:r>
            <a:r>
              <a:rPr lang="en-US" sz="2400" b="0" dirty="0"/>
              <a:t> to submit a session rating!</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6154" y="5487456"/>
            <a:ext cx="4673600" cy="9652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093" y="5610993"/>
            <a:ext cx="2052515" cy="718126"/>
          </a:xfrm>
          <a:prstGeom prst="rect">
            <a:avLst/>
          </a:prstGeom>
        </p:spPr>
      </p:pic>
    </p:spTree>
    <p:extLst>
      <p:ext uri="{BB962C8B-B14F-4D97-AF65-F5344CB8AC3E}">
        <p14:creationId xmlns:p14="http://schemas.microsoft.com/office/powerpoint/2010/main" val="144958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10" name="Picture 9"/>
          <p:cNvPicPr>
            <a:picLocks noChangeAspect="1"/>
          </p:cNvPicPr>
          <p:nvPr userDrawn="1"/>
        </p:nvPicPr>
        <p:blipFill>
          <a:blip r:embed="rId14">
            <a:alphaModFix amt="20000"/>
            <a:extLst>
              <a:ext uri="{28A0092B-C50C-407E-A947-70E740481C1C}">
                <a14:useLocalDpi xmlns:a14="http://schemas.microsoft.com/office/drawing/2010/main" val="0"/>
              </a:ext>
            </a:extLst>
          </a:blip>
          <a:stretch>
            <a:fillRect/>
          </a:stretch>
        </p:blipFill>
        <p:spPr>
          <a:xfrm>
            <a:off x="125626" y="167159"/>
            <a:ext cx="3855289" cy="3601652"/>
          </a:xfrm>
          <a:prstGeom prst="rect">
            <a:avLst/>
          </a:prstGeom>
        </p:spPr>
      </p:pic>
    </p:spTree>
    <p:extLst>
      <p:ext uri="{BB962C8B-B14F-4D97-AF65-F5344CB8AC3E}">
        <p14:creationId xmlns:p14="http://schemas.microsoft.com/office/powerpoint/2010/main" val="796474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markekraus/Deep-Web-Web-Cmdlets-Presentation" TargetMode="External"/><Relationship Id="rId2" Type="http://schemas.openxmlformats.org/officeDocument/2006/relationships/hyperlink" Target="http://bit.ly/WebCmdletPrezo" TargetMode="External"/><Relationship Id="rId1" Type="http://schemas.openxmlformats.org/officeDocument/2006/relationships/slideLayout" Target="../slideLayouts/slideLayout2.xml"/><Relationship Id="rId4" Type="http://schemas.openxmlformats.org/officeDocument/2006/relationships/hyperlink" Target="https://www.katawa-shoujo.com/about.ph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Notes</a:t>
            </a:r>
          </a:p>
        </p:txBody>
      </p:sp>
      <p:sp>
        <p:nvSpPr>
          <p:cNvPr id="5" name="Content Placeholder 4"/>
          <p:cNvSpPr>
            <a:spLocks noGrp="1"/>
          </p:cNvSpPr>
          <p:nvPr>
            <p:ph sz="quarter" idx="13"/>
          </p:nvPr>
        </p:nvSpPr>
        <p:spPr/>
        <p:txBody>
          <a:bodyPr/>
          <a:lstStyle/>
          <a:p>
            <a:r>
              <a:rPr lang="en-US" dirty="0"/>
              <a:t>These slides are hidden, and will not display when presenting.</a:t>
            </a:r>
          </a:p>
          <a:p>
            <a:r>
              <a:rPr lang="en-US" dirty="0"/>
              <a:t>You’re welcome to delete these slides if you plan to share your deck.</a:t>
            </a:r>
          </a:p>
          <a:p>
            <a:endParaRPr lang="en-US" dirty="0"/>
          </a:p>
        </p:txBody>
      </p:sp>
    </p:spTree>
    <p:extLst>
      <p:ext uri="{BB962C8B-B14F-4D97-AF65-F5344CB8AC3E}">
        <p14:creationId xmlns:p14="http://schemas.microsoft.com/office/powerpoint/2010/main" val="91994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1098" y="1396289"/>
            <a:ext cx="6387102" cy="1325563"/>
          </a:xfrm>
        </p:spPr>
        <p:txBody>
          <a:bodyPr>
            <a:normAutofit/>
          </a:bodyPr>
          <a:lstStyle/>
          <a:p>
            <a:r>
              <a:rPr lang="en-US"/>
              <a:t>Who is Mark Kraus?</a:t>
            </a:r>
          </a:p>
        </p:txBody>
      </p:sp>
      <p:sp>
        <p:nvSpPr>
          <p:cNvPr id="3" name="Content Placeholder 2"/>
          <p:cNvSpPr>
            <a:spLocks noGrp="1"/>
          </p:cNvSpPr>
          <p:nvPr>
            <p:ph idx="1"/>
          </p:nvPr>
        </p:nvSpPr>
        <p:spPr>
          <a:xfrm>
            <a:off x="805542" y="2871982"/>
            <a:ext cx="6382657" cy="3181684"/>
          </a:xfrm>
        </p:spPr>
        <p:txBody>
          <a:bodyPr anchor="t">
            <a:normAutofit/>
          </a:bodyPr>
          <a:lstStyle/>
          <a:p>
            <a:r>
              <a:rPr lang="en-US" sz="2400" dirty="0"/>
              <a:t>Senior Systems Engineer at LinkedIn</a:t>
            </a:r>
          </a:p>
          <a:p>
            <a:r>
              <a:rPr lang="en-US" sz="2400" dirty="0"/>
              <a:t>Author of Get-</a:t>
            </a:r>
            <a:r>
              <a:rPr lang="en-US" sz="2400" dirty="0" err="1"/>
              <a:t>PowerShellBlog</a:t>
            </a:r>
            <a:endParaRPr lang="en-US" sz="2400" dirty="0"/>
          </a:p>
          <a:p>
            <a:r>
              <a:rPr lang="en-US" sz="2400" dirty="0"/>
              <a:t>PowerShell Core Project Collaborator</a:t>
            </a:r>
          </a:p>
          <a:p>
            <a:r>
              <a:rPr lang="en-US" sz="2400" dirty="0"/>
              <a:t>Web Cmdlets Contributor</a:t>
            </a:r>
          </a:p>
          <a:p>
            <a:r>
              <a:rPr lang="en-US" sz="2400" dirty="0"/>
              <a:t>PowerShell Live Coordinator</a:t>
            </a:r>
          </a:p>
          <a:p>
            <a:r>
              <a:rPr lang="en-US" sz="2400" dirty="0"/>
              <a:t>markekraus pretty much everywhere</a:t>
            </a:r>
          </a:p>
        </p:txBody>
      </p:sp>
      <p:sp>
        <p:nvSpPr>
          <p:cNvPr id="15" name="Rectangle 14">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FF9E662-00DC-4052-B912-6C6397B809FF}"/>
              </a:ext>
            </a:extLst>
          </p:cNvPr>
          <p:cNvPicPr>
            <a:picLocks noChangeAspect="1"/>
          </p:cNvPicPr>
          <p:nvPr/>
        </p:nvPicPr>
        <p:blipFill>
          <a:blip r:embed="rId2"/>
          <a:stretch>
            <a:fillRect/>
          </a:stretch>
        </p:blipFill>
        <p:spPr>
          <a:xfrm>
            <a:off x="8482137" y="342696"/>
            <a:ext cx="2779875" cy="2779875"/>
          </a:xfrm>
          <a:prstGeom prst="rect">
            <a:avLst/>
          </a:prstGeom>
        </p:spPr>
      </p:pic>
      <p:cxnSp>
        <p:nvCxnSpPr>
          <p:cNvPr id="17" name="Straight Connector 16">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8A0D598-74AA-4049-ACDA-F5402794B25D}"/>
              </a:ext>
            </a:extLst>
          </p:cNvPr>
          <p:cNvPicPr>
            <a:picLocks noChangeAspect="1"/>
          </p:cNvPicPr>
          <p:nvPr/>
        </p:nvPicPr>
        <p:blipFill>
          <a:blip r:embed="rId3"/>
          <a:stretch>
            <a:fillRect/>
          </a:stretch>
        </p:blipFill>
        <p:spPr>
          <a:xfrm>
            <a:off x="8718427" y="3735414"/>
            <a:ext cx="2307295" cy="2779874"/>
          </a:xfrm>
          <a:prstGeom prst="rect">
            <a:avLst/>
          </a:prstGeom>
        </p:spPr>
      </p:pic>
    </p:spTree>
    <p:extLst>
      <p:ext uri="{BB962C8B-B14F-4D97-AF65-F5344CB8AC3E}">
        <p14:creationId xmlns:p14="http://schemas.microsoft.com/office/powerpoint/2010/main" val="38396836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WebListener and Web Cmdlet Testing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WebListener is an ASP.NET Core Kestrel Server</a:t>
            </a:r>
          </a:p>
          <a:p>
            <a:r>
              <a:rPr lang="en-US" dirty="0"/>
              <a:t>In-CI Cross-Platform Testing</a:t>
            </a:r>
            <a:endParaRPr lang="en-US" sz="2000" dirty="0"/>
          </a:p>
          <a:p>
            <a:r>
              <a:rPr lang="en-US" dirty="0"/>
              <a:t>200+ Pester Tests for Web Cmdlets</a:t>
            </a:r>
          </a:p>
          <a:p>
            <a:r>
              <a:rPr lang="en-US" dirty="0"/>
              <a:t>Used in demos</a:t>
            </a:r>
          </a:p>
        </p:txBody>
      </p:sp>
    </p:spTree>
    <p:extLst>
      <p:ext uri="{BB962C8B-B14F-4D97-AF65-F5344CB8AC3E}">
        <p14:creationId xmlns:p14="http://schemas.microsoft.com/office/powerpoint/2010/main" val="38318693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Start WebListener</a:t>
            </a:r>
            <a:br>
              <a:rPr lang="en-US" sz="5400" dirty="0">
                <a:solidFill>
                  <a:schemeClr val="bg1">
                    <a:lumMod val="95000"/>
                    <a:lumOff val="5000"/>
                  </a:schemeClr>
                </a:solidFill>
              </a:rPr>
            </a:br>
            <a:r>
              <a:rPr lang="en-US" sz="5400" dirty="0">
                <a:solidFill>
                  <a:schemeClr val="bg1">
                    <a:lumMod val="95000"/>
                    <a:lumOff val="5000"/>
                  </a:schemeClr>
                </a:solidFill>
              </a:rPr>
              <a:t>Start-WebListener.ps1</a:t>
            </a:r>
          </a:p>
        </p:txBody>
      </p:sp>
    </p:spTree>
    <p:extLst>
      <p:ext uri="{BB962C8B-B14F-4D97-AF65-F5344CB8AC3E}">
        <p14:creationId xmlns:p14="http://schemas.microsoft.com/office/powerpoint/2010/main" val="25769240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Differences from 5.1 to 6.0</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No more Internet Explorer Integration</a:t>
            </a:r>
          </a:p>
          <a:p>
            <a:r>
              <a:rPr lang="en-US" dirty="0"/>
              <a:t>Basic HTML Parsing Only (no ParsedHtml access)</a:t>
            </a:r>
            <a:endParaRPr lang="en-US" sz="2000" dirty="0"/>
          </a:p>
          <a:p>
            <a:r>
              <a:rPr lang="en-US" dirty="0"/>
              <a:t>HTTP and HTTPS Only</a:t>
            </a:r>
          </a:p>
          <a:p>
            <a:r>
              <a:rPr lang="en-US" dirty="0"/>
              <a:t>No SSL 3.0 support</a:t>
            </a:r>
          </a:p>
        </p:txBody>
      </p:sp>
    </p:spTree>
    <p:extLst>
      <p:ext uri="{BB962C8B-B14F-4D97-AF65-F5344CB8AC3E}">
        <p14:creationId xmlns:p14="http://schemas.microsoft.com/office/powerpoint/2010/main" val="244549689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Basic Parsing Only Demo</a:t>
            </a:r>
            <a:br>
              <a:rPr lang="en-US" sz="5400" dirty="0">
                <a:solidFill>
                  <a:schemeClr val="bg1">
                    <a:lumMod val="95000"/>
                    <a:lumOff val="5000"/>
                  </a:schemeClr>
                </a:solidFill>
              </a:rPr>
            </a:br>
            <a:r>
              <a:rPr lang="en-US" sz="5400" dirty="0">
                <a:solidFill>
                  <a:schemeClr val="bg1">
                    <a:lumMod val="95000"/>
                    <a:lumOff val="5000"/>
                  </a:schemeClr>
                </a:solidFill>
              </a:rPr>
              <a:t>01-BasicParsingOnly.ps1</a:t>
            </a:r>
          </a:p>
        </p:txBody>
      </p:sp>
    </p:spTree>
    <p:extLst>
      <p:ext uri="{BB962C8B-B14F-4D97-AF65-F5344CB8AC3E}">
        <p14:creationId xmlns:p14="http://schemas.microsoft.com/office/powerpoint/2010/main" val="60786721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HTTPS and Certificate Validation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6+ Does not support ServicePointManager</a:t>
            </a:r>
          </a:p>
          <a:p>
            <a:r>
              <a:rPr lang="en-US" dirty="0"/>
              <a:t>6+ Has -</a:t>
            </a:r>
            <a:r>
              <a:rPr lang="en-US" dirty="0" err="1"/>
              <a:t>SkipCertificateCheck</a:t>
            </a:r>
            <a:endParaRPr lang="en-US" dirty="0"/>
          </a:p>
          <a:p>
            <a:r>
              <a:rPr lang="en-US" dirty="0"/>
              <a:t>5 and older require ServerCertificateValidationCallback</a:t>
            </a:r>
          </a:p>
          <a:p>
            <a:r>
              <a:rPr lang="en-US" dirty="0"/>
              <a:t>5 and older require TLS 1.2 to be enabled</a:t>
            </a:r>
          </a:p>
          <a:p>
            <a:r>
              <a:rPr lang="en-US" dirty="0"/>
              <a:t>6+ Supports TLS 1.2 without any configuration changes</a:t>
            </a:r>
          </a:p>
          <a:p>
            <a:r>
              <a:rPr lang="en-US" dirty="0"/>
              <a:t>6+ Has no custom validation support</a:t>
            </a:r>
          </a:p>
        </p:txBody>
      </p:sp>
    </p:spTree>
    <p:extLst>
      <p:ext uri="{BB962C8B-B14F-4D97-AF65-F5344CB8AC3E}">
        <p14:creationId xmlns:p14="http://schemas.microsoft.com/office/powerpoint/2010/main" val="309164017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1688030" y="1441938"/>
            <a:ext cx="8815939" cy="3974124"/>
          </a:xfrm>
        </p:spPr>
        <p:txBody>
          <a:bodyPr>
            <a:normAutofit/>
          </a:bodyPr>
          <a:lstStyle/>
          <a:p>
            <a:pPr algn="ctr"/>
            <a:r>
              <a:rPr lang="en-US" sz="5400" dirty="0">
                <a:solidFill>
                  <a:schemeClr val="bg1">
                    <a:lumMod val="95000"/>
                    <a:lumOff val="5000"/>
                  </a:schemeClr>
                </a:solidFill>
              </a:rPr>
              <a:t>HTTPS Demos</a:t>
            </a:r>
            <a:br>
              <a:rPr lang="en-US" sz="5400" dirty="0">
                <a:solidFill>
                  <a:schemeClr val="bg1">
                    <a:lumMod val="95000"/>
                    <a:lumOff val="5000"/>
                  </a:schemeClr>
                </a:solidFill>
              </a:rPr>
            </a:br>
            <a:r>
              <a:rPr lang="en-US" sz="5400" dirty="0">
                <a:solidFill>
                  <a:schemeClr val="bg1">
                    <a:lumMod val="95000"/>
                    <a:lumOff val="5000"/>
                  </a:schemeClr>
                </a:solidFill>
              </a:rPr>
              <a:t>02-ServicePointManager.ps1</a:t>
            </a:r>
            <a:br>
              <a:rPr lang="en-US" sz="5400" dirty="0">
                <a:solidFill>
                  <a:schemeClr val="bg1">
                    <a:lumMod val="95000"/>
                    <a:lumOff val="5000"/>
                  </a:schemeClr>
                </a:solidFill>
              </a:rPr>
            </a:br>
            <a:r>
              <a:rPr lang="en-US" sz="5400" dirty="0">
                <a:solidFill>
                  <a:schemeClr val="bg1">
                    <a:lumMod val="95000"/>
                    <a:lumOff val="5000"/>
                  </a:schemeClr>
                </a:solidFill>
              </a:rPr>
              <a:t>03-SkipCertificateCheck.ps1</a:t>
            </a:r>
            <a:br>
              <a:rPr lang="en-US" sz="5400" dirty="0">
                <a:solidFill>
                  <a:schemeClr val="bg1">
                    <a:lumMod val="95000"/>
                    <a:lumOff val="5000"/>
                  </a:schemeClr>
                </a:solidFill>
              </a:rPr>
            </a:br>
            <a:r>
              <a:rPr lang="en-US" sz="5400" dirty="0">
                <a:solidFill>
                  <a:schemeClr val="bg1">
                    <a:lumMod val="95000"/>
                    <a:lumOff val="5000"/>
                  </a:schemeClr>
                </a:solidFill>
              </a:rPr>
              <a:t>04-TLS-1.2.ps1</a:t>
            </a:r>
          </a:p>
        </p:txBody>
      </p:sp>
    </p:spTree>
    <p:extLst>
      <p:ext uri="{BB962C8B-B14F-4D97-AF65-F5344CB8AC3E}">
        <p14:creationId xmlns:p14="http://schemas.microsoft.com/office/powerpoint/2010/main" val="331607804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 to HttpClient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5 and older use </a:t>
            </a:r>
            <a:r>
              <a:rPr lang="en-US" dirty="0" err="1"/>
              <a:t>System.Net.WebRequest</a:t>
            </a:r>
            <a:endParaRPr lang="en-US" dirty="0"/>
          </a:p>
          <a:p>
            <a:r>
              <a:rPr lang="en-US" dirty="0"/>
              <a:t>6+ uses </a:t>
            </a:r>
            <a:r>
              <a:rPr lang="en-US" dirty="0" err="1"/>
              <a:t>System.Net.Http.HttpClient</a:t>
            </a:r>
            <a:endParaRPr lang="en-US" dirty="0"/>
          </a:p>
          <a:p>
            <a:r>
              <a:rPr lang="en-US" dirty="0"/>
              <a:t>Mostly unchanged from PowerShell user perspective</a:t>
            </a:r>
          </a:p>
          <a:p>
            <a:r>
              <a:rPr lang="en-US" dirty="0"/>
              <a:t>Subtle differences</a:t>
            </a:r>
          </a:p>
          <a:p>
            <a:endParaRPr lang="en-US" dirty="0"/>
          </a:p>
          <a:p>
            <a:endParaRPr lang="en-US" dirty="0"/>
          </a:p>
        </p:txBody>
      </p:sp>
    </p:spTree>
    <p:extLst>
      <p:ext uri="{BB962C8B-B14F-4D97-AF65-F5344CB8AC3E}">
        <p14:creationId xmlns:p14="http://schemas.microsoft.com/office/powerpoint/2010/main" val="229824796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 Response Differences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6+ Header Values are arrays</a:t>
            </a:r>
          </a:p>
          <a:p>
            <a:r>
              <a:rPr lang="en-US" dirty="0"/>
              <a:t>5 and older </a:t>
            </a:r>
            <a:r>
              <a:rPr lang="en-US" dirty="0" err="1"/>
              <a:t>BaseResponse</a:t>
            </a:r>
            <a:r>
              <a:rPr lang="en-US" dirty="0"/>
              <a:t> property is HttpWebResponse</a:t>
            </a:r>
          </a:p>
          <a:p>
            <a:r>
              <a:rPr lang="en-US" dirty="0"/>
              <a:t>6+ </a:t>
            </a:r>
            <a:r>
              <a:rPr lang="en-US" dirty="0" err="1"/>
              <a:t>BaseResponse</a:t>
            </a:r>
            <a:r>
              <a:rPr lang="en-US" dirty="0"/>
              <a:t> property is HttpResponseMessage</a:t>
            </a:r>
          </a:p>
          <a:p>
            <a:endParaRPr lang="en-US" dirty="0"/>
          </a:p>
        </p:txBody>
      </p:sp>
    </p:spTree>
    <p:extLst>
      <p:ext uri="{BB962C8B-B14F-4D97-AF65-F5344CB8AC3E}">
        <p14:creationId xmlns:p14="http://schemas.microsoft.com/office/powerpoint/2010/main" val="268494691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 Response Headers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-ResponseHeadersVariable parameter</a:t>
            </a:r>
          </a:p>
          <a:p>
            <a:r>
              <a:rPr lang="en-US" dirty="0"/>
              <a:t>Creates variable</a:t>
            </a:r>
          </a:p>
          <a:p>
            <a:r>
              <a:rPr lang="en-US" dirty="0"/>
              <a:t>Same object as Headers property on Invoke-WebRequest</a:t>
            </a:r>
          </a:p>
          <a:p>
            <a:endParaRPr lang="en-US" dirty="0"/>
          </a:p>
        </p:txBody>
      </p:sp>
    </p:spTree>
    <p:extLst>
      <p:ext uri="{BB962C8B-B14F-4D97-AF65-F5344CB8AC3E}">
        <p14:creationId xmlns:p14="http://schemas.microsoft.com/office/powerpoint/2010/main" val="23710699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sz="quarter" idx="13"/>
          </p:nvPr>
        </p:nvSpPr>
        <p:spPr/>
        <p:txBody>
          <a:bodyPr/>
          <a:lstStyle/>
          <a:p>
            <a:r>
              <a:rPr lang="en-US" dirty="0"/>
              <a:t>You are responsible for sharing your deck, your code, or anything else you like.</a:t>
            </a:r>
          </a:p>
          <a:p>
            <a:r>
              <a:rPr lang="en-US" dirty="0"/>
              <a:t>You can use </a:t>
            </a:r>
            <a:r>
              <a:rPr lang="en-US" dirty="0" err="1"/>
              <a:t>Sched.com</a:t>
            </a:r>
            <a:r>
              <a:rPr lang="en-US" dirty="0"/>
              <a:t>, or you can use another location. It’s entirely up to you.</a:t>
            </a:r>
          </a:p>
          <a:p>
            <a:r>
              <a:rPr lang="en-US" dirty="0"/>
              <a:t>We suggest including a shortened URL at the end of the presentation.</a:t>
            </a:r>
          </a:p>
        </p:txBody>
      </p:sp>
    </p:spTree>
    <p:extLst>
      <p:ext uri="{BB962C8B-B14F-4D97-AF65-F5344CB8AC3E}">
        <p14:creationId xmlns:p14="http://schemas.microsoft.com/office/powerpoint/2010/main" val="149447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Header Values Demo</a:t>
            </a:r>
            <a:br>
              <a:rPr lang="en-US" sz="5400" dirty="0">
                <a:solidFill>
                  <a:schemeClr val="bg1">
                    <a:lumMod val="95000"/>
                    <a:lumOff val="5000"/>
                  </a:schemeClr>
                </a:solidFill>
              </a:rPr>
            </a:br>
            <a:r>
              <a:rPr lang="en-US" sz="5400" dirty="0">
                <a:solidFill>
                  <a:schemeClr val="bg1">
                    <a:lumMod val="95000"/>
                    <a:lumOff val="5000"/>
                  </a:schemeClr>
                </a:solidFill>
              </a:rPr>
              <a:t>05-HeaderValues.ps1</a:t>
            </a:r>
          </a:p>
        </p:txBody>
      </p:sp>
    </p:spTree>
    <p:extLst>
      <p:ext uri="{BB962C8B-B14F-4D97-AF65-F5344CB8AC3E}">
        <p14:creationId xmlns:p14="http://schemas.microsoft.com/office/powerpoint/2010/main" val="111714172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Error Handling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Error Output Improvements</a:t>
            </a:r>
          </a:p>
          <a:p>
            <a:r>
              <a:rPr lang="en-US" dirty="0" err="1"/>
              <a:t>Exception.Response</a:t>
            </a:r>
            <a:r>
              <a:rPr lang="en-US" dirty="0"/>
              <a:t> is a different type</a:t>
            </a:r>
          </a:p>
          <a:p>
            <a:r>
              <a:rPr lang="en-US" dirty="0"/>
              <a:t>No Access to Raw response in 6+</a:t>
            </a:r>
          </a:p>
          <a:p>
            <a:r>
              <a:rPr lang="en-US" dirty="0"/>
              <a:t>Any non-200 level response treated as an error</a:t>
            </a:r>
          </a:p>
          <a:p>
            <a:endParaRPr lang="en-US" dirty="0"/>
          </a:p>
          <a:p>
            <a:endParaRPr lang="en-US" dirty="0"/>
          </a:p>
        </p:txBody>
      </p:sp>
    </p:spTree>
    <p:extLst>
      <p:ext uri="{BB962C8B-B14F-4D97-AF65-F5344CB8AC3E}">
        <p14:creationId xmlns:p14="http://schemas.microsoft.com/office/powerpoint/2010/main" val="301614346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Error Handling Demo</a:t>
            </a:r>
            <a:br>
              <a:rPr lang="en-US" sz="5400" dirty="0">
                <a:solidFill>
                  <a:schemeClr val="bg1">
                    <a:lumMod val="95000"/>
                    <a:lumOff val="5000"/>
                  </a:schemeClr>
                </a:solidFill>
              </a:rPr>
            </a:br>
            <a:r>
              <a:rPr lang="en-US" sz="5400" dirty="0">
                <a:solidFill>
                  <a:schemeClr val="bg1">
                    <a:lumMod val="95000"/>
                    <a:lumOff val="5000"/>
                  </a:schemeClr>
                </a:solidFill>
              </a:rPr>
              <a:t>06-ErrorHandling.ps1</a:t>
            </a:r>
          </a:p>
        </p:txBody>
      </p:sp>
    </p:spTree>
    <p:extLst>
      <p:ext uri="{BB962C8B-B14F-4D97-AF65-F5344CB8AC3E}">
        <p14:creationId xmlns:p14="http://schemas.microsoft.com/office/powerpoint/2010/main" val="47433788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Authentication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-Authentication added in 6.0.0</a:t>
            </a:r>
          </a:p>
          <a:p>
            <a:r>
              <a:rPr lang="en-US" dirty="0"/>
              <a:t>None – Default </a:t>
            </a:r>
          </a:p>
          <a:p>
            <a:r>
              <a:rPr lang="en-US" dirty="0"/>
              <a:t>Basic – Requires -Credential</a:t>
            </a:r>
          </a:p>
          <a:p>
            <a:r>
              <a:rPr lang="en-US" dirty="0"/>
              <a:t>OAuth – Requires -Token</a:t>
            </a:r>
          </a:p>
          <a:p>
            <a:r>
              <a:rPr lang="en-US" dirty="0"/>
              <a:t>Authentication over non-HTTPS not allowed by default</a:t>
            </a:r>
          </a:p>
          <a:p>
            <a:pPr lvl="1"/>
            <a:r>
              <a:rPr lang="en-US" dirty="0"/>
              <a:t>Use –</a:t>
            </a:r>
            <a:r>
              <a:rPr lang="en-US" dirty="0" err="1"/>
              <a:t>AllowUnencryptedAuthentication</a:t>
            </a:r>
            <a:r>
              <a:rPr lang="en-US" dirty="0"/>
              <a:t> to bypass</a:t>
            </a:r>
          </a:p>
          <a:p>
            <a:endParaRPr lang="en-US" dirty="0"/>
          </a:p>
        </p:txBody>
      </p:sp>
    </p:spTree>
    <p:extLst>
      <p:ext uri="{BB962C8B-B14F-4D97-AF65-F5344CB8AC3E}">
        <p14:creationId xmlns:p14="http://schemas.microsoft.com/office/powerpoint/2010/main" val="22579908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Authentication Demos</a:t>
            </a:r>
            <a:br>
              <a:rPr lang="en-US" sz="5400" dirty="0">
                <a:solidFill>
                  <a:schemeClr val="bg1">
                    <a:lumMod val="95000"/>
                    <a:lumOff val="5000"/>
                  </a:schemeClr>
                </a:solidFill>
              </a:rPr>
            </a:br>
            <a:r>
              <a:rPr lang="en-US" sz="5400" dirty="0">
                <a:solidFill>
                  <a:schemeClr val="bg1">
                    <a:lumMod val="95000"/>
                    <a:lumOff val="5000"/>
                  </a:schemeClr>
                </a:solidFill>
              </a:rPr>
              <a:t>07-BasicAuth.ps1</a:t>
            </a:r>
            <a:br>
              <a:rPr lang="en-US" sz="5400" dirty="0">
                <a:solidFill>
                  <a:schemeClr val="bg1">
                    <a:lumMod val="95000"/>
                    <a:lumOff val="5000"/>
                  </a:schemeClr>
                </a:solidFill>
              </a:rPr>
            </a:br>
            <a:r>
              <a:rPr lang="en-US" sz="5400" dirty="0">
                <a:solidFill>
                  <a:schemeClr val="bg1">
                    <a:lumMod val="95000"/>
                    <a:lumOff val="5000"/>
                  </a:schemeClr>
                </a:solidFill>
              </a:rPr>
              <a:t>08-OAuth.ps1</a:t>
            </a:r>
          </a:p>
        </p:txBody>
      </p:sp>
    </p:spTree>
    <p:extLst>
      <p:ext uri="{BB962C8B-B14F-4D97-AF65-F5344CB8AC3E}">
        <p14:creationId xmlns:p14="http://schemas.microsoft.com/office/powerpoint/2010/main" val="401866303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Cookies and Sessions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a:t>
            </a:r>
            <a:r>
              <a:rPr lang="en-US" dirty="0" err="1"/>
              <a:t>SessionVariable</a:t>
            </a:r>
            <a:r>
              <a:rPr lang="en-US" dirty="0"/>
              <a:t> creates a variable</a:t>
            </a:r>
          </a:p>
          <a:p>
            <a:r>
              <a:rPr lang="en-US" dirty="0"/>
              <a:t>-</a:t>
            </a:r>
            <a:r>
              <a:rPr lang="en-US" dirty="0" err="1"/>
              <a:t>WebSession</a:t>
            </a:r>
            <a:r>
              <a:rPr lang="en-US" dirty="0"/>
              <a:t> consumes that variable</a:t>
            </a:r>
          </a:p>
          <a:p>
            <a:r>
              <a:rPr lang="en-US" dirty="0"/>
              <a:t>Add and retrieve headers </a:t>
            </a:r>
            <a:r>
              <a:rPr lang="en-US"/>
              <a:t>and cookies</a:t>
            </a:r>
            <a:endParaRPr lang="en-US" dirty="0"/>
          </a:p>
        </p:txBody>
      </p:sp>
    </p:spTree>
    <p:extLst>
      <p:ext uri="{BB962C8B-B14F-4D97-AF65-F5344CB8AC3E}">
        <p14:creationId xmlns:p14="http://schemas.microsoft.com/office/powerpoint/2010/main" val="167517915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Session Demo</a:t>
            </a:r>
            <a:br>
              <a:rPr lang="en-US" sz="5400" dirty="0">
                <a:solidFill>
                  <a:schemeClr val="bg1">
                    <a:lumMod val="95000"/>
                    <a:lumOff val="5000"/>
                  </a:schemeClr>
                </a:solidFill>
              </a:rPr>
            </a:br>
            <a:r>
              <a:rPr lang="en-US" sz="5400" dirty="0">
                <a:solidFill>
                  <a:schemeClr val="bg1">
                    <a:lumMod val="95000"/>
                    <a:lumOff val="5000"/>
                  </a:schemeClr>
                </a:solidFill>
              </a:rPr>
              <a:t>09-Sessions.ps1</a:t>
            </a:r>
          </a:p>
        </p:txBody>
      </p:sp>
    </p:spTree>
    <p:extLst>
      <p:ext uri="{BB962C8B-B14F-4D97-AF65-F5344CB8AC3E}">
        <p14:creationId xmlns:p14="http://schemas.microsoft.com/office/powerpoint/2010/main" val="22994512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Cmdlet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HttpClient and HttpClientHandler APIs</a:t>
            </a:r>
          </a:p>
          <a:p>
            <a:r>
              <a:rPr lang="en-US" dirty="0"/>
              <a:t>WebRequestPSCmdlet Base Class</a:t>
            </a:r>
          </a:p>
          <a:p>
            <a:r>
              <a:rPr lang="en-US" dirty="0"/>
              <a:t>Invoke-RestMethod: </a:t>
            </a:r>
            <a:r>
              <a:rPr lang="en-US" dirty="0" err="1"/>
              <a:t>InvokeRestMethodCommand</a:t>
            </a:r>
            <a:r>
              <a:rPr lang="en-US" dirty="0"/>
              <a:t> </a:t>
            </a:r>
            <a:r>
              <a:rPr lang="en-US" dirty="0" err="1"/>
              <a:t>dervived</a:t>
            </a:r>
            <a:r>
              <a:rPr lang="en-US" dirty="0"/>
              <a:t> class</a:t>
            </a:r>
          </a:p>
          <a:p>
            <a:r>
              <a:rPr lang="en-US" dirty="0"/>
              <a:t>Invoke-WebRequest: </a:t>
            </a:r>
            <a:r>
              <a:rPr lang="en-US" dirty="0" err="1"/>
              <a:t>InvokeWebRequestCommand</a:t>
            </a:r>
            <a:r>
              <a:rPr lang="en-US" dirty="0"/>
              <a:t> derived class</a:t>
            </a:r>
          </a:p>
          <a:p>
            <a:pPr marL="0" indent="0">
              <a:buNone/>
            </a:pPr>
            <a:endParaRPr lang="en-US" dirty="0"/>
          </a:p>
        </p:txBody>
      </p:sp>
    </p:spTree>
    <p:extLst>
      <p:ext uri="{BB962C8B-B14F-4D97-AF65-F5344CB8AC3E}">
        <p14:creationId xmlns:p14="http://schemas.microsoft.com/office/powerpoint/2010/main" val="181075027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462D95E-4230-41ED-A696-4FBC137C0E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01900" y="1666196"/>
            <a:ext cx="7188199" cy="352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86442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WebRequestPSCmdlet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err="1"/>
              <a:t>ProcessRecord</a:t>
            </a:r>
            <a:r>
              <a:rPr lang="en-US" dirty="0"/>
              <a:t>() for both cmdlets</a:t>
            </a:r>
          </a:p>
          <a:p>
            <a:r>
              <a:rPr lang="en-US" dirty="0"/>
              <a:t>Order of Operations:</a:t>
            </a:r>
          </a:p>
          <a:p>
            <a:pPr lvl="1"/>
            <a:r>
              <a:rPr lang="en-US" dirty="0"/>
              <a:t>Validate Params</a:t>
            </a:r>
          </a:p>
          <a:p>
            <a:pPr lvl="1"/>
            <a:r>
              <a:rPr lang="en-US" dirty="0"/>
              <a:t>Prepare Session</a:t>
            </a:r>
          </a:p>
          <a:p>
            <a:pPr lvl="1"/>
            <a:r>
              <a:rPr lang="en-US" dirty="0"/>
              <a:t>Process Authentication Settings</a:t>
            </a:r>
          </a:p>
          <a:p>
            <a:pPr lvl="1"/>
            <a:r>
              <a:rPr lang="en-US" dirty="0"/>
              <a:t>Create </a:t>
            </a:r>
            <a:r>
              <a:rPr lang="en-US" dirty="0" err="1"/>
              <a:t>HttpRequestMessage</a:t>
            </a:r>
            <a:endParaRPr lang="en-US" dirty="0"/>
          </a:p>
          <a:p>
            <a:pPr lvl="2"/>
            <a:r>
              <a:rPr lang="en-US" dirty="0"/>
              <a:t>Set Body Contents</a:t>
            </a:r>
          </a:p>
        </p:txBody>
      </p:sp>
    </p:spTree>
    <p:extLst>
      <p:ext uri="{BB962C8B-B14F-4D97-AF65-F5344CB8AC3E}">
        <p14:creationId xmlns:p14="http://schemas.microsoft.com/office/powerpoint/2010/main" val="2777042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sz="quarter" idx="13"/>
          </p:nvPr>
        </p:nvSpPr>
        <p:spPr/>
        <p:txBody>
          <a:bodyPr/>
          <a:lstStyle/>
          <a:p>
            <a:r>
              <a:rPr lang="en-US" dirty="0"/>
              <a:t>Please modify console, ISE, or VS Code colors to use a high-contrast color scheme.</a:t>
            </a:r>
          </a:p>
          <a:p>
            <a:r>
              <a:rPr lang="en-US" dirty="0"/>
              <a:t>“Light” themes often work better, especially when combined with bold fonts and dark text colors.</a:t>
            </a:r>
          </a:p>
          <a:p>
            <a:r>
              <a:rPr lang="en-US" dirty="0"/>
              <a:t>Jack up the font size so your code is legible at the back of the room.</a:t>
            </a:r>
          </a:p>
        </p:txBody>
      </p:sp>
    </p:spTree>
    <p:extLst>
      <p:ext uri="{BB962C8B-B14F-4D97-AF65-F5344CB8AC3E}">
        <p14:creationId xmlns:p14="http://schemas.microsoft.com/office/powerpoint/2010/main" val="811870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WebRequestPSCmdlet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Check for success</a:t>
            </a:r>
          </a:p>
          <a:p>
            <a:r>
              <a:rPr lang="en-US" dirty="0"/>
              <a:t>Create errors (if not successful)</a:t>
            </a:r>
          </a:p>
          <a:p>
            <a:r>
              <a:rPr lang="en-US" dirty="0" err="1"/>
              <a:t>ProcessResponse</a:t>
            </a:r>
            <a:r>
              <a:rPr lang="en-US" dirty="0"/>
              <a:t>()</a:t>
            </a:r>
          </a:p>
          <a:p>
            <a:r>
              <a:rPr lang="en-US" dirty="0"/>
              <a:t>Retry or follow links</a:t>
            </a:r>
          </a:p>
          <a:p>
            <a:endParaRPr lang="en-US" dirty="0"/>
          </a:p>
          <a:p>
            <a:pPr marL="0" indent="0">
              <a:buNone/>
            </a:pPr>
            <a:endParaRPr lang="en-US" dirty="0"/>
          </a:p>
        </p:txBody>
      </p:sp>
    </p:spTree>
    <p:extLst>
      <p:ext uri="{BB962C8B-B14F-4D97-AF65-F5344CB8AC3E}">
        <p14:creationId xmlns:p14="http://schemas.microsoft.com/office/powerpoint/2010/main" val="193111930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1C14F-4D45-4F00-AD08-381CA5A4029B}"/>
              </a:ext>
            </a:extLst>
          </p:cNvPr>
          <p:cNvPicPr>
            <a:picLocks noChangeAspect="1"/>
          </p:cNvPicPr>
          <p:nvPr/>
        </p:nvPicPr>
        <p:blipFill>
          <a:blip r:embed="rId2"/>
          <a:stretch>
            <a:fillRect/>
          </a:stretch>
        </p:blipFill>
        <p:spPr>
          <a:xfrm>
            <a:off x="-21550313" y="1504950"/>
            <a:ext cx="55292625" cy="3848100"/>
          </a:xfrm>
          <a:prstGeom prst="rect">
            <a:avLst/>
          </a:prstGeom>
        </p:spPr>
      </p:pic>
    </p:spTree>
    <p:extLst>
      <p:ext uri="{BB962C8B-B14F-4D97-AF65-F5344CB8AC3E}">
        <p14:creationId xmlns:p14="http://schemas.microsoft.com/office/powerpoint/2010/main" val="195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nodeType="afterEffect">
                                  <p:stCondLst>
                                    <p:cond delay="0"/>
                                  </p:stCondLst>
                                  <p:childTnLst>
                                    <p:animMotion origin="layout" path="M 2.15872 0 L -2.14245 0 " pathEditMode="relative" rAng="0" ptsTypes="AA">
                                      <p:cBhvr>
                                        <p:cTn id="6" dur="30000" fill="hold"/>
                                        <p:tgtEl>
                                          <p:spTgt spid="2"/>
                                        </p:tgtEl>
                                        <p:attrNameLst>
                                          <p:attrName>ppt_x</p:attrName>
                                          <p:attrName>ppt_y</p:attrName>
                                        </p:attrNameLst>
                                      </p:cBhvr>
                                      <p:rCtr x="-2150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If text response</a:t>
            </a:r>
          </a:p>
          <a:p>
            <a:pPr lvl="1"/>
            <a:r>
              <a:rPr lang="en-US" dirty="0"/>
              <a:t>Attempts Basic HTML Parsing</a:t>
            </a:r>
          </a:p>
          <a:p>
            <a:pPr lvl="1"/>
            <a:r>
              <a:rPr lang="en-US" dirty="0"/>
              <a:t>Returns BasicHtmlWebResponseObject</a:t>
            </a:r>
          </a:p>
          <a:p>
            <a:r>
              <a:rPr lang="en-US" dirty="0"/>
              <a:t>If not text (image, binary, </a:t>
            </a:r>
            <a:r>
              <a:rPr lang="en-US" dirty="0" err="1"/>
              <a:t>etc</a:t>
            </a:r>
            <a:r>
              <a:rPr lang="en-US" dirty="0"/>
              <a:t>)</a:t>
            </a:r>
          </a:p>
          <a:p>
            <a:pPr lvl="1"/>
            <a:r>
              <a:rPr lang="en-US" dirty="0"/>
              <a:t>Returns </a:t>
            </a:r>
            <a:r>
              <a:rPr lang="en-US" dirty="0" err="1"/>
              <a:t>WebResponseObject</a:t>
            </a:r>
            <a:endParaRPr lang="en-US" dirty="0"/>
          </a:p>
          <a:p>
            <a:r>
              <a:rPr lang="en-US" dirty="0"/>
              <a:t>Writes to a file if -</a:t>
            </a:r>
            <a:r>
              <a:rPr lang="en-US" dirty="0" err="1"/>
              <a:t>OutFile</a:t>
            </a:r>
            <a:r>
              <a:rPr lang="en-US" dirty="0"/>
              <a:t> specified</a:t>
            </a:r>
          </a:p>
          <a:p>
            <a:endParaRPr lang="en-US" dirty="0"/>
          </a:p>
          <a:p>
            <a:pPr marL="0" indent="0">
              <a:buNone/>
            </a:pPr>
            <a:endParaRPr lang="en-US" dirty="0"/>
          </a:p>
        </p:txBody>
      </p:sp>
    </p:spTree>
    <p:extLst>
      <p:ext uri="{BB962C8B-B14F-4D97-AF65-F5344CB8AC3E}">
        <p14:creationId xmlns:p14="http://schemas.microsoft.com/office/powerpoint/2010/main" val="220170203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err="1"/>
              <a:t>WebRequestPSCmdlet.ProcessRecord</a:t>
            </a:r>
            <a:r>
              <a:rPr lang="en-US" dirty="0"/>
              <a:t>()</a:t>
            </a:r>
          </a:p>
          <a:p>
            <a:r>
              <a:rPr lang="en-US" dirty="0" err="1"/>
              <a:t>InvokeWebRequestCommand.ProcessResponse</a:t>
            </a:r>
            <a:r>
              <a:rPr lang="en-US" dirty="0"/>
              <a:t>()</a:t>
            </a:r>
          </a:p>
          <a:p>
            <a:r>
              <a:rPr lang="en-US" dirty="0" err="1"/>
              <a:t>StreamHelper.GetResponseStream</a:t>
            </a:r>
            <a:r>
              <a:rPr lang="en-US" dirty="0"/>
              <a:t>()</a:t>
            </a:r>
          </a:p>
          <a:p>
            <a:r>
              <a:rPr lang="en-US" dirty="0" err="1"/>
              <a:t>WebResponseContentMemoryStream</a:t>
            </a:r>
            <a:endParaRPr lang="en-US" dirty="0"/>
          </a:p>
          <a:p>
            <a:r>
              <a:rPr lang="en-US" dirty="0" err="1"/>
              <a:t>WebResponseObjectFactory.GetResponseObject</a:t>
            </a:r>
            <a:r>
              <a:rPr lang="en-US" dirty="0"/>
              <a:t>()</a:t>
            </a:r>
          </a:p>
          <a:p>
            <a:r>
              <a:rPr lang="en-US" dirty="0" err="1"/>
              <a:t>StreamHelper.SaveStreamToFile</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101746240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B42CEC9-D528-4228-8EB8-58AEC803C9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00362" y="-3252788"/>
            <a:ext cx="6391275" cy="133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fill="hold" nodeType="afterEffect">
                                  <p:stCondLst>
                                    <p:cond delay="0"/>
                                  </p:stCondLst>
                                  <p:childTnLst>
                                    <p:animMotion origin="layout" path="M 0 0.89051 L 0 -0.9 " pathEditMode="relative" rAng="0" ptsTypes="AA">
                                      <p:cBhvr>
                                        <p:cTn id="6" dur="10000" fill="hold"/>
                                        <p:tgtEl>
                                          <p:spTgt spid="1028"/>
                                        </p:tgtEl>
                                        <p:attrNameLst>
                                          <p:attrName>ppt_x</p:attrName>
                                          <p:attrName>ppt_y</p:attrName>
                                        </p:attrNameLst>
                                      </p:cBhvr>
                                      <p:rCtr x="0" y="-895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Tries to parse as Atom/RSS</a:t>
            </a:r>
          </a:p>
          <a:p>
            <a:r>
              <a:rPr lang="en-US" dirty="0"/>
              <a:t>Tries to parse as JSON</a:t>
            </a:r>
          </a:p>
          <a:p>
            <a:r>
              <a:rPr lang="en-US" dirty="0"/>
              <a:t>Tries to parse as XML</a:t>
            </a:r>
          </a:p>
          <a:p>
            <a:r>
              <a:rPr lang="en-US" dirty="0"/>
              <a:t>Returns a string if all else fails.</a:t>
            </a:r>
          </a:p>
          <a:p>
            <a:r>
              <a:rPr lang="en-US" dirty="0"/>
              <a:t>Writes to a file if -</a:t>
            </a:r>
            <a:r>
              <a:rPr lang="en-US" dirty="0" err="1"/>
              <a:t>OutFile</a:t>
            </a:r>
            <a:r>
              <a:rPr lang="en-US" dirty="0"/>
              <a:t> specified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065131453"/>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fontScale="77500" lnSpcReduction="20000"/>
          </a:bodyPr>
          <a:lstStyle/>
          <a:p>
            <a:r>
              <a:rPr lang="en-US" dirty="0" err="1"/>
              <a:t>WebRequestPSCmdlet.ProcessRecord</a:t>
            </a:r>
            <a:r>
              <a:rPr lang="en-US" dirty="0"/>
              <a:t>()</a:t>
            </a:r>
          </a:p>
          <a:p>
            <a:r>
              <a:rPr lang="en-US" dirty="0" err="1"/>
              <a:t>InvokeRestMethodCommand.ProcessResponse</a:t>
            </a:r>
            <a:r>
              <a:rPr lang="en-US" dirty="0"/>
              <a:t>()</a:t>
            </a:r>
          </a:p>
          <a:p>
            <a:r>
              <a:rPr lang="en-US" dirty="0" err="1"/>
              <a:t>TryProcessFeedStream</a:t>
            </a:r>
            <a:r>
              <a:rPr lang="en-US" dirty="0"/>
              <a:t>()</a:t>
            </a:r>
          </a:p>
          <a:p>
            <a:r>
              <a:rPr lang="en-US" dirty="0" err="1"/>
              <a:t>StreamHelper.GetResponseStream</a:t>
            </a:r>
            <a:r>
              <a:rPr lang="en-US" dirty="0"/>
              <a:t>()</a:t>
            </a:r>
          </a:p>
          <a:p>
            <a:r>
              <a:rPr lang="en-US" dirty="0" err="1"/>
              <a:t>CheckReturnType</a:t>
            </a:r>
            <a:r>
              <a:rPr lang="en-US" dirty="0"/>
              <a:t>()</a:t>
            </a:r>
          </a:p>
          <a:p>
            <a:r>
              <a:rPr lang="en-US" dirty="0" err="1"/>
              <a:t>StreamHelper.TryGetEncoding</a:t>
            </a:r>
            <a:r>
              <a:rPr lang="en-US" dirty="0"/>
              <a:t>()</a:t>
            </a:r>
          </a:p>
          <a:p>
            <a:r>
              <a:rPr lang="en-US" dirty="0" err="1"/>
              <a:t>StreamHelper.DecodeStream</a:t>
            </a:r>
            <a:r>
              <a:rPr lang="en-US" dirty="0"/>
              <a:t>()</a:t>
            </a:r>
          </a:p>
          <a:p>
            <a:r>
              <a:rPr lang="en-US" dirty="0" err="1"/>
              <a:t>TryConvertToJson</a:t>
            </a:r>
            <a:r>
              <a:rPr lang="en-US" dirty="0"/>
              <a:t>()</a:t>
            </a:r>
          </a:p>
          <a:p>
            <a:r>
              <a:rPr lang="en-US" dirty="0" err="1"/>
              <a:t>TryConvertToXml</a:t>
            </a:r>
            <a:r>
              <a:rPr lang="en-US" dirty="0"/>
              <a: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2255622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A11D9-8DF1-48AB-9874-2A244AC5ED6D}"/>
              </a:ext>
            </a:extLst>
          </p:cNvPr>
          <p:cNvPicPr>
            <a:picLocks noChangeAspect="1"/>
          </p:cNvPicPr>
          <p:nvPr/>
        </p:nvPicPr>
        <p:blipFill>
          <a:blip r:embed="rId2"/>
          <a:stretch>
            <a:fillRect/>
          </a:stretch>
        </p:blipFill>
        <p:spPr>
          <a:xfrm>
            <a:off x="3052762" y="-2338388"/>
            <a:ext cx="6086475" cy="11534775"/>
          </a:xfrm>
          <a:prstGeom prst="rect">
            <a:avLst/>
          </a:prstGeom>
        </p:spPr>
      </p:pic>
    </p:spTree>
    <p:extLst>
      <p:ext uri="{BB962C8B-B14F-4D97-AF65-F5344CB8AC3E}">
        <p14:creationId xmlns:p14="http://schemas.microsoft.com/office/powerpoint/2010/main" val="274315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fill="hold" nodeType="afterEffect">
                                  <p:stCondLst>
                                    <p:cond delay="0"/>
                                  </p:stCondLst>
                                  <p:childTnLst>
                                    <p:animMotion origin="layout" path="M -0.01146 0.65926 L 0.00417 -0.66852 " pathEditMode="relative" rAng="0" ptsTypes="AA">
                                      <p:cBhvr>
                                        <p:cTn id="6" dur="10000" fill="hold"/>
                                        <p:tgtEl>
                                          <p:spTgt spid="3"/>
                                        </p:tgtEl>
                                        <p:attrNameLst>
                                          <p:attrName>ppt_x</p:attrName>
                                          <p:attrName>ppt_y</p:attrName>
                                        </p:attrNameLst>
                                      </p:cBhvr>
                                      <p:rCtr x="781" y="-6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Under The Hood Demo</a:t>
            </a:r>
          </a:p>
        </p:txBody>
      </p:sp>
    </p:spTree>
    <p:extLst>
      <p:ext uri="{BB962C8B-B14F-4D97-AF65-F5344CB8AC3E}">
        <p14:creationId xmlns:p14="http://schemas.microsoft.com/office/powerpoint/2010/main" val="441685225"/>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Scraping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Take HTML page and turn it into useable data</a:t>
            </a:r>
          </a:p>
          <a:p>
            <a:r>
              <a:rPr lang="en-US" dirty="0"/>
              <a:t>Useful when API unavailable</a:t>
            </a:r>
          </a:p>
          <a:p>
            <a:r>
              <a:rPr lang="en-US" dirty="0"/>
              <a:t>May break site’s Terms of Use</a:t>
            </a:r>
          </a:p>
          <a:p>
            <a:r>
              <a:rPr lang="en-US" dirty="0"/>
              <a:t>Could result in account/IP bans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083351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sz="quarter" idx="13"/>
          </p:nvPr>
        </p:nvSpPr>
        <p:spPr/>
        <p:txBody>
          <a:bodyPr/>
          <a:lstStyle/>
          <a:p>
            <a:r>
              <a:rPr lang="en-US" dirty="0"/>
              <a:t>We strongly recommend the use of VS Code </a:t>
            </a:r>
            <a:r>
              <a:rPr lang="mr-IN" dirty="0"/>
              <a:t>–</a:t>
            </a:r>
            <a:r>
              <a:rPr lang="en-US" dirty="0"/>
              <a:t> all attendees can get it, and we’d like them to get used to it</a:t>
            </a:r>
          </a:p>
          <a:p>
            <a:r>
              <a:rPr lang="en-US" dirty="0"/>
              <a:t>We recommend the Light+ theme</a:t>
            </a:r>
          </a:p>
          <a:p>
            <a:r>
              <a:rPr lang="en-US" dirty="0"/>
              <a:t>Use the Zoom feature to raise the font size consistently throughout the UI</a:t>
            </a:r>
          </a:p>
        </p:txBody>
      </p:sp>
    </p:spTree>
    <p:extLst>
      <p:ext uri="{BB962C8B-B14F-4D97-AF65-F5344CB8AC3E}">
        <p14:creationId xmlns:p14="http://schemas.microsoft.com/office/powerpoint/2010/main" val="2087206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Scraping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Requires knowledge of HTML</a:t>
            </a:r>
          </a:p>
          <a:p>
            <a:r>
              <a:rPr lang="en-US" dirty="0"/>
              <a:t>May not work well with JavaScript heavy apps</a:t>
            </a:r>
          </a:p>
          <a:p>
            <a:r>
              <a:rPr lang="en-US" dirty="0"/>
              <a:t>Requires knowledge of the page’s contents</a:t>
            </a:r>
          </a:p>
          <a:p>
            <a:r>
              <a:rPr lang="en-US" dirty="0"/>
              <a:t>Will likely break on subsequent content changes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85475161"/>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Web Scrape Demo</a:t>
            </a:r>
            <a:br>
              <a:rPr lang="en-US" sz="5400" dirty="0">
                <a:solidFill>
                  <a:schemeClr val="bg1">
                    <a:lumMod val="95000"/>
                    <a:lumOff val="5000"/>
                  </a:schemeClr>
                </a:solidFill>
              </a:rPr>
            </a:br>
            <a:r>
              <a:rPr lang="en-US" sz="5400" dirty="0">
                <a:solidFill>
                  <a:schemeClr val="bg1">
                    <a:lumMod val="95000"/>
                    <a:lumOff val="5000"/>
                  </a:schemeClr>
                </a:solidFill>
              </a:rPr>
              <a:t>10-WebScrape.ps1</a:t>
            </a:r>
          </a:p>
        </p:txBody>
      </p:sp>
    </p:spTree>
    <p:extLst>
      <p:ext uri="{BB962C8B-B14F-4D97-AF65-F5344CB8AC3E}">
        <p14:creationId xmlns:p14="http://schemas.microsoft.com/office/powerpoint/2010/main" val="349704237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CF5B-0AE1-4F21-9606-6B5CD2296E22}"/>
              </a:ext>
            </a:extLst>
          </p:cNvPr>
          <p:cNvSpPr>
            <a:spLocks noGrp="1"/>
          </p:cNvSpPr>
          <p:nvPr>
            <p:ph type="title"/>
          </p:nvPr>
        </p:nvSpPr>
        <p:spPr/>
        <p:txBody>
          <a:bodyPr/>
          <a:lstStyle/>
          <a:p>
            <a:r>
              <a:rPr lang="en-US" dirty="0"/>
              <a:t>Links and Attribution</a:t>
            </a:r>
          </a:p>
        </p:txBody>
      </p:sp>
      <p:sp>
        <p:nvSpPr>
          <p:cNvPr id="3" name="Content Placeholder 2">
            <a:extLst>
              <a:ext uri="{FF2B5EF4-FFF2-40B4-BE49-F238E27FC236}">
                <a16:creationId xmlns:a16="http://schemas.microsoft.com/office/drawing/2014/main" id="{BDD97BF1-1BBD-4A36-B87C-33DD7768796C}"/>
              </a:ext>
            </a:extLst>
          </p:cNvPr>
          <p:cNvSpPr>
            <a:spLocks noGrp="1"/>
          </p:cNvSpPr>
          <p:nvPr>
            <p:ph idx="1"/>
          </p:nvPr>
        </p:nvSpPr>
        <p:spPr/>
        <p:txBody>
          <a:bodyPr/>
          <a:lstStyle/>
          <a:p>
            <a:r>
              <a:rPr lang="en-US" dirty="0"/>
              <a:t>Presentation Material </a:t>
            </a:r>
          </a:p>
          <a:p>
            <a:pPr lvl="1"/>
            <a:r>
              <a:rPr lang="en-US" dirty="0">
                <a:hlinkClick r:id="rId2"/>
              </a:rPr>
              <a:t>http://bit.ly/WebCmdletPrezo</a:t>
            </a:r>
            <a:r>
              <a:rPr lang="en-US" dirty="0"/>
              <a:t> </a:t>
            </a:r>
          </a:p>
          <a:p>
            <a:pPr lvl="1"/>
            <a:r>
              <a:rPr lang="en-US" dirty="0">
                <a:hlinkClick r:id="rId3"/>
              </a:rPr>
              <a:t>https://github.com/markekraus/Deep-Web-Web-Cmdlets-Presentation</a:t>
            </a:r>
            <a:r>
              <a:rPr lang="en-US" dirty="0"/>
              <a:t> </a:t>
            </a:r>
          </a:p>
          <a:p>
            <a:r>
              <a:rPr lang="en-US" dirty="0"/>
              <a:t>Attribution</a:t>
            </a:r>
          </a:p>
          <a:p>
            <a:pPr lvl="1"/>
            <a:r>
              <a:rPr lang="en-US" dirty="0"/>
              <a:t>Rin Avatar:</a:t>
            </a:r>
          </a:p>
          <a:p>
            <a:pPr lvl="2"/>
            <a:r>
              <a:rPr lang="en-US" b="1" dirty="0"/>
              <a:t>CC BY-NC-ND 3.0</a:t>
            </a:r>
          </a:p>
          <a:p>
            <a:pPr lvl="2"/>
            <a:r>
              <a:rPr lang="en-US" dirty="0">
                <a:hlinkClick r:id="rId4"/>
              </a:rPr>
              <a:t>https://www.katawa-shoujo.com/about.php</a:t>
            </a:r>
            <a:r>
              <a:rPr lang="en-US" dirty="0"/>
              <a:t> </a:t>
            </a:r>
          </a:p>
        </p:txBody>
      </p:sp>
    </p:spTree>
    <p:extLst>
      <p:ext uri="{BB962C8B-B14F-4D97-AF65-F5344CB8AC3E}">
        <p14:creationId xmlns:p14="http://schemas.microsoft.com/office/powerpoint/2010/main" val="3231558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3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3"/>
          </p:nvPr>
        </p:nvSpPr>
        <p:spPr/>
        <p:txBody>
          <a:bodyPr/>
          <a:lstStyle/>
          <a:p>
            <a:r>
              <a:rPr lang="en-US" dirty="0"/>
              <a:t>Please do not include graphics or videos you found on the Internet unless you have </a:t>
            </a:r>
            <a:r>
              <a:rPr lang="en-US" b="1" dirty="0"/>
              <a:t>explicit permission from their owner</a:t>
            </a:r>
            <a:r>
              <a:rPr lang="en-US" dirty="0"/>
              <a:t> to use them.</a:t>
            </a:r>
          </a:p>
          <a:p>
            <a:r>
              <a:rPr lang="en-US" dirty="0"/>
              <a:t>We have had take-down notices in the past and would like to avoid this.</a:t>
            </a:r>
          </a:p>
          <a:p>
            <a:r>
              <a:rPr lang="en-US" dirty="0"/>
              <a:t>When in doubt, skip the silly picture.</a:t>
            </a:r>
          </a:p>
        </p:txBody>
      </p:sp>
    </p:spTree>
    <p:extLst>
      <p:ext uri="{BB962C8B-B14F-4D97-AF65-F5344CB8AC3E}">
        <p14:creationId xmlns:p14="http://schemas.microsoft.com/office/powerpoint/2010/main" val="158647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3"/>
          </p:nvPr>
        </p:nvSpPr>
        <p:spPr/>
        <p:txBody>
          <a:bodyPr/>
          <a:lstStyle/>
          <a:p>
            <a:r>
              <a:rPr lang="en-US" dirty="0"/>
              <a:t>We default slides to a Creative Commons attribution, </a:t>
            </a:r>
            <a:r>
              <a:rPr lang="en-US" dirty="0" err="1"/>
              <a:t>sharealike</a:t>
            </a:r>
            <a:r>
              <a:rPr lang="en-US" dirty="0"/>
              <a:t>, noncommercial license</a:t>
            </a:r>
          </a:p>
          <a:p>
            <a:r>
              <a:rPr lang="en-US" dirty="0"/>
              <a:t>You’re welcome to state a different copyright policy. If you do, please remove the CC logos</a:t>
            </a:r>
            <a:r>
              <a:rPr lang="en-US"/>
              <a:t>. </a:t>
            </a:r>
          </a:p>
        </p:txBody>
      </p:sp>
    </p:spTree>
    <p:extLst>
      <p:ext uri="{BB962C8B-B14F-4D97-AF65-F5344CB8AC3E}">
        <p14:creationId xmlns:p14="http://schemas.microsoft.com/office/powerpoint/2010/main" val="29093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Lastly</a:t>
            </a:r>
          </a:p>
        </p:txBody>
      </p:sp>
      <p:sp>
        <p:nvSpPr>
          <p:cNvPr id="3" name="Content Placeholder 2"/>
          <p:cNvSpPr>
            <a:spLocks noGrp="1"/>
          </p:cNvSpPr>
          <p:nvPr>
            <p:ph sz="quarter" idx="13"/>
          </p:nvPr>
        </p:nvSpPr>
        <p:spPr/>
        <p:txBody>
          <a:bodyPr/>
          <a:lstStyle/>
          <a:p>
            <a:r>
              <a:rPr lang="en-US" dirty="0"/>
              <a:t>Please leave the boilerplate slide at the end of the presentation, and leave it on-screen as you end.</a:t>
            </a:r>
          </a:p>
          <a:p>
            <a:r>
              <a:rPr lang="en-US" dirty="0"/>
              <a:t>During your “Final Q&amp;A” is a good time to bring that slide up.</a:t>
            </a:r>
          </a:p>
        </p:txBody>
      </p:sp>
    </p:spTree>
    <p:extLst>
      <p:ext uri="{BB962C8B-B14F-4D97-AF65-F5344CB8AC3E}">
        <p14:creationId xmlns:p14="http://schemas.microsoft.com/office/powerpoint/2010/main" val="129799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096000" y="3352371"/>
            <a:ext cx="5242259" cy="1922251"/>
          </a:xfrm>
        </p:spPr>
        <p:txBody>
          <a:bodyPr vert="horz" lIns="91440" tIns="45720" rIns="91440" bIns="45720" rtlCol="0" anchor="t">
            <a:normAutofit fontScale="90000"/>
          </a:bodyPr>
          <a:lstStyle/>
          <a:p>
            <a:r>
              <a:rPr lang="en-US" sz="4800" kern="1200" dirty="0">
                <a:solidFill>
                  <a:schemeClr val="tx1"/>
                </a:solidFill>
                <a:latin typeface="+mj-lt"/>
                <a:ea typeface="+mj-ea"/>
                <a:cs typeface="+mj-cs"/>
              </a:rPr>
              <a:t>Deep Web:</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A Web Cmdlets</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Deep Dive</a:t>
            </a:r>
          </a:p>
        </p:txBody>
      </p:sp>
      <p:sp>
        <p:nvSpPr>
          <p:cNvPr id="5" name="Subtitle 4"/>
          <p:cNvSpPr>
            <a:spLocks noGrp="1"/>
          </p:cNvSpPr>
          <p:nvPr>
            <p:ph type="subTitle" idx="4294967295"/>
          </p:nvPr>
        </p:nvSpPr>
        <p:spPr>
          <a:xfrm>
            <a:off x="6066364" y="5439214"/>
            <a:ext cx="5161606" cy="972180"/>
          </a:xfrm>
        </p:spPr>
        <p:txBody>
          <a:bodyPr vert="horz" lIns="91440" tIns="45720" rIns="91440" bIns="45720" rtlCol="0" anchor="b">
            <a:normAutofit/>
          </a:bodyPr>
          <a:lstStyle/>
          <a:p>
            <a:pPr marL="0" indent="0">
              <a:buNone/>
            </a:pPr>
            <a:r>
              <a:rPr lang="en-US" sz="3200" kern="1200" dirty="0">
                <a:solidFill>
                  <a:schemeClr val="tx1"/>
                </a:solidFill>
                <a:latin typeface="+mn-lt"/>
                <a:ea typeface="+mn-ea"/>
                <a:cs typeface="+mn-cs"/>
              </a:rPr>
              <a:t>By Mark Kraus</a:t>
            </a:r>
          </a:p>
        </p:txBody>
      </p:sp>
      <p:sp>
        <p:nvSpPr>
          <p:cNvPr id="21" name="Freeform: Shape 20">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FEBCD7E-DA8D-4675-A7A1-1C8AF2EC7A74}"/>
              </a:ext>
            </a:extLst>
          </p:cNvPr>
          <p:cNvPicPr>
            <a:picLocks noChangeAspect="1"/>
          </p:cNvPicPr>
          <p:nvPr/>
        </p:nvPicPr>
        <p:blipFill rotWithShape="1">
          <a:blip r:embed="rId3"/>
          <a:srcRect l="7875" r="11122"/>
          <a:stretch/>
        </p:blipFill>
        <p:spPr>
          <a:xfrm>
            <a:off x="1" y="647373"/>
            <a:ext cx="5385130" cy="6210629"/>
          </a:xfrm>
          <a:custGeom>
            <a:avLst/>
            <a:gdLst>
              <a:gd name="connsiteX0" fmla="*/ 2203018 w 5385130"/>
              <a:gd name="connsiteY0" fmla="*/ 0 h 6210629"/>
              <a:gd name="connsiteX1" fmla="*/ 5385130 w 5385130"/>
              <a:gd name="connsiteY1" fmla="*/ 3182112 h 6210629"/>
              <a:gd name="connsiteX2" fmla="*/ 3441640 w 5385130"/>
              <a:gd name="connsiteY2" fmla="*/ 6114158 h 6210629"/>
              <a:gd name="connsiteX3" fmla="*/ 3178061 w 5385130"/>
              <a:gd name="connsiteY3" fmla="*/ 6210629 h 6210629"/>
              <a:gd name="connsiteX4" fmla="*/ 1233206 w 5385130"/>
              <a:gd name="connsiteY4" fmla="*/ 6210629 h 6210629"/>
              <a:gd name="connsiteX5" fmla="*/ 1108901 w 5385130"/>
              <a:gd name="connsiteY5" fmla="*/ 6171135 h 6210629"/>
              <a:gd name="connsiteX6" fmla="*/ 178899 w 5385130"/>
              <a:gd name="connsiteY6" fmla="*/ 5637585 h 6210629"/>
              <a:gd name="connsiteX7" fmla="*/ 0 w 5385130"/>
              <a:gd name="connsiteY7" fmla="*/ 5474990 h 6210629"/>
              <a:gd name="connsiteX8" fmla="*/ 0 w 5385130"/>
              <a:gd name="connsiteY8" fmla="*/ 889234 h 6210629"/>
              <a:gd name="connsiteX9" fmla="*/ 178899 w 5385130"/>
              <a:gd name="connsiteY9" fmla="*/ 726640 h 6210629"/>
              <a:gd name="connsiteX10" fmla="*/ 2203018 w 5385130"/>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23" name="Freeform: Shape 22">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7243965-64EB-4D70-B2CB-D818A08480A1}"/>
              </a:ext>
            </a:extLst>
          </p:cNvPr>
          <p:cNvPicPr>
            <a:picLocks noChangeAspect="1"/>
          </p:cNvPicPr>
          <p:nvPr/>
        </p:nvPicPr>
        <p:blipFill rotWithShape="1">
          <a:blip r:embed="rId4"/>
          <a:srcRect t="20283" r="-4" b="23121"/>
          <a:stretch/>
        </p:blipFill>
        <p:spPr>
          <a:xfrm>
            <a:off x="5398355"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Tree>
    <p:extLst>
      <p:ext uri="{BB962C8B-B14F-4D97-AF65-F5344CB8AC3E}">
        <p14:creationId xmlns:p14="http://schemas.microsoft.com/office/powerpoint/2010/main" val="59591038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a:t>Agenda</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lnSpcReduction="10000"/>
          </a:bodyPr>
          <a:lstStyle/>
          <a:p>
            <a:r>
              <a:rPr lang="en-US" dirty="0"/>
              <a:t>The Man Behind the Rin Avatar</a:t>
            </a:r>
          </a:p>
          <a:p>
            <a:r>
              <a:rPr lang="en-US" dirty="0"/>
              <a:t>WebListener and Web Cmdlet Testing</a:t>
            </a:r>
          </a:p>
          <a:p>
            <a:r>
              <a:rPr lang="en-US" dirty="0"/>
              <a:t>Differences form 5.1 to 6+</a:t>
            </a:r>
          </a:p>
          <a:p>
            <a:r>
              <a:rPr lang="en-US" dirty="0"/>
              <a:t>Authentication</a:t>
            </a:r>
          </a:p>
          <a:p>
            <a:r>
              <a:rPr lang="en-US" dirty="0"/>
              <a:t>Sessions and Cookies</a:t>
            </a:r>
          </a:p>
          <a:p>
            <a:r>
              <a:rPr lang="en-US" dirty="0"/>
              <a:t>Cmdlet Internals</a:t>
            </a:r>
          </a:p>
          <a:p>
            <a:r>
              <a:rPr lang="en-US" dirty="0"/>
              <a:t>Web Scraping</a:t>
            </a:r>
          </a:p>
          <a:p>
            <a:endParaRPr lang="en-US" sz="2000" dirty="0"/>
          </a:p>
        </p:txBody>
      </p:sp>
    </p:spTree>
    <p:extLst>
      <p:ext uri="{BB962C8B-B14F-4D97-AF65-F5344CB8AC3E}">
        <p14:creationId xmlns:p14="http://schemas.microsoft.com/office/powerpoint/2010/main" val="13956724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2220</Words>
  <Application>Microsoft Office PowerPoint</Application>
  <PresentationFormat>Widescreen</PresentationFormat>
  <Paragraphs>251</Paragraphs>
  <Slides>43</Slides>
  <Notes>30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Design Notes</vt:lpstr>
      <vt:lpstr>Sharing</vt:lpstr>
      <vt:lpstr>Demos</vt:lpstr>
      <vt:lpstr>Demos</vt:lpstr>
      <vt:lpstr>Copyright</vt:lpstr>
      <vt:lpstr>Copyright</vt:lpstr>
      <vt:lpstr>Lastly</vt:lpstr>
      <vt:lpstr>Deep Web: A Web Cmdlets Deep Dive</vt:lpstr>
      <vt:lpstr>Agenda</vt:lpstr>
      <vt:lpstr>Who is Mark Kraus?</vt:lpstr>
      <vt:lpstr>WebListener and Web Cmdlet Testing</vt:lpstr>
      <vt:lpstr>Start WebListener Start-WebListener.ps1</vt:lpstr>
      <vt:lpstr>Differences from 5.1 to 6.0</vt:lpstr>
      <vt:lpstr>Basic Parsing Only Demo 01-BasicParsingOnly.ps1</vt:lpstr>
      <vt:lpstr>HTTPS and Certificate Validation</vt:lpstr>
      <vt:lpstr>HTTPS Demos 02-ServicePointManager.ps1 03-SkipCertificateCheck.ps1 04-TLS-1.2.ps1</vt:lpstr>
      <vt:lpstr>WebRequest to HttpClient</vt:lpstr>
      <vt:lpstr>Invoke-WebRequest Response Differences</vt:lpstr>
      <vt:lpstr>Invoke-RestMethod Response Headers</vt:lpstr>
      <vt:lpstr>Header Values Demo 05-HeaderValues.ps1</vt:lpstr>
      <vt:lpstr>Error Handling</vt:lpstr>
      <vt:lpstr>Error Handling Demo 06-ErrorHandling.ps1</vt:lpstr>
      <vt:lpstr>Authentication</vt:lpstr>
      <vt:lpstr>Authentication Demos 07-BasicAuth.ps1 08-OAuth.ps1</vt:lpstr>
      <vt:lpstr>Cookies and Sessions</vt:lpstr>
      <vt:lpstr>Session Demo 09-Sessions.ps1</vt:lpstr>
      <vt:lpstr>Web Cmdlet Internals</vt:lpstr>
      <vt:lpstr>PowerPoint Presentation</vt:lpstr>
      <vt:lpstr>WebRequestPSCmdlet</vt:lpstr>
      <vt:lpstr>WebRequestPSCmdlet</vt:lpstr>
      <vt:lpstr>PowerPoint Presentation</vt:lpstr>
      <vt:lpstr>Invoke-WebRequest</vt:lpstr>
      <vt:lpstr>Invoke-WebRequest Internals</vt:lpstr>
      <vt:lpstr>PowerPoint Presentation</vt:lpstr>
      <vt:lpstr>Invoke-RestMethod</vt:lpstr>
      <vt:lpstr>Invoke-RestMethod Internals</vt:lpstr>
      <vt:lpstr>PowerPoint Presentation</vt:lpstr>
      <vt:lpstr>Under The Hood Demo</vt:lpstr>
      <vt:lpstr>Web Scraping</vt:lpstr>
      <vt:lpstr>Web Scraping</vt:lpstr>
      <vt:lpstr>Web Scrape Demo 10-WebScrape.ps1</vt:lpstr>
      <vt:lpstr>Links and Attribution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Notes</dc:title>
  <dc:creator>Mark Kraus</dc:creator>
  <cp:lastModifiedBy>Mark Kraus</cp:lastModifiedBy>
  <cp:revision>27</cp:revision>
  <dcterms:created xsi:type="dcterms:W3CDTF">2019-04-09T23:35:34Z</dcterms:created>
  <dcterms:modified xsi:type="dcterms:W3CDTF">2019-04-26T00:05:55Z</dcterms:modified>
</cp:coreProperties>
</file>