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2" r:id="rId5"/>
    <p:sldId id="276" r:id="rId6"/>
    <p:sldId id="275" r:id="rId7"/>
    <p:sldId id="296" r:id="rId8"/>
    <p:sldId id="285" r:id="rId9"/>
    <p:sldId id="299" r:id="rId10"/>
    <p:sldId id="297" r:id="rId11"/>
    <p:sldId id="277" r:id="rId12"/>
    <p:sldId id="279" r:id="rId13"/>
    <p:sldId id="298"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B3A"/>
    <a:srgbClr val="0F253E"/>
    <a:srgbClr val="446992"/>
    <a:srgbClr val="AEC2D8"/>
    <a:srgbClr val="98432A"/>
    <a:srgbClr val="D84400"/>
    <a:srgbClr val="44678D"/>
    <a:srgbClr val="263E5A"/>
    <a:srgbClr val="D6E0EB"/>
    <a:srgbClr val="728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956B5-1806-4A12-BF11-18CBFBCE9E8A}" v="45" dt="2023-08-18T02:01:43.4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634"/>
  </p:normalViewPr>
  <p:slideViewPr>
    <p:cSldViewPr snapToGrid="0" showGuides="1">
      <p:cViewPr varScale="1">
        <p:scale>
          <a:sx n="107" d="100"/>
          <a:sy n="107" d="100"/>
        </p:scale>
        <p:origin x="522" y="-6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9/14/2023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aa-ET"/>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838207" y="1927013"/>
            <a:ext cx="5257793" cy="2057441"/>
          </a:xfrm>
        </p:spPr>
        <p:txBody>
          <a:bodyPr/>
          <a:lstStyle/>
          <a:p>
            <a:r>
              <a:rPr lang="en-US" altLang="zh-CN" dirty="0"/>
              <a:t>Smart Home using OS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3370685" cy="1885816"/>
          </a:xfrm>
        </p:spPr>
        <p:txBody>
          <a:bodyPr/>
          <a:lstStyle/>
          <a:p>
            <a:pPr marL="285750" indent="-285750">
              <a:buFont typeface="Arial" panose="020B0604020202020204" pitchFamily="34" charset="0"/>
              <a:buChar char="•"/>
            </a:pPr>
            <a:r>
              <a:rPr lang="en-US" dirty="0" err="1"/>
              <a:t>Seifeldin</a:t>
            </a:r>
            <a:r>
              <a:rPr lang="en-US" dirty="0"/>
              <a:t> Ahmed Ismail </a:t>
            </a:r>
          </a:p>
          <a:p>
            <a:pPr marL="285750" indent="-285750">
              <a:buFont typeface="Arial" panose="020B0604020202020204" pitchFamily="34" charset="0"/>
              <a:buChar char="•"/>
            </a:pPr>
            <a:r>
              <a:rPr lang="en-US" dirty="0"/>
              <a:t>Mark Akram Salah</a:t>
            </a:r>
          </a:p>
          <a:p>
            <a:pPr marL="285750" indent="-285750">
              <a:buFont typeface="Arial" panose="020B0604020202020204" pitchFamily="34" charset="0"/>
              <a:buChar char="•"/>
            </a:pPr>
            <a:r>
              <a:rPr lang="en-US" dirty="0"/>
              <a:t>Ahmed Sherif Sayed</a:t>
            </a:r>
          </a:p>
          <a:p>
            <a:pPr marL="285750" indent="-285750">
              <a:buFont typeface="Arial" panose="020B0604020202020204" pitchFamily="34" charset="0"/>
              <a:buChar char="•"/>
            </a:pPr>
            <a:r>
              <a:rPr lang="en-US" dirty="0"/>
              <a:t>Michael Malak Mikhael</a:t>
            </a:r>
          </a:p>
        </p:txBody>
      </p:sp>
      <p:pic>
        <p:nvPicPr>
          <p:cNvPr id="1028" name="Picture 4">
            <a:extLst>
              <a:ext uri="{FF2B5EF4-FFF2-40B4-BE49-F238E27FC236}">
                <a16:creationId xmlns:a16="http://schemas.microsoft.com/office/drawing/2014/main" id="{87B06791-0541-23E1-029E-8FFA7A9ECC24}"/>
              </a:ext>
            </a:extLst>
          </p:cNvPr>
          <p:cNvPicPr>
            <a:picLocks noChangeAspect="1" noChangeArrowheads="1"/>
          </p:cNvPicPr>
          <p:nvPr/>
        </p:nvPicPr>
        <p:blipFill>
          <a:blip r:embed="rId3"/>
          <a:srcRect l="16448" r="16448"/>
          <a:stretch/>
        </p:blipFill>
        <p:spPr bwMode="auto">
          <a:xfrm>
            <a:off x="6703484" y="1240971"/>
            <a:ext cx="5022239" cy="3916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98D0D527-2534-108C-8CAD-98C04F63AEB1}"/>
              </a:ext>
            </a:extLst>
          </p:cNvPr>
          <p:cNvSpPr txBox="1"/>
          <p:nvPr/>
        </p:nvSpPr>
        <p:spPr>
          <a:xfrm>
            <a:off x="1352565" y="3676677"/>
            <a:ext cx="3135086" cy="307777"/>
          </a:xfrm>
          <a:prstGeom prst="rect">
            <a:avLst/>
          </a:prstGeom>
        </p:spPr>
        <p:txBody>
          <a:bodyPr wrap="square" rtlCol="0">
            <a:spAutoFit/>
          </a:bodyPr>
          <a:lstStyle/>
          <a:p>
            <a:pPr marL="0" indent="0" algn="ctr">
              <a:lnSpc>
                <a:spcPct val="100000"/>
              </a:lnSpc>
              <a:spcBef>
                <a:spcPts val="0"/>
              </a:spcBef>
              <a:buFontTx/>
              <a:buNone/>
            </a:pPr>
            <a:r>
              <a:rPr lang="en-US" sz="1400" dirty="0">
                <a:solidFill>
                  <a:prstClr val="white"/>
                </a:solidFill>
                <a:ea typeface="微软雅黑"/>
                <a:cs typeface="Posterama" panose="020B0504020200020000" pitchFamily="34" charset="0"/>
              </a:rPr>
              <a:t>A proposal for our Graduation Project </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AB1A8E-A9F1-18DA-2D1E-0387C0A613EA}"/>
              </a:ext>
            </a:extLst>
          </p:cNvPr>
          <p:cNvSpPr>
            <a:spLocks noGrp="1"/>
          </p:cNvSpPr>
          <p:nvPr>
            <p:ph type="title"/>
          </p:nvPr>
        </p:nvSpPr>
        <p:spPr>
          <a:xfrm>
            <a:off x="838200" y="2702174"/>
            <a:ext cx="10515600" cy="1115434"/>
          </a:xfrm>
        </p:spPr>
        <p:txBody>
          <a:bodyPr/>
          <a:lstStyle/>
          <a:p>
            <a:pPr algn="ctr"/>
            <a:r>
              <a:rPr lang="en-US" u="sng" dirty="0">
                <a:latin typeface="Posterama Text SemiBold"/>
              </a:rPr>
              <a:t>Q &amp; A?</a:t>
            </a:r>
          </a:p>
        </p:txBody>
      </p:sp>
      <p:sp>
        <p:nvSpPr>
          <p:cNvPr id="9" name="Freeform: Shape 8">
            <a:extLst>
              <a:ext uri="{FF2B5EF4-FFF2-40B4-BE49-F238E27FC236}">
                <a16:creationId xmlns:a16="http://schemas.microsoft.com/office/drawing/2014/main" id="{B8E5BA21-10ED-9C20-A732-F88158A805DD}"/>
              </a:ext>
              <a:ext uri="{C183D7F6-B498-43B3-948B-1728B52AA6E4}">
                <adec:decorative xmlns:adec="http://schemas.microsoft.com/office/drawing/2017/decorative" val="1"/>
              </a:ext>
            </a:extLst>
          </p:cNvPr>
          <p:cNvSpPr/>
          <p:nvPr/>
        </p:nvSpPr>
        <p:spPr>
          <a:xfrm>
            <a:off x="9752814" y="4411433"/>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2" name="Slide Number Placeholder 13">
            <a:extLst>
              <a:ext uri="{FF2B5EF4-FFF2-40B4-BE49-F238E27FC236}">
                <a16:creationId xmlns:a16="http://schemas.microsoft.com/office/drawing/2014/main" id="{E3C13F76-BCD4-CBE1-3844-680E917356CF}"/>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128397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Problem Statement</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260180" cy="2613562"/>
          </a:xfrm>
        </p:spPr>
        <p:txBody>
          <a:bodyPr/>
          <a:lstStyle/>
          <a:p>
            <a:r>
              <a:rPr lang="en-US" b="0" i="0" dirty="0">
                <a:solidFill>
                  <a:srgbClr val="D1D5DB"/>
                </a:solidFill>
                <a:effectLst/>
                <a:latin typeface="Söhne"/>
              </a:rPr>
              <a:t>In an era characterized by rapid technological advancements and an ever-growing dependence on connectivity, the concept of a "smart home" has emerged as a transformative force in the way we live and interact with our living spaces. A smart home represents the convergence of cutting-edge technology, convenience, and efficiency to enhance our quality of life. This introduction serves as a gateway to our ambitious project, one that delves into the heart of this digital revolution and aims to redefine the very essence of home living.</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zh-CN" altLang="en-US" sz="1200" u="none" strike="noStrike" kern="1200" cap="none" spc="0" normalizeH="0" baseline="0" noProof="0" dirty="0">
              <a:ln>
                <a:noFill/>
              </a:ln>
              <a:solidFill>
                <a:schemeClr val="bg1"/>
              </a:solidFill>
              <a:effectLst/>
              <a:uLnTx/>
              <a:uFillTx/>
            </a:endParaRPr>
          </a:p>
        </p:txBody>
      </p:sp>
      <p:pic>
        <p:nvPicPr>
          <p:cNvPr id="1026" name="Picture 2">
            <a:extLst>
              <a:ext uri="{FF2B5EF4-FFF2-40B4-BE49-F238E27FC236}">
                <a16:creationId xmlns:a16="http://schemas.microsoft.com/office/drawing/2014/main" id="{22DB587F-6F16-6551-4595-B6A5429BE89E}"/>
              </a:ext>
            </a:extLst>
          </p:cNvPr>
          <p:cNvPicPr>
            <a:picLocks noChangeAspect="1" noChangeArrowheads="1"/>
          </p:cNvPicPr>
          <p:nvPr/>
        </p:nvPicPr>
        <p:blipFill>
          <a:blip r:embed="rId2"/>
          <a:srcRect t="14455" b="14455"/>
          <a:stretch/>
        </p:blipFill>
        <p:spPr bwMode="auto">
          <a:xfrm>
            <a:off x="5759958" y="2096892"/>
            <a:ext cx="5892803" cy="36830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a:t>
            </a:r>
            <a:r>
              <a:rPr lang="en-US" b="1" i="0" dirty="0">
                <a:effectLst/>
                <a:latin typeface="Söhne"/>
              </a:rPr>
              <a:t>Understanding Smart Homes</a:t>
            </a:r>
            <a:endParaRPr lang="en-US" dirty="0"/>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b="1" dirty="0"/>
              <a:t>2-</a:t>
            </a:r>
            <a:r>
              <a:rPr lang="en-US" b="1" i="0" dirty="0">
                <a:effectLst/>
                <a:latin typeface="Söhne"/>
              </a:rPr>
              <a:t>Key Components and Devices</a:t>
            </a:r>
            <a:endParaRPr lang="en-US" b="1"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3-Working Principles </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4-Simulation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5-Q &amp; A</a:t>
            </a:r>
          </a:p>
        </p:txBody>
      </p:sp>
      <p:sp>
        <p:nvSpPr>
          <p:cNvPr id="2" name="Slide Number Placeholder 13">
            <a:extLst>
              <a:ext uri="{FF2B5EF4-FFF2-40B4-BE49-F238E27FC236}">
                <a16:creationId xmlns:a16="http://schemas.microsoft.com/office/drawing/2014/main" id="{A07AA03D-AB39-3223-BAB2-43091AE1AA1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77553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AB1A8E-A9F1-18DA-2D1E-0387C0A613EA}"/>
              </a:ext>
            </a:extLst>
          </p:cNvPr>
          <p:cNvSpPr>
            <a:spLocks noGrp="1"/>
          </p:cNvSpPr>
          <p:nvPr>
            <p:ph type="title"/>
          </p:nvPr>
        </p:nvSpPr>
        <p:spPr>
          <a:xfrm>
            <a:off x="587829" y="507076"/>
            <a:ext cx="10515600" cy="1115434"/>
          </a:xfrm>
        </p:spPr>
        <p:txBody>
          <a:bodyPr/>
          <a:lstStyle/>
          <a:p>
            <a:r>
              <a:rPr lang="en-US" b="1" i="0" dirty="0">
                <a:effectLst/>
                <a:latin typeface="Söhne"/>
              </a:rPr>
              <a:t>1-Understanding Smart Homes</a:t>
            </a:r>
            <a:endParaRPr lang="en-US" dirty="0"/>
          </a:p>
        </p:txBody>
      </p:sp>
      <p:sp>
        <p:nvSpPr>
          <p:cNvPr id="9" name="Freeform: Shape 8">
            <a:extLst>
              <a:ext uri="{FF2B5EF4-FFF2-40B4-BE49-F238E27FC236}">
                <a16:creationId xmlns:a16="http://schemas.microsoft.com/office/drawing/2014/main" id="{B8E5BA21-10ED-9C20-A732-F88158A805DD}"/>
              </a:ext>
              <a:ext uri="{C183D7F6-B498-43B3-948B-1728B52AA6E4}">
                <adec:decorative xmlns:adec="http://schemas.microsoft.com/office/drawing/2017/decorative" val="1"/>
              </a:ext>
            </a:extLst>
          </p:cNvPr>
          <p:cNvSpPr/>
          <p:nvPr/>
        </p:nvSpPr>
        <p:spPr>
          <a:xfrm>
            <a:off x="9752814" y="4411433"/>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2" name="Slide Number Placeholder 13">
            <a:extLst>
              <a:ext uri="{FF2B5EF4-FFF2-40B4-BE49-F238E27FC236}">
                <a16:creationId xmlns:a16="http://schemas.microsoft.com/office/drawing/2014/main" id="{E3C13F76-BCD4-CBE1-3844-680E917356CF}"/>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u="none" strike="noStrike" kern="1200" cap="none" spc="0" normalizeH="0" baseline="0" noProof="0" dirty="0">
              <a:ln>
                <a:noFill/>
              </a:ln>
              <a:solidFill>
                <a:schemeClr val="bg1"/>
              </a:solidFill>
              <a:effectLst/>
              <a:uLnTx/>
              <a:uFillTx/>
            </a:endParaRPr>
          </a:p>
        </p:txBody>
      </p:sp>
      <p:sp>
        <p:nvSpPr>
          <p:cNvPr id="3" name="TextBox 2">
            <a:extLst>
              <a:ext uri="{FF2B5EF4-FFF2-40B4-BE49-F238E27FC236}">
                <a16:creationId xmlns:a16="http://schemas.microsoft.com/office/drawing/2014/main" id="{BAF72C7C-4BF2-CA7D-5436-EE64C6466BF5}"/>
              </a:ext>
            </a:extLst>
          </p:cNvPr>
          <p:cNvSpPr txBox="1"/>
          <p:nvPr/>
        </p:nvSpPr>
        <p:spPr>
          <a:xfrm>
            <a:off x="1374962" y="1816642"/>
            <a:ext cx="7733179" cy="4247317"/>
          </a:xfrm>
          <a:prstGeom prst="rect">
            <a:avLst/>
          </a:prstGeom>
        </p:spPr>
        <p:txBody>
          <a:bodyPr wrap="square" rtlCol="0">
            <a:spAutoFit/>
          </a:bodyPr>
          <a:lstStyle/>
          <a:p>
            <a:pPr marL="0" indent="0">
              <a:lnSpc>
                <a:spcPct val="100000"/>
              </a:lnSpc>
              <a:spcBef>
                <a:spcPts val="0"/>
              </a:spcBef>
              <a:buFontTx/>
              <a:buNone/>
            </a:pPr>
            <a:r>
              <a:rPr lang="en-US" b="0" i="0" dirty="0">
                <a:solidFill>
                  <a:schemeClr val="bg1"/>
                </a:solidFill>
                <a:effectLst/>
                <a:latin typeface="Söhne"/>
              </a:rPr>
              <a:t>1-Home Automation: </a:t>
            </a:r>
          </a:p>
          <a:p>
            <a:pPr marL="0" indent="0">
              <a:lnSpc>
                <a:spcPct val="100000"/>
              </a:lnSpc>
              <a:spcBef>
                <a:spcPts val="0"/>
              </a:spcBef>
              <a:buFontTx/>
              <a:buNone/>
            </a:pPr>
            <a:r>
              <a:rPr lang="en-US" b="0" i="0" dirty="0">
                <a:solidFill>
                  <a:schemeClr val="bg1"/>
                </a:solidFill>
                <a:effectLst/>
                <a:latin typeface="Söhne"/>
              </a:rPr>
              <a:t>Smart homes rely on automation to perform tasks and functions without the need for manual intervention. This includes controlling lighting, heating, cooling, security cameras, and even appliances. Automation can be based on schedules, triggers, or user input.</a:t>
            </a:r>
          </a:p>
          <a:p>
            <a:pPr marL="0" indent="0">
              <a:lnSpc>
                <a:spcPct val="100000"/>
              </a:lnSpc>
              <a:spcBef>
                <a:spcPts val="0"/>
              </a:spcBef>
              <a:buFontTx/>
              <a:buNone/>
            </a:pPr>
            <a:endParaRPr lang="en-US" b="0" i="0" dirty="0">
              <a:solidFill>
                <a:schemeClr val="bg1"/>
              </a:solidFill>
              <a:effectLst/>
              <a:latin typeface="Söhne"/>
              <a:ea typeface="微软雅黑"/>
              <a:cs typeface="Posterama" panose="020B0504020200020000" pitchFamily="34" charset="0"/>
            </a:endParaRPr>
          </a:p>
          <a:p>
            <a:pPr marL="0" indent="0">
              <a:lnSpc>
                <a:spcPct val="100000"/>
              </a:lnSpc>
              <a:spcBef>
                <a:spcPts val="0"/>
              </a:spcBef>
              <a:buFontTx/>
              <a:buNone/>
            </a:pPr>
            <a:r>
              <a:rPr lang="en-US" b="0" i="0" dirty="0">
                <a:solidFill>
                  <a:schemeClr val="bg1"/>
                </a:solidFill>
                <a:effectLst/>
                <a:latin typeface="Söhne"/>
              </a:rPr>
              <a:t>2-Security:</a:t>
            </a:r>
          </a:p>
          <a:p>
            <a:pPr marL="0" indent="0">
              <a:lnSpc>
                <a:spcPct val="100000"/>
              </a:lnSpc>
              <a:spcBef>
                <a:spcPts val="0"/>
              </a:spcBef>
              <a:buFontTx/>
              <a:buNone/>
            </a:pPr>
            <a:r>
              <a:rPr lang="en-US" b="0" i="0" dirty="0">
                <a:solidFill>
                  <a:schemeClr val="bg1"/>
                </a:solidFill>
                <a:effectLst/>
                <a:latin typeface="Söhne"/>
              </a:rPr>
              <a:t> Smart homes often incorporate security systems that include motion sensors, door/window sensors, and alarms. Users can receive real-time alerts and monitor their homes remotely, enhancing security and peace of mind.</a:t>
            </a:r>
          </a:p>
          <a:p>
            <a:pPr marL="0" indent="0">
              <a:lnSpc>
                <a:spcPct val="100000"/>
              </a:lnSpc>
              <a:spcBef>
                <a:spcPts val="0"/>
              </a:spcBef>
              <a:buFontTx/>
              <a:buNone/>
            </a:pPr>
            <a:endParaRPr lang="en-US" b="0" i="0" dirty="0">
              <a:solidFill>
                <a:schemeClr val="bg1"/>
              </a:solidFill>
              <a:effectLst/>
              <a:latin typeface="Söhne"/>
            </a:endParaRPr>
          </a:p>
          <a:p>
            <a:pPr marL="0" indent="0">
              <a:lnSpc>
                <a:spcPct val="100000"/>
              </a:lnSpc>
              <a:spcBef>
                <a:spcPts val="0"/>
              </a:spcBef>
              <a:buFontTx/>
              <a:buNone/>
            </a:pPr>
            <a:r>
              <a:rPr lang="en-US" b="0" i="0" dirty="0">
                <a:solidFill>
                  <a:schemeClr val="bg1"/>
                </a:solidFill>
                <a:effectLst/>
                <a:latin typeface="Söhne"/>
              </a:rPr>
              <a:t>3-Energy Efficiency: </a:t>
            </a:r>
          </a:p>
          <a:p>
            <a:pPr marL="0" indent="0">
              <a:lnSpc>
                <a:spcPct val="100000"/>
              </a:lnSpc>
              <a:spcBef>
                <a:spcPts val="0"/>
              </a:spcBef>
              <a:buFontTx/>
              <a:buNone/>
            </a:pPr>
            <a:r>
              <a:rPr lang="en-US" b="0" i="0" dirty="0">
                <a:solidFill>
                  <a:schemeClr val="bg1"/>
                </a:solidFill>
                <a:effectLst/>
                <a:latin typeface="Söhne"/>
              </a:rPr>
              <a:t>Smart thermostats and lighting systems can optimize energy usage by adjusting settings based on occupancy, time of day, and user preferences. This can result in energy savings and reduced utility bills.</a:t>
            </a:r>
          </a:p>
        </p:txBody>
      </p:sp>
    </p:spTree>
    <p:extLst>
      <p:ext uri="{BB962C8B-B14F-4D97-AF65-F5344CB8AC3E}">
        <p14:creationId xmlns:p14="http://schemas.microsoft.com/office/powerpoint/2010/main" val="88454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b="1" dirty="0"/>
              <a:t>2-</a:t>
            </a:r>
            <a:r>
              <a:rPr lang="en-US" b="1" i="0" dirty="0">
                <a:effectLst/>
                <a:latin typeface="Söhne"/>
              </a:rPr>
              <a:t>Key Components and Devices</a:t>
            </a:r>
            <a:br>
              <a:rPr lang="en-US" b="1" dirty="0"/>
            </a:br>
            <a:r>
              <a:rPr lang="en-US" dirty="0"/>
              <a:t> </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408109" y="3429000"/>
            <a:ext cx="2079126" cy="792831"/>
          </a:xfrm>
        </p:spPr>
        <p:txBody>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Microcontroller </a:t>
            </a:r>
          </a:p>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STM32F401CC</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a:xfrm>
            <a:off x="1523610" y="4215880"/>
            <a:ext cx="1877575" cy="1270519"/>
          </a:xfrm>
        </p:spPr>
        <p:txBody>
          <a:bodyPr/>
          <a:lstStyle/>
          <a:p>
            <a:r>
              <a:rPr lang="en-US" altLang="zh-CN" dirty="0"/>
              <a:t>RTOS</a:t>
            </a:r>
          </a:p>
          <a:p>
            <a:r>
              <a:rPr lang="en-US" altLang="zh-CN" dirty="0"/>
              <a:t>RCC</a:t>
            </a:r>
          </a:p>
          <a:p>
            <a:r>
              <a:rPr lang="en-US" altLang="zh-CN" dirty="0"/>
              <a:t>GPIO</a:t>
            </a:r>
          </a:p>
          <a:p>
            <a:r>
              <a:rPr lang="en-US" altLang="zh-CN" dirty="0"/>
              <a:t>ADC</a:t>
            </a:r>
          </a:p>
          <a:p>
            <a:r>
              <a:rPr lang="en-US" altLang="zh-CN" dirty="0"/>
              <a:t>UART</a:t>
            </a:r>
          </a:p>
          <a:p>
            <a:r>
              <a:rPr lang="en-US" altLang="zh-CN" dirty="0"/>
              <a:t>SYSTICK</a:t>
            </a:r>
          </a:p>
          <a:p>
            <a:endParaRPr lang="en-US" altLang="zh-CN" dirty="0"/>
          </a:p>
          <a:p>
            <a:endParaRPr lang="zh-CN" altLang="en-US" dirty="0"/>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140282"/>
            <a:ext cx="1877575" cy="506399"/>
          </a:xfrm>
        </p:spPr>
        <p:txBody>
          <a:bodyPr/>
          <a:lstStyle/>
          <a:p>
            <a:r>
              <a:rPr lang="en-US" dirty="0"/>
              <a:t>Interfacing</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a:xfrm>
            <a:off x="3959139" y="2716042"/>
            <a:ext cx="1877575" cy="506399"/>
          </a:xfrm>
        </p:spPr>
        <p:txBody>
          <a:bodyPr/>
          <a:lstStyle/>
          <a:p>
            <a:pPr lvl="0"/>
            <a:r>
              <a:rPr lang="en-US" altLang="zh-CN" dirty="0"/>
              <a:t>KEYPAD</a:t>
            </a:r>
          </a:p>
          <a:p>
            <a:pPr lvl="0"/>
            <a:r>
              <a:rPr lang="en-US" altLang="zh-CN" noProof="0" dirty="0"/>
              <a:t>LCD</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Sensors</a:t>
            </a:r>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a:xfrm>
            <a:off x="5107230" y="5051157"/>
            <a:ext cx="1877575" cy="708602"/>
          </a:xfrm>
        </p:spPr>
        <p:txBody>
          <a:bodyPr/>
          <a:lstStyle/>
          <a:p>
            <a:r>
              <a:rPr lang="en-US" altLang="zh-CN" dirty="0"/>
              <a:t>LM35</a:t>
            </a:r>
          </a:p>
          <a:p>
            <a:r>
              <a:rPr lang="en-US" altLang="zh-CN" dirty="0"/>
              <a:t>LDR</a:t>
            </a:r>
          </a:p>
          <a:p>
            <a:r>
              <a:rPr lang="en-US" altLang="zh-CN" dirty="0"/>
              <a:t>GAS sensor</a:t>
            </a:r>
          </a:p>
          <a:p>
            <a:endParaRPr lang="zh-CN" altLang="en-US" dirty="0"/>
          </a:p>
        </p:txBody>
      </p:sp>
      <p:sp>
        <p:nvSpPr>
          <p:cNvPr id="15" name="Slide Number Placeholder 13">
            <a:extLst>
              <a:ext uri="{FF2B5EF4-FFF2-40B4-BE49-F238E27FC236}">
                <a16:creationId xmlns:a16="http://schemas.microsoft.com/office/drawing/2014/main" id="{F783E846-53E9-08B1-C781-088BBC6B548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sp>
        <p:nvSpPr>
          <p:cNvPr id="10" name="Text Placeholder 66">
            <a:extLst>
              <a:ext uri="{FF2B5EF4-FFF2-40B4-BE49-F238E27FC236}">
                <a16:creationId xmlns:a16="http://schemas.microsoft.com/office/drawing/2014/main" id="{C0E49B78-0111-90AF-85D6-435F90974238}"/>
              </a:ext>
            </a:extLst>
          </p:cNvPr>
          <p:cNvSpPr txBox="1">
            <a:spLocks/>
          </p:cNvSpPr>
          <p:nvPr/>
        </p:nvSpPr>
        <p:spPr>
          <a:xfrm>
            <a:off x="7500806" y="4096764"/>
            <a:ext cx="1877575"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Components</a:t>
            </a:r>
          </a:p>
        </p:txBody>
      </p:sp>
      <p:sp>
        <p:nvSpPr>
          <p:cNvPr id="11" name="文本占位符 20">
            <a:extLst>
              <a:ext uri="{FF2B5EF4-FFF2-40B4-BE49-F238E27FC236}">
                <a16:creationId xmlns:a16="http://schemas.microsoft.com/office/drawing/2014/main" id="{94424B6B-4804-2846-916C-4159BED91650}"/>
              </a:ext>
            </a:extLst>
          </p:cNvPr>
          <p:cNvSpPr txBox="1">
            <a:spLocks/>
          </p:cNvSpPr>
          <p:nvPr/>
        </p:nvSpPr>
        <p:spPr>
          <a:xfrm>
            <a:off x="7500806" y="4901742"/>
            <a:ext cx="1877575" cy="10687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buFont typeface="Arial" panose="020B0604020202020204" pitchFamily="34" charset="0"/>
              <a:buNone/>
              <a:defRPr lang="en-US" altLang="zh-CN" sz="1400" b="0" kern="1200" dirty="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Heater</a:t>
            </a:r>
          </a:p>
          <a:p>
            <a:r>
              <a:rPr lang="en-US" dirty="0"/>
              <a:t>Fan</a:t>
            </a:r>
          </a:p>
          <a:p>
            <a:r>
              <a:rPr lang="en-US" dirty="0"/>
              <a:t>Doors</a:t>
            </a:r>
          </a:p>
          <a:p>
            <a:r>
              <a:rPr lang="en-US" dirty="0"/>
              <a:t>Buzzers</a:t>
            </a:r>
          </a:p>
          <a:p>
            <a:r>
              <a:rPr lang="en-US" dirty="0" err="1"/>
              <a:t>Leds</a:t>
            </a:r>
            <a:endParaRPr lang="en-US" dirty="0"/>
          </a:p>
          <a:p>
            <a:endParaRPr lang="en-US" altLang="zh-CN" dirty="0"/>
          </a:p>
        </p:txBody>
      </p:sp>
      <p:sp>
        <p:nvSpPr>
          <p:cNvPr id="13" name="TextBox 12">
            <a:extLst>
              <a:ext uri="{FF2B5EF4-FFF2-40B4-BE49-F238E27FC236}">
                <a16:creationId xmlns:a16="http://schemas.microsoft.com/office/drawing/2014/main" id="{641068A7-6FC0-7B6D-1585-8EFBD1554543}"/>
              </a:ext>
            </a:extLst>
          </p:cNvPr>
          <p:cNvSpPr txBox="1"/>
          <p:nvPr/>
        </p:nvSpPr>
        <p:spPr>
          <a:xfrm>
            <a:off x="9144000" y="2080683"/>
            <a:ext cx="6096000" cy="369332"/>
          </a:xfrm>
          <a:prstGeom prst="rect">
            <a:avLst/>
          </a:prstGeom>
          <a:noFill/>
        </p:spPr>
        <p:txBody>
          <a:bodyPr wrap="square">
            <a:spAutoFit/>
          </a:bodyPr>
          <a:lstStyle/>
          <a:p>
            <a:r>
              <a:rPr lang="en-US" dirty="0">
                <a:solidFill>
                  <a:schemeClr val="bg1"/>
                </a:solidFill>
              </a:rPr>
              <a:t>Modules</a:t>
            </a:r>
          </a:p>
        </p:txBody>
      </p:sp>
      <p:sp>
        <p:nvSpPr>
          <p:cNvPr id="14" name="文本占位符 20">
            <a:extLst>
              <a:ext uri="{FF2B5EF4-FFF2-40B4-BE49-F238E27FC236}">
                <a16:creationId xmlns:a16="http://schemas.microsoft.com/office/drawing/2014/main" id="{4FA738D0-1726-686A-F3E0-7019423374E2}"/>
              </a:ext>
            </a:extLst>
          </p:cNvPr>
          <p:cNvSpPr txBox="1">
            <a:spLocks/>
          </p:cNvSpPr>
          <p:nvPr/>
        </p:nvSpPr>
        <p:spPr>
          <a:xfrm>
            <a:off x="8704766" y="2646681"/>
            <a:ext cx="1877575" cy="10687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buFont typeface="Arial" panose="020B0604020202020204" pitchFamily="34" charset="0"/>
              <a:buNone/>
              <a:defRPr lang="en-US" altLang="zh-CN" sz="1400" b="0" kern="1200" dirty="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H-Bridge</a:t>
            </a:r>
          </a:p>
          <a:p>
            <a:r>
              <a:rPr lang="en-US" dirty="0"/>
              <a:t>7-Segments</a:t>
            </a:r>
          </a:p>
          <a:p>
            <a:r>
              <a:rPr lang="en-US" dirty="0"/>
              <a:t>Relays</a:t>
            </a:r>
          </a:p>
          <a:p>
            <a:r>
              <a:rPr lang="en-US" dirty="0"/>
              <a:t>Transistors </a:t>
            </a:r>
          </a:p>
          <a:p>
            <a:endParaRPr lang="en-US" dirty="0"/>
          </a:p>
          <a:p>
            <a:endParaRPr lang="en-US" altLang="zh-CN" dirty="0"/>
          </a:p>
        </p:txBody>
      </p:sp>
    </p:spTree>
    <p:extLst>
      <p:ext uri="{BB962C8B-B14F-4D97-AF65-F5344CB8AC3E}">
        <p14:creationId xmlns:p14="http://schemas.microsoft.com/office/powerpoint/2010/main" val="376090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C174-AA1A-D290-8AE9-AA91625C895E}"/>
              </a:ext>
            </a:extLst>
          </p:cNvPr>
          <p:cNvSpPr>
            <a:spLocks noGrp="1"/>
          </p:cNvSpPr>
          <p:nvPr>
            <p:ph type="title"/>
          </p:nvPr>
        </p:nvSpPr>
        <p:spPr>
          <a:xfrm>
            <a:off x="587829" y="695335"/>
            <a:ext cx="10515600" cy="1115434"/>
          </a:xfrm>
        </p:spPr>
        <p:txBody>
          <a:bodyPr/>
          <a:lstStyle/>
          <a:p>
            <a:r>
              <a:rPr lang="en-US" sz="4000" dirty="0"/>
              <a:t>3-Working Principles </a:t>
            </a:r>
            <a:br>
              <a:rPr lang="en-US" sz="4000" dirty="0"/>
            </a:br>
            <a:br>
              <a:rPr lang="en-US" sz="4000" dirty="0"/>
            </a:br>
            <a:endParaRPr lang="en-US" sz="4000" dirty="0"/>
          </a:p>
        </p:txBody>
      </p:sp>
      <p:sp>
        <p:nvSpPr>
          <p:cNvPr id="3" name="Chart Placeholder 2">
            <a:extLst>
              <a:ext uri="{FF2B5EF4-FFF2-40B4-BE49-F238E27FC236}">
                <a16:creationId xmlns:a16="http://schemas.microsoft.com/office/drawing/2014/main" id="{74A30FD1-212B-CC11-2535-CF08ECFD3560}"/>
              </a:ext>
            </a:extLst>
          </p:cNvPr>
          <p:cNvSpPr>
            <a:spLocks noGrp="1"/>
          </p:cNvSpPr>
          <p:nvPr>
            <p:ph type="chart" sz="quarter" idx="27"/>
          </p:nvPr>
        </p:nvSpPr>
        <p:spPr/>
        <p:txBody>
          <a:bodyPr/>
          <a:lstStyle/>
          <a:p>
            <a:endParaRPr lang="en-US" sz="2800" dirty="0"/>
          </a:p>
          <a:p>
            <a:endParaRPr lang="en-US" sz="2800" dirty="0"/>
          </a:p>
          <a:p>
            <a:r>
              <a:rPr lang="en-US" sz="2800" dirty="0"/>
              <a:t> Automatic Control </a:t>
            </a:r>
          </a:p>
          <a:p>
            <a:endParaRPr lang="en-US" sz="2800" dirty="0"/>
          </a:p>
          <a:p>
            <a:endParaRPr lang="en-US" sz="2800" dirty="0"/>
          </a:p>
          <a:p>
            <a:r>
              <a:rPr lang="en-US" sz="2800" dirty="0"/>
              <a:t> Manual Control</a:t>
            </a:r>
          </a:p>
        </p:txBody>
      </p:sp>
      <p:sp>
        <p:nvSpPr>
          <p:cNvPr id="4" name="Footer Placeholder 3">
            <a:extLst>
              <a:ext uri="{FF2B5EF4-FFF2-40B4-BE49-F238E27FC236}">
                <a16:creationId xmlns:a16="http://schemas.microsoft.com/office/drawing/2014/main" id="{A0E59913-5924-0D73-9D4F-871A62FF59C6}"/>
              </a:ext>
            </a:extLst>
          </p:cNvPr>
          <p:cNvSpPr>
            <a:spLocks noGrp="1"/>
          </p:cNvSpPr>
          <p:nvPr>
            <p:ph type="ftr" sz="quarter" idx="28"/>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5277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Placeholder 5">
            <a:extLst>
              <a:ext uri="{FF2B5EF4-FFF2-40B4-BE49-F238E27FC236}">
                <a16:creationId xmlns:a16="http://schemas.microsoft.com/office/drawing/2014/main" id="{32BCD0CE-90BF-AC1B-73AD-4AB9364C488F}"/>
              </a:ext>
            </a:extLst>
          </p:cNvPr>
          <p:cNvSpPr>
            <a:spLocks noGrp="1"/>
          </p:cNvSpPr>
          <p:nvPr>
            <p:ph type="body" sz="quarter" idx="53"/>
          </p:nvPr>
        </p:nvSpPr>
        <p:spPr>
          <a:xfrm>
            <a:off x="10238014" y="7648780"/>
            <a:ext cx="307521" cy="45719"/>
          </a:xfrm>
        </p:spPr>
        <p:txBody>
          <a:bodyPr/>
          <a:lstStyle/>
          <a:p>
            <a:endParaRPr lang="en-US" dirty="0"/>
          </a:p>
        </p:txBody>
      </p:sp>
      <p:sp>
        <p:nvSpPr>
          <p:cNvPr id="38" name="Title 11">
            <a:extLst>
              <a:ext uri="{FF2B5EF4-FFF2-40B4-BE49-F238E27FC236}">
                <a16:creationId xmlns:a16="http://schemas.microsoft.com/office/drawing/2014/main" id="{8007096F-6F59-A6EE-C1FE-E475B12E9863}"/>
              </a:ext>
            </a:extLst>
          </p:cNvPr>
          <p:cNvSpPr>
            <a:spLocks noGrp="1"/>
          </p:cNvSpPr>
          <p:nvPr>
            <p:ph type="title"/>
          </p:nvPr>
        </p:nvSpPr>
        <p:spPr>
          <a:xfrm>
            <a:off x="838200" y="365125"/>
            <a:ext cx="9247094" cy="1203699"/>
          </a:xfrm>
        </p:spPr>
        <p:txBody>
          <a:bodyPr anchor="ctr">
            <a:normAutofit fontScale="90000"/>
          </a:bodyPr>
          <a:lstStyle/>
          <a:p>
            <a:pPr algn="l"/>
            <a:r>
              <a:rPr lang="en-US" sz="3200" b="1" dirty="0"/>
              <a:t>3-Working Principles </a:t>
            </a:r>
            <a:br>
              <a:rPr lang="en-US" sz="3200" b="1" dirty="0"/>
            </a:br>
            <a:br>
              <a:rPr lang="en-US" sz="3200" b="1" dirty="0"/>
            </a:br>
            <a:endParaRPr lang="en-US" sz="3200" dirty="0"/>
          </a:p>
        </p:txBody>
      </p:sp>
      <p:sp>
        <p:nvSpPr>
          <p:cNvPr id="2" name="Slide Number Placeholder 13">
            <a:extLst>
              <a:ext uri="{FF2B5EF4-FFF2-40B4-BE49-F238E27FC236}">
                <a16:creationId xmlns:a16="http://schemas.microsoft.com/office/drawing/2014/main" id="{3A460F17-581D-5AF4-2A3E-4FE8F7FF89F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
        <p:nvSpPr>
          <p:cNvPr id="9" name="TextBox 8">
            <a:extLst>
              <a:ext uri="{FF2B5EF4-FFF2-40B4-BE49-F238E27FC236}">
                <a16:creationId xmlns:a16="http://schemas.microsoft.com/office/drawing/2014/main" id="{A71F6C1B-9551-E15B-6BE4-83420C0F7C08}"/>
              </a:ext>
            </a:extLst>
          </p:cNvPr>
          <p:cNvSpPr txBox="1"/>
          <p:nvPr/>
        </p:nvSpPr>
        <p:spPr>
          <a:xfrm>
            <a:off x="757518" y="948690"/>
            <a:ext cx="8884023" cy="6463308"/>
          </a:xfrm>
          <a:prstGeom prst="rect">
            <a:avLst/>
          </a:prstGeom>
        </p:spPr>
        <p:txBody>
          <a:bodyPr wrap="square" rtlCol="0">
            <a:spAutoFit/>
          </a:bodyPr>
          <a:lstStyle/>
          <a:p>
            <a:pPr marL="0" indent="0">
              <a:lnSpc>
                <a:spcPct val="100000"/>
              </a:lnSpc>
              <a:spcBef>
                <a:spcPts val="0"/>
              </a:spcBef>
              <a:buFontTx/>
              <a:buNone/>
            </a:pPr>
            <a:r>
              <a:rPr lang="en-US" sz="1800" u="sng" dirty="0">
                <a:solidFill>
                  <a:prstClr val="white"/>
                </a:solidFill>
                <a:latin typeface="Posterama" panose="020B0504020200020000" pitchFamily="34" charset="0"/>
                <a:ea typeface="微软雅黑"/>
                <a:cs typeface="Posterama" panose="020B0504020200020000" pitchFamily="34" charset="0"/>
              </a:rPr>
              <a:t>Room_1</a:t>
            </a:r>
          </a:p>
          <a:p>
            <a:pPr marL="0" indent="0">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When Temp get above 25  </a:t>
            </a:r>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 Fan On &amp; Heater Off</a:t>
            </a:r>
          </a:p>
          <a:p>
            <a:r>
              <a:rPr lang="en-US" sz="1800" dirty="0">
                <a:solidFill>
                  <a:prstClr val="white"/>
                </a:solidFill>
                <a:latin typeface="Posterama" panose="020B0504020200020000" pitchFamily="34" charset="0"/>
                <a:ea typeface="微软雅黑"/>
                <a:cs typeface="Posterama" panose="020B0504020200020000" pitchFamily="34" charset="0"/>
              </a:rPr>
              <a:t>When Temp get 	Below 20  </a:t>
            </a:r>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 Fan Off &amp; Heater On</a:t>
            </a:r>
          </a:p>
          <a:p>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Tem</a:t>
            </a:r>
            <a:r>
              <a:rPr lang="en-US"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p between 25 &amp; 20</a:t>
            </a:r>
            <a:r>
              <a:rPr lang="en-US" sz="1800" dirty="0">
                <a:solidFill>
                  <a:prstClr val="white"/>
                </a:solidFill>
                <a:latin typeface="Posterama" panose="020B0504020200020000" pitchFamily="34" charset="0"/>
                <a:ea typeface="微软雅黑"/>
                <a:cs typeface="Posterama" panose="020B0504020200020000" pitchFamily="34" charset="0"/>
              </a:rPr>
              <a:t>    </a:t>
            </a:r>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a:t>
            </a:r>
            <a:r>
              <a:rPr lang="en-US"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 </a:t>
            </a:r>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Fan Off &amp; Heater Off</a:t>
            </a:r>
          </a:p>
          <a:p>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Tem</a:t>
            </a:r>
            <a:r>
              <a:rPr lang="en-US"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p above 30 OR below 10 </a:t>
            </a:r>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a:t>
            </a:r>
            <a:r>
              <a:rPr lang="en-US"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 </a:t>
            </a:r>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BUZZER &amp;LED ON</a:t>
            </a:r>
          </a:p>
          <a:p>
            <a:endPar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endParaRPr>
          </a:p>
          <a:p>
            <a:r>
              <a:rPr lang="en-US" sz="1800" u="sng" dirty="0">
                <a:solidFill>
                  <a:prstClr val="white"/>
                </a:solidFill>
                <a:latin typeface="Posterama" panose="020B0504020200020000" pitchFamily="34" charset="0"/>
                <a:ea typeface="微软雅黑"/>
                <a:cs typeface="Posterama" panose="020B0504020200020000" pitchFamily="34" charset="0"/>
              </a:rPr>
              <a:t>Room_2</a:t>
            </a:r>
          </a:p>
          <a:p>
            <a:r>
              <a:rPr lang="en-US"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When LDR Detect motion  Open Door</a:t>
            </a:r>
          </a:p>
          <a:p>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Otherwise door closed</a:t>
            </a:r>
          </a:p>
          <a:p>
            <a:endParaRPr lang="en-US"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endParaRPr>
          </a:p>
          <a:p>
            <a:r>
              <a:rPr lang="en-US" sz="1800" u="sng"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Kitchen</a:t>
            </a:r>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 </a:t>
            </a:r>
          </a:p>
          <a:p>
            <a:pPr marL="0" indent="0">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When Gas sensor get activated  led &amp; buzzers on</a:t>
            </a:r>
          </a:p>
          <a:p>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Otherwise off</a:t>
            </a:r>
          </a:p>
          <a:p>
            <a:endParaRPr lang="en-US"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endParaRPr>
          </a:p>
          <a:p>
            <a:r>
              <a:rPr lang="en-US" sz="1800" u="sng"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Garage</a:t>
            </a:r>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 </a:t>
            </a:r>
          </a:p>
          <a:p>
            <a:r>
              <a:rPr lang="en-US"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When LDR Detect Car  Open Door</a:t>
            </a:r>
          </a:p>
          <a:p>
            <a:r>
              <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Otherwise door closed</a:t>
            </a:r>
          </a:p>
          <a:p>
            <a:endParaRPr lang="en-US"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endParaRPr>
          </a:p>
          <a:p>
            <a:r>
              <a:rPr lang="en-US" sz="1800" u="sng"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Real Time Clock</a:t>
            </a:r>
          </a:p>
          <a:p>
            <a:r>
              <a:rPr lang="en-US"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rPr>
              <a:t>Shows Real Time</a:t>
            </a:r>
          </a:p>
          <a:p>
            <a:endPar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endParaRPr>
          </a:p>
          <a:p>
            <a:pPr marL="0" indent="0">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sym typeface="Wingdings" panose="05000000000000000000" pitchFamily="2" charset="2"/>
            </a:endParaRPr>
          </a:p>
          <a:p>
            <a:pPr marL="0" indent="0">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 </a:t>
            </a:r>
          </a:p>
        </p:txBody>
      </p:sp>
    </p:spTree>
    <p:extLst>
      <p:ext uri="{BB962C8B-B14F-4D97-AF65-F5344CB8AC3E}">
        <p14:creationId xmlns:p14="http://schemas.microsoft.com/office/powerpoint/2010/main" val="377177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484632" y="2562256"/>
            <a:ext cx="5117162" cy="1325563"/>
          </a:xfrm>
        </p:spPr>
        <p:txBody>
          <a:bodyPr anchor="ctr">
            <a:normAutofit/>
          </a:bodyPr>
          <a:lstStyle/>
          <a:p>
            <a:r>
              <a:rPr lang="en-US" dirty="0"/>
              <a:t>4-Simulation</a:t>
            </a:r>
          </a:p>
        </p:txBody>
      </p:sp>
      <p:pic>
        <p:nvPicPr>
          <p:cNvPr id="2050" name="Picture 2" descr="Best Home EV Chargers for 2023, Tested - Car and Driver">
            <a:extLst>
              <a:ext uri="{FF2B5EF4-FFF2-40B4-BE49-F238E27FC236}">
                <a16:creationId xmlns:a16="http://schemas.microsoft.com/office/drawing/2014/main" id="{E9BDF7B7-9BAE-A287-AC38-C956BF827A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995"/>
          <a:stretch/>
        </p:blipFill>
        <p:spPr bwMode="auto">
          <a:xfrm>
            <a:off x="5745001" y="10"/>
            <a:ext cx="6446999" cy="685799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solidFill>
            <a:srgbClr val="FFFFFF"/>
          </a:solidFill>
        </p:spPr>
      </p:pic>
      <p:sp>
        <p:nvSpPr>
          <p:cNvPr id="2" name="Slide Number Placeholder 13">
            <a:extLst>
              <a:ext uri="{FF2B5EF4-FFF2-40B4-BE49-F238E27FC236}">
                <a16:creationId xmlns:a16="http://schemas.microsoft.com/office/drawing/2014/main" id="{D13C0161-55E2-55AA-02B3-FB030310044F}"/>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47807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pic>
        <p:nvPicPr>
          <p:cNvPr id="5" name="Picture 4" descr="A screenshot of a computer&#10;&#10;Description automatically generated">
            <a:extLst>
              <a:ext uri="{FF2B5EF4-FFF2-40B4-BE49-F238E27FC236}">
                <a16:creationId xmlns:a16="http://schemas.microsoft.com/office/drawing/2014/main" id="{AADFF306-8AFA-8F16-C28A-A0FF46990A80}"/>
              </a:ext>
            </a:extLst>
          </p:cNvPr>
          <p:cNvPicPr>
            <a:picLocks noChangeAspect="1"/>
          </p:cNvPicPr>
          <p:nvPr/>
        </p:nvPicPr>
        <p:blipFill>
          <a:blip r:embed="rId3"/>
          <a:stretch>
            <a:fillRect/>
          </a:stretch>
        </p:blipFill>
        <p:spPr>
          <a:xfrm>
            <a:off x="0" y="194076"/>
            <a:ext cx="12192000" cy="6469847"/>
          </a:xfrm>
          <a:prstGeom prst="rect">
            <a:avLst/>
          </a:prstGeom>
        </p:spPr>
      </p:pic>
    </p:spTree>
    <p:extLst>
      <p:ext uri="{BB962C8B-B14F-4D97-AF65-F5344CB8AC3E}">
        <p14:creationId xmlns:p14="http://schemas.microsoft.com/office/powerpoint/2010/main" val="1246021298"/>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9EC099-CA80-4E7D-B4BF-2970B26F4E5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836</TotalTime>
  <Words>419</Words>
  <Application>Microsoft Office PowerPoint</Application>
  <PresentationFormat>Widescreen</PresentationFormat>
  <Paragraphs>94</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等线</vt:lpstr>
      <vt:lpstr>Abadi</vt:lpstr>
      <vt:lpstr>Arial</vt:lpstr>
      <vt:lpstr>Calibri</vt:lpstr>
      <vt:lpstr>Posterama</vt:lpstr>
      <vt:lpstr>Posterama Text Black</vt:lpstr>
      <vt:lpstr>Posterama Text SemiBold</vt:lpstr>
      <vt:lpstr>Söhne</vt:lpstr>
      <vt:lpstr>Office 主题​​</vt:lpstr>
      <vt:lpstr>Smart Home using OS</vt:lpstr>
      <vt:lpstr>Problem Statement</vt:lpstr>
      <vt:lpstr>Agenda</vt:lpstr>
      <vt:lpstr>1-Understanding Smart Homes</vt:lpstr>
      <vt:lpstr>2-Key Components and Devices  </vt:lpstr>
      <vt:lpstr>3-Working Principles   </vt:lpstr>
      <vt:lpstr>3-Working Principles   </vt:lpstr>
      <vt:lpstr>4-Simulation</vt:lpstr>
      <vt:lpstr>PowerPoint Presentation</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Charger</dc:title>
  <dc:creator>Mohamed Sayed</dc:creator>
  <cp:lastModifiedBy>Mark Akram Salah Masry</cp:lastModifiedBy>
  <cp:revision>27</cp:revision>
  <dcterms:created xsi:type="dcterms:W3CDTF">2023-08-17T15:12:07Z</dcterms:created>
  <dcterms:modified xsi:type="dcterms:W3CDTF">2023-09-14T11:59:13Z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