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87" r:id="rId3"/>
    <p:sldMasterId id="2147483688" r:id="rId4"/>
    <p:sldMasterId id="214748368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Raleway"/>
      <p:regular r:id="rId43"/>
      <p:bold r:id="rId44"/>
      <p:italic r:id="rId45"/>
      <p:boldItalic r:id="rId46"/>
    </p:embeddedFont>
    <p:embeddedFont>
      <p:font typeface="Economica"/>
      <p:regular r:id="rId47"/>
      <p:bold r:id="rId48"/>
      <p:italic r:id="rId49"/>
      <p:boldItalic r:id="rId50"/>
    </p:embeddedFont>
    <p:embeddedFont>
      <p:font typeface="Nixie One"/>
      <p:regular r:id="rId51"/>
    </p:embeddedFont>
    <p:embeddedFont>
      <p:font typeface="Lobster"/>
      <p:regular r:id="rId52"/>
    </p:embeddedFont>
    <p:embeddedFont>
      <p:font typeface="Lato"/>
      <p:regular r:id="rId53"/>
      <p:bold r:id="rId54"/>
      <p:italic r:id="rId55"/>
      <p:boldItalic r:id="rId56"/>
    </p:embeddedFont>
    <p:embeddedFont>
      <p:font typeface="Varela Round"/>
      <p:regular r:id="rId57"/>
    </p:embeddedFont>
    <p:embeddedFont>
      <p:font typeface="Spectral"/>
      <p:regular r:id="rId58"/>
      <p:bold r:id="rId59"/>
      <p:italic r:id="rId60"/>
      <p:boldItalic r:id="rId61"/>
    </p:embeddedFont>
    <p:embeddedFont>
      <p:font typeface="Open Sans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Raleway-bold.fntdata"/><Relationship Id="rId43" Type="http://schemas.openxmlformats.org/officeDocument/2006/relationships/font" Target="fonts/Raleway-regular.fntdata"/><Relationship Id="rId46" Type="http://schemas.openxmlformats.org/officeDocument/2006/relationships/font" Target="fonts/Raleway-boldItalic.fntdata"/><Relationship Id="rId45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Economica-bold.fntdata"/><Relationship Id="rId47" Type="http://schemas.openxmlformats.org/officeDocument/2006/relationships/font" Target="fonts/Economica-regular.fntdata"/><Relationship Id="rId49" Type="http://schemas.openxmlformats.org/officeDocument/2006/relationships/font" Target="fonts/Economica-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OpenSans-regular.fntdata"/><Relationship Id="rId61" Type="http://schemas.openxmlformats.org/officeDocument/2006/relationships/font" Target="fonts/Spectral-boldItalic.fntdata"/><Relationship Id="rId20" Type="http://schemas.openxmlformats.org/officeDocument/2006/relationships/slide" Target="slides/slide14.xml"/><Relationship Id="rId64" Type="http://schemas.openxmlformats.org/officeDocument/2006/relationships/font" Target="fonts/OpenSans-italic.fntdata"/><Relationship Id="rId63" Type="http://schemas.openxmlformats.org/officeDocument/2006/relationships/font" Target="fonts/OpenSans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schemas.openxmlformats.org/officeDocument/2006/relationships/font" Target="fonts/OpenSans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Spectral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NixieOne-regular.fntdata"/><Relationship Id="rId50" Type="http://schemas.openxmlformats.org/officeDocument/2006/relationships/font" Target="fonts/Economica-boldItalic.fntdata"/><Relationship Id="rId53" Type="http://schemas.openxmlformats.org/officeDocument/2006/relationships/font" Target="fonts/Lato-regular.fntdata"/><Relationship Id="rId52" Type="http://schemas.openxmlformats.org/officeDocument/2006/relationships/font" Target="fonts/Lobster-regular.fntdata"/><Relationship Id="rId11" Type="http://schemas.openxmlformats.org/officeDocument/2006/relationships/slide" Target="slides/slide5.xml"/><Relationship Id="rId55" Type="http://schemas.openxmlformats.org/officeDocument/2006/relationships/font" Target="fonts/Lato-italic.fntdata"/><Relationship Id="rId10" Type="http://schemas.openxmlformats.org/officeDocument/2006/relationships/slide" Target="slides/slide4.xml"/><Relationship Id="rId54" Type="http://schemas.openxmlformats.org/officeDocument/2006/relationships/font" Target="fonts/Lato-bold.fntdata"/><Relationship Id="rId13" Type="http://schemas.openxmlformats.org/officeDocument/2006/relationships/slide" Target="slides/slide7.xml"/><Relationship Id="rId57" Type="http://schemas.openxmlformats.org/officeDocument/2006/relationships/font" Target="fonts/VarelaRound-regular.fntdata"/><Relationship Id="rId12" Type="http://schemas.openxmlformats.org/officeDocument/2006/relationships/slide" Target="slides/slide6.xml"/><Relationship Id="rId56" Type="http://schemas.openxmlformats.org/officeDocument/2006/relationships/font" Target="fonts/Lato-boldItalic.fntdata"/><Relationship Id="rId15" Type="http://schemas.openxmlformats.org/officeDocument/2006/relationships/slide" Target="slides/slide9.xml"/><Relationship Id="rId59" Type="http://schemas.openxmlformats.org/officeDocument/2006/relationships/font" Target="fonts/Spectral-bold.fntdata"/><Relationship Id="rId14" Type="http://schemas.openxmlformats.org/officeDocument/2006/relationships/slide" Target="slides/slide8.xml"/><Relationship Id="rId58" Type="http://schemas.openxmlformats.org/officeDocument/2006/relationships/font" Target="fonts/Spectral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4d75d213db_0_1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4d75d213db_0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4f61b516d5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4f61b516d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4f61b516d5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4f61b516d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4f61b516d5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4f61b516d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4f61b516d5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4f61b516d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4f61b516d5_0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4f61b516d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4f61b516d5_0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4f61b516d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4f61b516d5_0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4f61b516d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4f61b516d5_0_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4f61b516d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4f61b516d5_0_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4f61b516d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4fa627073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4fa62707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4d75d213db_0_9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4d75d213db_0_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4fa6270730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4fa627073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4fa6270730_0_1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4fa627073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4fa6270730_0_1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4fa627073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4fa6270730_0_1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4fa627073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4fa6270730_0_2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4fa6270730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4fa6270730_0_2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4fa627073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4f61b516d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4f61b516d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4f61b516d5_0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4f61b516d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4f61b516d5_0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4f61b516d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4f61b516d5_0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4f61b516d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4d75d213db_0_12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4d75d213db_0_1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4f61b516d5_0_1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4f61b516d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4f61b516d5_0_1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4f61b516d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4fa6270730_0_2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4fa6270730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4fa6270730_0_2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4fa6270730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4fa6270730_0_2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4fa6270730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4fa6270730_0_2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4fa6270730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4fa6270730_0_2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4fa6270730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4f61b516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4f61b516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4f61b516d5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4f61b516d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4f61b516d5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4f61b516d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4f61b516d5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4f61b516d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4f61b516d5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4f61b516d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4f61b516d5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4f61b516d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7" name="Google Shape;197;p14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8" name="Google Shape;198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9" name="Google Shape;199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200" name="Google Shape;20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3" name="Google Shape;203;p15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4" name="Google Shape;204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05" name="Google Shape;20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09" name="Google Shape;209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0" name="Google Shape;21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13" name="Google Shape;213;p1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4" name="Google Shape;214;p1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5" name="Google Shape;21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18" name="Google Shape;21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1" name="Google Shape;221;p19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2" name="Google Shape;22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6" name="Google Shape;22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" name="Google Shape;229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p21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1" name="Google Shape;231;p21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232" name="Google Shape;232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3" name="Google Shape;23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236" name="Google Shape;23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3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" name="Google Shape;250;p2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1" name="Google Shape;251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2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4" name="Google Shape;254;p26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5" name="Google Shape;255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8" name="Google Shape;258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2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1" name="Google Shape;261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4" name="Google Shape;264;p2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5" name="Google Shape;265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8" name="Google Shape;268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9" name="Google Shape;269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2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3" name="Google Shape;273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6" name="Google Shape;276;p2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7" name="Google Shape;277;p2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8" name="Google Shape;278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1" name="Google Shape;281;p3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2" name="Google Shape;282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" name="Google Shape;284;p3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5" name="Google Shape;285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3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9" name="Google Shape;289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31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2" name="Google Shape;292;p31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3" name="Google Shape;293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3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296" name="Google Shape;296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32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9" name="Google Shape;299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fmla="val 1710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fmla="val 1008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fmla="val 3727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fmla="val 5022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fmla="val 43984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2" name="Google Shape;302;p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03" name="Google Shape;303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" name="Google Shape;305;p3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6" name="Google Shape;306;p3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7" name="Google Shape;307;p3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8" name="Google Shape;308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311" name="Google Shape;311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3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314" name="Google Shape;314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" name="Google Shape;316;p3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3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8" name="Google Shape;318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7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7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25" name="Google Shape;325;p37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7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7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7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7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7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7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7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7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7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7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7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7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8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1" name="Google Shape;341;p38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300"/>
              <a:buNone/>
              <a:defRPr b="1">
                <a:solidFill>
                  <a:srgbClr val="A1BECC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9pPr>
          </a:lstStyle>
          <a:p/>
        </p:txBody>
      </p:sp>
      <p:sp>
        <p:nvSpPr>
          <p:cNvPr id="342" name="Google Shape;342;p38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8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8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8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8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8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8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8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8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8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8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8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8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8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_1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9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9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fmla="val 1710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9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9"/>
          <p:cNvSpPr txBox="1"/>
          <p:nvPr>
            <p:ph idx="1" type="body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4" name="Google Shape;364;p39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65" name="Google Shape;365;p39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9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fmla="val 1008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9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9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fmla="val 3727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9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9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9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9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fmla="val 5022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9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fmla="val 43984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9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9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0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0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9" name="Google Shape;379;p40"/>
          <p:cNvSpPr txBox="1"/>
          <p:nvPr>
            <p:ph idx="1" type="body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0" name="Google Shape;380;p40"/>
          <p:cNvSpPr txBox="1"/>
          <p:nvPr>
            <p:ph idx="2" type="body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1" name="Google Shape;381;p40"/>
          <p:cNvSpPr txBox="1"/>
          <p:nvPr>
            <p:ph idx="3" type="body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2" name="Google Shape;382;p40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0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cap="flat" cmpd="sng" w="9525">
            <a:solidFill>
              <a:srgbClr val="00D1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0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fmla="val 43200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0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fmla="val 9905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0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0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0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0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0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0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0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2109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0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0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0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 column + image">
  <p:cSld name="TITLE_AND_BODY_1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/>
          <p:cNvSpPr txBox="1"/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8" name="Google Shape;398;p41"/>
          <p:cNvSpPr txBox="1"/>
          <p:nvPr>
            <p:ph idx="1" type="body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99" name="Google Shape;399;p41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1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1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fmla="val 39527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1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1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fmla="val 29951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1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1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1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1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1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2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fmla="val 22275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fmla="val 31897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 column + image">
  <p:cSld name="TITLE_AND_BODY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fmla="val 39527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fmla="val 29951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8" name="Google Shape;98;p7"/>
          <p:cNvSpPr txBox="1"/>
          <p:nvPr>
            <p:ph idx="2" type="body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fmla="val 36789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fmla="val 22275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fmla="val 18606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fmla="val 8064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9" name="Google Shape;119;p8"/>
          <p:cNvSpPr txBox="1"/>
          <p:nvPr>
            <p:ph idx="2" type="body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0" name="Google Shape;120;p8"/>
          <p:cNvSpPr txBox="1"/>
          <p:nvPr>
            <p:ph idx="3" type="body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cap="flat" cmpd="sng" w="9525">
            <a:solidFill>
              <a:srgbClr val="00D1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fmla="val 43200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fmla="val 9905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2109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7" name="Google Shape;137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fmla="val 43200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6129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fmla="val 18608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56" name="Google Shape;156;p10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"/>
          <p:cNvSpPr/>
          <p:nvPr/>
        </p:nvSpPr>
        <p:spPr>
          <a:xfrm rot="10800000">
            <a:off x="-226169" y="4140650"/>
            <a:ext cx="899400" cy="899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rt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rt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rt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rt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rt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rt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rt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rt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4" name="Google Shape;19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6" name="Google Shape;24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7" name="Google Shape;247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3"/>
          <p:cNvSpPr txBox="1"/>
          <p:nvPr>
            <p:ph type="ctrTitle"/>
          </p:nvPr>
        </p:nvSpPr>
        <p:spPr>
          <a:xfrm>
            <a:off x="903150" y="1678600"/>
            <a:ext cx="7337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ACC3"/>
                </a:solidFill>
                <a:latin typeface="Lobster"/>
                <a:ea typeface="Lobster"/>
                <a:cs typeface="Lobster"/>
                <a:sym typeface="Lobster"/>
              </a:rPr>
              <a:t>Dis 03:</a:t>
            </a:r>
            <a:endParaRPr sz="4800">
              <a:solidFill>
                <a:srgbClr val="00ACC3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5BB48"/>
                </a:solidFill>
                <a:latin typeface="Lobster"/>
                <a:ea typeface="Lobster"/>
                <a:cs typeface="Lobster"/>
                <a:sym typeface="Lobster"/>
              </a:rPr>
              <a:t>Recursion &amp; Tree Recursion</a:t>
            </a:r>
            <a:endParaRPr sz="4800">
              <a:solidFill>
                <a:srgbClr val="65BB48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417" name="Google Shape;417;p43"/>
          <p:cNvSpPr txBox="1"/>
          <p:nvPr>
            <p:ph type="ctrTitle"/>
          </p:nvPr>
        </p:nvSpPr>
        <p:spPr>
          <a:xfrm>
            <a:off x="1177050" y="3140550"/>
            <a:ext cx="6789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Spectral"/>
                <a:ea typeface="Spectral"/>
                <a:cs typeface="Spectral"/>
                <a:sym typeface="Spectral"/>
              </a:rPr>
              <a:t>TA: Anita Cu</a:t>
            </a:r>
            <a:endParaRPr sz="2400">
              <a:solidFill>
                <a:schemeClr val="accent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Spectral"/>
                <a:ea typeface="Spectral"/>
                <a:cs typeface="Spectral"/>
                <a:sym typeface="Spectral"/>
              </a:rPr>
              <a:t>anitacu5@berkeley.edu</a:t>
            </a:r>
            <a:endParaRPr sz="2400">
              <a:solidFill>
                <a:schemeClr val="accent2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2"/>
          <p:cNvSpPr txBox="1"/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Recursion</a:t>
            </a:r>
            <a:endParaRPr b="0" sz="480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4" name="Google Shape;484;p5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5" name="Google Shape;485;p52"/>
          <p:cNvSpPr txBox="1"/>
          <p:nvPr>
            <p:ph idx="1" type="body"/>
          </p:nvPr>
        </p:nvSpPr>
        <p:spPr>
          <a:xfrm>
            <a:off x="223350" y="1550150"/>
            <a:ext cx="67506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●"/>
            </a:pPr>
            <a:r>
              <a:rPr b="1" lang="en" sz="1800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recursive function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function that calls itself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1. </a:t>
            </a:r>
            <a:r>
              <a:rPr b="1" lang="en" sz="1800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Base Case</a:t>
            </a:r>
            <a:endParaRPr b="1" sz="1800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pectral"/>
              <a:buChar char="￮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Simplest argument possible?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pectral"/>
              <a:buChar char="●"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factorial(0) = 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// by definition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86" name="Google Shape;486;p52"/>
          <p:cNvSpPr txBox="1"/>
          <p:nvPr/>
        </p:nvSpPr>
        <p:spPr>
          <a:xfrm>
            <a:off x="5293550" y="3278250"/>
            <a:ext cx="3935700" cy="17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 factorial(n):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if n == 0 or n == 1:</a:t>
            </a:r>
            <a:endParaRPr b="1">
              <a:solidFill>
                <a:srgbClr val="E800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		return n</a:t>
            </a:r>
            <a:endParaRPr b="1">
              <a:solidFill>
                <a:srgbClr val="E800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n * factorial(n-1)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3"/>
          <p:cNvSpPr txBox="1"/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Recursion</a:t>
            </a:r>
            <a:endParaRPr b="0" sz="480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2" name="Google Shape;492;p5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3" name="Google Shape;493;p53"/>
          <p:cNvSpPr txBox="1"/>
          <p:nvPr>
            <p:ph idx="1" type="body"/>
          </p:nvPr>
        </p:nvSpPr>
        <p:spPr>
          <a:xfrm>
            <a:off x="223350" y="1550150"/>
            <a:ext cx="8920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●"/>
            </a:pPr>
            <a:r>
              <a:rPr b="1" lang="en" sz="1800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recursive function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function that calls itself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b="1" lang="en" sz="1800">
                <a:latin typeface="Spectral"/>
                <a:ea typeface="Spectral"/>
                <a:cs typeface="Spectral"/>
                <a:sym typeface="Spectral"/>
              </a:rPr>
              <a:t>1. </a:t>
            </a:r>
            <a:r>
              <a:rPr b="1" lang="en" sz="1800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Base Case</a:t>
            </a:r>
            <a:endParaRPr b="1" sz="1800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■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Simplest argument possible?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b="1" lang="en" sz="1800">
                <a:latin typeface="Spectral"/>
                <a:ea typeface="Spectral"/>
                <a:cs typeface="Spectral"/>
                <a:sym typeface="Spectral"/>
              </a:rPr>
              <a:t>2. </a:t>
            </a:r>
            <a:r>
              <a:rPr b="1" lang="en" sz="1800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Recursive Call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94" name="Google Shape;494;p53"/>
          <p:cNvSpPr txBox="1"/>
          <p:nvPr/>
        </p:nvSpPr>
        <p:spPr>
          <a:xfrm>
            <a:off x="5293550" y="3278250"/>
            <a:ext cx="3935700" cy="17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 factorial(n):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if n == 0 or n == 1: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n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n * factorial(n-1)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4"/>
          <p:cNvSpPr txBox="1"/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Recursion</a:t>
            </a:r>
            <a:endParaRPr b="0" sz="480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0" name="Google Shape;500;p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1" name="Google Shape;501;p54"/>
          <p:cNvSpPr txBox="1"/>
          <p:nvPr>
            <p:ph idx="1" type="body"/>
          </p:nvPr>
        </p:nvSpPr>
        <p:spPr>
          <a:xfrm>
            <a:off x="223350" y="1550150"/>
            <a:ext cx="8920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●"/>
            </a:pPr>
            <a:r>
              <a:rPr b="1" lang="en" sz="1800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recursive function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function that calls itself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b="1" lang="en" sz="1800">
                <a:latin typeface="Spectral"/>
                <a:ea typeface="Spectral"/>
                <a:cs typeface="Spectral"/>
                <a:sym typeface="Spectral"/>
              </a:rPr>
              <a:t>1. </a:t>
            </a:r>
            <a:r>
              <a:rPr b="1" lang="en" sz="1800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Base Case</a:t>
            </a:r>
            <a:endParaRPr b="1" sz="1800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■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Simplest argument possible?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b="1" lang="en" sz="1800">
                <a:latin typeface="Spectral"/>
                <a:ea typeface="Spectral"/>
                <a:cs typeface="Spectral"/>
                <a:sym typeface="Spectral"/>
              </a:rPr>
              <a:t>2. </a:t>
            </a:r>
            <a:r>
              <a:rPr b="1" lang="en" sz="1800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Recursive Call with simpler argument</a:t>
            </a:r>
            <a:endParaRPr b="1" sz="1800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pectral"/>
              <a:buChar char="￮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Take the “</a:t>
            </a:r>
            <a:r>
              <a:rPr b="1" lang="en" sz="1800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leap of faith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”: simplify your problem by reducing some work and assume this recursive call works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02" name="Google Shape;502;p54"/>
          <p:cNvSpPr txBox="1"/>
          <p:nvPr/>
        </p:nvSpPr>
        <p:spPr>
          <a:xfrm>
            <a:off x="5293550" y="3278250"/>
            <a:ext cx="3935700" cy="17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 factorial(n):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if n == 0 or n == 1: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n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n * factorial(n-1)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5"/>
          <p:cNvSpPr txBox="1"/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Recursion</a:t>
            </a:r>
            <a:endParaRPr b="0" sz="480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8" name="Google Shape;508;p5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509;p55"/>
          <p:cNvSpPr txBox="1"/>
          <p:nvPr>
            <p:ph idx="1" type="body"/>
          </p:nvPr>
        </p:nvSpPr>
        <p:spPr>
          <a:xfrm>
            <a:off x="223350" y="1550150"/>
            <a:ext cx="8920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●"/>
            </a:pPr>
            <a:r>
              <a:rPr b="1" lang="en" sz="1800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recursive function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function that calls itself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b="1" lang="en" sz="1800">
                <a:latin typeface="Spectral"/>
                <a:ea typeface="Spectral"/>
                <a:cs typeface="Spectral"/>
                <a:sym typeface="Spectral"/>
              </a:rPr>
              <a:t>1. </a:t>
            </a:r>
            <a:r>
              <a:rPr b="1" lang="en" sz="1800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Base Case</a:t>
            </a:r>
            <a:endParaRPr b="1" sz="1800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■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Simplest argument possible?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b="1" lang="en" sz="1800">
                <a:latin typeface="Spectral"/>
                <a:ea typeface="Spectral"/>
                <a:cs typeface="Spectral"/>
                <a:sym typeface="Spectral"/>
              </a:rPr>
              <a:t>2. </a:t>
            </a:r>
            <a:r>
              <a:rPr b="1" lang="en" sz="1800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Recursive Call </a:t>
            </a:r>
            <a:r>
              <a:rPr b="1" lang="en" sz="1800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with simpler argument</a:t>
            </a:r>
            <a:endParaRPr b="1" sz="1800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pectral"/>
              <a:buChar char="￮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Take the “</a:t>
            </a:r>
            <a:r>
              <a:rPr b="1" lang="en" sz="1800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leap of faith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”: simplify your problem by reducing some work and assume this recursive call works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●"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factorial(n - 1)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10" name="Google Shape;510;p55"/>
          <p:cNvSpPr txBox="1"/>
          <p:nvPr/>
        </p:nvSpPr>
        <p:spPr>
          <a:xfrm>
            <a:off x="5293550" y="3278250"/>
            <a:ext cx="3935700" cy="17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 factorial(n):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if n == 0 or n == 1: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n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n * factorial(n-1)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6"/>
          <p:cNvSpPr txBox="1"/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Recursion</a:t>
            </a:r>
            <a:endParaRPr b="0" sz="480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6" name="Google Shape;516;p5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7" name="Google Shape;517;p56"/>
          <p:cNvSpPr txBox="1"/>
          <p:nvPr>
            <p:ph idx="1" type="body"/>
          </p:nvPr>
        </p:nvSpPr>
        <p:spPr>
          <a:xfrm>
            <a:off x="223350" y="1550150"/>
            <a:ext cx="8920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●"/>
            </a:pPr>
            <a:r>
              <a:rPr b="1" lang="en" sz="1800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recursive function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function that calls itself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b="1" lang="en" sz="1800">
                <a:latin typeface="Spectral"/>
                <a:ea typeface="Spectral"/>
                <a:cs typeface="Spectral"/>
                <a:sym typeface="Spectral"/>
              </a:rPr>
              <a:t>1. </a:t>
            </a:r>
            <a:r>
              <a:rPr b="1" lang="en" sz="1800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Base Case</a:t>
            </a:r>
            <a:endParaRPr b="1" sz="1800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■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Simplest argument possible?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b="1" lang="en" sz="1800">
                <a:latin typeface="Spectral"/>
                <a:ea typeface="Spectral"/>
                <a:cs typeface="Spectral"/>
                <a:sym typeface="Spectral"/>
              </a:rPr>
              <a:t>2. </a:t>
            </a:r>
            <a:r>
              <a:rPr b="1" lang="en" sz="1800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Recursive Call </a:t>
            </a:r>
            <a:r>
              <a:rPr b="1" lang="en" sz="1800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with simpler argument</a:t>
            </a:r>
            <a:endParaRPr b="1" sz="1800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pectral"/>
              <a:buChar char="￮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Take the “</a:t>
            </a:r>
            <a:r>
              <a:rPr b="1" lang="en" sz="1800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leap of faith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”: simplify your problem by reducing some work and assume this recursive call works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●"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factorial(n - 1)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18" name="Google Shape;518;p56"/>
          <p:cNvSpPr txBox="1"/>
          <p:nvPr/>
        </p:nvSpPr>
        <p:spPr>
          <a:xfrm>
            <a:off x="5293550" y="3278250"/>
            <a:ext cx="3935700" cy="17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 factorial(n):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if n == 0 or n == 1: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n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n * </a:t>
            </a:r>
            <a:r>
              <a:rPr b="1" lang="en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factorial(n-1)</a:t>
            </a:r>
            <a:endParaRPr>
              <a:solidFill>
                <a:srgbClr val="E8004C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7"/>
          <p:cNvSpPr txBox="1"/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Recursion</a:t>
            </a:r>
            <a:endParaRPr b="0" sz="480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4" name="Google Shape;524;p5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5" name="Google Shape;525;p57"/>
          <p:cNvSpPr txBox="1"/>
          <p:nvPr>
            <p:ph idx="1" type="body"/>
          </p:nvPr>
        </p:nvSpPr>
        <p:spPr>
          <a:xfrm>
            <a:off x="223350" y="1550150"/>
            <a:ext cx="8920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●"/>
            </a:pPr>
            <a:r>
              <a:rPr b="1" lang="en" sz="1800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recursive function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function that calls itself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b="1" lang="en" sz="1800">
                <a:latin typeface="Spectral"/>
                <a:ea typeface="Spectral"/>
                <a:cs typeface="Spectral"/>
                <a:sym typeface="Spectral"/>
              </a:rPr>
              <a:t>1. </a:t>
            </a:r>
            <a:r>
              <a:rPr b="1" lang="en" sz="1800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Base Case</a:t>
            </a:r>
            <a:endParaRPr b="1" sz="1800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■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Simplest argument possible?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b="1" lang="en" sz="1800">
                <a:latin typeface="Spectral"/>
                <a:ea typeface="Spectral"/>
                <a:cs typeface="Spectral"/>
                <a:sym typeface="Spectral"/>
              </a:rPr>
              <a:t>2. </a:t>
            </a:r>
            <a:r>
              <a:rPr b="1" lang="en" sz="1800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Recursive Call </a:t>
            </a:r>
            <a:r>
              <a:rPr b="1" lang="en" sz="1800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with simpler argument</a:t>
            </a:r>
            <a:endParaRPr b="1" sz="1800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■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Take the “</a:t>
            </a:r>
            <a:r>
              <a:rPr b="1" lang="en" sz="1800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leap of faith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”: simplify your problem by reducing some work and assume this recursive call works</a:t>
            </a:r>
            <a:endParaRPr b="1" sz="1800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b="1" lang="en" sz="1800">
                <a:latin typeface="Spectral"/>
                <a:ea typeface="Spectral"/>
                <a:cs typeface="Spectral"/>
                <a:sym typeface="Spectral"/>
              </a:rPr>
              <a:t>3. </a:t>
            </a:r>
            <a:r>
              <a:rPr b="1" lang="en" sz="1800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Use recursive call to solve overall problem.</a:t>
            </a:r>
            <a:endParaRPr b="1" sz="1800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26" name="Google Shape;526;p57"/>
          <p:cNvSpPr txBox="1"/>
          <p:nvPr/>
        </p:nvSpPr>
        <p:spPr>
          <a:xfrm>
            <a:off x="5435650" y="1115125"/>
            <a:ext cx="3935700" cy="17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 factorial(n):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if n == 0 or n == 1: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n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n * factorial(n-1)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8"/>
          <p:cNvSpPr txBox="1"/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Recursion</a:t>
            </a:r>
            <a:endParaRPr b="0" sz="480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2" name="Google Shape;532;p5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3" name="Google Shape;533;p58"/>
          <p:cNvSpPr txBox="1"/>
          <p:nvPr>
            <p:ph idx="1" type="body"/>
          </p:nvPr>
        </p:nvSpPr>
        <p:spPr>
          <a:xfrm>
            <a:off x="223350" y="1550150"/>
            <a:ext cx="8920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●"/>
            </a:pPr>
            <a:r>
              <a:rPr b="1" lang="en" sz="1800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recursive function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function that calls itself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b="1" lang="en" sz="1800">
                <a:latin typeface="Spectral"/>
                <a:ea typeface="Spectral"/>
                <a:cs typeface="Spectral"/>
                <a:sym typeface="Spectral"/>
              </a:rPr>
              <a:t>1. </a:t>
            </a:r>
            <a:r>
              <a:rPr b="1" lang="en" sz="1800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Base Case</a:t>
            </a:r>
            <a:endParaRPr b="1" sz="1800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■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Simplest argument possible?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b="1" lang="en" sz="1800">
                <a:latin typeface="Spectral"/>
                <a:ea typeface="Spectral"/>
                <a:cs typeface="Spectral"/>
                <a:sym typeface="Spectral"/>
              </a:rPr>
              <a:t>2. </a:t>
            </a:r>
            <a:r>
              <a:rPr b="1" lang="en" sz="1800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Recursive Call </a:t>
            </a:r>
            <a:r>
              <a:rPr b="1" lang="en" sz="1800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with simpler argument</a:t>
            </a:r>
            <a:endParaRPr b="1" sz="1800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■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Take the “</a:t>
            </a:r>
            <a:r>
              <a:rPr b="1" lang="en" sz="1800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leap of faith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”: simplify your problem by reducing some work and assume this recursive call works</a:t>
            </a:r>
            <a:endParaRPr b="1" sz="1800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b="1" lang="en" sz="1800">
                <a:latin typeface="Spectral"/>
                <a:ea typeface="Spectral"/>
                <a:cs typeface="Spectral"/>
                <a:sym typeface="Spectral"/>
              </a:rPr>
              <a:t>3. </a:t>
            </a:r>
            <a:r>
              <a:rPr b="1" lang="en" sz="1800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Use recursive call to solve overall problem.</a:t>
            </a:r>
            <a:endParaRPr b="1" sz="1800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pectral"/>
              <a:buChar char="￮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How can we use the result of our recursive call to solve our original problem?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34" name="Google Shape;534;p58"/>
          <p:cNvSpPr txBox="1"/>
          <p:nvPr/>
        </p:nvSpPr>
        <p:spPr>
          <a:xfrm>
            <a:off x="5435650" y="1115125"/>
            <a:ext cx="3935700" cy="17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 factorial(n):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if n == 0 or n == 1: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n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n * factorial(n-1)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9"/>
          <p:cNvSpPr txBox="1"/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Recursion</a:t>
            </a:r>
            <a:endParaRPr b="0" sz="480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0" name="Google Shape;540;p5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1" name="Google Shape;541;p59"/>
          <p:cNvSpPr txBox="1"/>
          <p:nvPr>
            <p:ph idx="1" type="body"/>
          </p:nvPr>
        </p:nvSpPr>
        <p:spPr>
          <a:xfrm>
            <a:off x="223350" y="1550150"/>
            <a:ext cx="8920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●"/>
            </a:pPr>
            <a:r>
              <a:rPr b="1" lang="en" sz="1800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recursive function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function that calls itself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b="1" lang="en" sz="1800">
                <a:latin typeface="Spectral"/>
                <a:ea typeface="Spectral"/>
                <a:cs typeface="Spectral"/>
                <a:sym typeface="Spectral"/>
              </a:rPr>
              <a:t>1. </a:t>
            </a:r>
            <a:r>
              <a:rPr b="1" lang="en" sz="1800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Base Case</a:t>
            </a:r>
            <a:endParaRPr b="1" sz="1800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■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Simplest argument possible?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b="1" lang="en" sz="1800">
                <a:latin typeface="Spectral"/>
                <a:ea typeface="Spectral"/>
                <a:cs typeface="Spectral"/>
                <a:sym typeface="Spectral"/>
              </a:rPr>
              <a:t>2. </a:t>
            </a:r>
            <a:r>
              <a:rPr b="1" lang="en" sz="1800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Recursive Call </a:t>
            </a:r>
            <a:r>
              <a:rPr b="1" lang="en" sz="1800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with simpler argument</a:t>
            </a:r>
            <a:endParaRPr b="1" sz="1800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■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Take the “</a:t>
            </a:r>
            <a:r>
              <a:rPr b="1" lang="en" sz="1800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leap of faith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”: simplify your problem by reducing some work and assume this recursive call works</a:t>
            </a:r>
            <a:endParaRPr b="1" sz="1800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b="1" lang="en" sz="1800">
                <a:latin typeface="Spectral"/>
                <a:ea typeface="Spectral"/>
                <a:cs typeface="Spectral"/>
                <a:sym typeface="Spectral"/>
              </a:rPr>
              <a:t>3. </a:t>
            </a:r>
            <a:r>
              <a:rPr b="1" lang="en" sz="1800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Use recursive call to solve overall problem.</a:t>
            </a:r>
            <a:endParaRPr b="1" sz="1800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pectral"/>
              <a:buChar char="￮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How can we use the result of our recursive call to solve our original problem?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Courier New"/>
              <a:buChar char="●"/>
            </a:pPr>
            <a:r>
              <a:rPr b="1" lang="en" sz="1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n * (n-1)! ⇒ n * factorial(n-1)</a:t>
            </a:r>
            <a:endParaRPr b="1"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42" name="Google Shape;542;p59"/>
          <p:cNvSpPr txBox="1"/>
          <p:nvPr/>
        </p:nvSpPr>
        <p:spPr>
          <a:xfrm>
            <a:off x="5435650" y="1115125"/>
            <a:ext cx="3935700" cy="17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 factorial(n):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if n == 0 or n == 1: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n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n * factorial(n-1)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0"/>
          <p:cNvSpPr txBox="1"/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Recursion</a:t>
            </a:r>
            <a:endParaRPr b="0" sz="480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8" name="Google Shape;548;p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9" name="Google Shape;549;p60"/>
          <p:cNvSpPr txBox="1"/>
          <p:nvPr>
            <p:ph idx="1" type="body"/>
          </p:nvPr>
        </p:nvSpPr>
        <p:spPr>
          <a:xfrm>
            <a:off x="223350" y="1550150"/>
            <a:ext cx="8920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●"/>
            </a:pPr>
            <a:r>
              <a:rPr b="1" lang="en" sz="1800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recursive function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function that calls itself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b="1" lang="en" sz="1800">
                <a:latin typeface="Spectral"/>
                <a:ea typeface="Spectral"/>
                <a:cs typeface="Spectral"/>
                <a:sym typeface="Spectral"/>
              </a:rPr>
              <a:t>1. </a:t>
            </a:r>
            <a:r>
              <a:rPr b="1" lang="en" sz="1800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Base Case</a:t>
            </a:r>
            <a:endParaRPr b="1" sz="1800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■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Simplest argument possible?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b="1" lang="en" sz="1800">
                <a:latin typeface="Spectral"/>
                <a:ea typeface="Spectral"/>
                <a:cs typeface="Spectral"/>
                <a:sym typeface="Spectral"/>
              </a:rPr>
              <a:t>2. </a:t>
            </a:r>
            <a:r>
              <a:rPr b="1" lang="en" sz="1800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Recursive Call </a:t>
            </a:r>
            <a:r>
              <a:rPr b="1" lang="en" sz="1800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with simpler argument</a:t>
            </a:r>
            <a:endParaRPr b="1" sz="1800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■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Take the “</a:t>
            </a:r>
            <a:r>
              <a:rPr b="1" lang="en" sz="1800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leap of faith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”: simplify your problem by reducing some work and assume this recursive call works</a:t>
            </a:r>
            <a:endParaRPr b="1" sz="1800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b="1" lang="en" sz="1800">
                <a:latin typeface="Spectral"/>
                <a:ea typeface="Spectral"/>
                <a:cs typeface="Spectral"/>
                <a:sym typeface="Spectral"/>
              </a:rPr>
              <a:t>3. </a:t>
            </a:r>
            <a:r>
              <a:rPr b="1" lang="en" sz="1800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Use recursive call to solve overall problem.</a:t>
            </a:r>
            <a:endParaRPr b="1" sz="1800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pectral"/>
              <a:buChar char="￮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How can we use the result of our recursive call to solve our original problem?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Courier New"/>
              <a:buChar char="●"/>
            </a:pPr>
            <a:r>
              <a:rPr b="1" lang="en" sz="1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n * (n-1)! ⇒ n * factorial(n-1)</a:t>
            </a:r>
            <a:endParaRPr b="1"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50" name="Google Shape;550;p60"/>
          <p:cNvSpPr txBox="1"/>
          <p:nvPr/>
        </p:nvSpPr>
        <p:spPr>
          <a:xfrm>
            <a:off x="5435650" y="1115125"/>
            <a:ext cx="3935700" cy="17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 factorial(n):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if n == 0 or n == 1: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n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</a:t>
            </a:r>
            <a:r>
              <a:rPr b="1" lang="en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n * factorial(n-1)</a:t>
            </a:r>
            <a:endParaRPr>
              <a:solidFill>
                <a:srgbClr val="E8004C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1"/>
          <p:cNvSpPr txBox="1"/>
          <p:nvPr>
            <p:ph type="title"/>
          </p:nvPr>
        </p:nvSpPr>
        <p:spPr>
          <a:xfrm>
            <a:off x="3028500" y="461225"/>
            <a:ext cx="65007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1.1</a:t>
            </a:r>
            <a:endParaRPr b="0" sz="480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6" name="Google Shape;556;p6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7" name="Google Shape;55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075" y="1254725"/>
            <a:ext cx="5523028" cy="37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4"/>
          <p:cNvSpPr txBox="1"/>
          <p:nvPr>
            <p:ph type="title"/>
          </p:nvPr>
        </p:nvSpPr>
        <p:spPr>
          <a:xfrm>
            <a:off x="3260800" y="559275"/>
            <a:ext cx="52755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solidFill>
                  <a:srgbClr val="65BB48"/>
                </a:solidFill>
                <a:latin typeface="Lobster"/>
                <a:ea typeface="Lobster"/>
                <a:cs typeface="Lobster"/>
                <a:sym typeface="Lobster"/>
              </a:rPr>
              <a:t>Agenda</a:t>
            </a:r>
            <a:endParaRPr b="0" sz="4800">
              <a:solidFill>
                <a:srgbClr val="65BB48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Google Shape;423;p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4" name="Google Shape;424;p44"/>
          <p:cNvSpPr txBox="1"/>
          <p:nvPr>
            <p:ph idx="1" type="body"/>
          </p:nvPr>
        </p:nvSpPr>
        <p:spPr>
          <a:xfrm>
            <a:off x="2908175" y="1734850"/>
            <a:ext cx="67506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0 ) Administrivia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1 ) Recursion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2 ) Tree Recursion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2"/>
          <p:cNvSpPr txBox="1"/>
          <p:nvPr>
            <p:ph type="title"/>
          </p:nvPr>
        </p:nvSpPr>
        <p:spPr>
          <a:xfrm>
            <a:off x="2180100" y="461225"/>
            <a:ext cx="65007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1.1 Solution</a:t>
            </a:r>
            <a:endParaRPr b="0" sz="480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3" name="Google Shape;563;p6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64" name="Google Shape;56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625" y="1294900"/>
            <a:ext cx="6845923" cy="373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3"/>
          <p:cNvSpPr txBox="1"/>
          <p:nvPr>
            <p:ph type="title"/>
          </p:nvPr>
        </p:nvSpPr>
        <p:spPr>
          <a:xfrm>
            <a:off x="2180100" y="461225"/>
            <a:ext cx="65007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1.1 Solution</a:t>
            </a:r>
            <a:endParaRPr b="0" sz="480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0" name="Google Shape;570;p6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1" name="Google Shape;57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250" y="1407075"/>
            <a:ext cx="4718089" cy="37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4"/>
          <p:cNvSpPr txBox="1"/>
          <p:nvPr>
            <p:ph type="title"/>
          </p:nvPr>
        </p:nvSpPr>
        <p:spPr>
          <a:xfrm>
            <a:off x="3028500" y="461225"/>
            <a:ext cx="65007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1.2</a:t>
            </a:r>
            <a:endParaRPr b="0" sz="480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7" name="Google Shape;577;p6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8" name="Google Shape;57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713" y="1281525"/>
            <a:ext cx="7878574" cy="37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5"/>
          <p:cNvSpPr txBox="1"/>
          <p:nvPr>
            <p:ph type="title"/>
          </p:nvPr>
        </p:nvSpPr>
        <p:spPr>
          <a:xfrm>
            <a:off x="2180100" y="461225"/>
            <a:ext cx="65007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1.2 Solution</a:t>
            </a:r>
            <a:endParaRPr b="0" sz="480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4" name="Google Shape;584;p6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85" name="Google Shape;58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125" y="1308300"/>
            <a:ext cx="3678336" cy="3736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6"/>
          <p:cNvSpPr txBox="1"/>
          <p:nvPr>
            <p:ph type="title"/>
          </p:nvPr>
        </p:nvSpPr>
        <p:spPr>
          <a:xfrm>
            <a:off x="3028500" y="461225"/>
            <a:ext cx="65007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1.3</a:t>
            </a:r>
            <a:endParaRPr b="0" sz="480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1" name="Google Shape;591;p6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92" name="Google Shape;59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325" y="1335100"/>
            <a:ext cx="6762313" cy="37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7"/>
          <p:cNvSpPr txBox="1"/>
          <p:nvPr>
            <p:ph type="title"/>
          </p:nvPr>
        </p:nvSpPr>
        <p:spPr>
          <a:xfrm>
            <a:off x="2180100" y="461225"/>
            <a:ext cx="65007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1.3 Solution</a:t>
            </a:r>
            <a:endParaRPr b="0" sz="480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8" name="Google Shape;598;p6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99" name="Google Shape;59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075" y="1407125"/>
            <a:ext cx="5984814" cy="373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8"/>
          <p:cNvSpPr txBox="1"/>
          <p:nvPr>
            <p:ph type="title"/>
          </p:nvPr>
        </p:nvSpPr>
        <p:spPr>
          <a:xfrm>
            <a:off x="97375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05" name="Google Shape;605;p68"/>
          <p:cNvSpPr txBox="1"/>
          <p:nvPr>
            <p:ph idx="4294967295" type="ctrTitle"/>
          </p:nvPr>
        </p:nvSpPr>
        <p:spPr>
          <a:xfrm>
            <a:off x="2660800" y="3085925"/>
            <a:ext cx="7546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ACC3"/>
                </a:solidFill>
                <a:latin typeface="Lobster"/>
                <a:ea typeface="Lobster"/>
                <a:cs typeface="Lobster"/>
                <a:sym typeface="Lobster"/>
              </a:rPr>
              <a:t>Tree Recursion</a:t>
            </a:r>
            <a:endParaRPr sz="4800">
              <a:solidFill>
                <a:srgbClr val="00ACC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606" name="Google Shape;60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974" y="171587"/>
            <a:ext cx="4251450" cy="23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9"/>
          <p:cNvSpPr txBox="1"/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Tree Recursion</a:t>
            </a:r>
            <a:endParaRPr b="0" sz="480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2" name="Google Shape;612;p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3" name="Google Shape;613;p69"/>
          <p:cNvSpPr txBox="1"/>
          <p:nvPr>
            <p:ph idx="1" type="body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●"/>
            </a:pPr>
            <a:r>
              <a:rPr b="1" lang="en" sz="1800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tree recursion</a:t>
            </a: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: involves </a:t>
            </a:r>
            <a:r>
              <a:rPr b="1" lang="en" sz="1800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more than one recursive call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0"/>
          <p:cNvSpPr txBox="1"/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Tree Recursion</a:t>
            </a:r>
            <a:endParaRPr b="0" sz="480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9" name="Google Shape;619;p7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0" name="Google Shape;620;p70"/>
          <p:cNvSpPr txBox="1"/>
          <p:nvPr>
            <p:ph idx="1" type="body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●"/>
            </a:pPr>
            <a:r>
              <a:rPr b="1" lang="en" sz="1800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tree recursion</a:t>
            </a: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: involves </a:t>
            </a:r>
            <a:r>
              <a:rPr b="1" lang="en" sz="1800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more than one recursive call</a:t>
            </a:r>
            <a:endParaRPr b="1" sz="1800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○"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sometimes requires more than one base case in order for all recursive calls to be terminated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1"/>
          <p:cNvSpPr txBox="1"/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Tree Recursion</a:t>
            </a:r>
            <a:endParaRPr b="0" sz="480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6" name="Google Shape;626;p7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7" name="Google Shape;627;p71"/>
          <p:cNvSpPr txBox="1"/>
          <p:nvPr>
            <p:ph idx="1" type="body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●"/>
            </a:pPr>
            <a:r>
              <a:rPr b="1" lang="en" sz="1800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tree recursion</a:t>
            </a: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: involves </a:t>
            </a:r>
            <a:r>
              <a:rPr b="1" lang="en" sz="1800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more than one recursive call</a:t>
            </a:r>
            <a:endParaRPr b="1" sz="1800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○"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sometimes requires more than one base case in order for all recursive calls to be terminated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28" name="Google Shape;628;p71"/>
          <p:cNvSpPr txBox="1"/>
          <p:nvPr/>
        </p:nvSpPr>
        <p:spPr>
          <a:xfrm>
            <a:off x="284300" y="2421925"/>
            <a:ext cx="4788300" cy="25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 fib(n):</a:t>
            </a:r>
            <a:endParaRPr b="1" sz="18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if n == 0:</a:t>
            </a:r>
            <a:endParaRPr b="1" sz="18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0</a:t>
            </a:r>
            <a:endParaRPr b="1" sz="18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elif n == 1:</a:t>
            </a:r>
            <a:endParaRPr b="1" sz="18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1</a:t>
            </a:r>
            <a:endParaRPr b="1" sz="18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 b="1" sz="18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fib(n-1) + fib(n-2)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5"/>
          <p:cNvSpPr txBox="1"/>
          <p:nvPr>
            <p:ph type="title"/>
          </p:nvPr>
        </p:nvSpPr>
        <p:spPr>
          <a:xfrm>
            <a:off x="3260800" y="559275"/>
            <a:ext cx="52755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solidFill>
                  <a:srgbClr val="65BB48"/>
                </a:solidFill>
                <a:latin typeface="Lobster"/>
                <a:ea typeface="Lobster"/>
                <a:cs typeface="Lobster"/>
                <a:sym typeface="Lobster"/>
              </a:rPr>
              <a:t>Administrivia</a:t>
            </a:r>
            <a:endParaRPr b="0" sz="4800">
              <a:solidFill>
                <a:srgbClr val="65BB48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Google Shape;430;p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" name="Google Shape;431;p45"/>
          <p:cNvSpPr txBox="1"/>
          <p:nvPr>
            <p:ph idx="1" type="body"/>
          </p:nvPr>
        </p:nvSpPr>
        <p:spPr>
          <a:xfrm>
            <a:off x="1702700" y="1734850"/>
            <a:ext cx="67506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MT 1 grades released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HW 3 released + due next Thursday 2/21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CSM sections !!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2"/>
          <p:cNvSpPr txBox="1"/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Tree Recursion</a:t>
            </a:r>
            <a:endParaRPr b="0" sz="480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4" name="Google Shape;634;p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5" name="Google Shape;635;p72"/>
          <p:cNvSpPr txBox="1"/>
          <p:nvPr>
            <p:ph idx="1" type="body"/>
          </p:nvPr>
        </p:nvSpPr>
        <p:spPr>
          <a:xfrm>
            <a:off x="1716125" y="3770925"/>
            <a:ext cx="6351900" cy="11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5BB48"/>
              </a:buClr>
              <a:buSzPts val="1800"/>
              <a:buFont typeface="Spectral"/>
              <a:buChar char="●"/>
            </a:pPr>
            <a:r>
              <a:rPr b="1" lang="en" sz="1800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Recursive calls in upside down tree for </a:t>
            </a:r>
            <a:r>
              <a:rPr b="1" lang="en" sz="1800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fib(4)</a:t>
            </a:r>
            <a:r>
              <a:rPr b="1" lang="en" sz="1800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 call</a:t>
            </a:r>
            <a:endParaRPr sz="1800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636" name="Google Shape;63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600" y="1372562"/>
            <a:ext cx="4662001" cy="2398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3"/>
          <p:cNvSpPr txBox="1"/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Tree Recursion</a:t>
            </a:r>
            <a:endParaRPr b="0" sz="480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2" name="Google Shape;642;p7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3" name="Google Shape;643;p73"/>
          <p:cNvSpPr txBox="1"/>
          <p:nvPr>
            <p:ph idx="1" type="body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useful when you need to consider </a:t>
            </a:r>
            <a:r>
              <a:rPr b="1" lang="en" sz="1800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multiple possibilities</a:t>
            </a: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! equivalent to exploring branches in a tree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74"/>
          <p:cNvSpPr txBox="1"/>
          <p:nvPr>
            <p:ph type="title"/>
          </p:nvPr>
        </p:nvSpPr>
        <p:spPr>
          <a:xfrm>
            <a:off x="3028500" y="461225"/>
            <a:ext cx="65007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2.1</a:t>
            </a:r>
            <a:endParaRPr b="0" sz="480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9" name="Google Shape;649;p7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50" name="Google Shape;650;p74"/>
          <p:cNvPicPr preferRelativeResize="0"/>
          <p:nvPr/>
        </p:nvPicPr>
        <p:blipFill rotWithShape="1">
          <a:blip r:embed="rId3">
            <a:alphaModFix/>
          </a:blip>
          <a:srcRect b="25003" l="0" r="0" t="0"/>
          <a:stretch/>
        </p:blipFill>
        <p:spPr>
          <a:xfrm>
            <a:off x="1612350" y="1486750"/>
            <a:ext cx="6562726" cy="365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75"/>
          <p:cNvSpPr txBox="1"/>
          <p:nvPr>
            <p:ph type="title"/>
          </p:nvPr>
        </p:nvSpPr>
        <p:spPr>
          <a:xfrm>
            <a:off x="2180100" y="461225"/>
            <a:ext cx="65007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2.1 Solution</a:t>
            </a:r>
            <a:endParaRPr b="0" sz="480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6" name="Google Shape;656;p7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57" name="Google Shape;657;p75"/>
          <p:cNvPicPr preferRelativeResize="0"/>
          <p:nvPr/>
        </p:nvPicPr>
        <p:blipFill rotWithShape="1">
          <a:blip r:embed="rId3">
            <a:alphaModFix/>
          </a:blip>
          <a:srcRect b="12211" l="0" r="0" t="0"/>
          <a:stretch/>
        </p:blipFill>
        <p:spPr>
          <a:xfrm>
            <a:off x="2086350" y="1297475"/>
            <a:ext cx="5454800" cy="370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6"/>
          <p:cNvSpPr txBox="1"/>
          <p:nvPr>
            <p:ph type="title"/>
          </p:nvPr>
        </p:nvSpPr>
        <p:spPr>
          <a:xfrm>
            <a:off x="2180100" y="461225"/>
            <a:ext cx="65007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2.1 Solution</a:t>
            </a:r>
            <a:endParaRPr b="0" sz="480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3" name="Google Shape;663;p7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4" name="Google Shape;664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25" y="1402050"/>
            <a:ext cx="8231503" cy="3520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77"/>
          <p:cNvSpPr txBox="1"/>
          <p:nvPr>
            <p:ph type="title"/>
          </p:nvPr>
        </p:nvSpPr>
        <p:spPr>
          <a:xfrm>
            <a:off x="3028500" y="461225"/>
            <a:ext cx="65007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2.2</a:t>
            </a:r>
            <a:endParaRPr b="0" sz="480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0" name="Google Shape;670;p7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71" name="Google Shape;671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800" y="1299925"/>
            <a:ext cx="5550522" cy="373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8"/>
          <p:cNvSpPr txBox="1"/>
          <p:nvPr>
            <p:ph type="title"/>
          </p:nvPr>
        </p:nvSpPr>
        <p:spPr>
          <a:xfrm>
            <a:off x="2180100" y="461225"/>
            <a:ext cx="65007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2.2 Solution</a:t>
            </a:r>
            <a:endParaRPr b="0" sz="480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7" name="Google Shape;677;p7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78" name="Google Shape;678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275" y="1281500"/>
            <a:ext cx="4028436" cy="373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6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37" name="Google Shape;437;p46"/>
          <p:cNvSpPr txBox="1"/>
          <p:nvPr>
            <p:ph idx="4294967295" type="ctrTitle"/>
          </p:nvPr>
        </p:nvSpPr>
        <p:spPr>
          <a:xfrm>
            <a:off x="3229150" y="3085925"/>
            <a:ext cx="7546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ACC3"/>
                </a:solidFill>
                <a:latin typeface="Lobster"/>
                <a:ea typeface="Lobster"/>
                <a:cs typeface="Lobster"/>
                <a:sym typeface="Lobster"/>
              </a:rPr>
              <a:t>Recursion</a:t>
            </a:r>
            <a:endParaRPr sz="4800">
              <a:solidFill>
                <a:srgbClr val="00ACC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438" name="Google Shape;43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00" y="381113"/>
            <a:ext cx="2381250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6"/>
          <p:cNvSpPr txBox="1"/>
          <p:nvPr/>
        </p:nvSpPr>
        <p:spPr>
          <a:xfrm>
            <a:off x="-1117525" y="2535104"/>
            <a:ext cx="55965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Sierpinski Triangle</a:t>
            </a:r>
            <a:endParaRPr b="1" sz="24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440" name="Google Shape;44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5650" y="381125"/>
            <a:ext cx="3236651" cy="258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7"/>
          <p:cNvSpPr txBox="1"/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Recursion</a:t>
            </a:r>
            <a:endParaRPr b="0" sz="480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6" name="Google Shape;446;p4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7" name="Google Shape;447;p47"/>
          <p:cNvSpPr txBox="1"/>
          <p:nvPr>
            <p:ph idx="1" type="body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●"/>
            </a:pPr>
            <a:r>
              <a:rPr b="1" lang="en" sz="1800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recursive function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function that calls itself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8"/>
          <p:cNvSpPr txBox="1"/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Recursion</a:t>
            </a:r>
            <a:endParaRPr b="0" sz="480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3" name="Google Shape;453;p4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4" name="Google Shape;454;p48"/>
          <p:cNvSpPr txBox="1"/>
          <p:nvPr>
            <p:ph idx="1" type="body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●"/>
            </a:pPr>
            <a:r>
              <a:rPr b="1" lang="en" sz="1800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recursive function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function that calls itself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def factorial(n):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if n == 0 or n == 1: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return n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return n * factorial(n-1)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9"/>
          <p:cNvSpPr txBox="1"/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Recursion</a:t>
            </a:r>
            <a:endParaRPr b="0" sz="480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0" name="Google Shape;460;p4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1" name="Google Shape;461;p49"/>
          <p:cNvSpPr txBox="1"/>
          <p:nvPr>
            <p:ph idx="1" type="body"/>
          </p:nvPr>
        </p:nvSpPr>
        <p:spPr>
          <a:xfrm>
            <a:off x="223350" y="1550150"/>
            <a:ext cx="67506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●"/>
            </a:pPr>
            <a:r>
              <a:rPr b="1" lang="en" sz="1800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recursive function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function that calls itself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1. </a:t>
            </a:r>
            <a:r>
              <a:rPr b="1" lang="en" sz="1800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Base Case</a:t>
            </a:r>
            <a:endParaRPr b="1" sz="1800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62" name="Google Shape;462;p49"/>
          <p:cNvSpPr txBox="1"/>
          <p:nvPr/>
        </p:nvSpPr>
        <p:spPr>
          <a:xfrm>
            <a:off x="5293550" y="3278250"/>
            <a:ext cx="3935700" cy="17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 factorial(n):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if n == 0 or n == 1: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n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n * factorial(n-1)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0"/>
          <p:cNvSpPr txBox="1"/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Recursion</a:t>
            </a:r>
            <a:endParaRPr b="0" sz="480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8" name="Google Shape;468;p5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9" name="Google Shape;469;p50"/>
          <p:cNvSpPr txBox="1"/>
          <p:nvPr>
            <p:ph idx="1" type="body"/>
          </p:nvPr>
        </p:nvSpPr>
        <p:spPr>
          <a:xfrm>
            <a:off x="223350" y="1550150"/>
            <a:ext cx="67506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●"/>
            </a:pPr>
            <a:r>
              <a:rPr b="1" lang="en" sz="1800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recursive function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function that calls itself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1. </a:t>
            </a:r>
            <a:r>
              <a:rPr b="1" lang="en" sz="1800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Base Case</a:t>
            </a:r>
            <a:endParaRPr b="1" sz="1800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pectral"/>
              <a:buChar char="￮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Simplest argument possible?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70" name="Google Shape;470;p50"/>
          <p:cNvSpPr txBox="1"/>
          <p:nvPr/>
        </p:nvSpPr>
        <p:spPr>
          <a:xfrm>
            <a:off x="5293550" y="3278250"/>
            <a:ext cx="3935700" cy="17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 factorial(n):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if n == 0 or n == 1: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n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n * factorial(n-1)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1"/>
          <p:cNvSpPr txBox="1"/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Recursion</a:t>
            </a:r>
            <a:endParaRPr b="0" sz="480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6" name="Google Shape;476;p5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7" name="Google Shape;477;p51"/>
          <p:cNvSpPr txBox="1"/>
          <p:nvPr>
            <p:ph idx="1" type="body"/>
          </p:nvPr>
        </p:nvSpPr>
        <p:spPr>
          <a:xfrm>
            <a:off x="223350" y="1550150"/>
            <a:ext cx="67506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●"/>
            </a:pPr>
            <a:r>
              <a:rPr b="1" lang="en" sz="1800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recursive function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function that calls itself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1. </a:t>
            </a:r>
            <a:r>
              <a:rPr b="1" lang="en" sz="1800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Base Case</a:t>
            </a:r>
            <a:endParaRPr b="1" sz="1800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pectral"/>
              <a:buChar char="￮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Simplest argument possible?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pectral"/>
              <a:buChar char="●"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factorial(0) = 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// by definition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78" name="Google Shape;478;p51"/>
          <p:cNvSpPr txBox="1"/>
          <p:nvPr/>
        </p:nvSpPr>
        <p:spPr>
          <a:xfrm>
            <a:off x="5293550" y="3278250"/>
            <a:ext cx="3935700" cy="17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 factorial(n):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if n == 0 or n == 1: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n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n * factorial(n-1)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