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1" r:id="rId2"/>
    <p:sldId id="283" r:id="rId3"/>
    <p:sldId id="259" r:id="rId4"/>
    <p:sldId id="282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80" marR="81280" indent="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1pPr>
    <a:lvl2pPr marL="81280" marR="81280" indent="2667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2pPr>
    <a:lvl3pPr marL="81280" marR="81280" indent="5334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3pPr>
    <a:lvl4pPr marL="81280" marR="81280" indent="8001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4pPr>
    <a:lvl5pPr marL="81280" marR="81280" indent="10668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5pPr>
    <a:lvl6pPr marL="81280" marR="81280" indent="13335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6pPr>
    <a:lvl7pPr marL="81280" marR="81280" indent="1612899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7pPr>
    <a:lvl8pPr marL="81280" marR="81280" indent="18796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8pPr>
    <a:lvl9pPr marL="81280" marR="81280" indent="21463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6C6C6C"/>
        </a:fontRef>
        <a:srgbClr val="6C6C6C"/>
      </a:tcTxStyle>
      <a:tcStyle>
        <a:tcBdr>
          <a:left>
            <a:ln w="285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28575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28575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6C6C6C"/>
        </a:fontRef>
        <a:srgbClr val="6C6C6C"/>
      </a:tcTxStyle>
      <a:tcStyle>
        <a:tcBdr>
          <a:left>
            <a:ln w="285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28575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28575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/>
    <p:restoredTop sz="94655"/>
  </p:normalViewPr>
  <p:slideViewPr>
    <p:cSldViewPr snapToGrid="0" snapToObjects="1">
      <p:cViewPr varScale="1">
        <p:scale>
          <a:sx n="39" d="100"/>
          <a:sy n="39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200">
        <a:latin typeface="Lucida Grande"/>
        <a:ea typeface="Lucida Grande"/>
        <a:cs typeface="Lucida Grande"/>
        <a:sym typeface="Lucida Grande"/>
      </a:defRPr>
    </a:lvl1pPr>
    <a:lvl2pPr indent="2286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759215" y="2797969"/>
            <a:ext cx="20840701" cy="38989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10464" y="13043296"/>
            <a:ext cx="340322" cy="323554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3966" y="-1588"/>
            <a:ext cx="1856740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2451100"/>
            <a:ext cx="22720300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 marL="270827">
              <a:spcBef>
                <a:spcPts val="2000"/>
              </a:spcBef>
              <a:buClr>
                <a:srgbClr val="909090"/>
              </a:buClr>
              <a:buFont typeface="Arial"/>
            </a:lvl2pPr>
            <a:lvl3pPr marL="728027">
              <a:spcBef>
                <a:spcPts val="1400"/>
              </a:spcBef>
              <a:buClr>
                <a:srgbClr val="B8B8B8"/>
              </a:buClr>
              <a:buChar char=""/>
            </a:lvl3pPr>
            <a:lvl4pPr marL="1123314">
              <a:spcBef>
                <a:spcPts val="800"/>
              </a:spcBef>
              <a:buClr>
                <a:srgbClr val="909090"/>
              </a:buClr>
              <a:buFont typeface="Arial"/>
            </a:lvl4pPr>
            <a:lvl5pPr marL="1531302">
              <a:spcBef>
                <a:spcPts val="700"/>
              </a:spcBef>
              <a:buClr>
                <a:srgbClr val="B8B8B8"/>
              </a:buClr>
              <a:buChar char="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8705" y="13096875"/>
            <a:ext cx="238722" cy="221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0" marR="0" algn="ctr" defTabSz="914400">
              <a:defRPr sz="1600">
                <a:solidFill>
                  <a:srgbClr val="B8B8B8"/>
                </a:solidFill>
                <a:uFill>
                  <a:solidFill>
                    <a:srgbClr val="B8B8B8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182879" indent="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1pPr>
      <a:lvl2pPr marL="0" marR="182879" indent="2286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2pPr>
      <a:lvl3pPr marL="0" marR="182879" indent="4572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3pPr>
      <a:lvl4pPr marL="0" marR="182879" indent="6858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4pPr>
      <a:lvl5pPr marL="0" marR="182879" indent="9144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5pPr>
      <a:lvl6pPr marL="0" marR="182879" indent="11430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6pPr>
      <a:lvl7pPr marL="0" marR="182879" indent="13716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7pPr>
      <a:lvl8pPr marL="0" marR="182879" indent="16002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8pPr>
      <a:lvl9pPr marL="0" marR="182879" indent="18288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81280" marR="81280" indent="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1pPr>
      <a:lvl2pPr marL="352107" marR="81280" indent="-2286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2pPr>
      <a:lvl3pPr marL="809307" marR="81280" indent="-227012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3pPr>
      <a:lvl4pPr marL="1204594" marR="81280" indent="-168275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4pPr>
      <a:lvl5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5pPr>
      <a:lvl6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6pPr>
      <a:lvl7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7pPr>
      <a:lvl8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8pPr>
      <a:lvl9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aily.com/releases/2019/01/190131143330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youtu.be/jcwYFBeetH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61a.org/proj/hog" TargetMode="External"/><Relationship Id="rId2" Type="http://schemas.openxmlformats.org/officeDocument/2006/relationships/hyperlink" Target="https://cs61a.org/hw/hw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iangle_wa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Sampling_(signal_processing)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audio" Target="../media/media1.wav"/><Relationship Id="rId16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5" Type="http://schemas.openxmlformats.org/officeDocument/2006/relationships/image" Target="../media/image8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UC Berkeley’s CS61A – Lecture 08 –  Function Examples II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78077-2E2D-C549-9753-4C61881080EC}"/>
              </a:ext>
            </a:extLst>
          </p:cNvPr>
          <p:cNvSpPr txBox="1"/>
          <p:nvPr/>
        </p:nvSpPr>
        <p:spPr>
          <a:xfrm>
            <a:off x="267629" y="1960784"/>
            <a:ext cx="23312807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New 3D printer shapes objects with rays of light</a:t>
            </a:r>
            <a:b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www.sciencedaily.com/releases/2019/01/190131143330.htm</a:t>
            </a:r>
            <a:br>
              <a:rPr lang="en-US" sz="5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5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https://youtu.be/jcwYFBeetH0</a:t>
            </a:r>
            <a:endParaRPr lang="en-US" sz="5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B47CB-8E64-6842-ACBD-88B6E7514D67}"/>
              </a:ext>
            </a:extLst>
          </p:cNvPr>
          <p:cNvSpPr txBox="1"/>
          <p:nvPr/>
        </p:nvSpPr>
        <p:spPr>
          <a:xfrm>
            <a:off x="12635344" y="3845004"/>
            <a:ext cx="11647281" cy="924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“A new 3D printer uses light to transform gooey liquids into complex solid objects in only a matter of minutes. The printer can create objects that are smoother, more flexible and more complex than what is possible with traditional 3D-printers. It can also encase an already existing object with new materials, which current printers struggle to do.”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8AEF9-51AF-F84D-833E-3DB83584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0" y="5404155"/>
            <a:ext cx="11924370" cy="7154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50BBB-D037-D54B-8BBB-0FDF213B7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460321"/>
            <a:ext cx="6715059" cy="20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0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" name="Test-Driven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Test-Driven Development</a:t>
            </a:r>
          </a:p>
        </p:txBody>
      </p:sp>
      <p:sp>
        <p:nvSpPr>
          <p:cNvPr id="154" name="Write the test of a function before you write the functio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 the test of a function before you write the function.</a:t>
            </a:r>
          </a:p>
        </p:txBody>
      </p:sp>
      <p:sp>
        <p:nvSpPr>
          <p:cNvPr id="155" name="A test will clarify the domain, range, &amp; behavior of a function."/>
          <p:cNvSpPr txBox="1"/>
          <p:nvPr/>
        </p:nvSpPr>
        <p:spPr>
          <a:xfrm>
            <a:off x="2743200" y="3714750"/>
            <a:ext cx="1585468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A test will clarify the domain, range, &amp; behavior of a function.</a:t>
            </a:r>
          </a:p>
        </p:txBody>
      </p:sp>
      <p:sp>
        <p:nvSpPr>
          <p:cNvPr id="156" name="Tests can help identify tricky edge cases."/>
          <p:cNvSpPr txBox="1"/>
          <p:nvPr/>
        </p:nvSpPr>
        <p:spPr>
          <a:xfrm>
            <a:off x="2743200" y="4832350"/>
            <a:ext cx="10471865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Tests can help identify tricky edge cases.</a:t>
            </a:r>
          </a:p>
        </p:txBody>
      </p:sp>
      <p:sp>
        <p:nvSpPr>
          <p:cNvPr id="157" name="Develop incrementally and test each piece before moving on."/>
          <p:cNvSpPr txBox="1"/>
          <p:nvPr/>
        </p:nvSpPr>
        <p:spPr>
          <a:xfrm>
            <a:off x="1219200" y="6083300"/>
            <a:ext cx="219583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600"/>
              </a:spcBef>
            </a:lvl1pPr>
          </a:lstStyle>
          <a:p>
            <a:r>
              <a:t>Develop incrementally and test each piece before moving on.</a:t>
            </a:r>
          </a:p>
        </p:txBody>
      </p:sp>
      <p:sp>
        <p:nvSpPr>
          <p:cNvPr id="158" name="You can't depend upon code that hasn't been tested."/>
          <p:cNvSpPr txBox="1"/>
          <p:nvPr/>
        </p:nvSpPr>
        <p:spPr>
          <a:xfrm>
            <a:off x="2743200" y="7296150"/>
            <a:ext cx="12673926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You can't depend upon code that hasn't been tested.</a:t>
            </a:r>
          </a:p>
        </p:txBody>
      </p:sp>
      <p:sp>
        <p:nvSpPr>
          <p:cNvPr id="159" name="Run your old tests again after you make new changes."/>
          <p:cNvSpPr txBox="1"/>
          <p:nvPr/>
        </p:nvSpPr>
        <p:spPr>
          <a:xfrm>
            <a:off x="2743200" y="8413750"/>
            <a:ext cx="129186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Run your old tests again after you make new changes.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1" name="Bonus idea: Run your code interactively."/>
          <p:cNvSpPr txBox="1"/>
          <p:nvPr/>
        </p:nvSpPr>
        <p:spPr>
          <a:xfrm>
            <a:off x="1219200" y="9613900"/>
            <a:ext cx="219583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600"/>
              </a:spcBef>
            </a:pPr>
            <a:r>
              <a:t>Bonus idea: Run your code interactively.</a:t>
            </a:r>
          </a:p>
        </p:txBody>
      </p:sp>
      <p:sp>
        <p:nvSpPr>
          <p:cNvPr id="162" name="Don't be afraid to experiment with a function after you write it."/>
          <p:cNvSpPr txBox="1"/>
          <p:nvPr/>
        </p:nvSpPr>
        <p:spPr>
          <a:xfrm>
            <a:off x="2743200" y="10826750"/>
            <a:ext cx="1609935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Don't be afraid to experiment with a function after you write it.</a:t>
            </a:r>
          </a:p>
        </p:txBody>
      </p:sp>
      <p:sp>
        <p:nvSpPr>
          <p:cNvPr id="163" name="Interactive sessions can become doctests.  Just copy and paste."/>
          <p:cNvSpPr txBox="1"/>
          <p:nvPr/>
        </p:nvSpPr>
        <p:spPr>
          <a:xfrm>
            <a:off x="2743200" y="11944350"/>
            <a:ext cx="15610007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Interactive sessions can become doctests.  Just copy and paste.</a:t>
            </a:r>
          </a:p>
        </p:txBody>
      </p:sp>
      <p:sp>
        <p:nvSpPr>
          <p:cNvPr id="164" name="(Demo)"/>
          <p:cNvSpPr txBox="1"/>
          <p:nvPr/>
        </p:nvSpPr>
        <p:spPr>
          <a:xfrm>
            <a:off x="21221700" y="12237383"/>
            <a:ext cx="1994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1</a:t>
            </a:r>
            <a:r>
              <a:rPr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animBg="1" advAuto="0"/>
      <p:bldP spid="155" grpId="2" animBg="1" advAuto="0"/>
      <p:bldP spid="156" grpId="3" animBg="1" advAuto="0"/>
      <p:bldP spid="157" grpId="4" animBg="1" advAuto="0"/>
      <p:bldP spid="158" grpId="5" animBg="1" advAuto="0"/>
      <p:bldP spid="159" grpId="6" animBg="1" advAuto="0"/>
      <p:bldP spid="161" grpId="7" animBg="1" advAuto="0"/>
      <p:bldP spid="162" grpId="8" animBg="1" advAuto="0"/>
      <p:bldP spid="163" grpId="9" animBg="1" advAuto="0"/>
      <p:bldP spid="164" grpId="1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rry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Currying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Function Curry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Currying</a:t>
            </a:r>
          </a:p>
        </p:txBody>
      </p:sp>
      <p:sp>
        <p:nvSpPr>
          <p:cNvPr id="171" name="def make_adder(n):…"/>
          <p:cNvSpPr txBox="1"/>
          <p:nvPr/>
        </p:nvSpPr>
        <p:spPr>
          <a:xfrm>
            <a:off x="8915400" y="2946400"/>
            <a:ext cx="655709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def make_adder(n):</a:t>
            </a:r>
          </a:p>
          <a:p>
            <a:r>
              <a:t>    return lambda k: n + k</a:t>
            </a:r>
          </a:p>
        </p:txBody>
      </p:sp>
      <p:sp>
        <p:nvSpPr>
          <p:cNvPr id="172" name="&gt;&gt;&gt; make_adder(2)(3)…"/>
          <p:cNvSpPr txBox="1"/>
          <p:nvPr/>
        </p:nvSpPr>
        <p:spPr>
          <a:xfrm>
            <a:off x="3289300" y="5099050"/>
            <a:ext cx="533372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&gt;&gt;&gt; make_adder(2)(3)</a:t>
            </a:r>
          </a:p>
          <a:p>
            <a:r>
              <a:t>5</a:t>
            </a:r>
          </a:p>
          <a:p>
            <a:r>
              <a:t>&gt;&gt;&gt; add(2, 3)</a:t>
            </a:r>
          </a:p>
          <a:p>
            <a:r>
              <a:t>5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3009900" y="4737100"/>
            <a:ext cx="13310755" cy="2692400"/>
            <a:chOff x="0" y="0"/>
            <a:chExt cx="13310754" cy="2692400"/>
          </a:xfrm>
        </p:grpSpPr>
        <p:sp>
          <p:nvSpPr>
            <p:cNvPr id="173" name="There's a general relationship between these functions"/>
            <p:cNvSpPr/>
            <p:nvPr/>
          </p:nvSpPr>
          <p:spPr>
            <a:xfrm>
              <a:off x="5787680" y="446669"/>
              <a:ext cx="7523074" cy="180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3" y="0"/>
                  </a:moveTo>
                  <a:cubicBezTo>
                    <a:pt x="1505" y="0"/>
                    <a:pt x="1173" y="1033"/>
                    <a:pt x="1093" y="2409"/>
                  </a:cubicBezTo>
                  <a:lnTo>
                    <a:pt x="0" y="3961"/>
                  </a:lnTo>
                  <a:lnTo>
                    <a:pt x="1075" y="5480"/>
                  </a:lnTo>
                  <a:lnTo>
                    <a:pt x="1075" y="18553"/>
                  </a:lnTo>
                  <a:cubicBezTo>
                    <a:pt x="1075" y="20236"/>
                    <a:pt x="1446" y="21600"/>
                    <a:pt x="1903" y="21600"/>
                  </a:cubicBezTo>
                  <a:lnTo>
                    <a:pt x="20773" y="21600"/>
                  </a:lnTo>
                  <a:cubicBezTo>
                    <a:pt x="21230" y="21600"/>
                    <a:pt x="21600" y="20236"/>
                    <a:pt x="21600" y="18553"/>
                  </a:cubicBezTo>
                  <a:lnTo>
                    <a:pt x="21600" y="3047"/>
                  </a:lnTo>
                  <a:cubicBezTo>
                    <a:pt x="21600" y="1364"/>
                    <a:pt x="21230" y="0"/>
                    <a:pt x="20773" y="0"/>
                  </a:cubicBezTo>
                  <a:lnTo>
                    <a:pt x="1903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rPr dirty="0"/>
                <a:t>There's a general relationship between these functions</a:t>
              </a:r>
            </a:p>
          </p:txBody>
        </p:sp>
        <p:sp>
          <p:nvSpPr>
            <p:cNvPr id="174" name="Rounded Rectangle"/>
            <p:cNvSpPr/>
            <p:nvPr/>
          </p:nvSpPr>
          <p:spPr>
            <a:xfrm>
              <a:off x="0" y="0"/>
              <a:ext cx="5588000" cy="2692400"/>
            </a:xfrm>
            <a:prstGeom prst="roundRect">
              <a:avLst>
                <a:gd name="adj" fmla="val 7075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76" name="Curry: Transform a multi-argument function into a single-argument, higher-order function"/>
          <p:cNvSpPr txBox="1">
            <a:spLocks noGrp="1"/>
          </p:cNvSpPr>
          <p:nvPr>
            <p:ph type="body" sz="half" idx="1"/>
          </p:nvPr>
        </p:nvSpPr>
        <p:spPr>
          <a:xfrm>
            <a:off x="845406" y="8607425"/>
            <a:ext cx="22720301" cy="3076575"/>
          </a:xfrm>
          <a:prstGeom prst="rect">
            <a:avLst/>
          </a:prstGeom>
        </p:spPr>
        <p:txBody>
          <a:bodyPr/>
          <a:lstStyle/>
          <a:p>
            <a:r>
              <a:rPr b="1"/>
              <a:t>Curry</a:t>
            </a:r>
            <a:r>
              <a:t>: Transform a multi-argument function into a single-argument, higher-order function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8" name="(Demo)"/>
          <p:cNvSpPr txBox="1"/>
          <p:nvPr/>
        </p:nvSpPr>
        <p:spPr>
          <a:xfrm>
            <a:off x="18097500" y="5823883"/>
            <a:ext cx="1994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  <p:bldP spid="172" grpId="2" animBg="1" advAuto="0"/>
      <p:bldP spid="175" grpId="3" animBg="1" advAuto="0"/>
      <p:bldP spid="176" grpId="5" build="p" bldLvl="5" animBg="1" advAuto="0"/>
      <p:bldP spid="178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eco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Decorators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" name="Function Deco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Decorators</a:t>
            </a:r>
          </a:p>
        </p:txBody>
      </p:sp>
      <p:sp>
        <p:nvSpPr>
          <p:cNvPr id="185" name="(Demo)"/>
          <p:cNvSpPr txBox="1">
            <a:spLocks noGrp="1"/>
          </p:cNvSpPr>
          <p:nvPr>
            <p:ph type="body" sz="quarter" idx="1"/>
          </p:nvPr>
        </p:nvSpPr>
        <p:spPr>
          <a:xfrm>
            <a:off x="10726025" y="2451100"/>
            <a:ext cx="2944650" cy="7884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(Demo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sp>
        <p:nvSpPr>
          <p:cNvPr id="186" name="@trace1…"/>
          <p:cNvSpPr txBox="1"/>
          <p:nvPr/>
        </p:nvSpPr>
        <p:spPr>
          <a:xfrm>
            <a:off x="10198100" y="3746500"/>
            <a:ext cx="6934200" cy="431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@trace1</a:t>
            </a:r>
          </a:p>
          <a:p>
            <a:r>
              <a:t>def triple(x):</a:t>
            </a:r>
          </a:p>
          <a:p>
            <a:r>
              <a:t>    return 3 * x</a:t>
            </a:r>
          </a:p>
        </p:txBody>
      </p:sp>
      <p:sp>
        <p:nvSpPr>
          <p:cNvPr id="187" name="is identical to"/>
          <p:cNvSpPr txBox="1"/>
          <p:nvPr/>
        </p:nvSpPr>
        <p:spPr>
          <a:xfrm>
            <a:off x="9715500" y="7670800"/>
            <a:ext cx="49276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0" marR="0" lvl="8" indent="0" defTabSz="647700">
              <a:lnSpc>
                <a:spcPts val="5700"/>
              </a:lnSpc>
              <a:defRPr i="1">
                <a:uFillTx/>
              </a:defRPr>
            </a:pPr>
            <a:r>
              <a:t>is identical to</a:t>
            </a:r>
          </a:p>
        </p:txBody>
      </p:sp>
      <p:sp>
        <p:nvSpPr>
          <p:cNvPr id="188" name="def triple(x):…"/>
          <p:cNvSpPr txBox="1"/>
          <p:nvPr/>
        </p:nvSpPr>
        <p:spPr>
          <a:xfrm>
            <a:off x="9563100" y="8839200"/>
            <a:ext cx="5905500" cy="415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def triple(x):</a:t>
            </a:r>
          </a:p>
          <a:p>
            <a:r>
              <a:t>    return 3 * x</a:t>
            </a:r>
          </a:p>
          <a:p>
            <a:r>
              <a:t>triple = trace1(triple)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829800" y="4943763"/>
            <a:ext cx="8394700" cy="1803400"/>
            <a:chOff x="0" y="0"/>
            <a:chExt cx="8394700" cy="1803400"/>
          </a:xfrm>
        </p:grpSpPr>
        <p:sp>
          <p:nvSpPr>
            <p:cNvPr id="189" name="Rounded Rectangle"/>
            <p:cNvSpPr/>
            <p:nvPr/>
          </p:nvSpPr>
          <p:spPr>
            <a:xfrm>
              <a:off x="0" y="0"/>
              <a:ext cx="4660900" cy="1803400"/>
            </a:xfrm>
            <a:prstGeom prst="roundRect">
              <a:avLst>
                <a:gd name="adj" fmla="val 10563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90" name="Decorated function"/>
            <p:cNvSpPr/>
            <p:nvPr/>
          </p:nvSpPr>
          <p:spPr>
            <a:xfrm>
              <a:off x="4826000" y="0"/>
              <a:ext cx="3568700" cy="180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1" y="0"/>
                  </a:moveTo>
                  <a:cubicBezTo>
                    <a:pt x="2072" y="0"/>
                    <a:pt x="1384" y="1362"/>
                    <a:pt x="1384" y="3042"/>
                  </a:cubicBezTo>
                  <a:lnTo>
                    <a:pt x="1384" y="9583"/>
                  </a:lnTo>
                  <a:lnTo>
                    <a:pt x="0" y="11104"/>
                  </a:lnTo>
                  <a:lnTo>
                    <a:pt x="1384" y="12625"/>
                  </a:lnTo>
                  <a:lnTo>
                    <a:pt x="1384" y="18558"/>
                  </a:lnTo>
                  <a:cubicBezTo>
                    <a:pt x="1384" y="20238"/>
                    <a:pt x="2072" y="21600"/>
                    <a:pt x="2921" y="21600"/>
                  </a:cubicBezTo>
                  <a:lnTo>
                    <a:pt x="20063" y="21600"/>
                  </a:lnTo>
                  <a:cubicBezTo>
                    <a:pt x="20912" y="21600"/>
                    <a:pt x="21600" y="20238"/>
                    <a:pt x="21600" y="18558"/>
                  </a:cubicBezTo>
                  <a:lnTo>
                    <a:pt x="21600" y="3042"/>
                  </a:lnTo>
                  <a:cubicBezTo>
                    <a:pt x="21600" y="1362"/>
                    <a:pt x="20912" y="0"/>
                    <a:pt x="20063" y="0"/>
                  </a:cubicBezTo>
                  <a:lnTo>
                    <a:pt x="2921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Decorated function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5502723" y="9479773"/>
            <a:ext cx="10080177" cy="2349699"/>
            <a:chOff x="0" y="0"/>
            <a:chExt cx="10080176" cy="2349698"/>
          </a:xfrm>
        </p:grpSpPr>
        <p:sp>
          <p:nvSpPr>
            <p:cNvPr id="192" name="Why not just use this?"/>
            <p:cNvSpPr/>
            <p:nvPr/>
          </p:nvSpPr>
          <p:spPr>
            <a:xfrm>
              <a:off x="0" y="0"/>
              <a:ext cx="3678635" cy="180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" y="0"/>
                  </a:moveTo>
                  <a:cubicBezTo>
                    <a:pt x="668" y="0"/>
                    <a:pt x="0" y="1362"/>
                    <a:pt x="0" y="3042"/>
                  </a:cubicBezTo>
                  <a:lnTo>
                    <a:pt x="0" y="18558"/>
                  </a:lnTo>
                  <a:cubicBezTo>
                    <a:pt x="0" y="20238"/>
                    <a:pt x="668" y="21600"/>
                    <a:pt x="1491" y="21600"/>
                  </a:cubicBezTo>
                  <a:lnTo>
                    <a:pt x="18121" y="21600"/>
                  </a:lnTo>
                  <a:cubicBezTo>
                    <a:pt x="18944" y="21600"/>
                    <a:pt x="19612" y="20238"/>
                    <a:pt x="19612" y="18558"/>
                  </a:cubicBezTo>
                  <a:lnTo>
                    <a:pt x="19612" y="13091"/>
                  </a:lnTo>
                  <a:lnTo>
                    <a:pt x="21600" y="11570"/>
                  </a:lnTo>
                  <a:lnTo>
                    <a:pt x="19612" y="10049"/>
                  </a:lnTo>
                  <a:lnTo>
                    <a:pt x="19612" y="3042"/>
                  </a:lnTo>
                  <a:cubicBezTo>
                    <a:pt x="19612" y="1362"/>
                    <a:pt x="18944" y="0"/>
                    <a:pt x="18121" y="0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rPr dirty="0"/>
                <a:t>Why not just use this?</a:t>
              </a:r>
            </a:p>
          </p:txBody>
        </p:sp>
        <p:sp>
          <p:nvSpPr>
            <p:cNvPr id="193" name="Rounded Rectangle"/>
            <p:cNvSpPr/>
            <p:nvPr/>
          </p:nvSpPr>
          <p:spPr>
            <a:xfrm>
              <a:off x="3717476" y="546298"/>
              <a:ext cx="6362701" cy="1803401"/>
            </a:xfrm>
            <a:prstGeom prst="roundRect">
              <a:avLst>
                <a:gd name="adj" fmla="val 10563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316317" y="4044498"/>
            <a:ext cx="5862983" cy="1803401"/>
            <a:chOff x="0" y="0"/>
            <a:chExt cx="5862982" cy="1803400"/>
          </a:xfrm>
        </p:grpSpPr>
        <p:sp>
          <p:nvSpPr>
            <p:cNvPr id="195" name="Rounded Rectangle"/>
            <p:cNvSpPr/>
            <p:nvPr/>
          </p:nvSpPr>
          <p:spPr>
            <a:xfrm>
              <a:off x="3665882" y="1081682"/>
              <a:ext cx="2197101" cy="558801"/>
            </a:xfrm>
            <a:prstGeom prst="roundRect">
              <a:avLst>
                <a:gd name="adj" fmla="val 34091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96" name="Function decorator"/>
            <p:cNvSpPr/>
            <p:nvPr/>
          </p:nvSpPr>
          <p:spPr>
            <a:xfrm>
              <a:off x="0" y="0"/>
              <a:ext cx="3609182" cy="180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0"/>
                  </a:moveTo>
                  <a:cubicBezTo>
                    <a:pt x="681" y="0"/>
                    <a:pt x="0" y="1362"/>
                    <a:pt x="0" y="3042"/>
                  </a:cubicBezTo>
                  <a:lnTo>
                    <a:pt x="0" y="18558"/>
                  </a:lnTo>
                  <a:cubicBezTo>
                    <a:pt x="0" y="20238"/>
                    <a:pt x="681" y="21600"/>
                    <a:pt x="1520" y="21600"/>
                  </a:cubicBezTo>
                  <a:lnTo>
                    <a:pt x="18469" y="21600"/>
                  </a:lnTo>
                  <a:cubicBezTo>
                    <a:pt x="19309" y="21600"/>
                    <a:pt x="19990" y="20238"/>
                    <a:pt x="19990" y="18558"/>
                  </a:cubicBezTo>
                  <a:lnTo>
                    <a:pt x="19990" y="18054"/>
                  </a:lnTo>
                  <a:lnTo>
                    <a:pt x="21600" y="16533"/>
                  </a:lnTo>
                  <a:lnTo>
                    <a:pt x="19990" y="15012"/>
                  </a:lnTo>
                  <a:lnTo>
                    <a:pt x="19990" y="3042"/>
                  </a:lnTo>
                  <a:cubicBezTo>
                    <a:pt x="19990" y="1362"/>
                    <a:pt x="19309" y="0"/>
                    <a:pt x="18469" y="0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Function decorator</a:t>
              </a:r>
            </a:p>
          </p:txBody>
        </p:sp>
      </p:grp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  <p:bldP spid="187" grpId="4" animBg="1" advAuto="0"/>
      <p:bldP spid="188" grpId="5" animBg="1" advAuto="0"/>
      <p:bldP spid="191" grpId="3" animBg="1" advAuto="0"/>
      <p:bldP spid="194" grpId="6" animBg="1" advAuto="0"/>
      <p:bldP spid="197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" name="def delay(arg):…"/>
          <p:cNvSpPr txBox="1"/>
          <p:nvPr/>
        </p:nvSpPr>
        <p:spPr>
          <a:xfrm>
            <a:off x="1308100" y="8388350"/>
            <a:ext cx="4931309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647700">
              <a:defRPr sz="3000">
                <a:uFillTx/>
              </a:defRPr>
            </a:pPr>
            <a:r>
              <a:rPr dirty="0"/>
              <a:t>def delay(</a:t>
            </a:r>
            <a:r>
              <a:rPr dirty="0" err="1"/>
              <a:t>arg</a:t>
            </a:r>
            <a:r>
              <a:rPr dirty="0"/>
              <a:t>):</a:t>
            </a:r>
          </a:p>
          <a:p>
            <a:pPr marL="0" marR="0" defTabSz="647700">
              <a:defRPr sz="3000">
                <a:solidFill>
                  <a:srgbClr val="4070A0"/>
                </a:solidFill>
                <a:uFillTx/>
              </a:defRPr>
            </a:pPr>
            <a:r>
              <a:rPr dirty="0"/>
              <a:t>    print('delayed')</a:t>
            </a:r>
          </a:p>
          <a:p>
            <a:pPr marL="0" marR="0" defTabSz="647700">
              <a:defRPr sz="3000">
                <a:uFillTx/>
              </a:defRPr>
            </a:pPr>
            <a:r>
              <a:rPr dirty="0"/>
              <a:t>    def g():</a:t>
            </a:r>
          </a:p>
          <a:p>
            <a:pPr marL="0" marR="0" defTabSz="647700">
              <a:defRPr sz="3000">
                <a:uFillTx/>
              </a:defRPr>
            </a:pPr>
            <a:r>
              <a:rPr dirty="0"/>
              <a:t>        return </a:t>
            </a:r>
            <a:r>
              <a:rPr dirty="0" err="1"/>
              <a:t>arg</a:t>
            </a:r>
            <a:endParaRPr dirty="0"/>
          </a:p>
          <a:p>
            <a:pPr marL="0" marR="0" defTabSz="647700">
              <a:defRPr sz="3000">
                <a:solidFill>
                  <a:srgbClr val="007020"/>
                </a:solidFill>
                <a:uFillTx/>
              </a:defRPr>
            </a:pPr>
            <a:r>
              <a:rPr dirty="0"/>
              <a:t>    return g</a:t>
            </a:r>
          </a:p>
        </p:txBody>
      </p:sp>
      <p:sp>
        <p:nvSpPr>
          <p:cNvPr id="205" name="What Would Python Displa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Would Python Display?</a:t>
            </a:r>
          </a:p>
        </p:txBody>
      </p:sp>
      <p:sp>
        <p:nvSpPr>
          <p:cNvPr id="206" name="The print function returns None.  It also displays its arguments (separated by spaces) when it is called."/>
          <p:cNvSpPr txBox="1">
            <a:spLocks noGrp="1"/>
          </p:cNvSpPr>
          <p:nvPr>
            <p:ph type="body" sz="quarter" idx="1"/>
          </p:nvPr>
        </p:nvSpPr>
        <p:spPr>
          <a:xfrm>
            <a:off x="838200" y="2324100"/>
            <a:ext cx="16516107" cy="1168400"/>
          </a:xfrm>
          <a:prstGeom prst="rect">
            <a:avLst/>
          </a:prstGeom>
        </p:spPr>
        <p:txBody>
          <a:bodyPr/>
          <a:lstStyle/>
          <a:p>
            <a:r>
              <a:t>The print function returns None.  It also displays its arguments (separated by spaces) when it is called.</a:t>
            </a:r>
          </a:p>
        </p:txBody>
      </p:sp>
      <p:sp>
        <p:nvSpPr>
          <p:cNvPr id="207" name="from operator import add, mul…"/>
          <p:cNvSpPr txBox="1"/>
          <p:nvPr/>
        </p:nvSpPr>
        <p:spPr>
          <a:xfrm>
            <a:off x="1308100" y="3949700"/>
            <a:ext cx="753578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from operator import add, mul</a:t>
            </a:r>
          </a:p>
          <a:p>
            <a:r>
              <a:t>def square(x):</a:t>
            </a:r>
          </a:p>
          <a:p>
            <a:r>
              <a:t>    return mul(x, x)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768005" y="9766300"/>
            <a:ext cx="6591301" cy="2933503"/>
            <a:chOff x="0" y="0"/>
            <a:chExt cx="6591300" cy="2933502"/>
          </a:xfrm>
        </p:grpSpPr>
        <p:sp>
          <p:nvSpPr>
            <p:cNvPr id="208" name="Rounded Rectangle"/>
            <p:cNvSpPr/>
            <p:nvPr/>
          </p:nvSpPr>
          <p:spPr>
            <a:xfrm>
              <a:off x="3956394" y="0"/>
              <a:ext cx="876301" cy="571500"/>
            </a:xfrm>
            <a:prstGeom prst="roundRect">
              <a:avLst>
                <a:gd name="adj" fmla="val 33333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09" name="Names in nested def statements can refer to their enclosing scope"/>
            <p:cNvSpPr/>
            <p:nvPr/>
          </p:nvSpPr>
          <p:spPr>
            <a:xfrm>
              <a:off x="0" y="630039"/>
              <a:ext cx="6591300" cy="230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4" y="0"/>
                  </a:moveTo>
                  <a:lnTo>
                    <a:pt x="13808" y="4570"/>
                  </a:lnTo>
                  <a:lnTo>
                    <a:pt x="832" y="4570"/>
                  </a:lnTo>
                  <a:cubicBezTo>
                    <a:pt x="373" y="4570"/>
                    <a:pt x="0" y="5636"/>
                    <a:pt x="0" y="6952"/>
                  </a:cubicBezTo>
                  <a:lnTo>
                    <a:pt x="0" y="19218"/>
                  </a:lnTo>
                  <a:cubicBezTo>
                    <a:pt x="0" y="20534"/>
                    <a:pt x="373" y="21600"/>
                    <a:pt x="832" y="21600"/>
                  </a:cubicBezTo>
                  <a:lnTo>
                    <a:pt x="20768" y="21600"/>
                  </a:lnTo>
                  <a:cubicBezTo>
                    <a:pt x="21227" y="21600"/>
                    <a:pt x="21600" y="20534"/>
                    <a:pt x="21600" y="19218"/>
                  </a:cubicBezTo>
                  <a:lnTo>
                    <a:pt x="21600" y="6952"/>
                  </a:lnTo>
                  <a:cubicBezTo>
                    <a:pt x="21600" y="5636"/>
                    <a:pt x="21227" y="4570"/>
                    <a:pt x="20768" y="4570"/>
                  </a:cubicBezTo>
                  <a:lnTo>
                    <a:pt x="14641" y="4570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endParaRPr lang="en-US" dirty="0"/>
            </a:p>
            <a:p>
              <a:r>
                <a:rPr dirty="0"/>
                <a:t>Names in nested def statements can refer to their enclosing scope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762000" y="5703689"/>
            <a:ext cx="6451600" cy="3262511"/>
            <a:chOff x="0" y="0"/>
            <a:chExt cx="6451600" cy="3262510"/>
          </a:xfrm>
        </p:grpSpPr>
        <p:sp>
          <p:nvSpPr>
            <p:cNvPr id="211" name="Rounded Rectangle"/>
            <p:cNvSpPr/>
            <p:nvPr/>
          </p:nvSpPr>
          <p:spPr>
            <a:xfrm>
              <a:off x="1429888" y="2691010"/>
              <a:ext cx="2374901" cy="571501"/>
            </a:xfrm>
            <a:prstGeom prst="roundRect">
              <a:avLst>
                <a:gd name="adj" fmla="val 33333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12" name="A function that takes any argument and returns a function that returns that arg"/>
            <p:cNvSpPr/>
            <p:nvPr/>
          </p:nvSpPr>
          <p:spPr>
            <a:xfrm>
              <a:off x="0" y="0"/>
              <a:ext cx="6451600" cy="265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0" y="0"/>
                  </a:moveTo>
                  <a:cubicBezTo>
                    <a:pt x="381" y="0"/>
                    <a:pt x="0" y="926"/>
                    <a:pt x="0" y="2067"/>
                  </a:cubicBezTo>
                  <a:lnTo>
                    <a:pt x="0" y="17572"/>
                  </a:lnTo>
                  <a:cubicBezTo>
                    <a:pt x="0" y="18714"/>
                    <a:pt x="381" y="19639"/>
                    <a:pt x="850" y="19639"/>
                  </a:cubicBezTo>
                  <a:lnTo>
                    <a:pt x="10266" y="19639"/>
                  </a:lnTo>
                  <a:lnTo>
                    <a:pt x="10691" y="21600"/>
                  </a:lnTo>
                  <a:lnTo>
                    <a:pt x="11116" y="19639"/>
                  </a:lnTo>
                  <a:lnTo>
                    <a:pt x="20750" y="19639"/>
                  </a:lnTo>
                  <a:cubicBezTo>
                    <a:pt x="21219" y="19639"/>
                    <a:pt x="21600" y="18714"/>
                    <a:pt x="21600" y="17572"/>
                  </a:cubicBezTo>
                  <a:lnTo>
                    <a:pt x="21600" y="2067"/>
                  </a:lnTo>
                  <a:cubicBezTo>
                    <a:pt x="21600" y="926"/>
                    <a:pt x="21219" y="0"/>
                    <a:pt x="20750" y="0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A function that takes any argument and returns a function that returns that arg</a:t>
              </a:r>
            </a:p>
          </p:txBody>
        </p:sp>
      </p:grpSp>
      <p:sp>
        <p:nvSpPr>
          <p:cNvPr id="214" name="print(print(5))"/>
          <p:cNvSpPr txBox="1"/>
          <p:nvPr/>
        </p:nvSpPr>
        <p:spPr>
          <a:xfrm>
            <a:off x="9245600" y="7296150"/>
            <a:ext cx="655709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print(print(5))</a:t>
            </a:r>
          </a:p>
        </p:txBody>
      </p:sp>
      <p:sp>
        <p:nvSpPr>
          <p:cNvPr id="215" name="delay(delay)()(6)()"/>
          <p:cNvSpPr txBox="1"/>
          <p:nvPr/>
        </p:nvSpPr>
        <p:spPr>
          <a:xfrm>
            <a:off x="9245600" y="9239250"/>
            <a:ext cx="4844376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delay(delay)()(6)()</a:t>
            </a:r>
          </a:p>
        </p:txBody>
      </p:sp>
      <p:sp>
        <p:nvSpPr>
          <p:cNvPr id="216" name="Line"/>
          <p:cNvSpPr/>
          <p:nvPr/>
        </p:nvSpPr>
        <p:spPr>
          <a:xfrm>
            <a:off x="9461684" y="9893300"/>
            <a:ext cx="4034766" cy="0"/>
          </a:xfrm>
          <a:prstGeom prst="line">
            <a:avLst/>
          </a:prstGeom>
          <a:ln w="25400">
            <a:solidFill>
              <a:srgbClr val="213AF5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9483104" y="10071100"/>
            <a:ext cx="3300543" cy="0"/>
          </a:xfrm>
          <a:prstGeom prst="line">
            <a:avLst/>
          </a:prstGeom>
          <a:ln w="25400">
            <a:solidFill>
              <a:srgbClr val="213AF5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9491493" y="10248900"/>
            <a:ext cx="2829442" cy="0"/>
          </a:xfrm>
          <a:prstGeom prst="line">
            <a:avLst/>
          </a:prstGeom>
          <a:ln w="25400">
            <a:solidFill>
              <a:srgbClr val="213AF5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19" name="Rounded Rectangle"/>
          <p:cNvSpPr/>
          <p:nvPr/>
        </p:nvSpPr>
        <p:spPr>
          <a:xfrm>
            <a:off x="9283700" y="9232900"/>
            <a:ext cx="3022600" cy="571500"/>
          </a:xfrm>
          <a:prstGeom prst="roundRect">
            <a:avLst>
              <a:gd name="adj" fmla="val 33333"/>
            </a:avLst>
          </a:prstGeom>
          <a:ln w="25400">
            <a:solidFill>
              <a:srgbClr val="007ECF"/>
            </a:solidFill>
            <a:custDash>
              <a:ds d="2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20" name="print(delay(print)()(4))"/>
          <p:cNvSpPr txBox="1"/>
          <p:nvPr/>
        </p:nvSpPr>
        <p:spPr>
          <a:xfrm>
            <a:off x="9245600" y="11258550"/>
            <a:ext cx="6067743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print(delay(print)()(4))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10753429" y="7893050"/>
            <a:ext cx="1955638" cy="628650"/>
            <a:chOff x="0" y="0"/>
            <a:chExt cx="1955636" cy="628650"/>
          </a:xfrm>
        </p:grpSpPr>
        <p:sp>
          <p:nvSpPr>
            <p:cNvPr id="221" name="Line"/>
            <p:cNvSpPr/>
            <p:nvPr/>
          </p:nvSpPr>
          <p:spPr>
            <a:xfrm>
              <a:off x="0" y="0"/>
              <a:ext cx="1955637" cy="0"/>
            </a:xfrm>
            <a:prstGeom prst="line">
              <a:avLst/>
            </a:prstGeom>
            <a:noFill/>
            <a:ln w="25400" cap="flat">
              <a:solidFill>
                <a:srgbClr val="213AF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22" name="None"/>
            <p:cNvSpPr txBox="1"/>
            <p:nvPr/>
          </p:nvSpPr>
          <p:spPr>
            <a:xfrm>
              <a:off x="421265" y="82550"/>
              <a:ext cx="1113106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3000">
                  <a:solidFill>
                    <a:srgbClr val="213AF5"/>
                  </a:solidFill>
                  <a:uFill>
                    <a:solidFill>
                      <a:srgbClr val="213AF5"/>
                    </a:solidFill>
                  </a:uFill>
                </a:defRPr>
              </a:lvl1pPr>
            </a:lstStyle>
            <a:p>
              <a:r>
                <a:t>None</a:t>
              </a:r>
            </a:p>
          </p:txBody>
        </p:sp>
      </p:grp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8705" y="13350875"/>
            <a:ext cx="238722" cy="221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25" name="print(5)"/>
          <p:cNvSpPr txBox="1"/>
          <p:nvPr/>
        </p:nvSpPr>
        <p:spPr>
          <a:xfrm>
            <a:off x="9245600" y="6127750"/>
            <a:ext cx="215296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print(5)</a:t>
            </a:r>
          </a:p>
        </p:txBody>
      </p:sp>
      <p:sp>
        <p:nvSpPr>
          <p:cNvPr id="226" name="None"/>
          <p:cNvSpPr txBox="1"/>
          <p:nvPr/>
        </p:nvSpPr>
        <p:spPr>
          <a:xfrm>
            <a:off x="16891000" y="7296150"/>
            <a:ext cx="11742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None</a:t>
            </a:r>
          </a:p>
        </p:txBody>
      </p:sp>
      <p:sp>
        <p:nvSpPr>
          <p:cNvPr id="227" name="6"/>
          <p:cNvSpPr txBox="1"/>
          <p:nvPr/>
        </p:nvSpPr>
        <p:spPr>
          <a:xfrm>
            <a:off x="16891000" y="9239250"/>
            <a:ext cx="44025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228" name="None"/>
          <p:cNvSpPr txBox="1"/>
          <p:nvPr/>
        </p:nvSpPr>
        <p:spPr>
          <a:xfrm>
            <a:off x="16891000" y="11258550"/>
            <a:ext cx="11742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None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9245599" y="5149850"/>
            <a:ext cx="8085655" cy="584200"/>
            <a:chOff x="0" y="0"/>
            <a:chExt cx="8085653" cy="584200"/>
          </a:xfrm>
        </p:grpSpPr>
        <p:sp>
          <p:nvSpPr>
            <p:cNvPr id="229" name="5"/>
            <p:cNvSpPr txBox="1"/>
            <p:nvPr/>
          </p:nvSpPr>
          <p:spPr>
            <a:xfrm>
              <a:off x="0" y="0"/>
              <a:ext cx="440254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230" name="5"/>
            <p:cNvSpPr txBox="1"/>
            <p:nvPr/>
          </p:nvSpPr>
          <p:spPr>
            <a:xfrm>
              <a:off x="7645400" y="0"/>
              <a:ext cx="440254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</a:t>
              </a:r>
            </a:p>
          </p:txBody>
        </p:sp>
      </p:grpSp>
      <p:sp>
        <p:nvSpPr>
          <p:cNvPr id="232" name="None"/>
          <p:cNvSpPr txBox="1"/>
          <p:nvPr/>
        </p:nvSpPr>
        <p:spPr>
          <a:xfrm>
            <a:off x="16891000" y="6127750"/>
            <a:ext cx="11742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None</a:t>
            </a:r>
          </a:p>
        </p:txBody>
      </p:sp>
      <p:sp>
        <p:nvSpPr>
          <p:cNvPr id="233" name="5…"/>
          <p:cNvSpPr txBox="1"/>
          <p:nvPr/>
        </p:nvSpPr>
        <p:spPr>
          <a:xfrm>
            <a:off x="21082000" y="7178675"/>
            <a:ext cx="175252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  <a:p>
            <a:r>
              <a:t>None</a:t>
            </a:r>
          </a:p>
        </p:txBody>
      </p:sp>
      <p:sp>
        <p:nvSpPr>
          <p:cNvPr id="234" name="delayed…"/>
          <p:cNvSpPr txBox="1"/>
          <p:nvPr/>
        </p:nvSpPr>
        <p:spPr>
          <a:xfrm>
            <a:off x="21082000" y="8743950"/>
            <a:ext cx="215296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delayed</a:t>
            </a:r>
          </a:p>
          <a:p>
            <a:r>
              <a:t>delayed</a:t>
            </a:r>
          </a:p>
          <a:p>
            <a:r>
              <a:t>6</a:t>
            </a:r>
          </a:p>
        </p:txBody>
      </p:sp>
      <p:sp>
        <p:nvSpPr>
          <p:cNvPr id="235" name="delayed…"/>
          <p:cNvSpPr txBox="1"/>
          <p:nvPr/>
        </p:nvSpPr>
        <p:spPr>
          <a:xfrm>
            <a:off x="21082000" y="10768012"/>
            <a:ext cx="215296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delayed</a:t>
            </a:r>
          </a:p>
          <a:p>
            <a:r>
              <a:t>4</a:t>
            </a:r>
          </a:p>
          <a:p>
            <a:r>
              <a:t>None</a:t>
            </a:r>
          </a:p>
        </p:txBody>
      </p:sp>
      <p:sp>
        <p:nvSpPr>
          <p:cNvPr id="236" name="5"/>
          <p:cNvSpPr txBox="1"/>
          <p:nvPr/>
        </p:nvSpPr>
        <p:spPr>
          <a:xfrm>
            <a:off x="21082000" y="6127750"/>
            <a:ext cx="44025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9156700" y="3670299"/>
            <a:ext cx="14942662" cy="1143001"/>
            <a:chOff x="0" y="-495300"/>
            <a:chExt cx="14942661" cy="1143000"/>
          </a:xfrm>
        </p:grpSpPr>
        <p:sp>
          <p:nvSpPr>
            <p:cNvPr id="237" name="This expression"/>
            <p:cNvSpPr txBox="1"/>
            <p:nvPr/>
          </p:nvSpPr>
          <p:spPr>
            <a:xfrm>
              <a:off x="0" y="0"/>
              <a:ext cx="3865682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This expression</a:t>
              </a:r>
            </a:p>
          </p:txBody>
        </p:sp>
        <p:sp>
          <p:nvSpPr>
            <p:cNvPr id="238" name="Evaluates to"/>
            <p:cNvSpPr txBox="1"/>
            <p:nvPr/>
          </p:nvSpPr>
          <p:spPr>
            <a:xfrm>
              <a:off x="7581900" y="0"/>
              <a:ext cx="3131662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Evaluates to</a:t>
              </a:r>
            </a:p>
          </p:txBody>
        </p:sp>
        <p:sp>
          <p:nvSpPr>
            <p:cNvPr id="239" name="Interactive…"/>
            <p:cNvSpPr txBox="1"/>
            <p:nvPr/>
          </p:nvSpPr>
          <p:spPr>
            <a:xfrm>
              <a:off x="11811000" y="-495301"/>
              <a:ext cx="3131662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/>
              </a:pPr>
              <a:r>
                <a:t>Interactive</a:t>
              </a:r>
            </a:p>
            <a:p>
              <a:pPr>
                <a:defRPr b="1"/>
              </a:pPr>
              <a:r>
                <a:t>Output</a:t>
              </a:r>
            </a:p>
          </p:txBody>
        </p:sp>
        <p:sp>
          <p:nvSpPr>
            <p:cNvPr id="240" name="Line"/>
            <p:cNvSpPr/>
            <p:nvPr/>
          </p:nvSpPr>
          <p:spPr>
            <a:xfrm>
              <a:off x="127000" y="647700"/>
              <a:ext cx="6800389" cy="0"/>
            </a:xfrm>
            <a:prstGeom prst="line">
              <a:avLst/>
            </a:prstGeom>
            <a:noFill/>
            <a:ln w="50800" cap="flat">
              <a:solidFill>
                <a:srgbClr val="00882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41" name="Line"/>
            <p:cNvSpPr/>
            <p:nvPr/>
          </p:nvSpPr>
          <p:spPr>
            <a:xfrm>
              <a:off x="7669576" y="647700"/>
              <a:ext cx="3575813" cy="0"/>
            </a:xfrm>
            <a:prstGeom prst="line">
              <a:avLst/>
            </a:prstGeom>
            <a:noFill/>
            <a:ln w="50800" cap="flat">
              <a:solidFill>
                <a:srgbClr val="00882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11923391" y="647700"/>
              <a:ext cx="2752221" cy="0"/>
            </a:xfrm>
            <a:prstGeom prst="line">
              <a:avLst/>
            </a:prstGeom>
            <a:noFill/>
            <a:ln w="50800" cap="flat">
              <a:solidFill>
                <a:srgbClr val="00882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244" name="5"/>
          <p:cNvSpPr txBox="1"/>
          <p:nvPr/>
        </p:nvSpPr>
        <p:spPr>
          <a:xfrm>
            <a:off x="21082000" y="5155406"/>
            <a:ext cx="44025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3" animBg="1" advAuto="0"/>
      <p:bldP spid="206" grpId="1" build="p" bldLvl="5" animBg="1" advAuto="0"/>
      <p:bldP spid="207" grpId="2" animBg="1" advAuto="0"/>
      <p:bldP spid="210" grpId="15" animBg="1" advAuto="0"/>
      <p:bldP spid="213" grpId="16" animBg="1" advAuto="0"/>
      <p:bldP spid="214" grpId="9" animBg="1" advAuto="0"/>
      <p:bldP spid="215" grpId="14" animBg="1" advAuto="0"/>
      <p:bldP spid="216" grpId="17" animBg="1" advAuto="0"/>
      <p:bldP spid="217" grpId="18" animBg="1" advAuto="0"/>
      <p:bldP spid="218" grpId="19" animBg="1" advAuto="0"/>
      <p:bldP spid="219" grpId="20" animBg="1" advAuto="0"/>
      <p:bldP spid="220" grpId="23" animBg="1" advAuto="0"/>
      <p:bldP spid="223" grpId="10" animBg="1" advAuto="0"/>
      <p:bldP spid="225" grpId="6" animBg="1" advAuto="0"/>
      <p:bldP spid="226" grpId="12" animBg="1" advAuto="0"/>
      <p:bldP spid="227" grpId="22" animBg="1" advAuto="0"/>
      <p:bldP spid="228" grpId="25" animBg="1" advAuto="0"/>
      <p:bldP spid="231" grpId="4" animBg="1" advAuto="0"/>
      <p:bldP spid="232" grpId="7" animBg="1" advAuto="0"/>
      <p:bldP spid="233" grpId="11" build="p" bldLvl="5" animBg="1" advAuto="0"/>
      <p:bldP spid="234" grpId="21" build="p" bldLvl="5" animBg="1" advAuto="0"/>
      <p:bldP spid="235" grpId="24" build="p" bldLvl="5" animBg="1" advAuto="0"/>
      <p:bldP spid="236" grpId="8" animBg="1" advAuto="0"/>
      <p:bldP spid="243" grpId="3" animBg="1" advAuto="0"/>
      <p:bldP spid="244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/>
          <p:nvPr/>
        </p:nvSpPr>
        <p:spPr>
          <a:xfrm>
            <a:off x="8753596" y="431800"/>
            <a:ext cx="5573859" cy="18507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47" name="Global frame"/>
          <p:cNvSpPr txBox="1"/>
          <p:nvPr/>
        </p:nvSpPr>
        <p:spPr>
          <a:xfrm>
            <a:off x="8794619" y="497898"/>
            <a:ext cx="2933812" cy="62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Global frame</a:t>
            </a:r>
          </a:p>
        </p:txBody>
      </p:sp>
      <p:sp>
        <p:nvSpPr>
          <p:cNvPr id="248" name="horse"/>
          <p:cNvSpPr txBox="1"/>
          <p:nvPr/>
        </p:nvSpPr>
        <p:spPr>
          <a:xfrm>
            <a:off x="11959629" y="1026684"/>
            <a:ext cx="1451312" cy="45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horse</a:t>
            </a:r>
          </a:p>
        </p:txBody>
      </p:sp>
      <p:sp>
        <p:nvSpPr>
          <p:cNvPr id="249" name="mask"/>
          <p:cNvSpPr txBox="1"/>
          <p:nvPr/>
        </p:nvSpPr>
        <p:spPr>
          <a:xfrm>
            <a:off x="12172205" y="1668780"/>
            <a:ext cx="1238731" cy="453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mask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13545604" y="1017241"/>
            <a:ext cx="390867" cy="445322"/>
            <a:chOff x="0" y="0"/>
            <a:chExt cx="390866" cy="445320"/>
          </a:xfrm>
        </p:grpSpPr>
        <p:sp>
          <p:nvSpPr>
            <p:cNvPr id="250" name="Line"/>
            <p:cNvSpPr/>
            <p:nvPr/>
          </p:nvSpPr>
          <p:spPr>
            <a:xfrm flipH="1">
              <a:off x="-1" y="0"/>
              <a:ext cx="2" cy="44532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 flipH="1">
              <a:off x="0" y="445320"/>
              <a:ext cx="390867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13545604" y="1678223"/>
            <a:ext cx="390867" cy="453245"/>
            <a:chOff x="0" y="0"/>
            <a:chExt cx="390866" cy="453244"/>
          </a:xfrm>
        </p:grpSpPr>
        <p:sp>
          <p:nvSpPr>
            <p:cNvPr id="253" name="Line"/>
            <p:cNvSpPr/>
            <p:nvPr/>
          </p:nvSpPr>
          <p:spPr>
            <a:xfrm flipH="1">
              <a:off x="-1" y="0"/>
              <a:ext cx="2" cy="44532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 flipH="1">
              <a:off x="0" y="453244"/>
              <a:ext cx="390867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256" name="func horse(mask) [parent=Global]"/>
          <p:cNvSpPr txBox="1"/>
          <p:nvPr/>
        </p:nvSpPr>
        <p:spPr>
          <a:xfrm>
            <a:off x="17049946" y="979471"/>
            <a:ext cx="6495173" cy="54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func horse(mask) [parent=Global]</a:t>
            </a:r>
          </a:p>
        </p:txBody>
      </p:sp>
      <p:sp>
        <p:nvSpPr>
          <p:cNvPr id="257" name="func λ(horse) [parent=Global]"/>
          <p:cNvSpPr txBox="1"/>
          <p:nvPr/>
        </p:nvSpPr>
        <p:spPr>
          <a:xfrm>
            <a:off x="17053535" y="3887790"/>
            <a:ext cx="6149492" cy="54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func λ(horse) [parent=Global]</a:t>
            </a:r>
          </a:p>
        </p:txBody>
      </p:sp>
      <p:sp>
        <p:nvSpPr>
          <p:cNvPr id="258" name="Line"/>
          <p:cNvSpPr/>
          <p:nvPr/>
        </p:nvSpPr>
        <p:spPr>
          <a:xfrm>
            <a:off x="13772588" y="903961"/>
            <a:ext cx="3303964" cy="35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04" extrusionOk="0">
                <a:moveTo>
                  <a:pt x="0" y="21004"/>
                </a:moveTo>
                <a:cubicBezTo>
                  <a:pt x="2312" y="15145"/>
                  <a:pt x="6506" y="663"/>
                  <a:pt x="10508" y="33"/>
                </a:cubicBezTo>
                <a:cubicBezTo>
                  <a:pt x="14510" y="-596"/>
                  <a:pt x="19900" y="7807"/>
                  <a:pt x="21600" y="1769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13772588" y="1882869"/>
            <a:ext cx="3303964" cy="215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5" extrusionOk="0">
                <a:moveTo>
                  <a:pt x="0" y="64"/>
                </a:moveTo>
                <a:cubicBezTo>
                  <a:pt x="5110" y="-235"/>
                  <a:pt x="7395" y="508"/>
                  <a:pt x="10508" y="2346"/>
                </a:cubicBezTo>
                <a:cubicBezTo>
                  <a:pt x="14412" y="4652"/>
                  <a:pt x="19900" y="17958"/>
                  <a:pt x="21600" y="2136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60" name="def horse(mask):…"/>
          <p:cNvSpPr txBox="1"/>
          <p:nvPr/>
        </p:nvSpPr>
        <p:spPr>
          <a:xfrm>
            <a:off x="1080622" y="680531"/>
            <a:ext cx="7259683" cy="3713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400"/>
            </a:pPr>
            <a:r>
              <a:t>def horse(mask):</a:t>
            </a:r>
          </a:p>
          <a:p>
            <a:pPr defTabSz="584200">
              <a:defRPr sz="2400"/>
            </a:pPr>
            <a:r>
              <a:t>    horse = mask</a:t>
            </a:r>
          </a:p>
          <a:p>
            <a:pPr defTabSz="584200">
              <a:defRPr sz="2400"/>
            </a:pPr>
            <a:r>
              <a:t>    def mask(horse):</a:t>
            </a:r>
          </a:p>
          <a:p>
            <a:pPr defTabSz="584200">
              <a:defRPr sz="2400"/>
            </a:pPr>
            <a:r>
              <a:t>        return horse</a:t>
            </a:r>
          </a:p>
          <a:p>
            <a:pPr defTabSz="584200">
              <a:defRPr sz="2400"/>
            </a:pPr>
            <a:r>
              <a:t>    return horse(mask)</a:t>
            </a:r>
          </a:p>
          <a:p>
            <a:pPr defTabSz="584200">
              <a:defRPr sz="2400"/>
            </a:pPr>
            <a:endParaRPr/>
          </a:p>
          <a:p>
            <a:pPr defTabSz="584200">
              <a:defRPr sz="2400"/>
            </a:pPr>
            <a:r>
              <a:t>mask = lambda horse: horse(2)</a:t>
            </a:r>
          </a:p>
          <a:p>
            <a:pPr defTabSz="584200">
              <a:defRPr sz="2400"/>
            </a:pPr>
            <a:endParaRPr/>
          </a:p>
          <a:p>
            <a:pPr defTabSz="584200">
              <a:defRPr sz="2400"/>
            </a:pPr>
            <a:r>
              <a:t>horse(mask)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8753596" y="2471401"/>
            <a:ext cx="5573859" cy="3304908"/>
            <a:chOff x="0" y="0"/>
            <a:chExt cx="5573857" cy="3304907"/>
          </a:xfrm>
        </p:grpSpPr>
        <p:sp>
          <p:nvSpPr>
            <p:cNvPr id="261" name="Rectangle"/>
            <p:cNvSpPr/>
            <p:nvPr/>
          </p:nvSpPr>
          <p:spPr>
            <a:xfrm>
              <a:off x="0" y="0"/>
              <a:ext cx="5573858" cy="330490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62" name="Return Value"/>
            <p:cNvSpPr txBox="1"/>
            <p:nvPr/>
          </p:nvSpPr>
          <p:spPr>
            <a:xfrm>
              <a:off x="1467117" y="2719466"/>
              <a:ext cx="2939381" cy="45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Return Value</a:t>
              </a:r>
            </a:p>
          </p:txBody>
        </p:sp>
        <p:grpSp>
          <p:nvGrpSpPr>
            <p:cNvPr id="265" name="Group"/>
            <p:cNvGrpSpPr/>
            <p:nvPr/>
          </p:nvGrpSpPr>
          <p:grpSpPr>
            <a:xfrm>
              <a:off x="4539794" y="1487967"/>
              <a:ext cx="857518" cy="453246"/>
              <a:chOff x="0" y="0"/>
              <a:chExt cx="857516" cy="453244"/>
            </a:xfrm>
          </p:grpSpPr>
          <p:sp>
            <p:nvSpPr>
              <p:cNvPr id="263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64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266" name="Line"/>
            <p:cNvSpPr/>
            <p:nvPr/>
          </p:nvSpPr>
          <p:spPr>
            <a:xfrm>
              <a:off x="1469235" y="1937249"/>
              <a:ext cx="2818350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1462822" y="2511729"/>
              <a:ext cx="2818351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grpSp>
          <p:nvGrpSpPr>
            <p:cNvPr id="270" name="Group"/>
            <p:cNvGrpSpPr/>
            <p:nvPr/>
          </p:nvGrpSpPr>
          <p:grpSpPr>
            <a:xfrm>
              <a:off x="4539794" y="2077370"/>
              <a:ext cx="857518" cy="453245"/>
              <a:chOff x="0" y="0"/>
              <a:chExt cx="857516" cy="453244"/>
            </a:xfrm>
          </p:grpSpPr>
          <p:sp>
            <p:nvSpPr>
              <p:cNvPr id="268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4539794" y="2700581"/>
              <a:ext cx="857518" cy="453245"/>
              <a:chOff x="0" y="0"/>
              <a:chExt cx="857516" cy="453244"/>
            </a:xfrm>
          </p:grpSpPr>
          <p:sp>
            <p:nvSpPr>
              <p:cNvPr id="271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72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274" name="Line"/>
            <p:cNvSpPr/>
            <p:nvPr/>
          </p:nvSpPr>
          <p:spPr>
            <a:xfrm>
              <a:off x="201768" y="698751"/>
              <a:ext cx="5172776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grpSp>
          <p:nvGrpSpPr>
            <p:cNvPr id="277" name="Group"/>
            <p:cNvGrpSpPr/>
            <p:nvPr/>
          </p:nvGrpSpPr>
          <p:grpSpPr>
            <a:xfrm>
              <a:off x="4539794" y="887603"/>
              <a:ext cx="857518" cy="453246"/>
              <a:chOff x="0" y="0"/>
              <a:chExt cx="857516" cy="453244"/>
            </a:xfrm>
          </p:grpSpPr>
          <p:sp>
            <p:nvSpPr>
              <p:cNvPr id="275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76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278" name="Line"/>
            <p:cNvSpPr/>
            <p:nvPr/>
          </p:nvSpPr>
          <p:spPr>
            <a:xfrm>
              <a:off x="1462822" y="1340848"/>
              <a:ext cx="2818351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8753596" y="5984047"/>
            <a:ext cx="5573859" cy="3304909"/>
            <a:chOff x="0" y="0"/>
            <a:chExt cx="5573857" cy="3304907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5573858" cy="330490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81" name="Return Value"/>
            <p:cNvSpPr txBox="1"/>
            <p:nvPr/>
          </p:nvSpPr>
          <p:spPr>
            <a:xfrm>
              <a:off x="1467117" y="2719466"/>
              <a:ext cx="2939381" cy="45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Return Value</a:t>
              </a:r>
            </a:p>
          </p:txBody>
        </p:sp>
        <p:grpSp>
          <p:nvGrpSpPr>
            <p:cNvPr id="284" name="Group"/>
            <p:cNvGrpSpPr/>
            <p:nvPr/>
          </p:nvGrpSpPr>
          <p:grpSpPr>
            <a:xfrm>
              <a:off x="4539794" y="1487967"/>
              <a:ext cx="857518" cy="453246"/>
              <a:chOff x="0" y="0"/>
              <a:chExt cx="857516" cy="453244"/>
            </a:xfrm>
          </p:grpSpPr>
          <p:sp>
            <p:nvSpPr>
              <p:cNvPr id="282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83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285" name="Line"/>
            <p:cNvSpPr/>
            <p:nvPr/>
          </p:nvSpPr>
          <p:spPr>
            <a:xfrm>
              <a:off x="1469235" y="1937249"/>
              <a:ext cx="2818350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1462822" y="2511729"/>
              <a:ext cx="2818351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grpSp>
          <p:nvGrpSpPr>
            <p:cNvPr id="289" name="Group"/>
            <p:cNvGrpSpPr/>
            <p:nvPr/>
          </p:nvGrpSpPr>
          <p:grpSpPr>
            <a:xfrm>
              <a:off x="4539794" y="2077370"/>
              <a:ext cx="857518" cy="453245"/>
              <a:chOff x="0" y="0"/>
              <a:chExt cx="857516" cy="453244"/>
            </a:xfrm>
          </p:grpSpPr>
          <p:sp>
            <p:nvSpPr>
              <p:cNvPr id="287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88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4539794" y="2700581"/>
              <a:ext cx="857518" cy="453245"/>
              <a:chOff x="0" y="0"/>
              <a:chExt cx="857516" cy="453244"/>
            </a:xfrm>
          </p:grpSpPr>
          <p:sp>
            <p:nvSpPr>
              <p:cNvPr id="290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91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293" name="Line"/>
            <p:cNvSpPr/>
            <p:nvPr/>
          </p:nvSpPr>
          <p:spPr>
            <a:xfrm>
              <a:off x="201768" y="698751"/>
              <a:ext cx="5172776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grpSp>
          <p:nvGrpSpPr>
            <p:cNvPr id="296" name="Group"/>
            <p:cNvGrpSpPr/>
            <p:nvPr/>
          </p:nvGrpSpPr>
          <p:grpSpPr>
            <a:xfrm>
              <a:off x="4539794" y="887603"/>
              <a:ext cx="857518" cy="453246"/>
              <a:chOff x="0" y="0"/>
              <a:chExt cx="857516" cy="453244"/>
            </a:xfrm>
          </p:grpSpPr>
          <p:sp>
            <p:nvSpPr>
              <p:cNvPr id="294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295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297" name="Line"/>
            <p:cNvSpPr/>
            <p:nvPr/>
          </p:nvSpPr>
          <p:spPr>
            <a:xfrm>
              <a:off x="1462822" y="1340848"/>
              <a:ext cx="2818351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8753596" y="9496693"/>
            <a:ext cx="5573859" cy="3304908"/>
            <a:chOff x="0" y="0"/>
            <a:chExt cx="5573857" cy="3304907"/>
          </a:xfrm>
        </p:grpSpPr>
        <p:sp>
          <p:nvSpPr>
            <p:cNvPr id="299" name="Rectangle"/>
            <p:cNvSpPr/>
            <p:nvPr/>
          </p:nvSpPr>
          <p:spPr>
            <a:xfrm>
              <a:off x="0" y="0"/>
              <a:ext cx="5573858" cy="330490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300" name="Return Value"/>
            <p:cNvSpPr txBox="1"/>
            <p:nvPr/>
          </p:nvSpPr>
          <p:spPr>
            <a:xfrm>
              <a:off x="1467117" y="2719466"/>
              <a:ext cx="2939381" cy="45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Return Value</a:t>
              </a:r>
            </a:p>
          </p:txBody>
        </p:sp>
        <p:grpSp>
          <p:nvGrpSpPr>
            <p:cNvPr id="303" name="Group"/>
            <p:cNvGrpSpPr/>
            <p:nvPr/>
          </p:nvGrpSpPr>
          <p:grpSpPr>
            <a:xfrm>
              <a:off x="4539794" y="1487967"/>
              <a:ext cx="857518" cy="453246"/>
              <a:chOff x="0" y="0"/>
              <a:chExt cx="857516" cy="453244"/>
            </a:xfrm>
          </p:grpSpPr>
          <p:sp>
            <p:nvSpPr>
              <p:cNvPr id="301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02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304" name="Line"/>
            <p:cNvSpPr/>
            <p:nvPr/>
          </p:nvSpPr>
          <p:spPr>
            <a:xfrm>
              <a:off x="1469235" y="1937249"/>
              <a:ext cx="2818350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>
              <a:off x="1462822" y="2511729"/>
              <a:ext cx="2818351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grpSp>
          <p:nvGrpSpPr>
            <p:cNvPr id="308" name="Group"/>
            <p:cNvGrpSpPr/>
            <p:nvPr/>
          </p:nvGrpSpPr>
          <p:grpSpPr>
            <a:xfrm>
              <a:off x="4539794" y="2077370"/>
              <a:ext cx="857518" cy="453245"/>
              <a:chOff x="0" y="0"/>
              <a:chExt cx="857516" cy="453244"/>
            </a:xfrm>
          </p:grpSpPr>
          <p:sp>
            <p:nvSpPr>
              <p:cNvPr id="306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07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4539794" y="2700581"/>
              <a:ext cx="857518" cy="453245"/>
              <a:chOff x="0" y="0"/>
              <a:chExt cx="857516" cy="453244"/>
            </a:xfrm>
          </p:grpSpPr>
          <p:sp>
            <p:nvSpPr>
              <p:cNvPr id="309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10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312" name="Line"/>
            <p:cNvSpPr/>
            <p:nvPr/>
          </p:nvSpPr>
          <p:spPr>
            <a:xfrm>
              <a:off x="201768" y="698751"/>
              <a:ext cx="5172776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4539794" y="887603"/>
              <a:ext cx="857518" cy="453246"/>
              <a:chOff x="0" y="0"/>
              <a:chExt cx="857516" cy="453244"/>
            </a:xfrm>
          </p:grpSpPr>
          <p:sp>
            <p:nvSpPr>
              <p:cNvPr id="313" name="Line"/>
              <p:cNvSpPr/>
              <p:nvPr/>
            </p:nvSpPr>
            <p:spPr>
              <a:xfrm flipH="1">
                <a:off x="-1" y="0"/>
                <a:ext cx="2" cy="453245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14" name="Line"/>
              <p:cNvSpPr/>
              <p:nvPr/>
            </p:nvSpPr>
            <p:spPr>
              <a:xfrm flipH="1">
                <a:off x="0" y="453244"/>
                <a:ext cx="857517" cy="1"/>
              </a:xfrm>
              <a:prstGeom prst="line">
                <a:avLst/>
              </a:prstGeom>
              <a:noFill/>
              <a:ln w="12700" cap="flat">
                <a:solidFill>
                  <a:srgbClr val="A6B3B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>
                    <a:solidFill>
                      <a:srgbClr val="4B4B4B"/>
                    </a:solidFill>
                    <a:uFill>
                      <a:solidFill>
                        <a:srgbClr val="4B4B4B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316" name="Line"/>
            <p:cNvSpPr/>
            <p:nvPr/>
          </p:nvSpPr>
          <p:spPr>
            <a:xfrm>
              <a:off x="1462822" y="1340848"/>
              <a:ext cx="2818351" cy="1"/>
            </a:xfrm>
            <a:prstGeom prst="line">
              <a:avLst/>
            </a:prstGeom>
            <a:noFill/>
            <a:ln w="12700" cap="flat">
              <a:solidFill>
                <a:srgbClr val="A6B3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320" name="Group"/>
          <p:cNvGrpSpPr/>
          <p:nvPr/>
        </p:nvGrpSpPr>
        <p:grpSpPr>
          <a:xfrm>
            <a:off x="11530866" y="3766063"/>
            <a:ext cx="5545688" cy="584416"/>
            <a:chOff x="0" y="0"/>
            <a:chExt cx="5545686" cy="584414"/>
          </a:xfrm>
        </p:grpSpPr>
        <p:sp>
          <p:nvSpPr>
            <p:cNvPr id="318" name="horse"/>
            <p:cNvSpPr txBox="1"/>
            <p:nvPr/>
          </p:nvSpPr>
          <p:spPr>
            <a:xfrm>
              <a:off x="0" y="131170"/>
              <a:ext cx="1451311" cy="45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horse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2241724" y="0"/>
              <a:ext cx="3303963" cy="499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25" extrusionOk="0">
                  <a:moveTo>
                    <a:pt x="0" y="15587"/>
                  </a:moveTo>
                  <a:cubicBezTo>
                    <a:pt x="2312" y="11735"/>
                    <a:pt x="6553" y="-2375"/>
                    <a:pt x="10508" y="346"/>
                  </a:cubicBezTo>
                  <a:cubicBezTo>
                    <a:pt x="14798" y="3297"/>
                    <a:pt x="19900" y="12725"/>
                    <a:pt x="21600" y="1922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321" name="func mask(horse) [parent=f1]"/>
          <p:cNvSpPr txBox="1"/>
          <p:nvPr/>
        </p:nvSpPr>
        <p:spPr>
          <a:xfrm>
            <a:off x="17051331" y="5927388"/>
            <a:ext cx="8121190" cy="94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func mask(horse) [parent=f1]</a:t>
            </a:r>
          </a:p>
        </p:txBody>
      </p:sp>
      <p:sp>
        <p:nvSpPr>
          <p:cNvPr id="322" name="2"/>
          <p:cNvSpPr txBox="1"/>
          <p:nvPr/>
        </p:nvSpPr>
        <p:spPr>
          <a:xfrm>
            <a:off x="13469942" y="5077557"/>
            <a:ext cx="692093" cy="60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2</a:t>
            </a:r>
          </a:p>
        </p:txBody>
      </p:sp>
      <p:sp>
        <p:nvSpPr>
          <p:cNvPr id="323" name="λ [parent=Global]"/>
          <p:cNvSpPr txBox="1"/>
          <p:nvPr/>
        </p:nvSpPr>
        <p:spPr>
          <a:xfrm>
            <a:off x="9571284" y="6098080"/>
            <a:ext cx="4570882" cy="539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λ [parent=Global]</a:t>
            </a:r>
          </a:p>
        </p:txBody>
      </p:sp>
      <p:grpSp>
        <p:nvGrpSpPr>
          <p:cNvPr id="326" name="Group"/>
          <p:cNvGrpSpPr/>
          <p:nvPr/>
        </p:nvGrpSpPr>
        <p:grpSpPr>
          <a:xfrm>
            <a:off x="11530866" y="6321723"/>
            <a:ext cx="5545688" cy="955959"/>
            <a:chOff x="0" y="0"/>
            <a:chExt cx="5545686" cy="955958"/>
          </a:xfrm>
        </p:grpSpPr>
        <p:sp>
          <p:nvSpPr>
            <p:cNvPr id="324" name="horse"/>
            <p:cNvSpPr txBox="1"/>
            <p:nvPr/>
          </p:nvSpPr>
          <p:spPr>
            <a:xfrm>
              <a:off x="0" y="502713"/>
              <a:ext cx="1451311" cy="453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horse</a:t>
              </a:r>
            </a:p>
          </p:txBody>
        </p:sp>
        <p:sp>
          <p:nvSpPr>
            <p:cNvPr id="325" name="Line"/>
            <p:cNvSpPr/>
            <p:nvPr/>
          </p:nvSpPr>
          <p:spPr>
            <a:xfrm>
              <a:off x="2241724" y="-1"/>
              <a:ext cx="3303963" cy="70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0" extrusionOk="0">
                  <a:moveTo>
                    <a:pt x="0" y="20060"/>
                  </a:moveTo>
                  <a:cubicBezTo>
                    <a:pt x="2312" y="17196"/>
                    <a:pt x="5951" y="4694"/>
                    <a:pt x="9849" y="1703"/>
                  </a:cubicBezTo>
                  <a:cubicBezTo>
                    <a:pt x="14074" y="-1540"/>
                    <a:pt x="18541" y="223"/>
                    <a:pt x="21600" y="385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11530866" y="10252097"/>
            <a:ext cx="2631165" cy="604327"/>
            <a:chOff x="0" y="0"/>
            <a:chExt cx="2631163" cy="604326"/>
          </a:xfrm>
        </p:grpSpPr>
        <p:sp>
          <p:nvSpPr>
            <p:cNvPr id="327" name="horse"/>
            <p:cNvSpPr txBox="1"/>
            <p:nvPr/>
          </p:nvSpPr>
          <p:spPr>
            <a:xfrm>
              <a:off x="0" y="103868"/>
              <a:ext cx="1451311" cy="45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horse</a:t>
              </a:r>
            </a:p>
          </p:txBody>
        </p:sp>
        <p:sp>
          <p:nvSpPr>
            <p:cNvPr id="328" name="2"/>
            <p:cNvSpPr txBox="1"/>
            <p:nvPr/>
          </p:nvSpPr>
          <p:spPr>
            <a:xfrm>
              <a:off x="1939071" y="0"/>
              <a:ext cx="692093" cy="604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/>
              </a:lvl1pPr>
            </a:lstStyle>
            <a:p>
              <a:r>
                <a:t>2</a:t>
              </a:r>
            </a:p>
          </p:txBody>
        </p:sp>
      </p:grpSp>
      <p:sp>
        <p:nvSpPr>
          <p:cNvPr id="330" name="2"/>
          <p:cNvSpPr txBox="1"/>
          <p:nvPr/>
        </p:nvSpPr>
        <p:spPr>
          <a:xfrm>
            <a:off x="13469942" y="8590202"/>
            <a:ext cx="692093" cy="60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2</a:t>
            </a:r>
          </a:p>
        </p:txBody>
      </p:sp>
      <p:sp>
        <p:nvSpPr>
          <p:cNvPr id="331" name="2"/>
          <p:cNvSpPr txBox="1"/>
          <p:nvPr/>
        </p:nvSpPr>
        <p:spPr>
          <a:xfrm>
            <a:off x="13469942" y="12102846"/>
            <a:ext cx="692093" cy="60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2</a:t>
            </a:r>
          </a:p>
        </p:txBody>
      </p:sp>
      <p:sp>
        <p:nvSpPr>
          <p:cNvPr id="332" name="horse [parent=Global]"/>
          <p:cNvSpPr txBox="1"/>
          <p:nvPr/>
        </p:nvSpPr>
        <p:spPr>
          <a:xfrm>
            <a:off x="8804037" y="2641367"/>
            <a:ext cx="4908970" cy="59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    horse [parent=Global]</a:t>
            </a:r>
          </a:p>
        </p:txBody>
      </p:sp>
      <p:sp>
        <p:nvSpPr>
          <p:cNvPr id="333" name="mask"/>
          <p:cNvSpPr txBox="1"/>
          <p:nvPr/>
        </p:nvSpPr>
        <p:spPr>
          <a:xfrm>
            <a:off x="11744816" y="3321233"/>
            <a:ext cx="1238731" cy="453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mask</a:t>
            </a:r>
          </a:p>
        </p:txBody>
      </p:sp>
      <p:sp>
        <p:nvSpPr>
          <p:cNvPr id="334" name="Line"/>
          <p:cNvSpPr/>
          <p:nvPr/>
        </p:nvSpPr>
        <p:spPr>
          <a:xfrm>
            <a:off x="13772588" y="3467854"/>
            <a:ext cx="3303964" cy="655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60" extrusionOk="0">
                <a:moveTo>
                  <a:pt x="0" y="949"/>
                </a:moveTo>
                <a:cubicBezTo>
                  <a:pt x="2312" y="-2040"/>
                  <a:pt x="6553" y="2802"/>
                  <a:pt x="10508" y="4913"/>
                </a:cubicBezTo>
                <a:cubicBezTo>
                  <a:pt x="14798" y="7202"/>
                  <a:pt x="19900" y="14517"/>
                  <a:pt x="21600" y="1956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grpSp>
        <p:nvGrpSpPr>
          <p:cNvPr id="337" name="Group"/>
          <p:cNvGrpSpPr/>
          <p:nvPr/>
        </p:nvGrpSpPr>
        <p:grpSpPr>
          <a:xfrm>
            <a:off x="13772588" y="3590913"/>
            <a:ext cx="3303964" cy="2714182"/>
            <a:chOff x="0" y="0"/>
            <a:chExt cx="3303962" cy="2714180"/>
          </a:xfrm>
        </p:grpSpPr>
        <p:sp>
          <p:nvSpPr>
            <p:cNvPr id="335" name="Rectangle"/>
            <p:cNvSpPr/>
            <p:nvPr/>
          </p:nvSpPr>
          <p:spPr>
            <a:xfrm>
              <a:off x="781853" y="89139"/>
              <a:ext cx="428760" cy="264394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>
              <a:off x="0" y="-1"/>
              <a:ext cx="3303963" cy="271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0" y="9"/>
                  </a:moveTo>
                  <a:cubicBezTo>
                    <a:pt x="5110" y="-228"/>
                    <a:pt x="10307" y="4127"/>
                    <a:pt x="12157" y="6281"/>
                  </a:cubicBezTo>
                  <a:cubicBezTo>
                    <a:pt x="14851" y="9418"/>
                    <a:pt x="19900" y="18669"/>
                    <a:pt x="21600" y="213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338" name="Rounded Rectangle"/>
          <p:cNvSpPr/>
          <p:nvPr/>
        </p:nvSpPr>
        <p:spPr>
          <a:xfrm>
            <a:off x="3104299" y="2348608"/>
            <a:ext cx="2311401" cy="419101"/>
          </a:xfrm>
          <a:prstGeom prst="roundRect">
            <a:avLst>
              <a:gd name="adj" fmla="val 45455"/>
            </a:avLst>
          </a:prstGeom>
          <a:ln w="25400">
            <a:solidFill>
              <a:srgbClr val="007ECF"/>
            </a:solidFill>
            <a:custDash>
              <a:ds d="200000" sp="200000"/>
            </a:custDash>
          </a:ln>
        </p:spPr>
        <p:txBody>
          <a:bodyPr lIns="50800" tIns="50800" rIns="50800" bIns="50800" anchor="ctr"/>
          <a:lstStyle/>
          <a:p>
            <a:pPr marL="57799" marR="57799" algn="ctr" defTabSz="1295400">
              <a:defRPr sz="2400"/>
            </a:pPr>
            <a:endParaRPr/>
          </a:p>
        </p:txBody>
      </p:sp>
      <p:sp>
        <p:nvSpPr>
          <p:cNvPr id="339" name="Line"/>
          <p:cNvSpPr/>
          <p:nvPr/>
        </p:nvSpPr>
        <p:spPr>
          <a:xfrm>
            <a:off x="3860707" y="2735794"/>
            <a:ext cx="7843758" cy="149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6" extrusionOk="0">
                <a:moveTo>
                  <a:pt x="0" y="0"/>
                </a:moveTo>
                <a:cubicBezTo>
                  <a:pt x="357" y="1570"/>
                  <a:pt x="1183" y="3067"/>
                  <a:pt x="2153" y="3257"/>
                </a:cubicBezTo>
                <a:cubicBezTo>
                  <a:pt x="3124" y="3447"/>
                  <a:pt x="8611" y="5309"/>
                  <a:pt x="9783" y="5157"/>
                </a:cubicBezTo>
                <a:cubicBezTo>
                  <a:pt x="10955" y="5006"/>
                  <a:pt x="10685" y="10253"/>
                  <a:pt x="10688" y="11943"/>
                </a:cubicBezTo>
                <a:cubicBezTo>
                  <a:pt x="10692" y="13633"/>
                  <a:pt x="10685" y="18335"/>
                  <a:pt x="10688" y="19543"/>
                </a:cubicBezTo>
                <a:cubicBezTo>
                  <a:pt x="10692" y="20751"/>
                  <a:pt x="10383" y="21286"/>
                  <a:pt x="11450" y="21443"/>
                </a:cubicBezTo>
                <a:cubicBezTo>
                  <a:pt x="12517" y="21600"/>
                  <a:pt x="21600" y="20900"/>
                  <a:pt x="21600" y="20900"/>
                </a:cubicBezTo>
              </a:path>
            </a:pathLst>
          </a:custGeom>
          <a:ln w="50800">
            <a:solidFill>
              <a:srgbClr val="AC443F"/>
            </a:solidFill>
            <a:custDash>
              <a:ds d="200000" sp="200000"/>
            </a:custDash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0" name="Line"/>
          <p:cNvSpPr/>
          <p:nvPr/>
        </p:nvSpPr>
        <p:spPr>
          <a:xfrm>
            <a:off x="5099213" y="2547876"/>
            <a:ext cx="6781801" cy="105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8" extrusionOk="0">
                <a:moveTo>
                  <a:pt x="0" y="795"/>
                </a:moveTo>
                <a:cubicBezTo>
                  <a:pt x="636" y="913"/>
                  <a:pt x="7363" y="-202"/>
                  <a:pt x="8203" y="32"/>
                </a:cubicBezTo>
                <a:cubicBezTo>
                  <a:pt x="9042" y="266"/>
                  <a:pt x="9792" y="3396"/>
                  <a:pt x="9843" y="8044"/>
                </a:cubicBezTo>
                <a:cubicBezTo>
                  <a:pt x="9894" y="12693"/>
                  <a:pt x="9855" y="14757"/>
                  <a:pt x="9934" y="16820"/>
                </a:cubicBezTo>
                <a:cubicBezTo>
                  <a:pt x="10013" y="18882"/>
                  <a:pt x="11491" y="20894"/>
                  <a:pt x="12577" y="21016"/>
                </a:cubicBezTo>
                <a:cubicBezTo>
                  <a:pt x="13663" y="21139"/>
                  <a:pt x="21600" y="21398"/>
                  <a:pt x="21600" y="21398"/>
                </a:cubicBezTo>
              </a:path>
            </a:pathLst>
          </a:custGeom>
          <a:ln w="50800">
            <a:solidFill>
              <a:srgbClr val="AC443F"/>
            </a:solidFill>
            <a:custDash>
              <a:ds d="200000" sp="200000"/>
            </a:custDash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>
            <a:off x="10136282" y="1489371"/>
            <a:ext cx="8348181" cy="1246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9749"/>
                </a:lnTo>
                <a:lnTo>
                  <a:pt x="0" y="19749"/>
                </a:lnTo>
                <a:lnTo>
                  <a:pt x="65" y="21600"/>
                </a:lnTo>
              </a:path>
            </a:pathLst>
          </a:custGeom>
          <a:ln w="38100">
            <a:solidFill>
              <a:srgbClr val="00A423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2" name="Line"/>
          <p:cNvSpPr/>
          <p:nvPr/>
        </p:nvSpPr>
        <p:spPr>
          <a:xfrm>
            <a:off x="9877298" y="4399055"/>
            <a:ext cx="8318284" cy="186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9749"/>
                </a:lnTo>
                <a:lnTo>
                  <a:pt x="0" y="19749"/>
                </a:lnTo>
                <a:lnTo>
                  <a:pt x="65" y="21600"/>
                </a:lnTo>
              </a:path>
            </a:pathLst>
          </a:custGeom>
          <a:ln w="38100">
            <a:solidFill>
              <a:srgbClr val="00A423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3" name="f1:"/>
          <p:cNvSpPr txBox="1"/>
          <p:nvPr/>
        </p:nvSpPr>
        <p:spPr>
          <a:xfrm>
            <a:off x="8788498" y="2631924"/>
            <a:ext cx="1032822" cy="658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f1:</a:t>
            </a:r>
          </a:p>
        </p:txBody>
      </p:sp>
      <p:sp>
        <p:nvSpPr>
          <p:cNvPr id="344" name="mask [parent=f1]"/>
          <p:cNvSpPr txBox="1"/>
          <p:nvPr/>
        </p:nvSpPr>
        <p:spPr>
          <a:xfrm>
            <a:off x="8275938" y="9619445"/>
            <a:ext cx="5059326" cy="77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       mask [parent=f1]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10055129" y="6660677"/>
            <a:ext cx="11888565" cy="3397893"/>
            <a:chOff x="0" y="0"/>
            <a:chExt cx="11888563" cy="3397892"/>
          </a:xfrm>
        </p:grpSpPr>
        <p:sp>
          <p:nvSpPr>
            <p:cNvPr id="345" name="Line"/>
            <p:cNvSpPr/>
            <p:nvPr/>
          </p:nvSpPr>
          <p:spPr>
            <a:xfrm>
              <a:off x="0" y="2585"/>
              <a:ext cx="8417795" cy="306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9749"/>
                  </a:lnTo>
                  <a:lnTo>
                    <a:pt x="0" y="19749"/>
                  </a:lnTo>
                  <a:lnTo>
                    <a:pt x="65" y="21600"/>
                  </a:lnTo>
                </a:path>
              </a:pathLst>
            </a:custGeom>
            <a:noFill/>
            <a:ln w="38100" cap="flat">
              <a:solidFill>
                <a:srgbClr val="00A423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>
              <a:off x="2683426" y="0"/>
              <a:ext cx="9205138" cy="339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flat">
              <a:solidFill>
                <a:srgbClr val="00A423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348" name="f2:"/>
          <p:cNvSpPr txBox="1"/>
          <p:nvPr/>
        </p:nvSpPr>
        <p:spPr>
          <a:xfrm>
            <a:off x="8788498" y="6039079"/>
            <a:ext cx="1032822" cy="658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f2:</a:t>
            </a:r>
          </a:p>
        </p:txBody>
      </p:sp>
      <p:sp>
        <p:nvSpPr>
          <p:cNvPr id="349" name="f3:"/>
          <p:cNvSpPr txBox="1"/>
          <p:nvPr/>
        </p:nvSpPr>
        <p:spPr>
          <a:xfrm>
            <a:off x="8788498" y="9668633"/>
            <a:ext cx="1032822" cy="65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/>
            </a:lvl1pPr>
          </a:lstStyle>
          <a:p>
            <a:r>
              <a:t>f3: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8" dur="25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499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9"/>
                            </p:stCondLst>
                            <p:childTnLst>
                              <p:par>
                                <p:cTn id="83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6" animBg="1" advAuto="0"/>
      <p:bldP spid="321" grpId="7" animBg="1" advAuto="0"/>
      <p:bldP spid="322" grpId="25" animBg="1" advAuto="0"/>
      <p:bldP spid="323" grpId="16" animBg="1" advAuto="0"/>
      <p:bldP spid="326" grpId="18" animBg="1" advAuto="0"/>
      <p:bldP spid="329" grpId="22" animBg="1" advAuto="0"/>
      <p:bldP spid="330" grpId="24" animBg="1" advAuto="0"/>
      <p:bldP spid="331" grpId="23" animBg="1" advAuto="0"/>
      <p:bldP spid="332" grpId="2" animBg="1" advAuto="0"/>
      <p:bldP spid="333" grpId="4" animBg="1" advAuto="0"/>
      <p:bldP spid="334" grpId="5" animBg="1" advAuto="0"/>
      <p:bldP spid="334" grpId="9" animBg="1" advAuto="0"/>
      <p:bldP spid="337" grpId="8" animBg="1" advAuto="0"/>
      <p:bldP spid="338" grpId="10" animBg="1" advAuto="0"/>
      <p:bldP spid="339" grpId="11" animBg="1" advAuto="0"/>
      <p:bldP spid="339" grpId="14" animBg="1" advAuto="0"/>
      <p:bldP spid="340" grpId="12" animBg="1" advAuto="0"/>
      <p:bldP spid="340" grpId="13" animBg="1" advAuto="0"/>
      <p:bldP spid="341" grpId="1" animBg="1" advAuto="0"/>
      <p:bldP spid="341" grpId="3" animBg="1" advAuto="0"/>
      <p:bldP spid="342" grpId="15" animBg="1" advAuto="0"/>
      <p:bldP spid="342" grpId="17" animBg="1" advAuto="0"/>
      <p:bldP spid="344" grpId="20" animBg="1" advAuto="0"/>
      <p:bldP spid="347" grpId="19" animBg="1" advAuto="0"/>
      <p:bldP spid="347" grpId="2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nnounc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Announcements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76D514-08A1-3847-AAE9-322B94B1C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Homework 2</a:t>
            </a:r>
            <a:r>
              <a:rPr lang="en-US" dirty="0"/>
              <a:t> is released and is due Friday 2/8 @ 11:59pm.</a:t>
            </a:r>
          </a:p>
          <a:p>
            <a:r>
              <a:rPr lang="en-US" dirty="0">
                <a:hlinkClick r:id="rId3"/>
              </a:rPr>
              <a:t>Hog</a:t>
            </a:r>
            <a:r>
              <a:rPr lang="en-US" dirty="0"/>
              <a:t> has been released! Entire project due Thursday 2/7</a:t>
            </a:r>
          </a:p>
          <a:p>
            <a:pPr lvl="1"/>
            <a:r>
              <a:rPr lang="en-US" dirty="0"/>
              <a:t>You can work with a partner on Phases 2 &amp; 3.</a:t>
            </a:r>
          </a:p>
          <a:p>
            <a:pPr lvl="1"/>
            <a:r>
              <a:rPr lang="en-US" dirty="0"/>
              <a:t>Submit everything by Wednesday 2/6 for an early submission bonus point.</a:t>
            </a:r>
          </a:p>
          <a:p>
            <a:r>
              <a:rPr lang="en-US" dirty="0"/>
              <a:t>Midterm 1</a:t>
            </a:r>
          </a:p>
          <a:p>
            <a:pPr lvl="1"/>
            <a:r>
              <a:rPr lang="en-US" dirty="0"/>
              <a:t>HKN Review Session Saturday 2/9 12-3 PM in HP Auditorium</a:t>
            </a:r>
          </a:p>
          <a:p>
            <a:pPr lvl="1"/>
            <a:r>
              <a:rPr lang="en-US" dirty="0"/>
              <a:t>CSM Review Session Sunday 2/10 2-4 PM in GPB100</a:t>
            </a:r>
          </a:p>
          <a:p>
            <a:pPr lvl="1"/>
            <a:r>
              <a:rPr lang="en-US" dirty="0"/>
              <a:t>Exam will take place Monday 2/11 7-8pm</a:t>
            </a:r>
          </a:p>
          <a:p>
            <a:pPr marL="42227" lvl="1" indent="0">
              <a:buNone/>
            </a:pPr>
            <a:endParaRPr lang="en-US" dirty="0"/>
          </a:p>
          <a:p>
            <a:pPr lvl="1"/>
            <a:r>
              <a:rPr lang="en-US" dirty="0"/>
              <a:t>Don’t come to lecture on Monday! (We’ll teach Recursion, not on the Midterm, watch video)</a:t>
            </a:r>
          </a:p>
          <a:p>
            <a:pPr lvl="1"/>
            <a:r>
              <a:rPr lang="en-US" dirty="0"/>
              <a:t>Academic Honesty and Dishonesty frank discussion</a:t>
            </a:r>
          </a:p>
        </p:txBody>
      </p:sp>
    </p:spTree>
    <p:extLst>
      <p:ext uri="{BB962C8B-B14F-4D97-AF65-F5344CB8AC3E}">
        <p14:creationId xmlns:p14="http://schemas.microsoft.com/office/powerpoint/2010/main" val="8342398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Return Statements"/>
          <p:cNvSpPr txBox="1">
            <a:spLocks noGrp="1"/>
          </p:cNvSpPr>
          <p:nvPr>
            <p:ph type="title"/>
          </p:nvPr>
        </p:nvSpPr>
        <p:spPr>
          <a:xfrm>
            <a:off x="833966" y="-1588"/>
            <a:ext cx="22995852" cy="1676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(PRINTED AGAIN SINCE NO HANDOUT ON MONDAY) </a:t>
            </a:r>
            <a:r>
              <a:rPr dirty="0"/>
              <a:t>Return Statements</a:t>
            </a:r>
          </a:p>
        </p:txBody>
      </p:sp>
      <p:sp>
        <p:nvSpPr>
          <p:cNvPr id="52" name="A return statement completes the evaluation of a call expression and provides its value"/>
          <p:cNvSpPr txBox="1">
            <a:spLocks noGrp="1"/>
          </p:cNvSpPr>
          <p:nvPr>
            <p:ph type="body" sz="quarter" idx="1"/>
          </p:nvPr>
        </p:nvSpPr>
        <p:spPr>
          <a:xfrm>
            <a:off x="838200" y="1869211"/>
            <a:ext cx="22720300" cy="980079"/>
          </a:xfrm>
          <a:prstGeom prst="rect">
            <a:avLst/>
          </a:prstGeom>
        </p:spPr>
        <p:txBody>
          <a:bodyPr/>
          <a:lstStyle/>
          <a:p>
            <a:r>
              <a:rPr dirty="0"/>
              <a:t>A return statement completes the evaluation of a call expression and provides its value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4" name="f(x) for user-defined function f: switch to a new environment; execute f's body"/>
          <p:cNvSpPr txBox="1"/>
          <p:nvPr/>
        </p:nvSpPr>
        <p:spPr>
          <a:xfrm>
            <a:off x="1339850" y="2862190"/>
            <a:ext cx="22720300" cy="98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4600"/>
              </a:spcBef>
            </a:pPr>
            <a:r>
              <a:rPr dirty="0">
                <a:uFillTx/>
                <a:latin typeface="Consolas"/>
                <a:ea typeface="Consolas"/>
                <a:cs typeface="Consolas"/>
                <a:sym typeface="Consolas"/>
              </a:rPr>
              <a:t>f(x)</a:t>
            </a:r>
            <a:r>
              <a:rPr dirty="0"/>
              <a:t> for user-defined function </a:t>
            </a:r>
            <a:r>
              <a:rPr dirty="0">
                <a:uFillTx/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dirty="0"/>
              <a:t>: switch to a new environment; execute f's body</a:t>
            </a:r>
          </a:p>
        </p:txBody>
      </p:sp>
      <p:sp>
        <p:nvSpPr>
          <p:cNvPr id="55" name="return statement within f: switch back to the previous environment; f(x) now has a value"/>
          <p:cNvSpPr txBox="1"/>
          <p:nvPr/>
        </p:nvSpPr>
        <p:spPr>
          <a:xfrm>
            <a:off x="1339850" y="3861620"/>
            <a:ext cx="22720300" cy="98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4600"/>
              </a:spcBef>
            </a:pPr>
            <a:r>
              <a:rPr b="1" dirty="0">
                <a:solidFill>
                  <a:srgbClr val="0088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dirty="0"/>
              <a:t> statement within </a:t>
            </a:r>
            <a:r>
              <a:rPr dirty="0">
                <a:uFillTx/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dirty="0"/>
              <a:t>: switch back to the previous environment; f(x) now has a value</a:t>
            </a:r>
          </a:p>
        </p:txBody>
      </p:sp>
      <p:sp>
        <p:nvSpPr>
          <p:cNvPr id="56" name="Only one return statement is ever executed while executing the body of a function"/>
          <p:cNvSpPr txBox="1"/>
          <p:nvPr/>
        </p:nvSpPr>
        <p:spPr>
          <a:xfrm>
            <a:off x="831850" y="4848149"/>
            <a:ext cx="22720300" cy="98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4600"/>
              </a:spcBef>
            </a:lvl1pPr>
          </a:lstStyle>
          <a:p>
            <a:r>
              <a:rPr dirty="0"/>
              <a:t>Only one return statement is ever executed while executing the body of a function</a:t>
            </a:r>
          </a:p>
        </p:txBody>
      </p:sp>
      <p:sp>
        <p:nvSpPr>
          <p:cNvPr id="57" name="def end(n, d):…"/>
          <p:cNvSpPr txBox="1"/>
          <p:nvPr/>
        </p:nvSpPr>
        <p:spPr>
          <a:xfrm>
            <a:off x="4577913" y="5429942"/>
            <a:ext cx="15698208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defRPr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b="1" dirty="0">
                <a:solidFill>
                  <a:srgbClr val="008800"/>
                </a:solidFill>
              </a:rPr>
              <a:t>def</a:t>
            </a:r>
            <a:r>
              <a:rPr dirty="0"/>
              <a:t> </a:t>
            </a:r>
            <a:r>
              <a:rPr b="1" dirty="0">
                <a:solidFill>
                  <a:srgbClr val="0066BB"/>
                </a:solidFill>
              </a:rPr>
              <a:t>end</a:t>
            </a:r>
            <a:r>
              <a:rPr dirty="0"/>
              <a:t>(n, d):</a:t>
            </a: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i="0" dirty="0">
                <a:solidFill>
                  <a:srgbClr val="000000"/>
                </a:solidFill>
              </a:rPr>
              <a:t>    </a:t>
            </a:r>
            <a:r>
              <a:rPr dirty="0"/>
              <a:t>"""Print the final digits of N in reverse order until D is found.</a:t>
            </a:r>
            <a:endParaRPr i="0" dirty="0">
              <a:solidFill>
                <a:srgbClr val="000000"/>
              </a:solidFill>
            </a:endParaRP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endParaRPr i="0" dirty="0">
              <a:solidFill>
                <a:srgbClr val="000000"/>
              </a:solidFill>
            </a:endParaRP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&gt;&gt;&gt; end(34567, 5)</a:t>
            </a:r>
            <a:endParaRPr i="0" dirty="0">
              <a:solidFill>
                <a:srgbClr val="000000"/>
              </a:solidFill>
            </a:endParaRP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7</a:t>
            </a:r>
            <a:endParaRPr i="0" dirty="0">
              <a:solidFill>
                <a:srgbClr val="000000"/>
              </a:solidFill>
            </a:endParaRP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6</a:t>
            </a:r>
            <a:endParaRPr i="0" dirty="0">
              <a:solidFill>
                <a:srgbClr val="000000"/>
              </a:solidFill>
            </a:endParaRP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5</a:t>
            </a:r>
            <a:endParaRPr i="0" dirty="0">
              <a:solidFill>
                <a:srgbClr val="000000"/>
              </a:solidFill>
            </a:endParaRPr>
          </a:p>
          <a:p>
            <a:pPr marL="0" marR="0" defTabSz="457200">
              <a:defRPr i="1">
                <a:solidFill>
                  <a:srgbClr val="DD4422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"""</a:t>
            </a:r>
          </a:p>
        </p:txBody>
      </p:sp>
      <p:sp>
        <p:nvSpPr>
          <p:cNvPr id="58" name="while n &gt; 0:…"/>
          <p:cNvSpPr txBox="1"/>
          <p:nvPr/>
        </p:nvSpPr>
        <p:spPr>
          <a:xfrm>
            <a:off x="4577913" y="9392454"/>
            <a:ext cx="756136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defRPr b="1">
                <a:solidFill>
                  <a:srgbClr val="008800"/>
                </a:solidFill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b="0" dirty="0">
                <a:solidFill>
                  <a:srgbClr val="000000"/>
                </a:solidFill>
              </a:rPr>
              <a:t>    </a:t>
            </a:r>
            <a:r>
              <a:rPr dirty="0"/>
              <a:t>while</a:t>
            </a:r>
            <a:r>
              <a:rPr b="0" dirty="0">
                <a:solidFill>
                  <a:srgbClr val="000000"/>
                </a:solidFill>
              </a:rPr>
              <a:t> n </a:t>
            </a:r>
            <a:r>
              <a:rPr b="0" dirty="0">
                <a:solidFill>
                  <a:srgbClr val="333333"/>
                </a:solidFill>
              </a:rPr>
              <a:t>&gt;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DD"/>
                </a:solidFill>
              </a:rPr>
              <a:t>0</a:t>
            </a:r>
            <a:r>
              <a:rPr b="0" dirty="0">
                <a:solidFill>
                  <a:srgbClr val="000000"/>
                </a:solidFill>
              </a:rPr>
              <a:t>:</a:t>
            </a:r>
          </a:p>
          <a:p>
            <a:pPr marL="0" marR="0" defTabSz="457200">
              <a:defRPr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last, n </a:t>
            </a:r>
            <a:r>
              <a:rPr dirty="0">
                <a:solidFill>
                  <a:srgbClr val="333333"/>
                </a:solidFill>
              </a:rPr>
              <a:t>=</a:t>
            </a:r>
            <a:r>
              <a:rPr dirty="0"/>
              <a:t> n </a:t>
            </a:r>
            <a:r>
              <a:rPr dirty="0">
                <a:solidFill>
                  <a:srgbClr val="333333"/>
                </a:solidFill>
              </a:rPr>
              <a:t>%</a:t>
            </a:r>
            <a:r>
              <a:rPr dirty="0"/>
              <a:t> </a:t>
            </a:r>
            <a:r>
              <a:rPr b="1" dirty="0">
                <a:solidFill>
                  <a:srgbClr val="0000DD"/>
                </a:solidFill>
              </a:rPr>
              <a:t>10</a:t>
            </a:r>
            <a:r>
              <a:rPr dirty="0"/>
              <a:t>, n </a:t>
            </a:r>
            <a:r>
              <a:rPr dirty="0">
                <a:solidFill>
                  <a:srgbClr val="333333"/>
                </a:solidFill>
              </a:rPr>
              <a:t>//</a:t>
            </a:r>
            <a:r>
              <a:rPr dirty="0"/>
              <a:t> </a:t>
            </a:r>
            <a:r>
              <a:rPr b="1" dirty="0">
                <a:solidFill>
                  <a:srgbClr val="0000DD"/>
                </a:solidFill>
              </a:rPr>
              <a:t>10</a:t>
            </a:r>
          </a:p>
          <a:p>
            <a:pPr marL="0" marR="0" defTabSz="457200">
              <a:defRPr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>
                <a:solidFill>
                  <a:srgbClr val="007020"/>
                </a:solidFill>
              </a:rPr>
              <a:t>print</a:t>
            </a:r>
            <a:r>
              <a:rPr dirty="0"/>
              <a:t>(last)</a:t>
            </a:r>
          </a:p>
        </p:txBody>
      </p:sp>
      <p:sp>
        <p:nvSpPr>
          <p:cNvPr id="59" name="if d == last:…"/>
          <p:cNvSpPr txBox="1"/>
          <p:nvPr/>
        </p:nvSpPr>
        <p:spPr>
          <a:xfrm>
            <a:off x="4558820" y="11017770"/>
            <a:ext cx="530113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defRPr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b="1" dirty="0">
                <a:solidFill>
                  <a:srgbClr val="008800"/>
                </a:solidFill>
              </a:rPr>
              <a:t>if</a:t>
            </a:r>
            <a:r>
              <a:rPr dirty="0"/>
              <a:t> d </a:t>
            </a:r>
            <a:r>
              <a:rPr dirty="0">
                <a:solidFill>
                  <a:srgbClr val="333333"/>
                </a:solidFill>
              </a:rPr>
              <a:t>==</a:t>
            </a:r>
            <a:r>
              <a:rPr dirty="0"/>
              <a:t> last:</a:t>
            </a:r>
          </a:p>
          <a:p>
            <a:pPr marL="0" marR="0" defTabSz="457200">
              <a:defRPr>
                <a:uFillTx/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</a:t>
            </a:r>
            <a:r>
              <a:rPr b="1"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b="1" dirty="0">
                <a:solidFill>
                  <a:srgbClr val="008800"/>
                </a:solidFill>
              </a:rPr>
              <a:t>None</a:t>
            </a:r>
          </a:p>
        </p:txBody>
      </p:sp>
      <p:sp>
        <p:nvSpPr>
          <p:cNvPr id="60" name="(Demo)"/>
          <p:cNvSpPr txBox="1"/>
          <p:nvPr/>
        </p:nvSpPr>
        <p:spPr>
          <a:xfrm>
            <a:off x="11360189" y="12213224"/>
            <a:ext cx="16636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722524467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WAV Files"/>
          <p:cNvSpPr txBox="1">
            <a:spLocks noGrp="1"/>
          </p:cNvSpPr>
          <p:nvPr>
            <p:ph type="title"/>
          </p:nvPr>
        </p:nvSpPr>
        <p:spPr>
          <a:xfrm>
            <a:off x="833966" y="-1588"/>
            <a:ext cx="20723707" cy="16764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(PRINTED AGAIN SINCE NO HANDOUT ON WEDNESDAY) </a:t>
            </a:r>
            <a:r>
              <a:rPr dirty="0"/>
              <a:t>WAV Files</a:t>
            </a:r>
          </a:p>
        </p:txBody>
      </p:sp>
      <p:sp>
        <p:nvSpPr>
          <p:cNvPr id="79" name="The Waveform Audio File Format encodes a sampled sound wave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8635218" cy="1498507"/>
          </a:xfrm>
          <a:prstGeom prst="rect">
            <a:avLst/>
          </a:prstGeom>
        </p:spPr>
        <p:txBody>
          <a:bodyPr/>
          <a:lstStyle/>
          <a:p>
            <a:r>
              <a:t>The Waveform Audio File Format encodes a sampled sound wave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741" y="4664282"/>
            <a:ext cx="10114057" cy="6559976"/>
          </a:xfrm>
          <a:prstGeom prst="rect">
            <a:avLst/>
          </a:prstGeom>
          <a:ln w="12700"/>
        </p:spPr>
      </p:pic>
      <p:sp>
        <p:nvSpPr>
          <p:cNvPr id="82" name="https://en.wikipedia.org/wiki/Triangle_wave https://en.wikipedia.org/wiki/Sampling_(signal_processing)"/>
          <p:cNvSpPr txBox="1"/>
          <p:nvPr/>
        </p:nvSpPr>
        <p:spPr>
          <a:xfrm>
            <a:off x="9433386" y="13131651"/>
            <a:ext cx="5517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200"/>
            </a:pPr>
            <a:r>
              <a:rPr u="sng">
                <a:hlinkClick r:id="rId3"/>
              </a:rPr>
              <a:t>https://en.wikipedia.org/wiki/Triangle_wave</a:t>
            </a:r>
            <a:br/>
            <a:r>
              <a:rPr u="sng">
                <a:hlinkClick r:id="rId4"/>
              </a:rPr>
              <a:t>https://en.wikipedia.org/wiki/Sampling_(signal_processing)</a:t>
            </a:r>
          </a:p>
        </p:txBody>
      </p:sp>
      <p:sp>
        <p:nvSpPr>
          <p:cNvPr id="83" name="A triangle wave is the simple wave form with the most pleasing sound"/>
          <p:cNvSpPr txBox="1"/>
          <p:nvPr/>
        </p:nvSpPr>
        <p:spPr>
          <a:xfrm>
            <a:off x="12821246" y="2289324"/>
            <a:ext cx="8964729" cy="1822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spcBef>
                <a:spcPts val="4600"/>
              </a:spcBef>
            </a:lvl1pPr>
          </a:lstStyle>
          <a:p>
            <a:r>
              <a:t>A triangle wave is the simple wave form with the most pleasing sound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03072" y="3677069"/>
            <a:ext cx="9906001" cy="8534401"/>
          </a:xfrm>
          <a:prstGeom prst="rect">
            <a:avLst/>
          </a:prstGeom>
          <a:ln w="12700"/>
        </p:spPr>
      </p:pic>
      <p:sp>
        <p:nvSpPr>
          <p:cNvPr id="85" name="(Demo)"/>
          <p:cNvSpPr txBox="1"/>
          <p:nvPr/>
        </p:nvSpPr>
        <p:spPr>
          <a:xfrm>
            <a:off x="11353800" y="12179300"/>
            <a:ext cx="166362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765763527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 advAuto="0"/>
      <p:bldP spid="81" grpId="0" animBg="1" advAuto="0"/>
      <p:bldP spid="83" grpId="0" animBg="1" advAuto="0"/>
      <p:bldP spid="84" grpId="0" animBg="1" advAuto="0"/>
      <p:bldP spid="8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207B-69D3-B445-8555-D2D1CCB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demo that should have been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CDAD4-38BF-5643-8B95-E663F16E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74813"/>
            <a:ext cx="22720300" cy="105444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open_close</a:t>
            </a:r>
            <a:r>
              <a:rPr lang="en-US" dirty="0"/>
              <a:t>(lambda sample: sample)</a:t>
            </a:r>
          </a:p>
          <a:p>
            <a:pPr>
              <a:spcBef>
                <a:spcPts val="0"/>
              </a:spcBef>
            </a:pPr>
            <a:r>
              <a:rPr lang="en-US" dirty="0"/>
              <a:t>…</a:t>
            </a:r>
          </a:p>
          <a:p>
            <a:pPr>
              <a:spcBef>
                <a:spcPts val="0"/>
              </a:spcBef>
            </a:pPr>
            <a:r>
              <a:rPr lang="en-US" dirty="0"/>
              <a:t>for sample in L: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out.writeframes</a:t>
            </a:r>
            <a:r>
              <a:rPr lang="en-US" dirty="0"/>
              <a:t>(encode(mapper(sample)))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open_close</a:t>
            </a:r>
            <a:r>
              <a:rPr lang="en-US" dirty="0"/>
              <a:t>(lambda sample: sample/4)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for sample in L[::-1]: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out.writeframes</a:t>
            </a:r>
            <a:r>
              <a:rPr lang="en-US" dirty="0"/>
              <a:t>(encode(mapper(sample)))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for sample in L: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out.writeframes</a:t>
            </a:r>
            <a:r>
              <a:rPr lang="en-US" dirty="0"/>
              <a:t>(encode(mapper(sample)))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out.writeframes</a:t>
            </a:r>
            <a:r>
              <a:rPr lang="en-US" dirty="0"/>
              <a:t>(encode(mapper(sample)))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everyother</a:t>
            </a:r>
            <a:r>
              <a:rPr lang="en-US" dirty="0"/>
              <a:t> = False</a:t>
            </a:r>
          </a:p>
          <a:p>
            <a:pPr>
              <a:spcBef>
                <a:spcPts val="0"/>
              </a:spcBef>
            </a:pPr>
            <a:r>
              <a:rPr lang="en-US" dirty="0"/>
              <a:t>for sample in L:</a:t>
            </a:r>
          </a:p>
          <a:p>
            <a:pPr>
              <a:spcBef>
                <a:spcPts val="0"/>
              </a:spcBef>
            </a:pPr>
            <a:r>
              <a:rPr lang="en-US" dirty="0"/>
              <a:t>    if </a:t>
            </a:r>
            <a:r>
              <a:rPr lang="en-US" dirty="0" err="1"/>
              <a:t>everyother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out.writeframes</a:t>
            </a:r>
            <a:r>
              <a:rPr lang="en-US" dirty="0"/>
              <a:t>(encode(mapper(sample)))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everyother</a:t>
            </a:r>
            <a:r>
              <a:rPr lang="en-US" dirty="0"/>
              <a:t> = not </a:t>
            </a:r>
            <a:r>
              <a:rPr lang="en-US" dirty="0" err="1"/>
              <a:t>everyother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5B33DE-B22E-3440-A69D-A1F3AD0D90D7}"/>
              </a:ext>
            </a:extLst>
          </p:cNvPr>
          <p:cNvGrpSpPr/>
          <p:nvPr/>
        </p:nvGrpSpPr>
        <p:grpSpPr>
          <a:xfrm>
            <a:off x="14175367" y="1011594"/>
            <a:ext cx="8656924" cy="2172085"/>
            <a:chOff x="14175367" y="1011594"/>
            <a:chExt cx="8656924" cy="2172085"/>
          </a:xfrm>
        </p:grpSpPr>
        <p:pic>
          <p:nvPicPr>
            <p:cNvPr id="7" name="Picture 6" descr="A picture containing green&#13;&#10;&#13;&#10;Description automatically generated">
              <a:extLst>
                <a:ext uri="{FF2B5EF4-FFF2-40B4-BE49-F238E27FC236}">
                  <a16:creationId xmlns:a16="http://schemas.microsoft.com/office/drawing/2014/main" id="{BA8046EE-D0DF-8748-AD18-BE5088B8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5367" y="1136489"/>
              <a:ext cx="3743181" cy="2007213"/>
            </a:xfrm>
            <a:prstGeom prst="rect">
              <a:avLst/>
            </a:prstGeom>
          </p:spPr>
        </p:pic>
        <p:pic>
          <p:nvPicPr>
            <p:cNvPr id="12" name="in.wav">
              <a:hlinkClick r:id="" action="ppaction://media"/>
              <a:extLst>
                <a:ext uri="{FF2B5EF4-FFF2-40B4-BE49-F238E27FC236}">
                  <a16:creationId xmlns:a16="http://schemas.microsoft.com/office/drawing/2014/main" id="{428F8355-E2AE-6F41-9D84-81C3B67C4AD9}"/>
                </a:ext>
              </a:extLst>
            </p:cNvPr>
            <p:cNvPicPr>
              <a:picLocks noChangeAspect="1"/>
            </p:cNvPicPr>
            <p:nvPr>
              <a:audioFile r:link="rId10"/>
              <p:extLst>
                <p:ext uri="{DAA4B4D4-6D71-4841-9C94-3DE7FCFB9230}">
                  <p14:media xmlns:p14="http://schemas.microsoft.com/office/powerpoint/2010/main" r:embed="rId9"/>
                </p:ext>
              </p:extLst>
            </p:nvPr>
          </p:nvPicPr>
          <p:blipFill>
            <a:blip r:embed="rId13"/>
            <a:stretch>
              <a:fillRect/>
            </a:stretch>
          </p:blipFill>
          <p:spPr>
            <a:xfrm>
              <a:off x="20660206" y="1011594"/>
              <a:ext cx="2172085" cy="217208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1FF2BE-B009-CD47-BB9E-3BE41638976A}"/>
              </a:ext>
            </a:extLst>
          </p:cNvPr>
          <p:cNvGrpSpPr/>
          <p:nvPr/>
        </p:nvGrpSpPr>
        <p:grpSpPr>
          <a:xfrm>
            <a:off x="14175367" y="3183679"/>
            <a:ext cx="8656923" cy="2405773"/>
            <a:chOff x="14175367" y="3183679"/>
            <a:chExt cx="8656923" cy="24057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96B150-E004-444B-84AF-EB4E04B8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5367" y="3582239"/>
              <a:ext cx="3743181" cy="2007213"/>
            </a:xfrm>
            <a:prstGeom prst="rect">
              <a:avLst/>
            </a:prstGeom>
          </p:spPr>
        </p:pic>
        <p:pic>
          <p:nvPicPr>
            <p:cNvPr id="13" name="quieter_by_4.wav">
              <a:hlinkClick r:id="" action="ppaction://media"/>
              <a:extLst>
                <a:ext uri="{FF2B5EF4-FFF2-40B4-BE49-F238E27FC236}">
                  <a16:creationId xmlns:a16="http://schemas.microsoft.com/office/drawing/2014/main" id="{5850C550-C880-2B43-B42B-449E31B84A2E}"/>
                </a:ext>
              </a:extLst>
            </p:cNvPr>
            <p:cNvPicPr>
              <a:picLocks noChangeAspect="1"/>
            </p:cNvPicPr>
            <p:nvPr>
              <a:audioFile r:link="rId8"/>
              <p:extLst>
                <p:ext uri="{DAA4B4D4-6D71-4841-9C94-3DE7FCFB9230}">
                  <p14:media xmlns:p14="http://schemas.microsoft.com/office/powerpoint/2010/main" r:embed="rId7"/>
                </p:ext>
              </p:extLst>
            </p:nvPr>
          </p:nvPicPr>
          <p:blipFill>
            <a:blip r:embed="rId13"/>
            <a:stretch>
              <a:fillRect/>
            </a:stretch>
          </p:blipFill>
          <p:spPr>
            <a:xfrm>
              <a:off x="20660206" y="3183679"/>
              <a:ext cx="2172084" cy="217208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407CF-18F0-3242-A68E-753182154A5D}"/>
              </a:ext>
            </a:extLst>
          </p:cNvPr>
          <p:cNvGrpSpPr/>
          <p:nvPr/>
        </p:nvGrpSpPr>
        <p:grpSpPr>
          <a:xfrm>
            <a:off x="14175367" y="5619102"/>
            <a:ext cx="8656923" cy="2416100"/>
            <a:chOff x="14175367" y="5619102"/>
            <a:chExt cx="8656923" cy="24161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219426-61D4-844A-AA08-1412DCE9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5367" y="6027989"/>
              <a:ext cx="3743181" cy="2007213"/>
            </a:xfrm>
            <a:prstGeom prst="rect">
              <a:avLst/>
            </a:prstGeom>
          </p:spPr>
        </p:pic>
        <p:pic>
          <p:nvPicPr>
            <p:cNvPr id="14" name="reversed.wav">
              <a:hlinkClick r:id="" action="ppaction://media"/>
              <a:extLst>
                <a:ext uri="{FF2B5EF4-FFF2-40B4-BE49-F238E27FC236}">
                  <a16:creationId xmlns:a16="http://schemas.microsoft.com/office/drawing/2014/main" id="{DF4A3662-A072-FE40-9DB4-E9DD77D07838}"/>
                </a:ext>
              </a:extLst>
            </p:cNvPr>
            <p:cNvPicPr>
              <a:picLocks noChangeAspect="1"/>
            </p:cNvPicPr>
            <p:nvPr>
              <a:audioFile r:link="rId6"/>
              <p:extLst>
                <p:ext uri="{DAA4B4D4-6D71-4841-9C94-3DE7FCFB9230}">
                  <p14:media xmlns:p14="http://schemas.microsoft.com/office/powerpoint/2010/main" r:embed="rId5"/>
                </p:ext>
              </p:extLst>
            </p:nvPr>
          </p:nvPicPr>
          <p:blipFill>
            <a:blip r:embed="rId13"/>
            <a:stretch>
              <a:fillRect/>
            </a:stretch>
          </p:blipFill>
          <p:spPr>
            <a:xfrm>
              <a:off x="20660206" y="5619102"/>
              <a:ext cx="2172084" cy="217208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CB5B87-A998-4C4B-9B9E-211C0D37FD0E}"/>
              </a:ext>
            </a:extLst>
          </p:cNvPr>
          <p:cNvGrpSpPr/>
          <p:nvPr/>
        </p:nvGrpSpPr>
        <p:grpSpPr>
          <a:xfrm>
            <a:off x="12366497" y="8054525"/>
            <a:ext cx="10465793" cy="2426427"/>
            <a:chOff x="12366497" y="8054525"/>
            <a:chExt cx="10465793" cy="24264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2C2D96-619B-AA49-A992-AE3BC49D6823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6497" y="8473739"/>
              <a:ext cx="7360920" cy="2007213"/>
            </a:xfrm>
            <a:prstGeom prst="rect">
              <a:avLst/>
            </a:prstGeom>
          </p:spPr>
        </p:pic>
        <p:pic>
          <p:nvPicPr>
            <p:cNvPr id="4" name="half_frequency.wav">
              <a:hlinkClick r:id="" action="ppaction://media"/>
              <a:extLst>
                <a:ext uri="{FF2B5EF4-FFF2-40B4-BE49-F238E27FC236}">
                  <a16:creationId xmlns:a16="http://schemas.microsoft.com/office/drawing/2014/main" id="{4E2A31FA-C08C-4049-9F05-E8A9BA87A18A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13"/>
            <a:stretch>
              <a:fillRect/>
            </a:stretch>
          </p:blipFill>
          <p:spPr>
            <a:xfrm>
              <a:off x="20660206" y="8054525"/>
              <a:ext cx="2172084" cy="217208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99F185-A5FE-474C-960C-3C24135E9A26}"/>
              </a:ext>
            </a:extLst>
          </p:cNvPr>
          <p:cNvGrpSpPr/>
          <p:nvPr/>
        </p:nvGrpSpPr>
        <p:grpSpPr>
          <a:xfrm>
            <a:off x="15170657" y="10489948"/>
            <a:ext cx="7661633" cy="2436754"/>
            <a:chOff x="15170657" y="10489948"/>
            <a:chExt cx="7661633" cy="24367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4D9B9D-A1EF-884A-9BEC-4186A596698D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0657" y="10919489"/>
              <a:ext cx="1752600" cy="2007213"/>
            </a:xfrm>
            <a:prstGeom prst="rect">
              <a:avLst/>
            </a:prstGeom>
          </p:spPr>
        </p:pic>
        <p:pic>
          <p:nvPicPr>
            <p:cNvPr id="5" name="double_frequency.wav">
              <a:hlinkClick r:id="" action="ppaction://media"/>
              <a:extLst>
                <a:ext uri="{FF2B5EF4-FFF2-40B4-BE49-F238E27FC236}">
                  <a16:creationId xmlns:a16="http://schemas.microsoft.com/office/drawing/2014/main" id="{17851FA4-0FDD-3D43-ACA2-9E89C8DF558C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13"/>
            <a:stretch>
              <a:fillRect/>
            </a:stretch>
          </p:blipFill>
          <p:spPr>
            <a:xfrm>
              <a:off x="20660206" y="10489948"/>
              <a:ext cx="2172084" cy="2172084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218F7-0665-604E-91C1-18BF3C74A36A}"/>
              </a:ext>
            </a:extLst>
          </p:cNvPr>
          <p:cNvCxnSpPr/>
          <p:nvPr/>
        </p:nvCxnSpPr>
        <p:spPr>
          <a:xfrm>
            <a:off x="581891" y="4171130"/>
            <a:ext cx="5985164" cy="0"/>
          </a:xfrm>
          <a:prstGeom prst="lin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3E66C-4129-8B42-ADFF-B114A5B67D45}"/>
              </a:ext>
            </a:extLst>
          </p:cNvPr>
          <p:cNvCxnSpPr/>
          <p:nvPr/>
        </p:nvCxnSpPr>
        <p:spPr>
          <a:xfrm>
            <a:off x="581891" y="5673358"/>
            <a:ext cx="5985164" cy="0"/>
          </a:xfrm>
          <a:prstGeom prst="lin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FF610A-506B-C24D-B0CB-AF8C682D9495}"/>
              </a:ext>
            </a:extLst>
          </p:cNvPr>
          <p:cNvCxnSpPr/>
          <p:nvPr/>
        </p:nvCxnSpPr>
        <p:spPr>
          <a:xfrm>
            <a:off x="581891" y="7534815"/>
            <a:ext cx="5985164" cy="0"/>
          </a:xfrm>
          <a:prstGeom prst="lin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1F461-C093-094D-92D4-F76AA0FD798B}"/>
              </a:ext>
            </a:extLst>
          </p:cNvPr>
          <p:cNvCxnSpPr/>
          <p:nvPr/>
        </p:nvCxnSpPr>
        <p:spPr>
          <a:xfrm>
            <a:off x="581891" y="10082072"/>
            <a:ext cx="5985164" cy="0"/>
          </a:xfrm>
          <a:prstGeom prst="lin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6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bstr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Functional Abstra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 Abstractions</a:t>
            </a:r>
          </a:p>
        </p:txBody>
      </p:sp>
      <p:sp>
        <p:nvSpPr>
          <p:cNvPr id="91" name="Square takes one argument.…"/>
          <p:cNvSpPr txBox="1">
            <a:spLocks noGrp="1"/>
          </p:cNvSpPr>
          <p:nvPr>
            <p:ph type="body" sz="half" idx="1"/>
          </p:nvPr>
        </p:nvSpPr>
        <p:spPr>
          <a:xfrm>
            <a:off x="831850" y="5181600"/>
            <a:ext cx="22720300" cy="4617709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5200"/>
              </a:spcBef>
            </a:pPr>
            <a:r>
              <a:t>Square takes one argument.</a:t>
            </a:r>
          </a:p>
          <a:p>
            <a:pPr lvl="1">
              <a:spcBef>
                <a:spcPts val="5200"/>
              </a:spcBef>
            </a:pPr>
            <a:r>
              <a:t>Square has the intrinsic name square.</a:t>
            </a:r>
          </a:p>
          <a:p>
            <a:pPr lvl="1">
              <a:spcBef>
                <a:spcPts val="5200"/>
              </a:spcBef>
            </a:pPr>
            <a:r>
              <a:t>Square computes the square of a number.</a:t>
            </a:r>
          </a:p>
          <a:p>
            <a:pPr lvl="1">
              <a:spcBef>
                <a:spcPts val="5200"/>
              </a:spcBef>
            </a:pPr>
            <a:r>
              <a:t>Square computes the square by calling mul.</a:t>
            </a:r>
          </a:p>
        </p:txBody>
      </p:sp>
      <p:sp>
        <p:nvSpPr>
          <p:cNvPr id="92" name="def square(x):…"/>
          <p:cNvSpPr txBox="1"/>
          <p:nvPr/>
        </p:nvSpPr>
        <p:spPr>
          <a:xfrm>
            <a:off x="3797300" y="9715500"/>
            <a:ext cx="508904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solidFill>
                  <a:schemeClr val="accent2"/>
                </a:solidFill>
              </a:rPr>
              <a:t>def</a:t>
            </a:r>
            <a:r>
              <a:t> square(x):</a:t>
            </a:r>
          </a:p>
          <a:p>
            <a:r>
              <a:t>    </a:t>
            </a:r>
            <a:r>
              <a:rPr b="1">
                <a:solidFill>
                  <a:schemeClr val="accent2"/>
                </a:solidFill>
              </a:rPr>
              <a:t>return</a:t>
            </a:r>
            <a:r>
              <a:t> pow(x, 2)</a:t>
            </a:r>
          </a:p>
        </p:txBody>
      </p:sp>
      <p:sp>
        <p:nvSpPr>
          <p:cNvPr id="93" name="def square(x):…"/>
          <p:cNvSpPr txBox="1"/>
          <p:nvPr/>
        </p:nvSpPr>
        <p:spPr>
          <a:xfrm>
            <a:off x="13195300" y="9715500"/>
            <a:ext cx="655709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solidFill>
                  <a:schemeClr val="accent2"/>
                </a:solidFill>
              </a:rPr>
              <a:t>def</a:t>
            </a:r>
            <a:r>
              <a:t> square(x):</a:t>
            </a:r>
          </a:p>
          <a:p>
            <a:pPr>
              <a:defRPr>
                <a:uFill>
                  <a:solidFill>
                    <a:srgbClr val="00A633"/>
                  </a:solidFill>
                </a:uFill>
              </a:defRPr>
            </a:pPr>
            <a:r>
              <a:t>    </a:t>
            </a:r>
            <a:r>
              <a:rPr b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</a:rPr>
              <a:t>return</a:t>
            </a:r>
            <a:r>
              <a:t> mul(x, x-1) + x</a:t>
            </a:r>
          </a:p>
        </p:txBody>
      </p:sp>
      <p:sp>
        <p:nvSpPr>
          <p:cNvPr id="94" name="If the name “square” were bound to a built-in function, sum_squares would still work identically."/>
          <p:cNvSpPr/>
          <p:nvPr/>
        </p:nvSpPr>
        <p:spPr>
          <a:xfrm>
            <a:off x="5099050" y="11124762"/>
            <a:ext cx="14198600" cy="1638301"/>
          </a:xfrm>
          <a:prstGeom prst="roundRect">
            <a:avLst>
              <a:gd name="adj" fmla="val 11628"/>
            </a:avLst>
          </a:prstGeom>
          <a:solidFill>
            <a:srgbClr val="DCE4EC"/>
          </a:solidFill>
          <a:ln w="25400">
            <a:solidFill>
              <a:srgbClr val="4B4B4B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lvl1pPr>
          </a:lstStyle>
          <a:p>
            <a:r>
              <a:t>If the name “square” were bound to a built-in function, sum_squares would still work identically. </a:t>
            </a:r>
          </a:p>
        </p:txBody>
      </p:sp>
      <p:sp>
        <p:nvSpPr>
          <p:cNvPr id="95" name="Yes"/>
          <p:cNvSpPr txBox="1"/>
          <p:nvPr/>
        </p:nvSpPr>
        <p:spPr>
          <a:xfrm>
            <a:off x="18605500" y="5162550"/>
            <a:ext cx="9296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Yes</a:t>
            </a:r>
          </a:p>
        </p:txBody>
      </p:sp>
      <p:sp>
        <p:nvSpPr>
          <p:cNvPr id="96" name="No"/>
          <p:cNvSpPr txBox="1"/>
          <p:nvPr/>
        </p:nvSpPr>
        <p:spPr>
          <a:xfrm>
            <a:off x="18770600" y="6330950"/>
            <a:ext cx="684927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No</a:t>
            </a:r>
          </a:p>
        </p:txBody>
      </p:sp>
      <p:sp>
        <p:nvSpPr>
          <p:cNvPr id="97" name="Yes"/>
          <p:cNvSpPr txBox="1"/>
          <p:nvPr/>
        </p:nvSpPr>
        <p:spPr>
          <a:xfrm>
            <a:off x="18605500" y="7486650"/>
            <a:ext cx="9296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Yes</a:t>
            </a:r>
          </a:p>
        </p:txBody>
      </p:sp>
      <p:sp>
        <p:nvSpPr>
          <p:cNvPr id="98" name="No"/>
          <p:cNvSpPr txBox="1"/>
          <p:nvPr/>
        </p:nvSpPr>
        <p:spPr>
          <a:xfrm>
            <a:off x="18770600" y="8655050"/>
            <a:ext cx="684927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7ECF"/>
                </a:solidFill>
                <a:uFill>
                  <a:solidFill>
                    <a:srgbClr val="007ECF"/>
                  </a:solidFill>
                </a:uFill>
              </a:defRPr>
            </a:lvl1pPr>
          </a:lstStyle>
          <a:p>
            <a:r>
              <a:t>No</a:t>
            </a:r>
          </a:p>
        </p:txBody>
      </p:sp>
      <p:sp>
        <p:nvSpPr>
          <p:cNvPr id="99" name="What does sum_squares need to know about square?"/>
          <p:cNvSpPr txBox="1"/>
          <p:nvPr/>
        </p:nvSpPr>
        <p:spPr>
          <a:xfrm>
            <a:off x="5911850" y="3790950"/>
            <a:ext cx="125603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200"/>
              </a:spcBef>
            </a:lvl1pPr>
          </a:lstStyle>
          <a:p>
            <a:r>
              <a:t>What does sum_squares need to know about square?</a:t>
            </a:r>
          </a:p>
        </p:txBody>
      </p:sp>
      <p:sp>
        <p:nvSpPr>
          <p:cNvPr id="100" name="def square(x):…"/>
          <p:cNvSpPr txBox="1"/>
          <p:nvPr/>
        </p:nvSpPr>
        <p:spPr>
          <a:xfrm>
            <a:off x="3797300" y="2476500"/>
            <a:ext cx="508904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solidFill>
                  <a:schemeClr val="accent2"/>
                </a:solidFill>
              </a:rPr>
              <a:t>def</a:t>
            </a:r>
            <a:r>
              <a:t> square(x):</a:t>
            </a:r>
          </a:p>
          <a:p>
            <a:r>
              <a:t>    </a:t>
            </a:r>
            <a:r>
              <a:rPr b="1">
                <a:solidFill>
                  <a:schemeClr val="accent2"/>
                </a:solidFill>
              </a:rPr>
              <a:t>return</a:t>
            </a:r>
            <a:r>
              <a:t> mul(x, x)</a:t>
            </a:r>
          </a:p>
        </p:txBody>
      </p:sp>
      <p:sp>
        <p:nvSpPr>
          <p:cNvPr id="101" name="def sum_squares(x, y):…"/>
          <p:cNvSpPr txBox="1"/>
          <p:nvPr/>
        </p:nvSpPr>
        <p:spPr>
          <a:xfrm>
            <a:off x="12725400" y="2476500"/>
            <a:ext cx="802513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solidFill>
                  <a:schemeClr val="accent2"/>
                </a:solidFill>
              </a:rPr>
              <a:t>def</a:t>
            </a:r>
            <a:r>
              <a:t> sum_squares(x, y):</a:t>
            </a:r>
          </a:p>
          <a:p>
            <a:pPr>
              <a:defRPr>
                <a:uFill>
                  <a:solidFill>
                    <a:srgbClr val="00A633"/>
                  </a:solidFill>
                </a:uFill>
              </a:defRPr>
            </a:pPr>
            <a:r>
              <a:t>    </a:t>
            </a:r>
            <a:r>
              <a:rPr b="1">
                <a:solidFill>
                  <a:schemeClr val="accent2"/>
                </a:solidFill>
              </a:rPr>
              <a:t>return</a:t>
            </a:r>
            <a:r>
              <a:t> square(x) + square(y)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4" build="p" bldLvl="5" animBg="1" advAuto="0"/>
      <p:bldP spid="92" grpId="9" animBg="1" advAuto="0"/>
      <p:bldP spid="93" grpId="10" animBg="1" advAuto="0"/>
      <p:bldP spid="94" grpId="11" animBg="1" advAuto="0"/>
      <p:bldP spid="95" grpId="5" animBg="1" advAuto="0"/>
      <p:bldP spid="96" grpId="6" animBg="1" advAuto="0"/>
      <p:bldP spid="97" grpId="7" animBg="1" advAuto="0"/>
      <p:bldP spid="98" grpId="8" animBg="1" advAuto="0"/>
      <p:bldP spid="99" grpId="3" animBg="1" advAuto="0"/>
      <p:bldP spid="100" grpId="1" animBg="1" advAuto="0"/>
      <p:bldP spid="10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0" name="Group"/>
          <p:cNvGrpSpPr/>
          <p:nvPr/>
        </p:nvGrpSpPr>
        <p:grpSpPr>
          <a:xfrm>
            <a:off x="2413000" y="5740400"/>
            <a:ext cx="8001000" cy="6337300"/>
            <a:chOff x="0" y="0"/>
            <a:chExt cx="8001000" cy="6337300"/>
          </a:xfrm>
        </p:grpSpPr>
        <p:sp>
          <p:nvSpPr>
            <p:cNvPr id="106" name="Rectangle"/>
            <p:cNvSpPr/>
            <p:nvPr/>
          </p:nvSpPr>
          <p:spPr>
            <a:xfrm>
              <a:off x="4000500" y="0"/>
              <a:ext cx="4000500" cy="6337300"/>
            </a:xfrm>
            <a:prstGeom prst="rect">
              <a:avLst/>
            </a:prstGeom>
            <a:solidFill>
              <a:srgbClr val="00A633">
                <a:alpha val="11000"/>
              </a:srgbClr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7" name="Rectangle"/>
            <p:cNvSpPr/>
            <p:nvPr/>
          </p:nvSpPr>
          <p:spPr>
            <a:xfrm>
              <a:off x="0" y="0"/>
              <a:ext cx="4000500" cy="6324600"/>
            </a:xfrm>
            <a:prstGeom prst="rect">
              <a:avLst/>
            </a:prstGeom>
            <a:solidFill>
              <a:srgbClr val="FF1713">
                <a:alpha val="6000"/>
              </a:srgbClr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8" name="From:"/>
            <p:cNvSpPr txBox="1"/>
            <p:nvPr/>
          </p:nvSpPr>
          <p:spPr>
            <a:xfrm>
              <a:off x="241300" y="374650"/>
              <a:ext cx="141894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From:</a:t>
              </a:r>
            </a:p>
          </p:txBody>
        </p:sp>
        <p:sp>
          <p:nvSpPr>
            <p:cNvPr id="109" name="To:"/>
            <p:cNvSpPr txBox="1"/>
            <p:nvPr/>
          </p:nvSpPr>
          <p:spPr>
            <a:xfrm>
              <a:off x="4406900" y="374650"/>
              <a:ext cx="9296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To:</a:t>
              </a:r>
            </a:p>
          </p:txBody>
        </p:sp>
      </p:grpSp>
      <p:sp>
        <p:nvSpPr>
          <p:cNvPr id="111" name="Choosing Na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Names</a:t>
            </a:r>
          </a:p>
        </p:txBody>
      </p:sp>
      <p:sp>
        <p:nvSpPr>
          <p:cNvPr id="112" name="Names typically don’t matter for correctness…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2720300" cy="264482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</a:pPr>
            <a:r>
              <a:t>Names typically don’t matter for correctness</a:t>
            </a:r>
          </a:p>
          <a:p>
            <a:pPr algn="ctr">
              <a:spcBef>
                <a:spcPts val="2500"/>
              </a:spcBef>
              <a:defRPr b="1" i="1"/>
            </a:pPr>
            <a:r>
              <a:t>but</a:t>
            </a:r>
          </a:p>
          <a:p>
            <a:pPr algn="ctr">
              <a:spcBef>
                <a:spcPts val="2500"/>
              </a:spcBef>
            </a:pPr>
            <a:r>
              <a:t>they matter a lot for composition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2654300" y="7004050"/>
            <a:ext cx="7297262" cy="584200"/>
            <a:chOff x="0" y="0"/>
            <a:chExt cx="7297261" cy="584200"/>
          </a:xfrm>
        </p:grpSpPr>
        <p:sp>
          <p:nvSpPr>
            <p:cNvPr id="113" name="true_false"/>
            <p:cNvSpPr txBox="1"/>
            <p:nvPr/>
          </p:nvSpPr>
          <p:spPr>
            <a:xfrm>
              <a:off x="0" y="0"/>
              <a:ext cx="2642315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true_false</a:t>
              </a:r>
            </a:p>
          </p:txBody>
        </p:sp>
        <p:sp>
          <p:nvSpPr>
            <p:cNvPr id="114" name="rolled_a_one"/>
            <p:cNvSpPr txBox="1"/>
            <p:nvPr/>
          </p:nvSpPr>
          <p:spPr>
            <a:xfrm>
              <a:off x="4165600" y="0"/>
              <a:ext cx="3131662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rolled_a_one</a:t>
              </a:r>
            </a:p>
          </p:txBody>
        </p:sp>
      </p:grpSp>
      <p:grpSp>
        <p:nvGrpSpPr>
          <p:cNvPr id="118" name="Group"/>
          <p:cNvGrpSpPr/>
          <p:nvPr/>
        </p:nvGrpSpPr>
        <p:grpSpPr>
          <a:xfrm>
            <a:off x="2654299" y="8032750"/>
            <a:ext cx="5339875" cy="584200"/>
            <a:chOff x="0" y="0"/>
            <a:chExt cx="5339873" cy="584200"/>
          </a:xfrm>
        </p:grpSpPr>
        <p:sp>
          <p:nvSpPr>
            <p:cNvPr id="116" name="d"/>
            <p:cNvSpPr txBox="1"/>
            <p:nvPr/>
          </p:nvSpPr>
          <p:spPr>
            <a:xfrm>
              <a:off x="0" y="0"/>
              <a:ext cx="440254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</a:t>
              </a:r>
            </a:p>
          </p:txBody>
        </p:sp>
        <p:sp>
          <p:nvSpPr>
            <p:cNvPr id="117" name="dice"/>
            <p:cNvSpPr txBox="1"/>
            <p:nvPr/>
          </p:nvSpPr>
          <p:spPr>
            <a:xfrm>
              <a:off x="4165600" y="0"/>
              <a:ext cx="1174274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dice</a:t>
              </a:r>
            </a:p>
          </p:txBody>
        </p:sp>
      </p:grpSp>
      <p:grpSp>
        <p:nvGrpSpPr>
          <p:cNvPr id="121" name="Group"/>
          <p:cNvGrpSpPr/>
          <p:nvPr/>
        </p:nvGrpSpPr>
        <p:grpSpPr>
          <a:xfrm>
            <a:off x="2654300" y="9061450"/>
            <a:ext cx="6563241" cy="584200"/>
            <a:chOff x="0" y="0"/>
            <a:chExt cx="6563240" cy="584200"/>
          </a:xfrm>
        </p:grpSpPr>
        <p:sp>
          <p:nvSpPr>
            <p:cNvPr id="119" name="helper"/>
            <p:cNvSpPr txBox="1"/>
            <p:nvPr/>
          </p:nvSpPr>
          <p:spPr>
            <a:xfrm>
              <a:off x="0" y="0"/>
              <a:ext cx="166362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helper</a:t>
              </a:r>
            </a:p>
          </p:txBody>
        </p:sp>
        <p:sp>
          <p:nvSpPr>
            <p:cNvPr id="120" name="take_turn"/>
            <p:cNvSpPr txBox="1"/>
            <p:nvPr/>
          </p:nvSpPr>
          <p:spPr>
            <a:xfrm>
              <a:off x="4165600" y="0"/>
              <a:ext cx="239764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take_turn</a:t>
              </a:r>
            </a:p>
          </p:txBody>
        </p:sp>
      </p:grp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3" name="Names should convey the meaning or purpose of the values to which they are bound.…"/>
          <p:cNvSpPr txBox="1"/>
          <p:nvPr/>
        </p:nvSpPr>
        <p:spPr>
          <a:xfrm>
            <a:off x="12217400" y="6045200"/>
            <a:ext cx="11074400" cy="585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0">
              <a:spcBef>
                <a:spcPts val="6000"/>
              </a:spcBef>
            </a:pPr>
            <a:r>
              <a:t>Names should convey the meaning or purpose of the values to which they are bound.</a:t>
            </a:r>
          </a:p>
          <a:p>
            <a:pPr marL="0">
              <a:spcBef>
                <a:spcPts val="6000"/>
              </a:spcBef>
            </a:pPr>
            <a:r>
              <a:t>The type of value bound to the name is best documented in a function's docstring.</a:t>
            </a:r>
          </a:p>
          <a:p>
            <a:pPr marL="0">
              <a:spcBef>
                <a:spcPts val="6000"/>
              </a:spcBef>
            </a:pPr>
            <a:r>
              <a:t>Function names typically convey their effect (</a:t>
            </a:r>
            <a:r>
              <a:rPr b="1"/>
              <a:t>print</a:t>
            </a:r>
            <a:r>
              <a:t>), their behavior (</a:t>
            </a:r>
            <a:r>
              <a:rPr b="1"/>
              <a:t>triple</a:t>
            </a:r>
            <a:r>
              <a:t>), or the value returned (</a:t>
            </a:r>
            <a:r>
              <a:rPr b="1"/>
              <a:t>abs</a:t>
            </a:r>
            <a:r>
              <a:t>).</a:t>
            </a:r>
          </a:p>
        </p:txBody>
      </p:sp>
      <p:grpSp>
        <p:nvGrpSpPr>
          <p:cNvPr id="126" name="Group"/>
          <p:cNvGrpSpPr/>
          <p:nvPr/>
        </p:nvGrpSpPr>
        <p:grpSpPr>
          <a:xfrm>
            <a:off x="2654300" y="10096500"/>
            <a:ext cx="6563241" cy="584200"/>
            <a:chOff x="0" y="0"/>
            <a:chExt cx="6563240" cy="584200"/>
          </a:xfrm>
        </p:grpSpPr>
        <p:sp>
          <p:nvSpPr>
            <p:cNvPr id="124" name="my_int"/>
            <p:cNvSpPr txBox="1"/>
            <p:nvPr/>
          </p:nvSpPr>
          <p:spPr>
            <a:xfrm>
              <a:off x="0" y="0"/>
              <a:ext cx="166362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my_int</a:t>
              </a:r>
            </a:p>
          </p:txBody>
        </p:sp>
        <p:sp>
          <p:nvSpPr>
            <p:cNvPr id="125" name="num_rolls"/>
            <p:cNvSpPr txBox="1"/>
            <p:nvPr/>
          </p:nvSpPr>
          <p:spPr>
            <a:xfrm>
              <a:off x="4165600" y="0"/>
              <a:ext cx="239764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num_rolls</a:t>
              </a:r>
            </a:p>
          </p:txBody>
        </p:sp>
      </p:grpSp>
      <p:grpSp>
        <p:nvGrpSpPr>
          <p:cNvPr id="129" name="Group"/>
          <p:cNvGrpSpPr/>
          <p:nvPr/>
        </p:nvGrpSpPr>
        <p:grpSpPr>
          <a:xfrm>
            <a:off x="2654300" y="11099800"/>
            <a:ext cx="6073895" cy="584200"/>
            <a:chOff x="0" y="0"/>
            <a:chExt cx="6073893" cy="584200"/>
          </a:xfrm>
        </p:grpSpPr>
        <p:sp>
          <p:nvSpPr>
            <p:cNvPr id="127" name="l, I, O"/>
            <p:cNvSpPr txBox="1"/>
            <p:nvPr/>
          </p:nvSpPr>
          <p:spPr>
            <a:xfrm>
              <a:off x="0" y="0"/>
              <a:ext cx="1908295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l, I, O</a:t>
              </a:r>
            </a:p>
          </p:txBody>
        </p:sp>
        <p:sp>
          <p:nvSpPr>
            <p:cNvPr id="128" name="k, i, m"/>
            <p:cNvSpPr txBox="1"/>
            <p:nvPr/>
          </p:nvSpPr>
          <p:spPr>
            <a:xfrm>
              <a:off x="4165600" y="0"/>
              <a:ext cx="1908295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k, i, 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3" animBg="1" advAuto="0"/>
      <p:bldP spid="112" grpId="1" animBg="1" advAuto="0"/>
      <p:bldP spid="115" grpId="4" animBg="1" advAuto="0"/>
      <p:bldP spid="118" grpId="5" animBg="1" advAuto="0"/>
      <p:bldP spid="121" grpId="6" animBg="1" advAuto="0"/>
      <p:bldP spid="123" grpId="2" build="p" bldLvl="5" animBg="1" advAuto="0"/>
      <p:bldP spid="126" grpId="7" animBg="1" advAuto="0"/>
      <p:bldP spid="129" grpId="8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Which Values Deserve a N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Values Deserve a Name</a:t>
            </a:r>
          </a:p>
        </p:txBody>
      </p:sp>
      <p:sp>
        <p:nvSpPr>
          <p:cNvPr id="134" name="Reasons to add a new name"/>
          <p:cNvSpPr txBox="1">
            <a:spLocks noGrp="1"/>
          </p:cNvSpPr>
          <p:nvPr>
            <p:ph type="body" sz="quarter" idx="1"/>
          </p:nvPr>
        </p:nvSpPr>
        <p:spPr>
          <a:xfrm>
            <a:off x="838200" y="2324100"/>
            <a:ext cx="6566236" cy="152475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Reasons to add a new name</a:t>
            </a:r>
          </a:p>
        </p:txBody>
      </p:sp>
      <p:sp>
        <p:nvSpPr>
          <p:cNvPr id="135" name="Repeated compound expressions:"/>
          <p:cNvSpPr txBox="1"/>
          <p:nvPr/>
        </p:nvSpPr>
        <p:spPr>
          <a:xfrm>
            <a:off x="1219200" y="2997200"/>
            <a:ext cx="18961100" cy="82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600"/>
              </a:spcBef>
              <a:defRPr i="1"/>
            </a:lvl1pPr>
          </a:lstStyle>
          <a:p>
            <a:r>
              <a:t>Repeated compound expressions:</a:t>
            </a:r>
          </a:p>
        </p:txBody>
      </p:sp>
      <p:sp>
        <p:nvSpPr>
          <p:cNvPr id="136" name="if sqrt(square(a) + square(b)) &gt; 1:…"/>
          <p:cNvSpPr txBox="1"/>
          <p:nvPr/>
        </p:nvSpPr>
        <p:spPr>
          <a:xfrm>
            <a:off x="2171700" y="3898900"/>
            <a:ext cx="138303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if sqrt(square(a) + square(b)) &gt; 1:</a:t>
            </a:r>
          </a:p>
          <a:p>
            <a:r>
              <a:t>    x = x + sqrt(square(a) + square(b))</a:t>
            </a:r>
          </a:p>
        </p:txBody>
      </p:sp>
      <p:sp>
        <p:nvSpPr>
          <p:cNvPr id="137" name="Meaningful parts of complex expressions:"/>
          <p:cNvSpPr txBox="1"/>
          <p:nvPr/>
        </p:nvSpPr>
        <p:spPr>
          <a:xfrm>
            <a:off x="1219200" y="8394700"/>
            <a:ext cx="18961100" cy="82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600"/>
              </a:spcBef>
              <a:defRPr i="1"/>
            </a:lvl1pPr>
          </a:lstStyle>
          <a:p>
            <a:r>
              <a:t>Meaningful parts of complex expressions:</a:t>
            </a:r>
          </a:p>
        </p:txBody>
      </p:sp>
      <p:sp>
        <p:nvSpPr>
          <p:cNvPr id="138" name="x1 = (-b + sqrt(square(b) - 4 * a * c)) / (2 * a)"/>
          <p:cNvSpPr txBox="1"/>
          <p:nvPr/>
        </p:nvSpPr>
        <p:spPr>
          <a:xfrm>
            <a:off x="2171700" y="9588500"/>
            <a:ext cx="18008600" cy="82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x1 = (-b + sqrt(square(b) - 4 * a * c)) / (2 * a)</a:t>
            </a:r>
          </a:p>
        </p:txBody>
      </p:sp>
      <p:grpSp>
        <p:nvGrpSpPr>
          <p:cNvPr id="141" name="Group"/>
          <p:cNvGrpSpPr/>
          <p:nvPr/>
        </p:nvGrpSpPr>
        <p:grpSpPr>
          <a:xfrm>
            <a:off x="2184400" y="5466772"/>
            <a:ext cx="10858500" cy="2387600"/>
            <a:chOff x="0" y="0"/>
            <a:chExt cx="10858500" cy="2387600"/>
          </a:xfrm>
        </p:grpSpPr>
        <p:sp>
          <p:nvSpPr>
            <p:cNvPr id="139" name="hypotenuse = sqrt(square(a) + square(b))…"/>
            <p:cNvSpPr txBox="1"/>
            <p:nvPr/>
          </p:nvSpPr>
          <p:spPr>
            <a:xfrm>
              <a:off x="0" y="584200"/>
              <a:ext cx="10858500" cy="180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hypotenuse = sqrt(square(a) + square(b))</a:t>
              </a:r>
            </a:p>
            <a:p>
              <a:r>
                <a:t>if hypotenuse &gt; 1:</a:t>
              </a:r>
            </a:p>
            <a:p>
              <a:r>
                <a:t>    x = x + hypotenuse</a:t>
              </a:r>
            </a:p>
          </p:txBody>
        </p:sp>
        <p:sp>
          <p:nvSpPr>
            <p:cNvPr id="140" name="Triangle"/>
            <p:cNvSpPr/>
            <p:nvPr/>
          </p:nvSpPr>
          <p:spPr>
            <a:xfrm>
              <a:off x="3556000" y="0"/>
              <a:ext cx="1790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888888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2120900" y="10456719"/>
            <a:ext cx="11671300" cy="1968500"/>
            <a:chOff x="0" y="0"/>
            <a:chExt cx="11671300" cy="1968500"/>
          </a:xfrm>
        </p:grpSpPr>
        <p:sp>
          <p:nvSpPr>
            <p:cNvPr id="142" name="discriminant = square(b) - 4 * a * c…"/>
            <p:cNvSpPr txBox="1"/>
            <p:nvPr/>
          </p:nvSpPr>
          <p:spPr>
            <a:xfrm>
              <a:off x="0" y="292100"/>
              <a:ext cx="11671300" cy="167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discriminant = square(b) - 4 * a * c</a:t>
              </a:r>
            </a:p>
            <a:p>
              <a:r>
                <a:t>x1 = (-b + sqrt(discriminant)) / (2 * a)</a:t>
              </a:r>
            </a:p>
          </p:txBody>
        </p:sp>
        <p:sp>
          <p:nvSpPr>
            <p:cNvPr id="143" name="Triangle"/>
            <p:cNvSpPr/>
            <p:nvPr/>
          </p:nvSpPr>
          <p:spPr>
            <a:xfrm>
              <a:off x="4826000" y="0"/>
              <a:ext cx="1790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888888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6" name="More Naming Tips…"/>
          <p:cNvSpPr txBox="1"/>
          <p:nvPr/>
        </p:nvSpPr>
        <p:spPr>
          <a:xfrm>
            <a:off x="14439900" y="2197100"/>
            <a:ext cx="9385300" cy="1050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0">
              <a:spcBef>
                <a:spcPts val="2000"/>
              </a:spcBef>
              <a:defRPr b="1"/>
            </a:pPr>
            <a:r>
              <a:t>More Naming Tips</a:t>
            </a:r>
          </a:p>
          <a:p>
            <a:pPr marL="381000" indent="-381000">
              <a:spcBef>
                <a:spcPts val="2000"/>
              </a:spcBef>
              <a:buClr>
                <a:srgbClr val="909090"/>
              </a:buClr>
              <a:buSzPct val="150000"/>
              <a:buFont typeface="Arial"/>
              <a:buChar char="•"/>
            </a:pPr>
            <a:r>
              <a:t>Names can be long if they help document your code:</a:t>
            </a:r>
            <a:br/>
            <a:br/>
            <a:r>
              <a:t>average_age = average(age, students) </a:t>
            </a:r>
            <a:br/>
            <a:br/>
            <a:r>
              <a:t>is preferable to</a:t>
            </a:r>
            <a:br/>
            <a:br/>
            <a:r>
              <a:t># Compute average age of students</a:t>
            </a:r>
            <a:br/>
            <a:r>
              <a:t>aa = avg(a, st)</a:t>
            </a:r>
          </a:p>
          <a:p>
            <a:pPr marL="381000" indent="-381000">
              <a:spcBef>
                <a:spcPts val="6000"/>
              </a:spcBef>
              <a:buClr>
                <a:srgbClr val="909090"/>
              </a:buClr>
              <a:buSzPct val="150000"/>
              <a:buFont typeface="Arial"/>
              <a:buChar char="•"/>
            </a:pPr>
            <a:r>
              <a:t>Names can be short if they represent generic quantities: counts, arbitrary functions, arguments to mathematical operations, etc.</a:t>
            </a:r>
            <a:br/>
            <a:br/>
            <a:r>
              <a:t>n, k, i - Usually integers</a:t>
            </a:r>
            <a:br/>
            <a:r>
              <a:t>x, y, z - Usually real numbers</a:t>
            </a:r>
            <a:br/>
            <a:r>
              <a:t>f, g, h - Usually functions</a:t>
            </a:r>
          </a:p>
        </p:txBody>
      </p:sp>
      <p:sp>
        <p:nvSpPr>
          <p:cNvPr id="147" name="PRACTICAL GUIDELINES"/>
          <p:cNvSpPr/>
          <p:nvPr/>
        </p:nvSpPr>
        <p:spPr>
          <a:xfrm rot="20401265">
            <a:off x="11188700" y="6648449"/>
            <a:ext cx="3149600" cy="1473201"/>
          </a:xfrm>
          <a:prstGeom prst="roundRect">
            <a:avLst>
              <a:gd name="adj" fmla="val 12931"/>
            </a:avLst>
          </a:prstGeom>
          <a:solidFill>
            <a:srgbClr val="FFFFFF"/>
          </a:solidFill>
          <a:ln w="63500">
            <a:solidFill>
              <a:srgbClr val="A5002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3500">
                <a:solidFill>
                  <a:srgbClr val="A50026"/>
                </a:solidFill>
                <a:uFill>
                  <a:solidFill>
                    <a:srgbClr val="A50026"/>
                  </a:solidFill>
                </a:uFill>
              </a:defRPr>
            </a:lvl1pPr>
          </a:lstStyle>
          <a:p>
            <a:r>
              <a:t>PRACTICAL GUIDELINES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  <p:bldP spid="136" grpId="2" animBg="1" advAuto="0"/>
      <p:bldP spid="137" grpId="4" animBg="1" advAuto="0"/>
      <p:bldP spid="138" grpId="5" animBg="1" advAuto="0"/>
      <p:bldP spid="141" grpId="3" animBg="1" advAuto="0"/>
      <p:bldP spid="144" grpId="6" animBg="1" advAuto="0"/>
      <p:bldP spid="146" grpId="7" build="p" bldLvl="5" animBg="1" advAuto="0"/>
      <p:bldP spid="147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ctr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B4B4B"/>
            </a:solidFill>
            <a:effectLst/>
            <a:uFill>
              <a:solidFill>
                <a:srgbClr val="4B4B4B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l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ctr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B4B4B"/>
            </a:solidFill>
            <a:effectLst/>
            <a:uFill>
              <a:solidFill>
                <a:srgbClr val="4B4B4B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l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1240</Words>
  <Application>Microsoft Macintosh PowerPoint</Application>
  <PresentationFormat>Custom</PresentationFormat>
  <Paragraphs>235</Paragraphs>
  <Slides>18</Slides>
  <Notes>1</Notes>
  <HiddenSlides>2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Helvetica</vt:lpstr>
      <vt:lpstr>Lucida Grande</vt:lpstr>
      <vt:lpstr>Menlo</vt:lpstr>
      <vt:lpstr>White</vt:lpstr>
      <vt:lpstr>UC Berkeley’s CS61A – Lecture 08 –  Function Examples II</vt:lpstr>
      <vt:lpstr>Announcements</vt:lpstr>
      <vt:lpstr>(PRINTED AGAIN SINCE NO HANDOUT ON MONDAY) Return Statements</vt:lpstr>
      <vt:lpstr>(PRINTED AGAIN SINCE NO HANDOUT ON WEDNESDAY) WAV Files</vt:lpstr>
      <vt:lpstr>Sound demo that should have been</vt:lpstr>
      <vt:lpstr>Abstraction</vt:lpstr>
      <vt:lpstr>Functional Abstractions</vt:lpstr>
      <vt:lpstr>Choosing Names</vt:lpstr>
      <vt:lpstr>Which Values Deserve a Name</vt:lpstr>
      <vt:lpstr>Testing</vt:lpstr>
      <vt:lpstr>Test-Driven Development</vt:lpstr>
      <vt:lpstr>Currying</vt:lpstr>
      <vt:lpstr>Function Currying</vt:lpstr>
      <vt:lpstr>Decorators</vt:lpstr>
      <vt:lpstr>Function Decorators</vt:lpstr>
      <vt:lpstr>Review</vt:lpstr>
      <vt:lpstr>What Would Python Display?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Examples</dc:title>
  <cp:lastModifiedBy>Dan Garcia</cp:lastModifiedBy>
  <cp:revision>23</cp:revision>
  <cp:lastPrinted>2019-02-08T06:58:49Z</cp:lastPrinted>
  <dcterms:modified xsi:type="dcterms:W3CDTF">2019-02-08T20:59:59Z</dcterms:modified>
</cp:coreProperties>
</file>