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81" r:id="rId2"/>
    <p:sldId id="28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81280" marR="81280" indent="0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1pPr>
    <a:lvl2pPr marL="81280" marR="81280" indent="266700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2pPr>
    <a:lvl3pPr marL="81280" marR="81280" indent="533400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3pPr>
    <a:lvl4pPr marL="81280" marR="81280" indent="800100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4pPr>
    <a:lvl5pPr marL="81280" marR="81280" indent="1066800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5pPr>
    <a:lvl6pPr marL="81280" marR="81280" indent="1333500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6pPr>
    <a:lvl7pPr marL="81280" marR="81280" indent="1612899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7pPr>
    <a:lvl8pPr marL="81280" marR="81280" indent="1879600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8pPr>
    <a:lvl9pPr marL="81280" marR="81280" indent="2146300" algn="l" defTabSz="181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Menlo"/>
        <a:ea typeface="Menlo"/>
        <a:cs typeface="Menlo"/>
        <a:sym typeface="Menl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6C6C6C"/>
        </a:fontRef>
        <a:srgbClr val="6C6C6C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6C6C6C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6C6C6C"/>
              </a:solidFill>
              <a:prstDash val="solid"/>
              <a:miter lim="400000"/>
            </a:ln>
          </a:insideH>
          <a:insideV>
            <a:ln w="12700" cap="flat">
              <a:solidFill>
                <a:srgbClr val="6C6C6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6C6C6C"/>
        </a:fontRef>
        <a:srgbClr val="6C6C6C"/>
      </a:tcTxStyle>
      <a:tcStyle>
        <a:tcBdr>
          <a:left>
            <a:ln w="28575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6C6C6C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6C6C6C"/>
              </a:solidFill>
              <a:prstDash val="solid"/>
              <a:miter lim="400000"/>
            </a:ln>
          </a:insideH>
          <a:insideV>
            <a:ln w="12700" cap="flat">
              <a:solidFill>
                <a:srgbClr val="6C6C6C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6C6C6C"/>
        </a:fontRef>
        <a:srgbClr val="6C6C6C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6C6C6C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28575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6C6C6C"/>
              </a:solidFill>
              <a:prstDash val="solid"/>
              <a:miter lim="400000"/>
            </a:ln>
          </a:insideH>
          <a:insideV>
            <a:ln w="12700" cap="flat">
              <a:solidFill>
                <a:srgbClr val="6C6C6C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6C6C6C"/>
        </a:fontRef>
        <a:srgbClr val="6C6C6C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6C6C6C"/>
              </a:solidFill>
              <a:prstDash val="solid"/>
              <a:miter lim="400000"/>
            </a:ln>
          </a:right>
          <a:top>
            <a:ln w="28575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6C6C6C"/>
              </a:solidFill>
              <a:prstDash val="solid"/>
              <a:miter lim="400000"/>
            </a:ln>
          </a:insideH>
          <a:insideV>
            <a:ln w="12700" cap="flat">
              <a:solidFill>
                <a:srgbClr val="6C6C6C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6C6C6C"/>
        </a:fontRef>
        <a:srgbClr val="6C6C6C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6C6C6C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6C6C6C"/>
              </a:solidFill>
              <a:prstDash val="solid"/>
              <a:miter lim="400000"/>
            </a:ln>
          </a:insideH>
          <a:insideV>
            <a:ln w="12700" cap="flat">
              <a:solidFill>
                <a:srgbClr val="6C6C6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6C6C6C"/>
        </a:fontRef>
        <a:srgbClr val="6C6C6C"/>
      </a:tcTxStyle>
      <a:tcStyle>
        <a:tcBdr>
          <a:left>
            <a:ln w="28575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6C6C6C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6C6C6C"/>
              </a:solidFill>
              <a:prstDash val="solid"/>
              <a:miter lim="400000"/>
            </a:ln>
          </a:insideH>
          <a:insideV>
            <a:ln w="12700" cap="flat">
              <a:solidFill>
                <a:srgbClr val="6C6C6C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6C6C6C"/>
        </a:fontRef>
        <a:srgbClr val="6C6C6C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6C6C6C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28575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6C6C6C"/>
              </a:solidFill>
              <a:prstDash val="solid"/>
              <a:miter lim="400000"/>
            </a:ln>
          </a:insideH>
          <a:insideV>
            <a:ln w="12700" cap="flat">
              <a:solidFill>
                <a:srgbClr val="6C6C6C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Ref idx="minor">
          <a:srgbClr val="6C6C6C"/>
        </a:fontRef>
        <a:srgbClr val="6C6C6C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6C6C6C"/>
              </a:solidFill>
              <a:prstDash val="solid"/>
              <a:miter lim="400000"/>
            </a:ln>
          </a:right>
          <a:top>
            <a:ln w="28575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6C6C6C"/>
              </a:solidFill>
              <a:prstDash val="solid"/>
              <a:miter lim="400000"/>
            </a:ln>
          </a:insideH>
          <a:insideV>
            <a:ln w="12700" cap="flat">
              <a:solidFill>
                <a:srgbClr val="6C6C6C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714"/>
  </p:normalViewPr>
  <p:slideViewPr>
    <p:cSldViewPr snapToGrid="0" snapToObjects="1">
      <p:cViewPr varScale="1">
        <p:scale>
          <a:sx n="75" d="100"/>
          <a:sy n="75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2200">
        <a:latin typeface="Lucida Grande"/>
        <a:ea typeface="Lucida Grande"/>
        <a:cs typeface="Lucida Grande"/>
        <a:sym typeface="Lucida Grande"/>
      </a:defRPr>
    </a:lvl1pPr>
    <a:lvl2pPr indent="2286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1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1759215" y="2797969"/>
            <a:ext cx="20840701" cy="3898901"/>
          </a:xfrm>
          <a:prstGeom prst="rect">
            <a:avLst/>
          </a:prstGeom>
        </p:spPr>
        <p:txBody>
          <a:bodyPr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610464" y="13043296"/>
            <a:ext cx="340322" cy="323554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833966" y="-1588"/>
            <a:ext cx="18567401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2451100"/>
            <a:ext cx="22720300" cy="975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 marL="270827">
              <a:spcBef>
                <a:spcPts val="2000"/>
              </a:spcBef>
              <a:buClr>
                <a:srgbClr val="909090"/>
              </a:buClr>
              <a:buFont typeface="Arial"/>
            </a:lvl2pPr>
            <a:lvl3pPr marL="728027">
              <a:spcBef>
                <a:spcPts val="1400"/>
              </a:spcBef>
              <a:buClr>
                <a:srgbClr val="B8B8B8"/>
              </a:buClr>
              <a:buChar char=""/>
            </a:lvl3pPr>
            <a:lvl4pPr marL="1123314">
              <a:spcBef>
                <a:spcPts val="800"/>
              </a:spcBef>
              <a:buClr>
                <a:srgbClr val="909090"/>
              </a:buClr>
              <a:buFont typeface="Arial"/>
            </a:lvl4pPr>
            <a:lvl5pPr marL="1531302">
              <a:spcBef>
                <a:spcPts val="700"/>
              </a:spcBef>
              <a:buClr>
                <a:srgbClr val="B8B8B8"/>
              </a:buClr>
              <a:buChar char="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58705" y="13096875"/>
            <a:ext cx="238722" cy="22195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L="0" marR="0" algn="ctr" defTabSz="914400">
              <a:defRPr sz="1600">
                <a:solidFill>
                  <a:srgbClr val="B8B8B8"/>
                </a:solidFill>
                <a:uFill>
                  <a:solidFill>
                    <a:srgbClr val="B8B8B8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ransition spd="med"/>
  <p:txStyles>
    <p:titleStyle>
      <a:lvl1pPr marL="0" marR="182879" indent="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1pPr>
      <a:lvl2pPr marL="0" marR="182879" indent="22860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2pPr>
      <a:lvl3pPr marL="0" marR="182879" indent="45720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3pPr>
      <a:lvl4pPr marL="0" marR="182879" indent="68580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4pPr>
      <a:lvl5pPr marL="0" marR="182879" indent="91440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5pPr>
      <a:lvl6pPr marL="0" marR="182879" indent="114300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6pPr>
      <a:lvl7pPr marL="0" marR="182879" indent="137160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7pPr>
      <a:lvl8pPr marL="0" marR="182879" indent="160020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8pPr>
      <a:lvl9pPr marL="0" marR="182879" indent="1828800" algn="l" defTabSz="18161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ln>
            <a:noFill/>
          </a:ln>
          <a:solidFill>
            <a:srgbClr val="007DD6"/>
          </a:solidFill>
          <a:uFill>
            <a:solidFill>
              <a:srgbClr val="007DD6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81280" marR="81280" indent="0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1pPr>
      <a:lvl2pPr marL="352107" marR="81280" indent="-228600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2pPr>
      <a:lvl3pPr marL="809307" marR="81280" indent="-227012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Pct val="9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3pPr>
      <a:lvl4pPr marL="1204594" marR="81280" indent="-168275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4pPr>
      <a:lvl5pPr marL="1612582" marR="81280" indent="-177800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Pct val="9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5pPr>
      <a:lvl6pPr marL="1612582" marR="81280" indent="-177800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Pct val="9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6pPr>
      <a:lvl7pPr marL="1612582" marR="81280" indent="-177800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Pct val="9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7pPr>
      <a:lvl8pPr marL="1612582" marR="81280" indent="-177800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Pct val="9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8pPr>
      <a:lvl9pPr marL="1612582" marR="81280" indent="-177800" algn="l" defTabSz="1816100" latinLnBrk="0">
        <a:lnSpc>
          <a:spcPct val="100000"/>
        </a:lnSpc>
        <a:spcBef>
          <a:spcPts val="4600"/>
        </a:spcBef>
        <a:spcAft>
          <a:spcPts val="0"/>
        </a:spcAft>
        <a:buClrTx/>
        <a:buSzPct val="9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Menlo"/>
          <a:ea typeface="Menlo"/>
          <a:cs typeface="Menlo"/>
          <a:sym typeface="Menlo"/>
        </a:defRPr>
      </a:lvl9pPr>
    </p:bodyStyle>
    <p:other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B8B8B8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uhn_algorith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UC Berkeley’s CS61A – Lecture 09 –  Recursion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478077-2E2D-C549-9753-4C61881080EC}"/>
              </a:ext>
            </a:extLst>
          </p:cNvPr>
          <p:cNvSpPr txBox="1"/>
          <p:nvPr/>
        </p:nvSpPr>
        <p:spPr>
          <a:xfrm>
            <a:off x="267629" y="1960784"/>
            <a:ext cx="23506771" cy="50577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The future of buying glasses … no need to go in!</a:t>
            </a:r>
            <a:b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https://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www.pcmag.com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/news/366345/got-an-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iphone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-x-try-on-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warby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-parker-glasses-at-home</a:t>
            </a:r>
            <a:br>
              <a:rPr lang="en-US" sz="5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5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B47CB-8E64-6842-ACBD-88B6E7514D67}"/>
              </a:ext>
            </a:extLst>
          </p:cNvPr>
          <p:cNvSpPr txBox="1"/>
          <p:nvPr/>
        </p:nvSpPr>
        <p:spPr>
          <a:xfrm>
            <a:off x="12635344" y="3845004"/>
            <a:ext cx="11647281" cy="9335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“The company just added a new augmented reality-powered Virtual Try-On feature to its iOS app that lets you see how those glasses will look on your mug, without having to physically try them on. The feature uses Apple's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ARKit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TrueDepth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technology to beam the frames onto your face—similar to a Snapchat lens.</a:t>
            </a: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"Unlike other VR applications, our Virtual Try-On tool uses an in-house placement algorithm that mimics unique 3D facial curvatures (because you and your eyewear are 3D!), resulting in a lifelike fitting room experience that reflects realistic frame color, texture, size, and fit," a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Warby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Parker spokesperson said.”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0A6A9B-08FC-D84F-92DF-6C1D7918D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50266"/>
            <a:ext cx="12242132" cy="689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9567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creen Shot 2014-09-14 at 3.12.22 PM.png" descr="Screen Shot 2014-09-14 at 3.12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95122" y="2841625"/>
            <a:ext cx="13160072" cy="9890238"/>
          </a:xfrm>
          <a:prstGeom prst="rect">
            <a:avLst/>
          </a:prstGeom>
          <a:ln w="12700"/>
        </p:spPr>
      </p:pic>
      <p:sp>
        <p:nvSpPr>
          <p:cNvPr id="120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1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22" name="Screen Shot 2013-09-15 at 3.18.47 PM.png" descr="Screen Shot 2013-09-15 at 3.18.4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1700" y="2222500"/>
            <a:ext cx="10160000" cy="5105400"/>
          </a:xfrm>
          <a:prstGeom prst="rect">
            <a:avLst/>
          </a:prstGeom>
          <a:ln w="12700"/>
        </p:spPr>
      </p:pic>
      <p:sp>
        <p:nvSpPr>
          <p:cNvPr id="123" name="Recursion in Environment Diagr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Recursion in Environment Diagrams</a:t>
            </a:r>
          </a:p>
        </p:txBody>
      </p:sp>
      <p:sp>
        <p:nvSpPr>
          <p:cNvPr id="124" name="The same function fact is called multiple times…"/>
          <p:cNvSpPr txBox="1">
            <a:spLocks noGrp="1"/>
          </p:cNvSpPr>
          <p:nvPr>
            <p:ph type="body" sz="quarter" idx="1"/>
          </p:nvPr>
        </p:nvSpPr>
        <p:spPr>
          <a:xfrm>
            <a:off x="1333908" y="7652563"/>
            <a:ext cx="9295584" cy="4738649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2000"/>
              </a:spcBef>
              <a:buClr>
                <a:srgbClr val="909090"/>
              </a:buClr>
              <a:buSzPct val="100000"/>
              <a:buFont typeface="Arial"/>
              <a:buChar char="•"/>
            </a:pPr>
            <a:r>
              <a:t>The same function </a:t>
            </a:r>
            <a:r>
              <a:rPr b="1">
                <a:solidFill>
                  <a:schemeClr val="accent1"/>
                </a:solidFill>
              </a:rPr>
              <a:t>fact</a:t>
            </a:r>
            <a:r>
              <a:t> is called multiple times</a:t>
            </a:r>
          </a:p>
          <a:p>
            <a:pPr marL="228600" indent="-228600">
              <a:spcBef>
                <a:spcPts val="2000"/>
              </a:spcBef>
              <a:buClr>
                <a:srgbClr val="909090"/>
              </a:buClr>
              <a:buSzPct val="100000"/>
              <a:buFont typeface="Arial"/>
              <a:buChar char="•"/>
            </a:pPr>
            <a:r>
              <a:t>Different frames keep track of the different arguments in each call</a:t>
            </a:r>
          </a:p>
          <a:p>
            <a:pPr marL="228600" indent="-228600">
              <a:spcBef>
                <a:spcPts val="2000"/>
              </a:spcBef>
              <a:buClr>
                <a:srgbClr val="909090"/>
              </a:buClr>
              <a:buSzPct val="100000"/>
              <a:buFont typeface="Arial"/>
              <a:buChar char="•"/>
            </a:pPr>
            <a:r>
              <a:t>What </a:t>
            </a:r>
            <a:r>
              <a:rPr b="1">
                <a:solidFill>
                  <a:schemeClr val="accent1"/>
                </a:solidFill>
              </a:rPr>
              <a:t>n</a:t>
            </a:r>
            <a:r>
              <a:t> evaluates to depends upon </a:t>
            </a:r>
            <a:br/>
            <a:r>
              <a:t>the current environment</a:t>
            </a:r>
          </a:p>
          <a:p>
            <a:pPr marL="228600" indent="-228600">
              <a:spcBef>
                <a:spcPts val="2000"/>
              </a:spcBef>
              <a:buClr>
                <a:srgbClr val="909090"/>
              </a:buClr>
              <a:buSzPct val="100000"/>
              <a:buFont typeface="Arial"/>
              <a:buChar char="•"/>
            </a:pPr>
            <a:r>
              <a:t>Each call to </a:t>
            </a:r>
            <a:r>
              <a:rPr b="1">
                <a:solidFill>
                  <a:schemeClr val="accent1"/>
                </a:solidFill>
              </a:rPr>
              <a:t>fact</a:t>
            </a:r>
            <a:r>
              <a:t> solves a simpler problem than the last: smaller </a:t>
            </a:r>
            <a:r>
              <a:rPr b="1">
                <a:solidFill>
                  <a:schemeClr val="accent1"/>
                </a:solidFill>
              </a:rPr>
              <a:t>n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pSp>
        <p:nvGrpSpPr>
          <p:cNvPr id="128" name="Group"/>
          <p:cNvGrpSpPr/>
          <p:nvPr/>
        </p:nvGrpSpPr>
        <p:grpSpPr>
          <a:xfrm>
            <a:off x="2844800" y="5689600"/>
            <a:ext cx="6487366" cy="1320800"/>
            <a:chOff x="0" y="0"/>
            <a:chExt cx="6487365" cy="1320800"/>
          </a:xfrm>
        </p:grpSpPr>
        <p:sp>
          <p:nvSpPr>
            <p:cNvPr id="126" name="Line"/>
            <p:cNvSpPr/>
            <p:nvPr/>
          </p:nvSpPr>
          <p:spPr>
            <a:xfrm>
              <a:off x="5321300" y="0"/>
              <a:ext cx="1166066" cy="0"/>
            </a:xfrm>
            <a:prstGeom prst="line">
              <a:avLst/>
            </a:prstGeom>
            <a:noFill/>
            <a:ln w="76200" cap="flat">
              <a:solidFill>
                <a:srgbClr val="D730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27" name="Line"/>
            <p:cNvSpPr/>
            <p:nvPr/>
          </p:nvSpPr>
          <p:spPr>
            <a:xfrm>
              <a:off x="0" y="1320800"/>
              <a:ext cx="1166066" cy="0"/>
            </a:xfrm>
            <a:prstGeom prst="line">
              <a:avLst/>
            </a:prstGeom>
            <a:noFill/>
            <a:ln w="76200" cap="flat">
              <a:solidFill>
                <a:srgbClr val="D730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sp>
        <p:nvSpPr>
          <p:cNvPr id="129" name="(Demo)"/>
          <p:cNvSpPr txBox="1"/>
          <p:nvPr/>
        </p:nvSpPr>
        <p:spPr>
          <a:xfrm>
            <a:off x="11353800" y="2102783"/>
            <a:ext cx="495712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(Demo</a:t>
            </a:r>
            <a:r>
              <a:rPr lang="en-US" dirty="0"/>
              <a:t>2 </a:t>
            </a:r>
            <a:r>
              <a:rPr lang="en-US" dirty="0" err="1"/>
              <a:t>pythontutor</a:t>
            </a:r>
            <a:r>
              <a:rPr dirty="0"/>
              <a:t>)</a:t>
            </a:r>
          </a:p>
        </p:txBody>
      </p:sp>
      <p:grpSp>
        <p:nvGrpSpPr>
          <p:cNvPr id="134" name="Group"/>
          <p:cNvGrpSpPr/>
          <p:nvPr/>
        </p:nvGrpSpPr>
        <p:grpSpPr>
          <a:xfrm>
            <a:off x="15379700" y="6108700"/>
            <a:ext cx="569166" cy="5346700"/>
            <a:chOff x="0" y="0"/>
            <a:chExt cx="569165" cy="5346700"/>
          </a:xfrm>
        </p:grpSpPr>
        <p:sp>
          <p:nvSpPr>
            <p:cNvPr id="130" name="Line"/>
            <p:cNvSpPr/>
            <p:nvPr/>
          </p:nvSpPr>
          <p:spPr>
            <a:xfrm>
              <a:off x="3019" y="1778000"/>
              <a:ext cx="566147" cy="0"/>
            </a:xfrm>
            <a:prstGeom prst="line">
              <a:avLst/>
            </a:prstGeom>
            <a:noFill/>
            <a:ln w="76200" cap="flat">
              <a:solidFill>
                <a:srgbClr val="00DE4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31" name="Line"/>
            <p:cNvSpPr/>
            <p:nvPr/>
          </p:nvSpPr>
          <p:spPr>
            <a:xfrm>
              <a:off x="0" y="0"/>
              <a:ext cx="566146" cy="0"/>
            </a:xfrm>
            <a:prstGeom prst="line">
              <a:avLst/>
            </a:prstGeom>
            <a:noFill/>
            <a:ln w="76200" cap="flat">
              <a:solidFill>
                <a:srgbClr val="00DE4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32" name="Line"/>
            <p:cNvSpPr/>
            <p:nvPr/>
          </p:nvSpPr>
          <p:spPr>
            <a:xfrm>
              <a:off x="0" y="3606800"/>
              <a:ext cx="566146" cy="0"/>
            </a:xfrm>
            <a:prstGeom prst="line">
              <a:avLst/>
            </a:prstGeom>
            <a:noFill/>
            <a:ln w="76200" cap="flat">
              <a:solidFill>
                <a:srgbClr val="00DE4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33" name="Line"/>
            <p:cNvSpPr/>
            <p:nvPr/>
          </p:nvSpPr>
          <p:spPr>
            <a:xfrm>
              <a:off x="0" y="5346700"/>
              <a:ext cx="566146" cy="0"/>
            </a:xfrm>
            <a:prstGeom prst="line">
              <a:avLst/>
            </a:prstGeom>
            <a:noFill/>
            <a:ln w="76200" cap="flat">
              <a:solidFill>
                <a:srgbClr val="00DE4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sp>
        <p:nvSpPr>
          <p:cNvPr id="135" name="http://pythontutor.com/composingprograms.html#code=def%20fact%28n%29%3A%0A%20%20%20%20if%20n%20%3D%3D%200%3A%0A%20%20%20%20%20%20%20%20return%201%0A%20%20%20%20else%3A%0A%20%20%20%20%20%20%20%20return%20n%20*%20fact%28n%20-%201%29%0A%20%20%20%20%20%20%20%20%0Afact%283%29&amp;cumulative=true&amp;curInstr=0&amp;mode=display&amp;origin=composingprograms.js&amp;py=3&amp;rawInputLstJSON=%5B%5D"/>
          <p:cNvSpPr txBox="1"/>
          <p:nvPr/>
        </p:nvSpPr>
        <p:spPr>
          <a:xfrm>
            <a:off x="869815" y="13217524"/>
            <a:ext cx="226443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800"/>
            </a:lvl1pPr>
          </a:lstStyle>
          <a:p>
            <a:r>
              <a:rPr dirty="0"/>
              <a:t>http://</a:t>
            </a:r>
            <a:r>
              <a:rPr dirty="0" err="1"/>
              <a:t>pythontutor.com</a:t>
            </a:r>
            <a:r>
              <a:rPr dirty="0"/>
              <a:t>/</a:t>
            </a:r>
            <a:r>
              <a:rPr dirty="0" err="1"/>
              <a:t>composingprograms.html#code</a:t>
            </a:r>
            <a:r>
              <a:rPr dirty="0"/>
              <a:t>=def%20fact%28n%29%3A%0A%20%20%20%20if%20n%20%3D%3D%200%3A%0A%20%20%20%20%20%20%20%20return%201%0A%20%20%20%20else%3A%0A%20%20%20%20%20%20%20%20return%20n%20*%20fact%28n%20-%201%29%0A%20%20%20%20%20%20%20%20%0Afact%283%29&amp;cumulative=</a:t>
            </a:r>
            <a:r>
              <a:rPr dirty="0" err="1"/>
              <a:t>true&amp;curInstr</a:t>
            </a:r>
            <a:r>
              <a:rPr dirty="0"/>
              <a:t>=0&amp;mode=</a:t>
            </a:r>
            <a:r>
              <a:rPr dirty="0" err="1"/>
              <a:t>display&amp;origin</a:t>
            </a:r>
            <a:r>
              <a:rPr dirty="0"/>
              <a:t>=</a:t>
            </a:r>
            <a:r>
              <a:rPr dirty="0" err="1"/>
              <a:t>composingprograms.js&amp;py</a:t>
            </a:r>
            <a:r>
              <a:rPr dirty="0"/>
              <a:t>=3&amp;rawInputLstJSON=%5B%5D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2" animBg="1" advAuto="0"/>
      <p:bldP spid="124" grpId="3" build="p" bldLvl="5" animBg="1" advAuto="0"/>
      <p:bldP spid="128" grpId="4" animBg="1" advAuto="0"/>
      <p:bldP spid="129" grpId="1" animBg="1" advAuto="0"/>
      <p:bldP spid="134" grpId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8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39" name="droppedImage.pdf" descr="dropped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0500" y="3644900"/>
            <a:ext cx="3699711" cy="342900"/>
          </a:xfrm>
          <a:prstGeom prst="rect">
            <a:avLst/>
          </a:prstGeom>
          <a:ln w="12700"/>
        </p:spPr>
      </p:pic>
      <p:pic>
        <p:nvPicPr>
          <p:cNvPr id="140" name="droppedImage.pdf" descr="dropped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5500" y="9398000"/>
            <a:ext cx="1856777" cy="1231900"/>
          </a:xfrm>
          <a:prstGeom prst="rect">
            <a:avLst/>
          </a:prstGeom>
          <a:ln w="12700"/>
        </p:spPr>
      </p:pic>
      <p:pic>
        <p:nvPicPr>
          <p:cNvPr id="141" name="droppedImage.pdf" descr="dropped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01900" y="9359900"/>
            <a:ext cx="5461687" cy="1320800"/>
          </a:xfrm>
          <a:prstGeom prst="rect">
            <a:avLst/>
          </a:prstGeom>
          <a:ln w="12700"/>
        </p:spPr>
      </p:pic>
      <p:sp>
        <p:nvSpPr>
          <p:cNvPr id="142" name="Iteration vs 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Iteration vs Recursion</a:t>
            </a:r>
          </a:p>
        </p:txBody>
      </p:sp>
      <p:sp>
        <p:nvSpPr>
          <p:cNvPr id="143" name="Iteration is a special case of recursion"/>
          <p:cNvSpPr txBox="1">
            <a:spLocks noGrp="1"/>
          </p:cNvSpPr>
          <p:nvPr>
            <p:ph type="body" sz="quarter" idx="1"/>
          </p:nvPr>
        </p:nvSpPr>
        <p:spPr>
          <a:xfrm>
            <a:off x="838200" y="2451100"/>
            <a:ext cx="22720300" cy="7269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Iteration is a special case of recursion</a:t>
            </a:r>
          </a:p>
        </p:txBody>
      </p:sp>
      <p:sp>
        <p:nvSpPr>
          <p:cNvPr id="144" name="def fact_iter(n):…"/>
          <p:cNvSpPr txBox="1"/>
          <p:nvPr/>
        </p:nvSpPr>
        <p:spPr>
          <a:xfrm>
            <a:off x="4140200" y="5783064"/>
            <a:ext cx="8619605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defTabSz="457200">
              <a:lnSpc>
                <a:spcPts val="5300"/>
              </a:lnSpc>
              <a:defRPr b="1">
                <a:solidFill>
                  <a:srgbClr val="0066BB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8800"/>
                </a:solidFill>
              </a:rPr>
              <a:t>def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fact_iter</a:t>
            </a:r>
            <a:r>
              <a:rPr b="0">
                <a:solidFill>
                  <a:srgbClr val="000000"/>
                </a:solidFill>
              </a:rPr>
              <a:t>(n):</a:t>
            </a:r>
          </a:p>
          <a:p>
            <a:pPr marL="0" marR="0" defTabSz="457200">
              <a:lnSpc>
                <a:spcPts val="5300"/>
              </a:lnSpc>
              <a:defRPr>
                <a:uFillTx/>
                <a:latin typeface="Courier"/>
                <a:ea typeface="Courier"/>
                <a:cs typeface="Courier"/>
                <a:sym typeface="Courier"/>
              </a:defRPr>
            </a:pPr>
            <a:r>
              <a:t>    total, k </a:t>
            </a:r>
            <a:r>
              <a:rPr>
                <a:solidFill>
                  <a:srgbClr val="323333"/>
                </a:solidFill>
              </a:rPr>
              <a:t>=</a:t>
            </a:r>
            <a:r>
              <a:t> </a:t>
            </a:r>
            <a:r>
              <a:rPr b="1">
                <a:solidFill>
                  <a:srgbClr val="032ADD"/>
                </a:solidFill>
              </a:rPr>
              <a:t>1</a:t>
            </a:r>
            <a:r>
              <a:t>, </a:t>
            </a:r>
            <a:r>
              <a:rPr b="1">
                <a:solidFill>
                  <a:srgbClr val="032ADD"/>
                </a:solidFill>
              </a:rPr>
              <a:t>1</a:t>
            </a:r>
          </a:p>
          <a:p>
            <a:pPr marL="0" marR="0" defTabSz="457200">
              <a:lnSpc>
                <a:spcPts val="5300"/>
              </a:lnSpc>
              <a:defRPr>
                <a:solidFill>
                  <a:srgbClr val="008800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 b="1"/>
              <a:t>while</a:t>
            </a:r>
            <a:r>
              <a:rPr>
                <a:solidFill>
                  <a:srgbClr val="000000"/>
                </a:solidFill>
              </a:rPr>
              <a:t> k </a:t>
            </a:r>
            <a:r>
              <a:rPr>
                <a:solidFill>
                  <a:srgbClr val="323333"/>
                </a:solidFill>
              </a:rPr>
              <a:t>&lt;=</a:t>
            </a:r>
            <a:r>
              <a:rPr>
                <a:solidFill>
                  <a:srgbClr val="000000"/>
                </a:solidFill>
              </a:rPr>
              <a:t> n:</a:t>
            </a:r>
          </a:p>
          <a:p>
            <a:pPr marL="0" marR="0" defTabSz="457200">
              <a:lnSpc>
                <a:spcPts val="5300"/>
              </a:lnSpc>
              <a:defRPr>
                <a:uFillTx/>
                <a:latin typeface="Courier"/>
                <a:ea typeface="Courier"/>
                <a:cs typeface="Courier"/>
                <a:sym typeface="Courier"/>
              </a:defRPr>
            </a:pPr>
            <a:r>
              <a:t>        total, k </a:t>
            </a:r>
            <a:r>
              <a:rPr>
                <a:solidFill>
                  <a:srgbClr val="323333"/>
                </a:solidFill>
              </a:rPr>
              <a:t>=</a:t>
            </a:r>
            <a:r>
              <a:t> total</a:t>
            </a:r>
            <a:r>
              <a:rPr>
                <a:solidFill>
                  <a:srgbClr val="323333"/>
                </a:solidFill>
              </a:rPr>
              <a:t>*</a:t>
            </a:r>
            <a:r>
              <a:t>k, k</a:t>
            </a:r>
            <a:r>
              <a:rPr>
                <a:solidFill>
                  <a:srgbClr val="323333"/>
                </a:solidFill>
              </a:rPr>
              <a:t>+</a:t>
            </a:r>
            <a:r>
              <a:rPr b="1">
                <a:solidFill>
                  <a:srgbClr val="032ADD"/>
                </a:solidFill>
              </a:rPr>
              <a:t>1</a:t>
            </a:r>
          </a:p>
          <a:p>
            <a:pPr marL="0" marR="0" defTabSz="457200">
              <a:lnSpc>
                <a:spcPts val="5300"/>
              </a:lnSpc>
              <a:defRPr>
                <a:uFillTx/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08800"/>
                </a:solidFill>
              </a:rPr>
              <a:t>return</a:t>
            </a:r>
            <a:r>
              <a:t> total</a:t>
            </a:r>
          </a:p>
        </p:txBody>
      </p:sp>
      <p:sp>
        <p:nvSpPr>
          <p:cNvPr id="145" name="def fact(n):…"/>
          <p:cNvSpPr txBox="1"/>
          <p:nvPr/>
        </p:nvSpPr>
        <p:spPr>
          <a:xfrm>
            <a:off x="15062200" y="5783064"/>
            <a:ext cx="7796511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defTabSz="457200">
              <a:lnSpc>
                <a:spcPts val="5300"/>
              </a:lnSpc>
              <a:defRPr>
                <a:uFillTx/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08800"/>
                </a:solidFill>
              </a:rPr>
              <a:t>def</a:t>
            </a:r>
            <a:r>
              <a:t> </a:t>
            </a:r>
            <a:r>
              <a:rPr b="1">
                <a:solidFill>
                  <a:srgbClr val="0066BB"/>
                </a:solidFill>
              </a:rPr>
              <a:t>fact</a:t>
            </a:r>
            <a:r>
              <a:t>(n):</a:t>
            </a:r>
          </a:p>
          <a:p>
            <a:pPr marL="0" marR="0" defTabSz="457200">
              <a:lnSpc>
                <a:spcPts val="5300"/>
              </a:lnSpc>
              <a:defRPr>
                <a:uFillTx/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08800"/>
                </a:solidFill>
              </a:rPr>
              <a:t>if</a:t>
            </a:r>
            <a:r>
              <a:t> n </a:t>
            </a:r>
            <a:r>
              <a:rPr>
                <a:solidFill>
                  <a:srgbClr val="323333"/>
                </a:solidFill>
              </a:rPr>
              <a:t>==</a:t>
            </a:r>
            <a:r>
              <a:t> </a:t>
            </a:r>
            <a:r>
              <a:rPr b="1">
                <a:solidFill>
                  <a:srgbClr val="032ADD"/>
                </a:solidFill>
              </a:rPr>
              <a:t>0</a:t>
            </a:r>
            <a:r>
              <a:t>:</a:t>
            </a:r>
          </a:p>
          <a:p>
            <a:pPr marL="0" marR="0" defTabSz="457200">
              <a:lnSpc>
                <a:spcPts val="5300"/>
              </a:lnSpc>
              <a:defRPr>
                <a:uFillTx/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>
                <a:solidFill>
                  <a:srgbClr val="008800"/>
                </a:solidFill>
              </a:rPr>
              <a:t>return</a:t>
            </a:r>
            <a:r>
              <a:t> </a:t>
            </a:r>
            <a:r>
              <a:rPr b="1">
                <a:solidFill>
                  <a:srgbClr val="032ADD"/>
                </a:solidFill>
              </a:rPr>
              <a:t>1</a:t>
            </a:r>
          </a:p>
          <a:p>
            <a:pPr marL="0" marR="0" defTabSz="457200">
              <a:lnSpc>
                <a:spcPts val="5300"/>
              </a:lnSpc>
              <a:defRPr>
                <a:uFillTx/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08800"/>
                </a:solidFill>
              </a:rPr>
              <a:t>else</a:t>
            </a:r>
            <a:r>
              <a:t>:</a:t>
            </a:r>
          </a:p>
          <a:p>
            <a:pPr marL="0" marR="0" defTabSz="457200">
              <a:lnSpc>
                <a:spcPts val="5300"/>
              </a:lnSpc>
              <a:defRPr>
                <a:uFillTx/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>
                <a:solidFill>
                  <a:srgbClr val="008800"/>
                </a:solidFill>
              </a:rPr>
              <a:t>return</a:t>
            </a:r>
            <a:r>
              <a:t> n </a:t>
            </a:r>
            <a:r>
              <a:rPr>
                <a:solidFill>
                  <a:srgbClr val="323333"/>
                </a:solidFill>
              </a:rPr>
              <a:t>*</a:t>
            </a:r>
            <a:r>
              <a:t> fact(n</a:t>
            </a:r>
            <a:r>
              <a:rPr>
                <a:solidFill>
                  <a:srgbClr val="323333"/>
                </a:solidFill>
              </a:rPr>
              <a:t>-</a:t>
            </a:r>
            <a:r>
              <a:rPr b="1">
                <a:solidFill>
                  <a:srgbClr val="032ADD"/>
                </a:solidFill>
              </a:rPr>
              <a:t>1</a:t>
            </a:r>
            <a:r>
              <a:t>)</a:t>
            </a:r>
          </a:p>
        </p:txBody>
      </p:sp>
      <p:sp>
        <p:nvSpPr>
          <p:cNvPr id="146" name="Using while:"/>
          <p:cNvSpPr txBox="1"/>
          <p:nvPr/>
        </p:nvSpPr>
        <p:spPr>
          <a:xfrm>
            <a:off x="4013200" y="4667250"/>
            <a:ext cx="6067743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Using while:</a:t>
            </a:r>
          </a:p>
        </p:txBody>
      </p:sp>
      <p:sp>
        <p:nvSpPr>
          <p:cNvPr id="147" name="Using recursion:"/>
          <p:cNvSpPr txBox="1"/>
          <p:nvPr/>
        </p:nvSpPr>
        <p:spPr>
          <a:xfrm>
            <a:off x="14935200" y="4667250"/>
            <a:ext cx="4110356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Using recursion:</a:t>
            </a:r>
          </a:p>
        </p:txBody>
      </p:sp>
      <p:sp>
        <p:nvSpPr>
          <p:cNvPr id="148" name="n, total, k, fact_iter"/>
          <p:cNvSpPr txBox="1"/>
          <p:nvPr/>
        </p:nvSpPr>
        <p:spPr>
          <a:xfrm>
            <a:off x="4521200" y="11642923"/>
            <a:ext cx="514431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marR="0" defTabSz="647700">
              <a:lnSpc>
                <a:spcPts val="6100"/>
              </a:lnSpc>
              <a:defRPr sz="3000">
                <a:solidFill>
                  <a:srgbClr val="222222"/>
                </a:solidFill>
                <a:uFillTx/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n, total, k, fact_iter</a:t>
            </a:r>
          </a:p>
        </p:txBody>
      </p:sp>
      <p:sp>
        <p:nvSpPr>
          <p:cNvPr id="149" name="Math:"/>
          <p:cNvSpPr txBox="1"/>
          <p:nvPr/>
        </p:nvSpPr>
        <p:spPr>
          <a:xfrm>
            <a:off x="1066800" y="9734550"/>
            <a:ext cx="1418948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Math:</a:t>
            </a:r>
          </a:p>
        </p:txBody>
      </p:sp>
      <p:sp>
        <p:nvSpPr>
          <p:cNvPr id="150" name="Names:"/>
          <p:cNvSpPr txBox="1"/>
          <p:nvPr/>
        </p:nvSpPr>
        <p:spPr>
          <a:xfrm>
            <a:off x="1066800" y="11652250"/>
            <a:ext cx="1663621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Names:</a:t>
            </a:r>
          </a:p>
        </p:txBody>
      </p:sp>
      <p:sp>
        <p:nvSpPr>
          <p:cNvPr id="151" name="n, fact"/>
          <p:cNvSpPr txBox="1"/>
          <p:nvPr/>
        </p:nvSpPr>
        <p:spPr>
          <a:xfrm>
            <a:off x="15443200" y="11645900"/>
            <a:ext cx="1714761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marR="0" defTabSz="647700">
              <a:lnSpc>
                <a:spcPts val="6100"/>
              </a:lnSpc>
              <a:defRPr sz="3000">
                <a:solidFill>
                  <a:srgbClr val="222222"/>
                </a:solidFill>
                <a:uFillTx/>
                <a:latin typeface="Andale Mono"/>
                <a:ea typeface="Andale Mono"/>
                <a:cs typeface="Andale Mono"/>
                <a:sym typeface="Andale Mono"/>
              </a:defRPr>
            </a:lvl1pPr>
          </a:lstStyle>
          <a:p>
            <a:r>
              <a:t>n, fact</a:t>
            </a:r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366246" y="13096875"/>
            <a:ext cx="223640" cy="2219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8" name="(Demo)">
            <a:extLst>
              <a:ext uri="{FF2B5EF4-FFF2-40B4-BE49-F238E27FC236}">
                <a16:creationId xmlns:a16="http://schemas.microsoft.com/office/drawing/2014/main" id="{40C2B94A-7162-A740-977B-902AB2E96AA6}"/>
              </a:ext>
            </a:extLst>
          </p:cNvPr>
          <p:cNvSpPr txBox="1"/>
          <p:nvPr/>
        </p:nvSpPr>
        <p:spPr>
          <a:xfrm>
            <a:off x="9665519" y="13096875"/>
            <a:ext cx="372281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(Demo</a:t>
            </a:r>
            <a:r>
              <a:rPr lang="en-US" dirty="0"/>
              <a:t>3 trace!</a:t>
            </a:r>
            <a:r>
              <a:rPr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2" animBg="1" advAuto="0"/>
      <p:bldP spid="140" grpId="8" animBg="1" advAuto="0"/>
      <p:bldP spid="141" grpId="9" animBg="1" advAuto="0"/>
      <p:bldP spid="143" grpId="1" animBg="1" advAuto="0"/>
      <p:bldP spid="144" grpId="4" animBg="1" advAuto="0"/>
      <p:bldP spid="145" grpId="6" animBg="1" advAuto="0"/>
      <p:bldP spid="146" grpId="3" animBg="1" advAuto="0"/>
      <p:bldP spid="147" grpId="5" animBg="1" advAuto="0"/>
      <p:bldP spid="148" grpId="11" animBg="1" advAuto="0"/>
      <p:bldP spid="149" grpId="7" animBg="1" advAuto="0"/>
      <p:bldP spid="150" grpId="10" animBg="1" advAuto="0"/>
      <p:bldP spid="151" grpId="12" animBg="1" advAuto="0"/>
      <p:bldP spid="18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Verifying Recursive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Verifying Recursive Functions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58" name="IMG_0610.jpg" descr="IMG_06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71597" y="-1588"/>
            <a:ext cx="7612404" cy="13717588"/>
          </a:xfrm>
          <a:prstGeom prst="rect">
            <a:avLst/>
          </a:prstGeom>
          <a:ln w="12700"/>
        </p:spPr>
      </p:pic>
      <p:sp>
        <p:nvSpPr>
          <p:cNvPr id="159" name="The Recursive Leap of Fait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Recursive Leap of Faith</a:t>
            </a:r>
          </a:p>
        </p:txBody>
      </p:sp>
      <p:sp>
        <p:nvSpPr>
          <p:cNvPr id="160" name="Is fact implemented correctly?…"/>
          <p:cNvSpPr txBox="1">
            <a:spLocks noGrp="1"/>
          </p:cNvSpPr>
          <p:nvPr>
            <p:ph type="body" sz="half" idx="1"/>
          </p:nvPr>
        </p:nvSpPr>
        <p:spPr>
          <a:xfrm>
            <a:off x="1470565" y="6117064"/>
            <a:ext cx="10901791" cy="61707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600"/>
              </a:spcBef>
            </a:pPr>
            <a:r>
              <a:t>Is fact implemented correctly?</a:t>
            </a:r>
          </a:p>
          <a:p>
            <a:pPr marL="1058227" lvl="1" indent="-1016000">
              <a:spcBef>
                <a:spcPts val="5600"/>
              </a:spcBef>
              <a:buClrTx/>
              <a:buFontTx/>
              <a:buAutoNum type="arabicPeriod"/>
            </a:pPr>
            <a:r>
              <a:t>Verify the base case</a:t>
            </a:r>
          </a:p>
          <a:p>
            <a:pPr marL="1058227" lvl="1" indent="-1016000">
              <a:spcBef>
                <a:spcPts val="5600"/>
              </a:spcBef>
              <a:buClrTx/>
              <a:buFontTx/>
              <a:buAutoNum type="arabicPeriod"/>
            </a:pPr>
            <a:r>
              <a:t>Treat </a:t>
            </a:r>
            <a:r>
              <a:rPr b="1">
                <a:solidFill>
                  <a:srgbClr val="0066BB"/>
                </a:solidFill>
              </a:rPr>
              <a:t>fact</a:t>
            </a:r>
            <a:r>
              <a:t> as a functional abstraction! </a:t>
            </a:r>
          </a:p>
          <a:p>
            <a:pPr marL="1058227" lvl="1" indent="-1016000">
              <a:spcBef>
                <a:spcPts val="5600"/>
              </a:spcBef>
              <a:buClrTx/>
              <a:buFontTx/>
              <a:buAutoNum type="arabicPeriod"/>
            </a:pPr>
            <a:r>
              <a:t>Assume that </a:t>
            </a:r>
            <a:r>
              <a:rPr b="1">
                <a:solidFill>
                  <a:srgbClr val="0066BB"/>
                </a:solidFill>
              </a:rPr>
              <a:t>fact</a:t>
            </a:r>
            <a:r>
              <a:rPr>
                <a:solidFill>
                  <a:schemeClr val="accent2"/>
                </a:solidFill>
              </a:rPr>
              <a:t>(</a:t>
            </a:r>
            <a:r>
              <a:rPr b="1">
                <a:solidFill>
                  <a:srgbClr val="0066BB"/>
                </a:solidFill>
              </a:rPr>
              <a:t>n</a:t>
            </a:r>
            <a:r>
              <a:rPr>
                <a:solidFill>
                  <a:schemeClr val="accent2"/>
                </a:solidFill>
              </a:rPr>
              <a:t>-1)</a:t>
            </a:r>
            <a:r>
              <a:t> is correct</a:t>
            </a:r>
          </a:p>
          <a:p>
            <a:pPr marL="1058227" lvl="1" indent="-1016000">
              <a:spcBef>
                <a:spcPts val="5600"/>
              </a:spcBef>
              <a:buClrTx/>
              <a:buFontTx/>
              <a:buAutoNum type="arabicPeriod"/>
            </a:pPr>
            <a:r>
              <a:t>Verify that </a:t>
            </a:r>
            <a:r>
              <a:rPr b="1">
                <a:solidFill>
                  <a:srgbClr val="0066BB"/>
                </a:solidFill>
              </a:rPr>
              <a:t>fact</a:t>
            </a:r>
            <a:r>
              <a:rPr>
                <a:solidFill>
                  <a:schemeClr val="accent2"/>
                </a:solidFill>
              </a:rPr>
              <a:t>(</a:t>
            </a:r>
            <a:r>
              <a:rPr b="1">
                <a:solidFill>
                  <a:srgbClr val="0066BB"/>
                </a:solidFill>
              </a:rPr>
              <a:t>n</a:t>
            </a:r>
            <a:r>
              <a:rPr>
                <a:solidFill>
                  <a:schemeClr val="accent2"/>
                </a:solidFill>
              </a:rPr>
              <a:t>)</a:t>
            </a:r>
            <a:r>
              <a:t> is correct</a:t>
            </a:r>
          </a:p>
        </p:txBody>
      </p:sp>
      <p:sp>
        <p:nvSpPr>
          <p:cNvPr id="161" name="Photo by Kevin Lee, Preikestolen, Norway"/>
          <p:cNvSpPr txBox="1"/>
          <p:nvPr/>
        </p:nvSpPr>
        <p:spPr>
          <a:xfrm>
            <a:off x="5664200" y="13121679"/>
            <a:ext cx="130556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400"/>
            </a:lvl1pPr>
          </a:lstStyle>
          <a:p>
            <a:r>
              <a:t>Photo by Kevin Lee, Preikestolen, Norway</a:t>
            </a:r>
          </a:p>
        </p:txBody>
      </p:sp>
      <p:sp>
        <p:nvSpPr>
          <p:cNvPr id="162" name="def fact(n):…"/>
          <p:cNvSpPr txBox="1"/>
          <p:nvPr/>
        </p:nvSpPr>
        <p:spPr>
          <a:xfrm>
            <a:off x="1427722" y="2451100"/>
            <a:ext cx="7796511" cy="283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defTabSz="457200">
              <a:lnSpc>
                <a:spcPts val="5300"/>
              </a:lnSpc>
              <a:defRPr>
                <a:uFillTx/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rgbClr val="008800"/>
                </a:solidFill>
              </a:rPr>
              <a:t>def</a:t>
            </a:r>
            <a:r>
              <a:t> </a:t>
            </a:r>
            <a:r>
              <a:rPr b="1">
                <a:solidFill>
                  <a:srgbClr val="0066BB"/>
                </a:solidFill>
              </a:rPr>
              <a:t>fact</a:t>
            </a:r>
            <a:r>
              <a:t>(</a:t>
            </a:r>
            <a:r>
              <a:rPr b="1">
                <a:solidFill>
                  <a:srgbClr val="0066BB"/>
                </a:solidFill>
              </a:rPr>
              <a:t>n</a:t>
            </a:r>
            <a:r>
              <a:t>):</a:t>
            </a:r>
          </a:p>
          <a:p>
            <a:pPr marL="0" marR="0" defTabSz="457200">
              <a:lnSpc>
                <a:spcPts val="5300"/>
              </a:lnSpc>
              <a:defRPr>
                <a:uFillTx/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08800"/>
                </a:solidFill>
              </a:rPr>
              <a:t>if</a:t>
            </a:r>
            <a:r>
              <a:t> </a:t>
            </a:r>
            <a:r>
              <a:rPr b="1">
                <a:solidFill>
                  <a:srgbClr val="0066BB"/>
                </a:solidFill>
              </a:rPr>
              <a:t>n</a:t>
            </a:r>
            <a:r>
              <a:t> </a:t>
            </a:r>
            <a:r>
              <a:rPr>
                <a:solidFill>
                  <a:srgbClr val="323333"/>
                </a:solidFill>
              </a:rPr>
              <a:t>==</a:t>
            </a:r>
            <a:r>
              <a:t> </a:t>
            </a:r>
            <a:r>
              <a:rPr b="1">
                <a:solidFill>
                  <a:srgbClr val="032ADD"/>
                </a:solidFill>
              </a:rPr>
              <a:t>0</a:t>
            </a:r>
            <a:r>
              <a:t>:</a:t>
            </a:r>
          </a:p>
          <a:p>
            <a:pPr marL="0" marR="0" defTabSz="457200">
              <a:lnSpc>
                <a:spcPts val="5300"/>
              </a:lnSpc>
              <a:defRPr>
                <a:uFillTx/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>
                <a:solidFill>
                  <a:srgbClr val="008800"/>
                </a:solidFill>
              </a:rPr>
              <a:t>return</a:t>
            </a:r>
            <a:r>
              <a:t> </a:t>
            </a:r>
            <a:r>
              <a:rPr b="1">
                <a:solidFill>
                  <a:srgbClr val="032ADD"/>
                </a:solidFill>
              </a:rPr>
              <a:t>1</a:t>
            </a:r>
          </a:p>
          <a:p>
            <a:pPr marL="0" marR="0" defTabSz="457200">
              <a:lnSpc>
                <a:spcPts val="5300"/>
              </a:lnSpc>
              <a:defRPr>
                <a:uFillTx/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>
                <a:solidFill>
                  <a:srgbClr val="008800"/>
                </a:solidFill>
              </a:rPr>
              <a:t>else</a:t>
            </a:r>
            <a:r>
              <a:t>:</a:t>
            </a:r>
          </a:p>
          <a:p>
            <a:pPr marL="0" marR="0" defTabSz="457200">
              <a:lnSpc>
                <a:spcPts val="5300"/>
              </a:lnSpc>
              <a:defRPr b="1">
                <a:solidFill>
                  <a:srgbClr val="0066BB"/>
                </a:solidFill>
                <a:uFillTx/>
                <a:latin typeface="Courier"/>
                <a:ea typeface="Courier"/>
                <a:cs typeface="Courier"/>
                <a:sym typeface="Courier"/>
              </a:defRPr>
            </a:pPr>
            <a:r>
              <a:t>        return n * fact(n-1)</a:t>
            </a:r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1" animBg="1" advAuto="0"/>
      <p:bldP spid="160" grpId="4" build="p" bldLvl="5" animBg="1" advAuto="0"/>
      <p:bldP spid="161" grpId="2" animBg="1" advAuto="0"/>
      <p:bldP spid="162" grpId="3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Mutual 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Mutual Recursion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8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9" name="The Luhn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Luhn Algorithm</a:t>
            </a:r>
          </a:p>
        </p:txBody>
      </p:sp>
      <p:sp>
        <p:nvSpPr>
          <p:cNvPr id="170" name="Used to verify credit card number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indent="254000"/>
            <a:r>
              <a:t>Used to verify credit card numbers</a:t>
            </a:r>
          </a:p>
          <a:p>
            <a:pPr indent="254000"/>
            <a:r>
              <a:t>From Wikipedia: </a:t>
            </a:r>
            <a:r>
              <a:rPr u="sng">
                <a:hlinkClick r:id="rId2"/>
              </a:rPr>
              <a:t>http://en.wikipedia.org/wiki/Luhn_algorithm</a:t>
            </a:r>
          </a:p>
          <a:p>
            <a:pPr marL="472049" indent="-390769">
              <a:buSzPct val="75000"/>
              <a:buChar char="•"/>
            </a:pPr>
            <a:r>
              <a:rPr b="1"/>
              <a:t>First: </a:t>
            </a:r>
            <a:r>
              <a:t>From the rightmost digit, which is the check digit, moving left, double the value of every second digit; if product of this doubling operation is greater than 9 (e.g., 7 * 2 = 14), then sum the digits of the products (e.g., 10: 1 + 0 = 1, 14: 1 + 4 = 5)</a:t>
            </a:r>
          </a:p>
          <a:p>
            <a:pPr marL="472049" indent="-390769">
              <a:buSzPct val="75000"/>
              <a:buChar char="•"/>
            </a:pPr>
            <a:r>
              <a:rPr b="1"/>
              <a:t>Second: </a:t>
            </a:r>
            <a:r>
              <a:t>Take the sum of all the digits</a:t>
            </a:r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graphicFrame>
        <p:nvGraphicFramePr>
          <p:cNvPr id="172" name="Table"/>
          <p:cNvGraphicFramePr/>
          <p:nvPr/>
        </p:nvGraphicFramePr>
        <p:xfrm>
          <a:off x="7048500" y="7919721"/>
          <a:ext cx="10312398" cy="3365500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82750">
                <a:tc>
                  <a:txBody>
                    <a:bodyPr/>
                    <a:lstStyle/>
                    <a:p>
                      <a:pPr marL="81280" marR="81280" defTabSz="1816100">
                        <a:spcBef>
                          <a:spcPts val="4200"/>
                        </a:spcBef>
                        <a:tabLst>
                          <a:tab pos="11303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3200">
                          <a:solidFill>
                            <a:srgbClr val="6C6C6C"/>
                          </a:solidFill>
                          <a:uFill>
                            <a:solidFill>
                              <a:srgbClr val="6C6C6C"/>
                            </a:solidFill>
                          </a:u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solidFill>
                        <a:srgbClr val="6C6C6C"/>
                      </a:solidFill>
                      <a:miter lim="400000"/>
                    </a:lnL>
                    <a:lnT w="28575">
                      <a:solidFill>
                        <a:srgbClr val="6C6C6C"/>
                      </a:solidFill>
                      <a:miter lim="400000"/>
                    </a:lnT>
                    <a:solidFill>
                      <a:srgbClr val="DCE4EC"/>
                    </a:solidFill>
                  </a:tcPr>
                </a:tc>
                <a:tc>
                  <a:txBody>
                    <a:bodyPr/>
                    <a:lstStyle/>
                    <a:p>
                      <a:pPr marL="81280" marR="81280" defTabSz="1816100">
                        <a:spcBef>
                          <a:spcPts val="4200"/>
                        </a:spcBef>
                        <a:tabLst>
                          <a:tab pos="11303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3200">
                          <a:solidFill>
                            <a:srgbClr val="6C6C6C"/>
                          </a:solidFill>
                          <a:uFill>
                            <a:solidFill>
                              <a:srgbClr val="6C6C6C"/>
                            </a:solidFill>
                          </a:u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28575">
                      <a:solidFill>
                        <a:srgbClr val="6C6C6C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81280" marR="81280" defTabSz="1816100">
                        <a:spcBef>
                          <a:spcPts val="4200"/>
                        </a:spcBef>
                        <a:tabLst>
                          <a:tab pos="11303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3200">
                          <a:solidFill>
                            <a:srgbClr val="6C6C6C"/>
                          </a:solidFill>
                          <a:uFill>
                            <a:solidFill>
                              <a:srgbClr val="6C6C6C"/>
                            </a:solidFill>
                          </a:uFill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T w="28575">
                      <a:solidFill>
                        <a:srgbClr val="6C6C6C"/>
                      </a:solidFill>
                      <a:miter lim="400000"/>
                    </a:lnT>
                    <a:solidFill>
                      <a:srgbClr val="DCE4EC"/>
                    </a:solidFill>
                  </a:tcPr>
                </a:tc>
                <a:tc>
                  <a:txBody>
                    <a:bodyPr/>
                    <a:lstStyle/>
                    <a:p>
                      <a:pPr marL="81280" marR="81280" defTabSz="1816100">
                        <a:spcBef>
                          <a:spcPts val="4200"/>
                        </a:spcBef>
                        <a:tabLst>
                          <a:tab pos="11303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3200">
                          <a:solidFill>
                            <a:srgbClr val="6C6C6C"/>
                          </a:solidFill>
                          <a:uFill>
                            <a:solidFill>
                              <a:srgbClr val="6C6C6C"/>
                            </a:solidFill>
                          </a:uFill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T w="28575">
                      <a:solidFill>
                        <a:srgbClr val="6C6C6C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81280" marR="81280" defTabSz="1816100">
                        <a:spcBef>
                          <a:spcPts val="4200"/>
                        </a:spcBef>
                        <a:tabLst>
                          <a:tab pos="11303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3200">
                          <a:solidFill>
                            <a:srgbClr val="6C6C6C"/>
                          </a:solidFill>
                          <a:uFill>
                            <a:solidFill>
                              <a:srgbClr val="6C6C6C"/>
                            </a:solidFill>
                          </a:uFill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28575">
                      <a:solidFill>
                        <a:srgbClr val="6C6C6C"/>
                      </a:solidFill>
                      <a:miter lim="400000"/>
                    </a:lnT>
                    <a:solidFill>
                      <a:srgbClr val="DCE4EC"/>
                    </a:solidFill>
                  </a:tcPr>
                </a:tc>
                <a:tc>
                  <a:txBody>
                    <a:bodyPr/>
                    <a:lstStyle/>
                    <a:p>
                      <a:pPr marL="81280" marR="81280" defTabSz="1816100">
                        <a:spcBef>
                          <a:spcPts val="4200"/>
                        </a:spcBef>
                        <a:tabLst>
                          <a:tab pos="11303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3200">
                          <a:solidFill>
                            <a:srgbClr val="6C6C6C"/>
                          </a:solidFill>
                          <a:uFill>
                            <a:solidFill>
                              <a:srgbClr val="6C6C6C"/>
                            </a:solidFill>
                          </a:u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R w="28575">
                      <a:solidFill>
                        <a:srgbClr val="6C6C6C"/>
                      </a:solidFill>
                      <a:miter lim="400000"/>
                    </a:lnR>
                    <a:lnT w="28575">
                      <a:solidFill>
                        <a:srgbClr val="6C6C6C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0">
                <a:tc>
                  <a:txBody>
                    <a:bodyPr/>
                    <a:lstStyle/>
                    <a:p>
                      <a:pPr marL="81280" marR="81280" defTabSz="1816100">
                        <a:spcBef>
                          <a:spcPts val="4200"/>
                        </a:spcBef>
                        <a:tabLst>
                          <a:tab pos="11303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3200">
                          <a:solidFill>
                            <a:srgbClr val="6C6C6C"/>
                          </a:solidFill>
                          <a:uFill>
                            <a:solidFill>
                              <a:srgbClr val="6C6C6C"/>
                            </a:solidFill>
                          </a:u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28575">
                      <a:solidFill>
                        <a:srgbClr val="6C6C6C"/>
                      </a:solidFill>
                      <a:miter lim="400000"/>
                    </a:lnL>
                    <a:lnB w="28575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81280" marR="81280" defTabSz="1816100">
                        <a:spcBef>
                          <a:spcPts val="4200"/>
                        </a:spcBef>
                        <a:tabLst>
                          <a:tab pos="11303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3200">
                          <a:solidFill>
                            <a:srgbClr val="6C6C6C"/>
                          </a:solidFill>
                          <a:uFill>
                            <a:solidFill>
                              <a:srgbClr val="6C6C6C"/>
                            </a:solidFill>
                          </a:u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B w="28575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81280" marR="81280" defTabSz="1816100">
                        <a:spcBef>
                          <a:spcPts val="4200"/>
                        </a:spcBef>
                        <a:tabLst>
                          <a:tab pos="11303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3200">
                          <a:solidFill>
                            <a:srgbClr val="6C6C6C"/>
                          </a:solidFill>
                          <a:uFill>
                            <a:solidFill>
                              <a:srgbClr val="6C6C6C"/>
                            </a:solidFill>
                          </a:uFill>
                        </a:rPr>
                        <a:t>1+6=7</a:t>
                      </a:r>
                    </a:p>
                  </a:txBody>
                  <a:tcPr marL="50800" marR="50800" marT="50800" marB="50800" anchor="ctr" horzOverflow="overflow">
                    <a:lnB w="28575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81280" marR="81280" defTabSz="1816100">
                        <a:spcBef>
                          <a:spcPts val="4200"/>
                        </a:spcBef>
                        <a:tabLst>
                          <a:tab pos="11303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3200">
                          <a:solidFill>
                            <a:srgbClr val="6C6C6C"/>
                          </a:solidFill>
                          <a:uFill>
                            <a:solidFill>
                              <a:srgbClr val="6C6C6C"/>
                            </a:solidFill>
                          </a:uFill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B w="28575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81280" marR="81280" defTabSz="1816100">
                        <a:spcBef>
                          <a:spcPts val="4200"/>
                        </a:spcBef>
                        <a:tabLst>
                          <a:tab pos="11303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3200">
                          <a:solidFill>
                            <a:srgbClr val="6C6C6C"/>
                          </a:solidFill>
                          <a:uFill>
                            <a:solidFill>
                              <a:srgbClr val="6C6C6C"/>
                            </a:solidFill>
                          </a:uFill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B w="28575">
                      <a:solidFill>
                        <a:srgbClr val="6C6C6C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81280" marR="81280" defTabSz="1816100">
                        <a:spcBef>
                          <a:spcPts val="4200"/>
                        </a:spcBef>
                        <a:tabLst>
                          <a:tab pos="1130300" algn="l"/>
                        </a:tabLst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3200">
                          <a:solidFill>
                            <a:srgbClr val="6C6C6C"/>
                          </a:solidFill>
                          <a:uFill>
                            <a:solidFill>
                              <a:srgbClr val="6C6C6C"/>
                            </a:solidFill>
                          </a:u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R w="28575">
                      <a:solidFill>
                        <a:srgbClr val="6C6C6C"/>
                      </a:solidFill>
                      <a:miter lim="400000"/>
                    </a:lnR>
                    <a:lnB w="28575">
                      <a:solidFill>
                        <a:srgbClr val="6C6C6C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3" name="The Luhn sum of a valid credit card number is a multiple of 10"/>
          <p:cNvSpPr txBox="1"/>
          <p:nvPr/>
        </p:nvSpPr>
        <p:spPr>
          <a:xfrm>
            <a:off x="838200" y="11887200"/>
            <a:ext cx="22720300" cy="93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254000">
              <a:spcBef>
                <a:spcPts val="4600"/>
              </a:spcBef>
            </a:pPr>
            <a:r>
              <a:t>The Luhn sum of a valid credit card number is a multiple of 10</a:t>
            </a:r>
          </a:p>
        </p:txBody>
      </p:sp>
      <p:sp>
        <p:nvSpPr>
          <p:cNvPr id="174" name="= 30"/>
          <p:cNvSpPr txBox="1"/>
          <p:nvPr/>
        </p:nvSpPr>
        <p:spPr>
          <a:xfrm>
            <a:off x="17830800" y="10147300"/>
            <a:ext cx="1174274" cy="58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= 30</a:t>
            </a:r>
          </a:p>
        </p:txBody>
      </p:sp>
      <p:sp>
        <p:nvSpPr>
          <p:cNvPr id="175" name="(Demo)"/>
          <p:cNvSpPr txBox="1"/>
          <p:nvPr/>
        </p:nvSpPr>
        <p:spPr>
          <a:xfrm>
            <a:off x="20459700" y="12084983"/>
            <a:ext cx="199477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(Demo</a:t>
            </a:r>
            <a:r>
              <a:rPr lang="en-US" dirty="0"/>
              <a:t>4</a:t>
            </a:r>
            <a:r>
              <a:rPr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build="p" bldLvl="5" animBg="1" advAuto="0"/>
      <p:bldP spid="172" grpId="2" animBg="1" advAuto="0"/>
      <p:bldP spid="173" grpId="4" animBg="1" advAuto="0"/>
      <p:bldP spid="174" grpId="3" animBg="1" advAuto="0"/>
      <p:bldP spid="175" grpId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ursion and Ite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Recursion and Iteration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0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1" name="def sum_digits(n):…"/>
          <p:cNvSpPr txBox="1"/>
          <p:nvPr/>
        </p:nvSpPr>
        <p:spPr>
          <a:xfrm>
            <a:off x="1397000" y="4559300"/>
            <a:ext cx="17691100" cy="698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0" marR="0" defTabSz="457200">
              <a:lnSpc>
                <a:spcPct val="200000"/>
              </a:lnSpc>
              <a:defRPr sz="3000">
                <a:solidFill>
                  <a:srgbClr val="0066BB"/>
                </a:solidFill>
                <a:uFillTx/>
              </a:defRPr>
            </a:pPr>
            <a:r>
              <a:rPr dirty="0">
                <a:solidFill>
                  <a:srgbClr val="008800"/>
                </a:solidFill>
              </a:rPr>
              <a:t>def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/>
              <a:t>sum_digits</a:t>
            </a:r>
            <a:r>
              <a:rPr dirty="0">
                <a:solidFill>
                  <a:srgbClr val="000000"/>
                </a:solidFill>
              </a:rPr>
              <a:t>(n):</a:t>
            </a:r>
          </a:p>
          <a:p>
            <a:pPr marL="0" marR="0" defTabSz="457200">
              <a:lnSpc>
                <a:spcPct val="200000"/>
              </a:lnSpc>
              <a:defRPr sz="3000">
                <a:solidFill>
                  <a:srgbClr val="DD4422"/>
                </a:solidFill>
                <a:uFillTx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"""Return the sum of the digits of positive integer n."""</a:t>
            </a:r>
            <a:endParaRPr dirty="0">
              <a:solidFill>
                <a:srgbClr val="000000"/>
              </a:solidFill>
            </a:endParaRPr>
          </a:p>
          <a:p>
            <a:pPr marL="0" marR="0" defTabSz="457200">
              <a:lnSpc>
                <a:spcPct val="200000"/>
              </a:lnSpc>
              <a:defRPr sz="3000">
                <a:uFillTx/>
              </a:defRPr>
            </a:pPr>
            <a:r>
              <a:rPr dirty="0"/>
              <a:t>    </a:t>
            </a:r>
            <a:r>
              <a:rPr dirty="0">
                <a:solidFill>
                  <a:srgbClr val="008800"/>
                </a:solidFill>
              </a:rPr>
              <a:t>if</a:t>
            </a:r>
            <a:r>
              <a:rPr dirty="0"/>
              <a:t> n </a:t>
            </a:r>
            <a:r>
              <a:rPr dirty="0">
                <a:solidFill>
                  <a:srgbClr val="323333"/>
                </a:solidFill>
              </a:rPr>
              <a:t>&lt;</a:t>
            </a:r>
            <a:r>
              <a:rPr dirty="0"/>
              <a:t> </a:t>
            </a:r>
            <a:r>
              <a:rPr dirty="0">
                <a:solidFill>
                  <a:srgbClr val="032ADD"/>
                </a:solidFill>
              </a:rPr>
              <a:t>10</a:t>
            </a:r>
            <a:r>
              <a:rPr dirty="0"/>
              <a:t>:</a:t>
            </a:r>
          </a:p>
          <a:p>
            <a:pPr marL="0" marR="0" defTabSz="457200">
              <a:lnSpc>
                <a:spcPct val="200000"/>
              </a:lnSpc>
              <a:defRPr sz="3000">
                <a:uFillTx/>
              </a:defRPr>
            </a:pPr>
            <a:r>
              <a:rPr dirty="0"/>
              <a:t>        </a:t>
            </a:r>
            <a:r>
              <a:rPr dirty="0">
                <a:solidFill>
                  <a:srgbClr val="008800"/>
                </a:solidFill>
              </a:rPr>
              <a:t>return</a:t>
            </a:r>
            <a:r>
              <a:rPr dirty="0"/>
              <a:t> n</a:t>
            </a:r>
          </a:p>
          <a:p>
            <a:pPr marL="0" marR="0" defTabSz="457200">
              <a:lnSpc>
                <a:spcPct val="200000"/>
              </a:lnSpc>
              <a:defRPr sz="3000">
                <a:uFillTx/>
              </a:defRPr>
            </a:pPr>
            <a:r>
              <a:rPr dirty="0"/>
              <a:t>    </a:t>
            </a:r>
            <a:r>
              <a:rPr dirty="0">
                <a:solidFill>
                  <a:srgbClr val="008800"/>
                </a:solidFill>
              </a:rPr>
              <a:t>else</a:t>
            </a:r>
            <a:r>
              <a:rPr dirty="0"/>
              <a:t>:</a:t>
            </a:r>
          </a:p>
          <a:p>
            <a:pPr marL="0" marR="0" defTabSz="457200">
              <a:lnSpc>
                <a:spcPct val="200000"/>
              </a:lnSpc>
              <a:defRPr sz="3000">
                <a:uFillTx/>
              </a:defRPr>
            </a:pPr>
            <a:r>
              <a:rPr dirty="0"/>
              <a:t>        </a:t>
            </a:r>
            <a:r>
              <a:rPr dirty="0" err="1"/>
              <a:t>all_but_last</a:t>
            </a:r>
            <a:r>
              <a:rPr dirty="0"/>
              <a:t>, last </a:t>
            </a:r>
            <a:r>
              <a:rPr dirty="0">
                <a:solidFill>
                  <a:srgbClr val="323333"/>
                </a:solidFill>
              </a:rPr>
              <a:t>=</a:t>
            </a:r>
            <a:r>
              <a:rPr dirty="0"/>
              <a:t> split(n)</a:t>
            </a:r>
          </a:p>
          <a:p>
            <a:pPr marL="0" marR="0" defTabSz="457200">
              <a:lnSpc>
                <a:spcPct val="200000"/>
              </a:lnSpc>
              <a:defRPr sz="3000">
                <a:uFillTx/>
              </a:defRPr>
            </a:pPr>
            <a:r>
              <a:rPr dirty="0"/>
              <a:t>        </a:t>
            </a:r>
            <a:r>
              <a:rPr dirty="0">
                <a:solidFill>
                  <a:srgbClr val="008800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sum_digits</a:t>
            </a:r>
            <a:r>
              <a:rPr dirty="0"/>
              <a:t>(</a:t>
            </a:r>
            <a:r>
              <a:rPr dirty="0" err="1"/>
              <a:t>all_but_last</a:t>
            </a:r>
            <a:r>
              <a:rPr dirty="0"/>
              <a:t>) </a:t>
            </a:r>
            <a:r>
              <a:rPr dirty="0">
                <a:solidFill>
                  <a:srgbClr val="323333"/>
                </a:solidFill>
              </a:rPr>
              <a:t>+</a:t>
            </a:r>
            <a:r>
              <a:rPr dirty="0"/>
              <a:t> last</a:t>
            </a:r>
          </a:p>
        </p:txBody>
      </p:sp>
      <p:sp>
        <p:nvSpPr>
          <p:cNvPr id="182" name="Converting Recursion to Ite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Converting Recursion to Iteration</a:t>
            </a:r>
          </a:p>
        </p:txBody>
      </p:sp>
      <p:sp>
        <p:nvSpPr>
          <p:cNvPr id="183" name="Can be tricky: Iteration is a special case of recursion.…"/>
          <p:cNvSpPr txBox="1">
            <a:spLocks noGrp="1"/>
          </p:cNvSpPr>
          <p:nvPr>
            <p:ph type="body" sz="quarter" idx="1"/>
          </p:nvPr>
        </p:nvSpPr>
        <p:spPr>
          <a:xfrm>
            <a:off x="838200" y="2451100"/>
            <a:ext cx="22720300" cy="2035584"/>
          </a:xfrm>
          <a:prstGeom prst="rect">
            <a:avLst/>
          </a:prstGeom>
        </p:spPr>
        <p:txBody>
          <a:bodyPr/>
          <a:lstStyle/>
          <a:p>
            <a:r>
              <a:t>Can be tricky: Iteration is a special case of recursion.</a:t>
            </a:r>
          </a:p>
          <a:p>
            <a:r>
              <a:t>Idea: Figure out what state must be maintained by the iterative function.</a:t>
            </a:r>
          </a:p>
        </p:txBody>
      </p:sp>
      <p:grpSp>
        <p:nvGrpSpPr>
          <p:cNvPr id="186" name="Group"/>
          <p:cNvGrpSpPr/>
          <p:nvPr/>
        </p:nvGrpSpPr>
        <p:grpSpPr>
          <a:xfrm>
            <a:off x="4833733" y="10563005"/>
            <a:ext cx="11762164" cy="1219201"/>
            <a:chOff x="1471237" y="25400"/>
            <a:chExt cx="11762162" cy="1219200"/>
          </a:xfrm>
        </p:grpSpPr>
        <p:sp>
          <p:nvSpPr>
            <p:cNvPr id="184" name="Rounded Rectangle"/>
            <p:cNvSpPr/>
            <p:nvPr/>
          </p:nvSpPr>
          <p:spPr>
            <a:xfrm>
              <a:off x="1471237" y="25400"/>
              <a:ext cx="7329863" cy="812800"/>
            </a:xfrm>
            <a:prstGeom prst="roundRect">
              <a:avLst>
                <a:gd name="adj" fmla="val 23438"/>
              </a:avLst>
            </a:prstGeom>
            <a:noFill/>
            <a:ln w="25400" cap="flat">
              <a:solidFill>
                <a:srgbClr val="007ECF"/>
              </a:solidFill>
              <a:custDash>
                <a:ds d="2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85" name="A partial sum"/>
            <p:cNvSpPr/>
            <p:nvPr/>
          </p:nvSpPr>
          <p:spPr>
            <a:xfrm>
              <a:off x="8880871" y="25400"/>
              <a:ext cx="4352529" cy="1219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51" y="0"/>
                  </a:moveTo>
                  <a:cubicBezTo>
                    <a:pt x="1555" y="0"/>
                    <a:pt x="991" y="2015"/>
                    <a:pt x="991" y="4500"/>
                  </a:cubicBezTo>
                  <a:lnTo>
                    <a:pt x="991" y="4627"/>
                  </a:lnTo>
                  <a:lnTo>
                    <a:pt x="0" y="6877"/>
                  </a:lnTo>
                  <a:lnTo>
                    <a:pt x="991" y="9127"/>
                  </a:lnTo>
                  <a:lnTo>
                    <a:pt x="991" y="17100"/>
                  </a:lnTo>
                  <a:cubicBezTo>
                    <a:pt x="991" y="19585"/>
                    <a:pt x="1555" y="21600"/>
                    <a:pt x="2251" y="21600"/>
                  </a:cubicBezTo>
                  <a:lnTo>
                    <a:pt x="20339" y="21600"/>
                  </a:lnTo>
                  <a:cubicBezTo>
                    <a:pt x="21036" y="21600"/>
                    <a:pt x="21600" y="19585"/>
                    <a:pt x="21600" y="17100"/>
                  </a:cubicBezTo>
                  <a:lnTo>
                    <a:pt x="21600" y="4500"/>
                  </a:lnTo>
                  <a:cubicBezTo>
                    <a:pt x="21600" y="2015"/>
                    <a:pt x="21036" y="0"/>
                    <a:pt x="20339" y="0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DCE4EC"/>
            </a:solidFill>
            <a:ln w="25400" cap="flat">
              <a:solidFill>
                <a:srgbClr val="4B4B4B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lvl1pPr>
            </a:lstStyle>
            <a:p>
              <a:r>
                <a:t>A partial sum</a:t>
              </a:r>
            </a:p>
          </p:txBody>
        </p:sp>
      </p:grp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88" name="(Demo)"/>
          <p:cNvSpPr txBox="1"/>
          <p:nvPr/>
        </p:nvSpPr>
        <p:spPr>
          <a:xfrm>
            <a:off x="20459700" y="12084983"/>
            <a:ext cx="199477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(Demo</a:t>
            </a:r>
            <a:r>
              <a:rPr lang="en-US" dirty="0"/>
              <a:t>5</a:t>
            </a:r>
            <a:r>
              <a:rPr dirty="0"/>
              <a:t>)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5991157" y="10639207"/>
            <a:ext cx="5168901" cy="2235201"/>
            <a:chOff x="0" y="-508000"/>
            <a:chExt cx="5168900" cy="2235200"/>
          </a:xfrm>
        </p:grpSpPr>
        <p:sp>
          <p:nvSpPr>
            <p:cNvPr id="189" name="What's left to sum"/>
            <p:cNvSpPr/>
            <p:nvPr/>
          </p:nvSpPr>
          <p:spPr>
            <a:xfrm>
              <a:off x="0" y="152400"/>
              <a:ext cx="5168900" cy="157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49" y="0"/>
                  </a:moveTo>
                  <a:lnTo>
                    <a:pt x="9818" y="2961"/>
                  </a:lnTo>
                  <a:lnTo>
                    <a:pt x="1061" y="2961"/>
                  </a:lnTo>
                  <a:cubicBezTo>
                    <a:pt x="475" y="2961"/>
                    <a:pt x="0" y="4521"/>
                    <a:pt x="0" y="6445"/>
                  </a:cubicBezTo>
                  <a:lnTo>
                    <a:pt x="0" y="18116"/>
                  </a:lnTo>
                  <a:cubicBezTo>
                    <a:pt x="0" y="20040"/>
                    <a:pt x="475" y="21600"/>
                    <a:pt x="1061" y="21600"/>
                  </a:cubicBezTo>
                  <a:lnTo>
                    <a:pt x="20539" y="21600"/>
                  </a:lnTo>
                  <a:cubicBezTo>
                    <a:pt x="21125" y="21600"/>
                    <a:pt x="21600" y="20040"/>
                    <a:pt x="21600" y="18116"/>
                  </a:cubicBezTo>
                  <a:lnTo>
                    <a:pt x="21600" y="6445"/>
                  </a:lnTo>
                  <a:cubicBezTo>
                    <a:pt x="21600" y="4521"/>
                    <a:pt x="21125" y="2961"/>
                    <a:pt x="20539" y="2961"/>
                  </a:cubicBezTo>
                  <a:lnTo>
                    <a:pt x="10880" y="2961"/>
                  </a:lnTo>
                  <a:lnTo>
                    <a:pt x="10349" y="0"/>
                  </a:lnTo>
                  <a:close/>
                </a:path>
              </a:pathLst>
            </a:custGeom>
            <a:solidFill>
              <a:srgbClr val="DCE4EC"/>
            </a:solidFill>
            <a:ln w="25400" cap="flat">
              <a:solidFill>
                <a:srgbClr val="4B4B4B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lvl1pPr>
            </a:lstStyle>
            <a:p>
              <a:r>
                <a:t>What's left to sum</a:t>
              </a:r>
            </a:p>
          </p:txBody>
        </p:sp>
        <p:sp>
          <p:nvSpPr>
            <p:cNvPr id="190" name="Rounded Rectangle"/>
            <p:cNvSpPr/>
            <p:nvPr/>
          </p:nvSpPr>
          <p:spPr>
            <a:xfrm>
              <a:off x="1379906" y="-508000"/>
              <a:ext cx="2811094" cy="647700"/>
            </a:xfrm>
            <a:prstGeom prst="roundRect">
              <a:avLst>
                <a:gd name="adj" fmla="val 29412"/>
              </a:avLst>
            </a:prstGeom>
            <a:noFill/>
            <a:ln w="25400" cap="flat">
              <a:solidFill>
                <a:srgbClr val="007ECF"/>
              </a:solidFill>
              <a:custDash>
                <a:ds d="2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2" animBg="1" advAuto="0"/>
      <p:bldP spid="183" grpId="1" build="p" bldLvl="5" animBg="1" advAuto="0"/>
      <p:bldP spid="186" grpId="4" animBg="1" advAuto="0"/>
      <p:bldP spid="188" grpId="5" animBg="1" advAuto="0"/>
      <p:bldP spid="191" grpId="3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5" name="Converting Iteration to 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Converting Iteration to Recursion</a:t>
            </a:r>
          </a:p>
        </p:txBody>
      </p:sp>
      <p:sp>
        <p:nvSpPr>
          <p:cNvPr id="196" name="More formulaic: Iteration is a special case of recursion.…"/>
          <p:cNvSpPr txBox="1">
            <a:spLocks noGrp="1"/>
          </p:cNvSpPr>
          <p:nvPr>
            <p:ph type="body" sz="quarter" idx="1"/>
          </p:nvPr>
        </p:nvSpPr>
        <p:spPr>
          <a:xfrm>
            <a:off x="838200" y="2451100"/>
            <a:ext cx="22720300" cy="1839393"/>
          </a:xfrm>
          <a:prstGeom prst="rect">
            <a:avLst/>
          </a:prstGeom>
        </p:spPr>
        <p:txBody>
          <a:bodyPr/>
          <a:lstStyle/>
          <a:p>
            <a:r>
              <a:t>More formulaic: Iteration is a special case of recursion.</a:t>
            </a:r>
          </a:p>
          <a:p>
            <a:r>
              <a:t>Idea: The state of an iteration can be passed as arguments.</a:t>
            </a:r>
          </a:p>
        </p:txBody>
      </p:sp>
      <p:sp>
        <p:nvSpPr>
          <p:cNvPr id="197" name="def sum_digits_iter(n):…"/>
          <p:cNvSpPr txBox="1"/>
          <p:nvPr/>
        </p:nvSpPr>
        <p:spPr>
          <a:xfrm>
            <a:off x="1447800" y="4673600"/>
            <a:ext cx="11341100" cy="337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defTabSz="457200">
              <a:lnSpc>
                <a:spcPts val="5300"/>
              </a:lnSpc>
              <a:defRPr>
                <a:solidFill>
                  <a:srgbClr val="0066BB"/>
                </a:solidFill>
                <a:uFillTx/>
              </a:defRPr>
            </a:pPr>
            <a:r>
              <a:rPr>
                <a:solidFill>
                  <a:srgbClr val="008800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sum_digits_iter</a:t>
            </a:r>
            <a:r>
              <a:rPr>
                <a:solidFill>
                  <a:srgbClr val="000000"/>
                </a:solidFill>
              </a:rPr>
              <a:t>(n):</a:t>
            </a:r>
          </a:p>
          <a:p>
            <a:pPr marL="0" marR="0" defTabSz="457200">
              <a:lnSpc>
                <a:spcPts val="5300"/>
              </a:lnSpc>
              <a:defRPr>
                <a:uFillTx/>
              </a:defRPr>
            </a:pPr>
            <a:r>
              <a:t>    digit_sum </a:t>
            </a:r>
            <a:r>
              <a:rPr>
                <a:solidFill>
                  <a:srgbClr val="323333"/>
                </a:solidFill>
              </a:rPr>
              <a:t>=</a:t>
            </a:r>
            <a:r>
              <a:t> </a:t>
            </a:r>
            <a:r>
              <a:rPr>
                <a:solidFill>
                  <a:srgbClr val="032ADD"/>
                </a:solidFill>
              </a:rPr>
              <a:t>0</a:t>
            </a:r>
          </a:p>
          <a:p>
            <a:pPr marL="0" marR="0" defTabSz="457200">
              <a:lnSpc>
                <a:spcPts val="5300"/>
              </a:lnSpc>
              <a:defRPr>
                <a:solidFill>
                  <a:srgbClr val="008800"/>
                </a:solidFill>
                <a:uFillTx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while</a:t>
            </a:r>
            <a:r>
              <a:rPr>
                <a:solidFill>
                  <a:srgbClr val="000000"/>
                </a:solidFill>
              </a:rPr>
              <a:t> n </a:t>
            </a:r>
            <a:r>
              <a:rPr>
                <a:solidFill>
                  <a:srgbClr val="32333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32ADD"/>
                </a:solidFill>
              </a:rPr>
              <a:t>0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marL="0" marR="0" defTabSz="457200">
              <a:lnSpc>
                <a:spcPts val="5300"/>
              </a:lnSpc>
              <a:defRPr>
                <a:uFillTx/>
              </a:defRPr>
            </a:pPr>
            <a:r>
              <a:t>        n, last </a:t>
            </a:r>
            <a:r>
              <a:rPr>
                <a:solidFill>
                  <a:srgbClr val="323333"/>
                </a:solidFill>
              </a:rPr>
              <a:t>=</a:t>
            </a:r>
            <a:r>
              <a:t> split(n)</a:t>
            </a:r>
          </a:p>
          <a:p>
            <a:pPr marL="0" marR="0" defTabSz="457200">
              <a:lnSpc>
                <a:spcPts val="5300"/>
              </a:lnSpc>
              <a:defRPr>
                <a:uFillTx/>
              </a:defRPr>
            </a:pPr>
            <a:r>
              <a:t>        digit_sum </a:t>
            </a:r>
            <a:r>
              <a:rPr>
                <a:solidFill>
                  <a:srgbClr val="323333"/>
                </a:solidFill>
              </a:rPr>
              <a:t>=</a:t>
            </a:r>
            <a:r>
              <a:t> digit_sum </a:t>
            </a:r>
            <a:r>
              <a:rPr>
                <a:solidFill>
                  <a:srgbClr val="323333"/>
                </a:solidFill>
              </a:rPr>
              <a:t>+</a:t>
            </a:r>
            <a:r>
              <a:t> last</a:t>
            </a:r>
          </a:p>
          <a:p>
            <a:pPr marL="0" marR="0" defTabSz="457200">
              <a:lnSpc>
                <a:spcPts val="5300"/>
              </a:lnSpc>
              <a:defRPr>
                <a:uFillTx/>
              </a:defRPr>
            </a:pPr>
            <a:r>
              <a:t>    </a:t>
            </a:r>
            <a:r>
              <a:rPr>
                <a:solidFill>
                  <a:srgbClr val="008800"/>
                </a:solidFill>
              </a:rPr>
              <a:t>return</a:t>
            </a:r>
            <a:r>
              <a:t> digit_sum</a:t>
            </a:r>
          </a:p>
        </p:txBody>
      </p:sp>
      <p:sp>
        <p:nvSpPr>
          <p:cNvPr id="198" name="def sum_digits_rec(n, digit_sum):…"/>
          <p:cNvSpPr txBox="1"/>
          <p:nvPr/>
        </p:nvSpPr>
        <p:spPr>
          <a:xfrm>
            <a:off x="1447800" y="9055100"/>
            <a:ext cx="14935200" cy="337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0" marR="0" defTabSz="457200">
              <a:lnSpc>
                <a:spcPts val="5300"/>
              </a:lnSpc>
              <a:defRPr>
                <a:uFillTx/>
              </a:defRPr>
            </a:pPr>
            <a:r>
              <a:rPr>
                <a:solidFill>
                  <a:srgbClr val="008800"/>
                </a:solidFill>
              </a:rPr>
              <a:t>def</a:t>
            </a:r>
            <a:r>
              <a:t> </a:t>
            </a:r>
            <a:r>
              <a:rPr>
                <a:solidFill>
                  <a:srgbClr val="0066BB"/>
                </a:solidFill>
              </a:rPr>
              <a:t>sum_digits_rec</a:t>
            </a:r>
            <a:r>
              <a:t>(n, digit_sum):</a:t>
            </a:r>
          </a:p>
          <a:p>
            <a:pPr marL="0" marR="0" defTabSz="457200">
              <a:lnSpc>
                <a:spcPts val="5300"/>
              </a:lnSpc>
              <a:defRPr>
                <a:uFillTx/>
              </a:defRPr>
            </a:pPr>
            <a:r>
              <a:t>    </a:t>
            </a:r>
            <a:r>
              <a:rPr>
                <a:solidFill>
                  <a:srgbClr val="008800"/>
                </a:solidFill>
              </a:rPr>
              <a:t>if</a:t>
            </a:r>
            <a:r>
              <a:t> n </a:t>
            </a:r>
            <a:r>
              <a:rPr>
                <a:solidFill>
                  <a:srgbClr val="323333"/>
                </a:solidFill>
              </a:rPr>
              <a:t>==</a:t>
            </a:r>
            <a:r>
              <a:t> </a:t>
            </a:r>
            <a:r>
              <a:rPr>
                <a:solidFill>
                  <a:srgbClr val="032ADD"/>
                </a:solidFill>
              </a:rPr>
              <a:t>0</a:t>
            </a:r>
            <a:r>
              <a:t>:</a:t>
            </a:r>
          </a:p>
          <a:p>
            <a:pPr marL="0" marR="0" defTabSz="457200">
              <a:lnSpc>
                <a:spcPts val="5300"/>
              </a:lnSpc>
              <a:defRPr>
                <a:uFillTx/>
              </a:defRPr>
            </a:pPr>
            <a:r>
              <a:t>        </a:t>
            </a:r>
            <a:r>
              <a:rPr>
                <a:solidFill>
                  <a:srgbClr val="008800"/>
                </a:solidFill>
              </a:rPr>
              <a:t>return</a:t>
            </a:r>
            <a:r>
              <a:t> digit_sum</a:t>
            </a:r>
          </a:p>
          <a:p>
            <a:pPr marL="0" marR="0" defTabSz="457200">
              <a:lnSpc>
                <a:spcPts val="5300"/>
              </a:lnSpc>
              <a:defRPr>
                <a:uFillTx/>
              </a:defRPr>
            </a:pPr>
            <a:r>
              <a:t>    </a:t>
            </a:r>
            <a:r>
              <a:rPr>
                <a:solidFill>
                  <a:srgbClr val="008800"/>
                </a:solidFill>
              </a:rPr>
              <a:t>else</a:t>
            </a:r>
            <a:r>
              <a:t>:</a:t>
            </a:r>
          </a:p>
          <a:p>
            <a:pPr marL="0" marR="0" defTabSz="457200">
              <a:lnSpc>
                <a:spcPts val="5300"/>
              </a:lnSpc>
              <a:defRPr>
                <a:uFillTx/>
              </a:defRPr>
            </a:pPr>
            <a:r>
              <a:t>        n, last </a:t>
            </a:r>
            <a:r>
              <a:rPr>
                <a:solidFill>
                  <a:srgbClr val="323333"/>
                </a:solidFill>
              </a:rPr>
              <a:t>=</a:t>
            </a:r>
            <a:r>
              <a:t> split(n)</a:t>
            </a:r>
          </a:p>
          <a:p>
            <a:pPr marL="0" marR="0" defTabSz="457200">
              <a:lnSpc>
                <a:spcPts val="5300"/>
              </a:lnSpc>
              <a:defRPr>
                <a:uFillTx/>
              </a:defRPr>
            </a:pPr>
            <a:r>
              <a:t>        </a:t>
            </a:r>
            <a:r>
              <a:rPr>
                <a:solidFill>
                  <a:srgbClr val="008800"/>
                </a:solidFill>
              </a:rPr>
              <a:t>return</a:t>
            </a:r>
            <a:r>
              <a:t> sum_digits_rec(n, digit_sum </a:t>
            </a:r>
            <a:r>
              <a:rPr>
                <a:solidFill>
                  <a:srgbClr val="323333"/>
                </a:solidFill>
              </a:rPr>
              <a:t>+</a:t>
            </a:r>
            <a:r>
              <a:t> last)</a:t>
            </a:r>
          </a:p>
        </p:txBody>
      </p:sp>
      <p:grpSp>
        <p:nvGrpSpPr>
          <p:cNvPr id="201" name="Group"/>
          <p:cNvGrpSpPr/>
          <p:nvPr/>
        </p:nvGrpSpPr>
        <p:grpSpPr>
          <a:xfrm>
            <a:off x="3352800" y="6503477"/>
            <a:ext cx="16021763" cy="1586422"/>
            <a:chOff x="0" y="-227522"/>
            <a:chExt cx="16021762" cy="1586422"/>
          </a:xfrm>
        </p:grpSpPr>
        <p:sp>
          <p:nvSpPr>
            <p:cNvPr id="199" name="Rounded Rectangle"/>
            <p:cNvSpPr/>
            <p:nvPr/>
          </p:nvSpPr>
          <p:spPr>
            <a:xfrm>
              <a:off x="0" y="-227522"/>
              <a:ext cx="7102969" cy="1230974"/>
            </a:xfrm>
            <a:prstGeom prst="roundRect">
              <a:avLst>
                <a:gd name="adj" fmla="val 15464"/>
              </a:avLst>
            </a:prstGeom>
            <a:noFill/>
            <a:ln w="25400" cap="flat">
              <a:solidFill>
                <a:srgbClr val="007ECF"/>
              </a:solidFill>
              <a:custDash>
                <a:ds d="2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00" name="Updates via assignment become..."/>
            <p:cNvSpPr/>
            <p:nvPr/>
          </p:nvSpPr>
          <p:spPr>
            <a:xfrm>
              <a:off x="7169861" y="0"/>
              <a:ext cx="8851901" cy="135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47" y="0"/>
                  </a:moveTo>
                  <a:cubicBezTo>
                    <a:pt x="878" y="0"/>
                    <a:pt x="652" y="1119"/>
                    <a:pt x="566" y="2675"/>
                  </a:cubicBezTo>
                  <a:lnTo>
                    <a:pt x="0" y="4845"/>
                  </a:lnTo>
                  <a:lnTo>
                    <a:pt x="527" y="6864"/>
                  </a:lnTo>
                  <a:lnTo>
                    <a:pt x="527" y="17563"/>
                  </a:lnTo>
                  <a:cubicBezTo>
                    <a:pt x="527" y="19792"/>
                    <a:pt x="804" y="21600"/>
                    <a:pt x="1147" y="21600"/>
                  </a:cubicBezTo>
                  <a:lnTo>
                    <a:pt x="20980" y="21600"/>
                  </a:lnTo>
                  <a:cubicBezTo>
                    <a:pt x="21323" y="21600"/>
                    <a:pt x="21600" y="19792"/>
                    <a:pt x="21600" y="17563"/>
                  </a:cubicBezTo>
                  <a:lnTo>
                    <a:pt x="21600" y="4037"/>
                  </a:lnTo>
                  <a:cubicBezTo>
                    <a:pt x="21600" y="1808"/>
                    <a:pt x="21323" y="0"/>
                    <a:pt x="20980" y="0"/>
                  </a:cubicBezTo>
                  <a:lnTo>
                    <a:pt x="1147" y="0"/>
                  </a:lnTo>
                  <a:close/>
                </a:path>
              </a:pathLst>
            </a:custGeom>
            <a:solidFill>
              <a:srgbClr val="DCE4EC"/>
            </a:solidFill>
            <a:ln w="25400" cap="flat">
              <a:solidFill>
                <a:srgbClr val="4B4B4B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lvl1pPr>
            </a:lstStyle>
            <a:p>
              <a:r>
                <a:t>Updates via assignment become...</a:t>
              </a:r>
            </a:p>
          </p:txBody>
        </p:sp>
      </p:grpSp>
      <p:grpSp>
        <p:nvGrpSpPr>
          <p:cNvPr id="204" name="Group"/>
          <p:cNvGrpSpPr/>
          <p:nvPr/>
        </p:nvGrpSpPr>
        <p:grpSpPr>
          <a:xfrm>
            <a:off x="6108700" y="8851904"/>
            <a:ext cx="12145838" cy="1839393"/>
            <a:chOff x="-533400" y="279400"/>
            <a:chExt cx="12145837" cy="1839392"/>
          </a:xfrm>
        </p:grpSpPr>
        <p:sp>
          <p:nvSpPr>
            <p:cNvPr id="202" name="Rounded Rectangle"/>
            <p:cNvSpPr/>
            <p:nvPr/>
          </p:nvSpPr>
          <p:spPr>
            <a:xfrm>
              <a:off x="-533400" y="279400"/>
              <a:ext cx="3044634" cy="609600"/>
            </a:xfrm>
            <a:prstGeom prst="roundRect">
              <a:avLst>
                <a:gd name="adj" fmla="val 31250"/>
              </a:avLst>
            </a:prstGeom>
            <a:noFill/>
            <a:ln w="25400" cap="flat">
              <a:solidFill>
                <a:srgbClr val="007ECF"/>
              </a:solidFill>
              <a:custDash>
                <a:ds d="2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203" name="...arguments to a recursive call"/>
            <p:cNvSpPr/>
            <p:nvPr/>
          </p:nvSpPr>
          <p:spPr>
            <a:xfrm>
              <a:off x="2467246" y="759892"/>
              <a:ext cx="9145192" cy="135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53" y="0"/>
                  </a:moveTo>
                  <a:cubicBezTo>
                    <a:pt x="1215" y="0"/>
                    <a:pt x="1089" y="321"/>
                    <a:pt x="988" y="845"/>
                  </a:cubicBezTo>
                  <a:lnTo>
                    <a:pt x="0" y="1091"/>
                  </a:lnTo>
                  <a:lnTo>
                    <a:pt x="753" y="5047"/>
                  </a:lnTo>
                  <a:lnTo>
                    <a:pt x="753" y="17563"/>
                  </a:lnTo>
                  <a:cubicBezTo>
                    <a:pt x="753" y="19792"/>
                    <a:pt x="1021" y="21600"/>
                    <a:pt x="1353" y="21600"/>
                  </a:cubicBezTo>
                  <a:lnTo>
                    <a:pt x="21000" y="21600"/>
                  </a:lnTo>
                  <a:cubicBezTo>
                    <a:pt x="21331" y="21600"/>
                    <a:pt x="21600" y="19792"/>
                    <a:pt x="21600" y="17563"/>
                  </a:cubicBezTo>
                  <a:lnTo>
                    <a:pt x="21600" y="4037"/>
                  </a:lnTo>
                  <a:cubicBezTo>
                    <a:pt x="21600" y="1808"/>
                    <a:pt x="21331" y="0"/>
                    <a:pt x="21000" y="0"/>
                  </a:cubicBezTo>
                  <a:lnTo>
                    <a:pt x="1353" y="0"/>
                  </a:lnTo>
                  <a:close/>
                </a:path>
              </a:pathLst>
            </a:custGeom>
            <a:solidFill>
              <a:srgbClr val="DCE4EC"/>
            </a:solidFill>
            <a:ln w="25400" cap="flat">
              <a:solidFill>
                <a:srgbClr val="4B4B4B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lvl1pPr>
            </a:lstStyle>
            <a:p>
              <a:r>
                <a:t>...arguments to a recursive call</a:t>
              </a:r>
            </a:p>
          </p:txBody>
        </p:sp>
      </p:grp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1" build="p" bldLvl="5" animBg="1" advAuto="0"/>
      <p:bldP spid="197" grpId="2" animBg="1" advAuto="0"/>
      <p:bldP spid="198" grpId="3" animBg="1" advAuto="0"/>
      <p:bldP spid="201" grpId="4" animBg="1" advAuto="0"/>
      <p:bldP spid="204" grpId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nnounc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Announcements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76D514-08A1-3847-AAE9-322B94B1C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Midterm tonight 7-8pm all across campus</a:t>
            </a:r>
          </a:p>
          <a:p>
            <a:r>
              <a:rPr lang="en-US" dirty="0"/>
              <a:t>This lecture (Recursion) will not be on it, so don’t attend this lecture in person!</a:t>
            </a:r>
          </a:p>
          <a:p>
            <a:r>
              <a:rPr lang="en-US" dirty="0"/>
              <a:t>No lab this week 2/11 – 2/13</a:t>
            </a:r>
          </a:p>
        </p:txBody>
      </p:sp>
    </p:spTree>
    <p:extLst>
      <p:ext uri="{BB962C8B-B14F-4D97-AF65-F5344CB8AC3E}">
        <p14:creationId xmlns:p14="http://schemas.microsoft.com/office/powerpoint/2010/main" val="245825989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ursive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Recursive Functions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51" name="Sierpinski_Triangle.png" descr="Sierpinski_Triang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46600" y="5983819"/>
            <a:ext cx="7162800" cy="6200170"/>
          </a:xfrm>
          <a:prstGeom prst="rect">
            <a:avLst/>
          </a:prstGeom>
          <a:ln w="12700"/>
        </p:spPr>
      </p:pic>
      <p:sp>
        <p:nvSpPr>
          <p:cNvPr id="52" name="Recursive Fun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Recursive Functions</a:t>
            </a:r>
          </a:p>
        </p:txBody>
      </p:sp>
      <p:sp>
        <p:nvSpPr>
          <p:cNvPr id="53" name="Definition: A function is called recursive if the body of that function calls itself, either directly or indirectly…"/>
          <p:cNvSpPr txBox="1">
            <a:spLocks noGrp="1"/>
          </p:cNvSpPr>
          <p:nvPr>
            <p:ph type="body" idx="1"/>
          </p:nvPr>
        </p:nvSpPr>
        <p:spPr>
          <a:xfrm>
            <a:off x="838200" y="2349500"/>
            <a:ext cx="22720300" cy="9753600"/>
          </a:xfrm>
          <a:prstGeom prst="rect">
            <a:avLst/>
          </a:prstGeom>
        </p:spPr>
        <p:txBody>
          <a:bodyPr/>
          <a:lstStyle/>
          <a:p>
            <a:r>
              <a:rPr b="1"/>
              <a:t>Definition</a:t>
            </a:r>
            <a:r>
              <a:t>: A function is called recursive if the body of that function calls itself, either directly or indirectly</a:t>
            </a:r>
          </a:p>
          <a:p>
            <a:r>
              <a:rPr b="1"/>
              <a:t>Implication</a:t>
            </a:r>
            <a:r>
              <a:t>: Executing the body of a recursive function may require applying that function</a:t>
            </a:r>
          </a:p>
        </p:txBody>
      </p:sp>
      <p:grpSp>
        <p:nvGrpSpPr>
          <p:cNvPr id="56" name="Group"/>
          <p:cNvGrpSpPr/>
          <p:nvPr/>
        </p:nvGrpSpPr>
        <p:grpSpPr>
          <a:xfrm>
            <a:off x="12191999" y="6146800"/>
            <a:ext cx="8438018" cy="6814543"/>
            <a:chOff x="4219008" y="0"/>
            <a:chExt cx="8438016" cy="6814542"/>
          </a:xfrm>
        </p:grpSpPr>
        <p:pic>
          <p:nvPicPr>
            <p:cNvPr id="54" name="hands.gif" descr="hands.g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766034" y="0"/>
              <a:ext cx="7311099" cy="6072188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  <p:sp>
          <p:nvSpPr>
            <p:cNvPr id="55" name="Drawing Hands, by M. C. Escher (lithograph, 1948)"/>
            <p:cNvSpPr txBox="1"/>
            <p:nvPr/>
          </p:nvSpPr>
          <p:spPr>
            <a:xfrm>
              <a:off x="4219008" y="6395442"/>
              <a:ext cx="8438017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r>
                <a:t>Drawing Hands, by M. C. Escher (lithograph, 1948)</a:t>
              </a:r>
            </a:p>
          </p:txBody>
        </p:sp>
      </p:grp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14566" y="13096875"/>
            <a:ext cx="127001" cy="2219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2" animBg="1" advAuto="0"/>
      <p:bldP spid="53" grpId="1" build="p" bldLvl="5" animBg="1" advAuto="0"/>
      <p:bldP spid="56" grpId="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1" name="Digit Su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Digit Sums</a:t>
            </a:r>
          </a:p>
        </p:txBody>
      </p:sp>
      <p:sp>
        <p:nvSpPr>
          <p:cNvPr id="62" name="If a number a is divisible by 9, then sum_digits(a) is also divisible by 9…"/>
          <p:cNvSpPr txBox="1">
            <a:spLocks noGrp="1"/>
          </p:cNvSpPr>
          <p:nvPr>
            <p:ph type="body" sz="quarter" idx="1"/>
          </p:nvPr>
        </p:nvSpPr>
        <p:spPr>
          <a:xfrm>
            <a:off x="831850" y="4312124"/>
            <a:ext cx="22720300" cy="1676401"/>
          </a:xfrm>
          <a:prstGeom prst="rect">
            <a:avLst/>
          </a:prstGeom>
        </p:spPr>
        <p:txBody>
          <a:bodyPr/>
          <a:lstStyle/>
          <a:p>
            <a:pPr lvl="1">
              <a:spcBef>
                <a:spcPts val="2400"/>
              </a:spcBef>
            </a:pPr>
            <a:r>
              <a:t>If a number a is divisible by 9, then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sum_digits(a)</a:t>
            </a:r>
            <a:r>
              <a:t> is also divisible by 9</a:t>
            </a:r>
          </a:p>
          <a:p>
            <a:pPr lvl="1">
              <a:spcBef>
                <a:spcPts val="2400"/>
              </a:spcBef>
            </a:pPr>
            <a:r>
              <a:t>Useful for typo detection!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14566" y="13096875"/>
            <a:ext cx="127001" cy="2219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68" name="Group"/>
          <p:cNvGrpSpPr/>
          <p:nvPr/>
        </p:nvGrpSpPr>
        <p:grpSpPr>
          <a:xfrm>
            <a:off x="7219950" y="6832600"/>
            <a:ext cx="5778500" cy="3314700"/>
            <a:chOff x="0" y="0"/>
            <a:chExt cx="5778500" cy="3314700"/>
          </a:xfrm>
        </p:grpSpPr>
        <p:sp>
          <p:nvSpPr>
            <p:cNvPr id="64" name="Rounded Rectangle"/>
            <p:cNvSpPr/>
            <p:nvPr/>
          </p:nvSpPr>
          <p:spPr>
            <a:xfrm>
              <a:off x="0" y="0"/>
              <a:ext cx="5778500" cy="3314700"/>
            </a:xfrm>
            <a:prstGeom prst="roundRect">
              <a:avLst>
                <a:gd name="adj" fmla="val 5747"/>
              </a:avLst>
            </a:prstGeom>
            <a:gradFill flip="none" rotWithShape="1">
              <a:gsLst>
                <a:gs pos="0">
                  <a:srgbClr val="313695"/>
                </a:gs>
                <a:gs pos="100000">
                  <a:srgbClr val="4575B4"/>
                </a:gs>
              </a:gsLst>
              <a:lin ang="4200000" scaled="0"/>
            </a:gradFill>
            <a:ln w="508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65" name="The Bank of 61A"/>
            <p:cNvSpPr txBox="1"/>
            <p:nvPr/>
          </p:nvSpPr>
          <p:spPr>
            <a:xfrm>
              <a:off x="717550" y="374650"/>
              <a:ext cx="4324445" cy="622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1">
                  <a:solidFill>
                    <a:srgbClr val="E1D331"/>
                  </a:solidFill>
                  <a:uFill>
                    <a:solidFill>
                      <a:srgbClr val="E1D331"/>
                    </a:solidFill>
                  </a:uFill>
                </a:defRPr>
              </a:lvl1pPr>
            </a:lstStyle>
            <a:p>
              <a:r>
                <a:t>The Bank of 61A</a:t>
              </a:r>
            </a:p>
          </p:txBody>
        </p:sp>
        <p:sp>
          <p:nvSpPr>
            <p:cNvPr id="66" name="1234 5678 9098 7658"/>
            <p:cNvSpPr txBox="1"/>
            <p:nvPr/>
          </p:nvSpPr>
          <p:spPr>
            <a:xfrm>
              <a:off x="171450" y="1555750"/>
              <a:ext cx="5425475" cy="622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>
                  <a:solidFill>
                    <a:srgbClr val="E1D331"/>
                  </a:solidFill>
                  <a:uFill>
                    <a:solidFill>
                      <a:srgbClr val="E1D331"/>
                    </a:solidFill>
                  </a:uFill>
                </a:defRPr>
              </a:lvl1pPr>
            </a:lstStyle>
            <a:p>
              <a:r>
                <a:t>1234 5678 9098 7658</a:t>
              </a:r>
            </a:p>
          </p:txBody>
        </p:sp>
        <p:sp>
          <p:nvSpPr>
            <p:cNvPr id="67" name="OSKI THE BEAR"/>
            <p:cNvSpPr txBox="1"/>
            <p:nvPr/>
          </p:nvSpPr>
          <p:spPr>
            <a:xfrm>
              <a:off x="2914650" y="2717800"/>
              <a:ext cx="2581147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solidFill>
                    <a:srgbClr val="E1D331"/>
                  </a:solidFill>
                  <a:uFill>
                    <a:solidFill>
                      <a:srgbClr val="E1D331"/>
                    </a:solidFill>
                  </a:uFill>
                </a:defRPr>
              </a:lvl1pPr>
            </a:lstStyle>
            <a:p>
              <a:r>
                <a:t>OSKI THE BEAR</a:t>
              </a:r>
            </a:p>
          </p:txBody>
        </p:sp>
      </p:grpSp>
      <p:grpSp>
        <p:nvGrpSpPr>
          <p:cNvPr id="71" name="Group"/>
          <p:cNvGrpSpPr/>
          <p:nvPr/>
        </p:nvGrpSpPr>
        <p:grpSpPr>
          <a:xfrm>
            <a:off x="12433300" y="7537450"/>
            <a:ext cx="7239000" cy="2578100"/>
            <a:chOff x="0" y="0"/>
            <a:chExt cx="7239000" cy="2578100"/>
          </a:xfrm>
        </p:grpSpPr>
        <p:sp>
          <p:nvSpPr>
            <p:cNvPr id="69" name="A checksum digit is a function of all the other digits; It can be computed to detect typos"/>
            <p:cNvSpPr/>
            <p:nvPr/>
          </p:nvSpPr>
          <p:spPr>
            <a:xfrm>
              <a:off x="469503" y="0"/>
              <a:ext cx="6769497" cy="257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2" y="0"/>
                  </a:moveTo>
                  <a:cubicBezTo>
                    <a:pt x="1175" y="0"/>
                    <a:pt x="812" y="953"/>
                    <a:pt x="812" y="2128"/>
                  </a:cubicBezTo>
                  <a:lnTo>
                    <a:pt x="812" y="7299"/>
                  </a:lnTo>
                  <a:lnTo>
                    <a:pt x="0" y="8363"/>
                  </a:lnTo>
                  <a:lnTo>
                    <a:pt x="812" y="9427"/>
                  </a:lnTo>
                  <a:lnTo>
                    <a:pt x="812" y="19472"/>
                  </a:lnTo>
                  <a:cubicBezTo>
                    <a:pt x="812" y="20647"/>
                    <a:pt x="1175" y="21600"/>
                    <a:pt x="1622" y="21600"/>
                  </a:cubicBezTo>
                  <a:lnTo>
                    <a:pt x="20790" y="21600"/>
                  </a:lnTo>
                  <a:cubicBezTo>
                    <a:pt x="21237" y="21600"/>
                    <a:pt x="21600" y="20647"/>
                    <a:pt x="21600" y="19472"/>
                  </a:cubicBezTo>
                  <a:lnTo>
                    <a:pt x="21600" y="2128"/>
                  </a:lnTo>
                  <a:cubicBezTo>
                    <a:pt x="21600" y="953"/>
                    <a:pt x="21237" y="0"/>
                    <a:pt x="20790" y="0"/>
                  </a:cubicBezTo>
                  <a:lnTo>
                    <a:pt x="1622" y="0"/>
                  </a:lnTo>
                  <a:close/>
                </a:path>
              </a:pathLst>
            </a:custGeom>
            <a:solidFill>
              <a:srgbClr val="DCE4EC"/>
            </a:solidFill>
            <a:ln w="25400" cap="flat">
              <a:solidFill>
                <a:srgbClr val="4B4B4B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1000"/>
                </a:spcBef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lvl1pPr>
            </a:lstStyle>
            <a:p>
              <a:r>
                <a:t>A checksum digit is a function of all the other digits; It can be computed to detect typos</a:t>
              </a:r>
            </a:p>
          </p:txBody>
        </p:sp>
        <p:sp>
          <p:nvSpPr>
            <p:cNvPr id="70" name="Rounded Rectangle"/>
            <p:cNvSpPr/>
            <p:nvPr/>
          </p:nvSpPr>
          <p:spPr>
            <a:xfrm>
              <a:off x="0" y="806450"/>
              <a:ext cx="406400" cy="647700"/>
            </a:xfrm>
            <a:prstGeom prst="roundRect">
              <a:avLst>
                <a:gd name="adj" fmla="val 46875"/>
              </a:avLst>
            </a:prstGeom>
            <a:noFill/>
            <a:ln w="38100" cap="flat">
              <a:solidFill>
                <a:srgbClr val="FFFFFF"/>
              </a:solidFill>
              <a:custDash>
                <a:ds d="2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sp>
        <p:nvSpPr>
          <p:cNvPr id="72" name="Credit cards actually use the Luhn algorithm, which we'll implement after sum_digits"/>
          <p:cNvSpPr txBox="1"/>
          <p:nvPr/>
        </p:nvSpPr>
        <p:spPr>
          <a:xfrm>
            <a:off x="838200" y="11137900"/>
            <a:ext cx="22720300" cy="107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228600" lvl="1" indent="-228600">
              <a:spcBef>
                <a:spcPts val="2400"/>
              </a:spcBef>
              <a:buClr>
                <a:srgbClr val="909090"/>
              </a:buClr>
              <a:buSzPct val="100000"/>
              <a:buFont typeface="Arial"/>
              <a:buChar char="•"/>
            </a:pPr>
            <a:r>
              <a:t>Credit cards actually use the Luhn algorithm, which we'll implement after </a:t>
            </a:r>
            <a:r>
              <a:rPr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</a:rPr>
              <a:t>sum_digits</a:t>
            </a:r>
          </a:p>
        </p:txBody>
      </p:sp>
      <p:sp>
        <p:nvSpPr>
          <p:cNvPr id="73" name="2+0+1+8 = 11"/>
          <p:cNvSpPr txBox="1"/>
          <p:nvPr/>
        </p:nvSpPr>
        <p:spPr>
          <a:xfrm>
            <a:off x="10748505" y="2756848"/>
            <a:ext cx="313166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t>2+0+1+8 = 11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1" build="p" bldLvl="5" animBg="1" advAuto="0"/>
      <p:bldP spid="68" grpId="2" animBg="1" advAuto="0"/>
      <p:bldP spid="71" grpId="3" animBg="1" advAuto="0"/>
      <p:bldP spid="72" grpId="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he sum of the digits of 6 is 6.…"/>
          <p:cNvSpPr txBox="1">
            <a:spLocks noGrp="1"/>
          </p:cNvSpPr>
          <p:nvPr>
            <p:ph type="body" idx="1"/>
          </p:nvPr>
        </p:nvSpPr>
        <p:spPr>
          <a:xfrm>
            <a:off x="644162" y="2237423"/>
            <a:ext cx="22720301" cy="9753601"/>
          </a:xfrm>
          <a:prstGeom prst="rect">
            <a:avLst/>
          </a:prstGeom>
        </p:spPr>
        <p:txBody>
          <a:bodyPr/>
          <a:lstStyle/>
          <a:p>
            <a:r>
              <a:rPr dirty="0"/>
              <a:t>The sum of the digits of 6 is 6.</a:t>
            </a:r>
          </a:p>
          <a:p>
            <a:r>
              <a:rPr dirty="0"/>
              <a:t>Likewise for any one-digit (non-negative) number (i.e., &lt; 10).</a:t>
            </a:r>
          </a:p>
          <a:p>
            <a:r>
              <a:rPr dirty="0"/>
              <a:t>The sum of the digits of 201</a:t>
            </a:r>
            <a:r>
              <a:rPr lang="en-US" dirty="0"/>
              <a:t>9</a:t>
            </a:r>
            <a:r>
              <a:rPr dirty="0"/>
              <a:t> is</a:t>
            </a:r>
          </a:p>
        </p:txBody>
      </p:sp>
      <p:sp>
        <p:nvSpPr>
          <p:cNvPr id="76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7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14566" y="13096875"/>
            <a:ext cx="127001" cy="2219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9" name="201"/>
          <p:cNvSpPr txBox="1"/>
          <p:nvPr/>
        </p:nvSpPr>
        <p:spPr>
          <a:xfrm>
            <a:off x="11665325" y="6562410"/>
            <a:ext cx="1021354" cy="622301"/>
          </a:xfrm>
          <a:prstGeom prst="rect">
            <a:avLst/>
          </a:prstGeom>
          <a:solidFill>
            <a:srgbClr val="D5FDD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201</a:t>
            </a:r>
          </a:p>
        </p:txBody>
      </p:sp>
      <p:sp>
        <p:nvSpPr>
          <p:cNvPr id="80" name="8"/>
          <p:cNvSpPr txBox="1"/>
          <p:nvPr/>
        </p:nvSpPr>
        <p:spPr>
          <a:xfrm>
            <a:off x="12736746" y="6560482"/>
            <a:ext cx="1367680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 dirty="0"/>
              <a:t>9</a:t>
            </a:r>
            <a:endParaRPr dirty="0"/>
          </a:p>
        </p:txBody>
      </p:sp>
      <p:sp>
        <p:nvSpPr>
          <p:cNvPr id="81" name="Sum of these digits"/>
          <p:cNvSpPr txBox="1"/>
          <p:nvPr/>
        </p:nvSpPr>
        <p:spPr>
          <a:xfrm>
            <a:off x="6010125" y="8506271"/>
            <a:ext cx="4844377" cy="584201"/>
          </a:xfrm>
          <a:prstGeom prst="rect">
            <a:avLst/>
          </a:prstGeom>
          <a:solidFill>
            <a:srgbClr val="FFD1B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Sum of these digits</a:t>
            </a:r>
          </a:p>
        </p:txBody>
      </p:sp>
      <p:sp>
        <p:nvSpPr>
          <p:cNvPr id="82" name="+"/>
          <p:cNvSpPr txBox="1"/>
          <p:nvPr/>
        </p:nvSpPr>
        <p:spPr>
          <a:xfrm>
            <a:off x="11417175" y="8506271"/>
            <a:ext cx="440255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+</a:t>
            </a:r>
          </a:p>
        </p:txBody>
      </p:sp>
      <p:sp>
        <p:nvSpPr>
          <p:cNvPr id="83" name="This digit"/>
          <p:cNvSpPr txBox="1"/>
          <p:nvPr/>
        </p:nvSpPr>
        <p:spPr>
          <a:xfrm>
            <a:off x="12833449" y="8506271"/>
            <a:ext cx="2642315" cy="584201"/>
          </a:xfrm>
          <a:prstGeom prst="rect">
            <a:avLst/>
          </a:prstGeom>
          <a:solidFill>
            <a:srgbClr val="FFD1B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This digit</a:t>
            </a:r>
          </a:p>
        </p:txBody>
      </p:sp>
      <p:pic>
        <p:nvPicPr>
          <p:cNvPr id="84" name="Line" descr="Line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353568">
            <a:off x="8473986" y="7509418"/>
            <a:ext cx="2865953" cy="352235"/>
          </a:xfrm>
          <a:prstGeom prst="rect">
            <a:avLst/>
          </a:prstGeom>
        </p:spPr>
      </p:pic>
      <p:pic>
        <p:nvPicPr>
          <p:cNvPr id="86" name="Line" descr="Line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3500000">
            <a:off x="12879966" y="7475346"/>
            <a:ext cx="1946639" cy="352235"/>
          </a:xfrm>
          <a:prstGeom prst="rect">
            <a:avLst/>
          </a:prstGeom>
        </p:spPr>
      </p:pic>
      <p:sp>
        <p:nvSpPr>
          <p:cNvPr id="88" name="That is, we can break the problem of summing the digits of 2018 into a smaller instance of…"/>
          <p:cNvSpPr txBox="1"/>
          <p:nvPr/>
        </p:nvSpPr>
        <p:spPr>
          <a:xfrm>
            <a:off x="651545" y="10025743"/>
            <a:ext cx="22731223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That is, we can break the problem of summing the digits of 201</a:t>
            </a:r>
            <a:r>
              <a:rPr lang="en-US" dirty="0"/>
              <a:t>9</a:t>
            </a:r>
            <a:r>
              <a:rPr dirty="0"/>
              <a:t> into a </a:t>
            </a:r>
            <a:r>
              <a:rPr dirty="0">
                <a:solidFill>
                  <a:srgbClr val="2F56FF"/>
                </a:solidFill>
              </a:rPr>
              <a:t>smaller instance of </a:t>
            </a:r>
          </a:p>
          <a:p>
            <a:r>
              <a:rPr dirty="0">
                <a:solidFill>
                  <a:srgbClr val="2F56FF"/>
                </a:solidFill>
              </a:rPr>
              <a:t>the same problem</a:t>
            </a:r>
            <a:r>
              <a:rPr dirty="0"/>
              <a:t>, plus some extra stuff.</a:t>
            </a:r>
          </a:p>
          <a:p>
            <a:endParaRPr dirty="0"/>
          </a:p>
          <a:p>
            <a:r>
              <a:rPr dirty="0"/>
              <a:t>We call this </a:t>
            </a:r>
            <a:r>
              <a:rPr dirty="0">
                <a:solidFill>
                  <a:srgbClr val="2D54FF"/>
                </a:solidFill>
              </a:rPr>
              <a:t>recursion</a:t>
            </a:r>
          </a:p>
        </p:txBody>
      </p:sp>
      <p:sp>
        <p:nvSpPr>
          <p:cNvPr id="89" name="The Problem Within the Problem"/>
          <p:cNvSpPr txBox="1"/>
          <p:nvPr/>
        </p:nvSpPr>
        <p:spPr>
          <a:xfrm>
            <a:off x="854481" y="-29211"/>
            <a:ext cx="18567401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>
            <a:lvl1pPr marL="0" marR="182879">
              <a:lnSpc>
                <a:spcPct val="90000"/>
              </a:lnSpc>
              <a:defRPr sz="4600">
                <a:solidFill>
                  <a:srgbClr val="007DD6"/>
                </a:solidFill>
                <a:uFill>
                  <a:solidFill>
                    <a:srgbClr val="007DD6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The Problem Within the Problem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3" name="Sum Digits Without a While Stat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 Digits Without a While Statement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14566" y="13096875"/>
            <a:ext cx="127001" cy="2219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95" name="def split(n):…"/>
          <p:cNvSpPr txBox="1"/>
          <p:nvPr/>
        </p:nvSpPr>
        <p:spPr>
          <a:xfrm>
            <a:off x="1171944" y="2321241"/>
            <a:ext cx="17317902" cy="943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defTabSz="457200">
              <a:lnSpc>
                <a:spcPct val="200000"/>
              </a:lnSpc>
              <a:defRPr sz="3000">
                <a:solidFill>
                  <a:srgbClr val="0066BB"/>
                </a:solidFill>
                <a:uFillTx/>
              </a:defRPr>
            </a:pPr>
            <a:r>
              <a:rPr>
                <a:solidFill>
                  <a:srgbClr val="008800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split</a:t>
            </a:r>
            <a:r>
              <a:rPr>
                <a:solidFill>
                  <a:srgbClr val="000000"/>
                </a:solidFill>
              </a:rPr>
              <a:t>(n):</a:t>
            </a:r>
          </a:p>
          <a:p>
            <a:pPr marL="0" marR="0" defTabSz="457200">
              <a:lnSpc>
                <a:spcPct val="200000"/>
              </a:lnSpc>
              <a:defRPr sz="3000">
                <a:solidFill>
                  <a:srgbClr val="DD4422"/>
                </a:solidFill>
                <a:uFillTx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"""Split positive n into all but its last digit and its last digit."""</a:t>
            </a:r>
            <a:endParaRPr>
              <a:solidFill>
                <a:srgbClr val="000000"/>
              </a:solidFill>
            </a:endParaRPr>
          </a:p>
          <a:p>
            <a:pPr marL="0" marR="0" defTabSz="457200">
              <a:lnSpc>
                <a:spcPct val="200000"/>
              </a:lnSpc>
              <a:defRPr sz="3000">
                <a:solidFill>
                  <a:srgbClr val="008800"/>
                </a:solidFill>
                <a:uFillTx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 </a:t>
            </a:r>
            <a:r>
              <a:rPr>
                <a:solidFill>
                  <a:srgbClr val="323333"/>
                </a:solidFill>
              </a:rPr>
              <a:t>//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32ADD"/>
                </a:solidFill>
              </a:rPr>
              <a:t>10</a:t>
            </a:r>
            <a:r>
              <a:rPr>
                <a:solidFill>
                  <a:srgbClr val="000000"/>
                </a:solidFill>
              </a:rPr>
              <a:t>, n </a:t>
            </a:r>
            <a:r>
              <a:rPr>
                <a:solidFill>
                  <a:srgbClr val="323333"/>
                </a:solidFill>
              </a:rPr>
              <a:t>%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32ADD"/>
                </a:solidFill>
              </a:rPr>
              <a:t>10</a:t>
            </a:r>
            <a:endParaRPr>
              <a:solidFill>
                <a:srgbClr val="000000"/>
              </a:solidFill>
            </a:endParaRPr>
          </a:p>
          <a:p>
            <a:pPr marL="0" marR="0" defTabSz="457200">
              <a:lnSpc>
                <a:spcPct val="200000"/>
              </a:lnSpc>
              <a:defRPr sz="3000">
                <a:uFillTx/>
              </a:defRPr>
            </a:pPr>
            <a:endParaRPr>
              <a:solidFill>
                <a:srgbClr val="000000"/>
              </a:solidFill>
            </a:endParaRPr>
          </a:p>
          <a:p>
            <a:pPr marL="0" marR="0" defTabSz="457200">
              <a:lnSpc>
                <a:spcPct val="200000"/>
              </a:lnSpc>
              <a:defRPr sz="3000">
                <a:solidFill>
                  <a:srgbClr val="0066BB"/>
                </a:solidFill>
                <a:uFillTx/>
              </a:defRPr>
            </a:pPr>
            <a:r>
              <a:rPr>
                <a:solidFill>
                  <a:srgbClr val="008800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sum_digits</a:t>
            </a:r>
            <a:r>
              <a:rPr>
                <a:solidFill>
                  <a:srgbClr val="000000"/>
                </a:solidFill>
              </a:rPr>
              <a:t>(n):</a:t>
            </a:r>
          </a:p>
          <a:p>
            <a:pPr marL="0" marR="0" defTabSz="457200">
              <a:lnSpc>
                <a:spcPct val="200000"/>
              </a:lnSpc>
              <a:defRPr sz="3000">
                <a:solidFill>
                  <a:srgbClr val="DD4422"/>
                </a:solidFill>
                <a:uFillTx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"""Return the sum of the digits of positive integer n."""</a:t>
            </a:r>
            <a:endParaRPr>
              <a:solidFill>
                <a:srgbClr val="000000"/>
              </a:solidFill>
            </a:endParaRPr>
          </a:p>
          <a:p>
            <a:pPr marL="0" marR="0" defTabSz="457200">
              <a:lnSpc>
                <a:spcPct val="200000"/>
              </a:lnSpc>
              <a:defRPr sz="3000">
                <a:uFillTx/>
              </a:defRPr>
            </a:pPr>
            <a:r>
              <a:t>    </a:t>
            </a:r>
            <a:r>
              <a:rPr>
                <a:solidFill>
                  <a:srgbClr val="008800"/>
                </a:solidFill>
              </a:rPr>
              <a:t>if</a:t>
            </a:r>
            <a:r>
              <a:t> n </a:t>
            </a:r>
            <a:r>
              <a:rPr>
                <a:solidFill>
                  <a:srgbClr val="323333"/>
                </a:solidFill>
              </a:rPr>
              <a:t>&lt;</a:t>
            </a:r>
            <a:r>
              <a:t> </a:t>
            </a:r>
            <a:r>
              <a:rPr>
                <a:solidFill>
                  <a:srgbClr val="032ADD"/>
                </a:solidFill>
              </a:rPr>
              <a:t>10</a:t>
            </a:r>
            <a:r>
              <a:t>:</a:t>
            </a:r>
          </a:p>
          <a:p>
            <a:pPr marL="0" marR="0" defTabSz="457200">
              <a:lnSpc>
                <a:spcPct val="200000"/>
              </a:lnSpc>
              <a:defRPr sz="3000">
                <a:uFillTx/>
              </a:defRPr>
            </a:pPr>
            <a:r>
              <a:t>        </a:t>
            </a:r>
            <a:r>
              <a:rPr>
                <a:solidFill>
                  <a:srgbClr val="008800"/>
                </a:solidFill>
              </a:rPr>
              <a:t>return</a:t>
            </a:r>
            <a:r>
              <a:t> n</a:t>
            </a:r>
          </a:p>
          <a:p>
            <a:pPr marL="0" marR="0" defTabSz="457200">
              <a:lnSpc>
                <a:spcPct val="200000"/>
              </a:lnSpc>
              <a:defRPr sz="3000">
                <a:uFillTx/>
              </a:defRPr>
            </a:pPr>
            <a:r>
              <a:t>    </a:t>
            </a:r>
            <a:r>
              <a:rPr>
                <a:solidFill>
                  <a:srgbClr val="008800"/>
                </a:solidFill>
              </a:rPr>
              <a:t>else</a:t>
            </a:r>
            <a:r>
              <a:t>:</a:t>
            </a:r>
          </a:p>
          <a:p>
            <a:pPr marL="0" marR="0" defTabSz="457200">
              <a:lnSpc>
                <a:spcPct val="200000"/>
              </a:lnSpc>
              <a:defRPr sz="3000">
                <a:uFillTx/>
              </a:defRPr>
            </a:pPr>
            <a:r>
              <a:t>        all_but_last, last </a:t>
            </a:r>
            <a:r>
              <a:rPr>
                <a:solidFill>
                  <a:srgbClr val="323333"/>
                </a:solidFill>
              </a:rPr>
              <a:t>=</a:t>
            </a:r>
            <a:r>
              <a:t> split(n)</a:t>
            </a:r>
          </a:p>
          <a:p>
            <a:pPr marL="0" marR="0" defTabSz="457200">
              <a:lnSpc>
                <a:spcPct val="200000"/>
              </a:lnSpc>
              <a:defRPr sz="3000">
                <a:uFillTx/>
              </a:defRPr>
            </a:pPr>
            <a:r>
              <a:t>        </a:t>
            </a:r>
            <a:r>
              <a:rPr>
                <a:solidFill>
                  <a:srgbClr val="008800"/>
                </a:solidFill>
              </a:rPr>
              <a:t>return</a:t>
            </a:r>
            <a:r>
              <a:t> sum_digits(all_but_last) </a:t>
            </a:r>
            <a:r>
              <a:rPr>
                <a:solidFill>
                  <a:srgbClr val="323333"/>
                </a:solidFill>
              </a:rPr>
              <a:t>+</a:t>
            </a:r>
            <a:r>
              <a:t> last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Line"/>
          <p:cNvSpPr/>
          <p:nvPr/>
        </p:nvSpPr>
        <p:spPr>
          <a:xfrm flipV="1">
            <a:off x="838200" y="1698541"/>
            <a:ext cx="18599964" cy="84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8" name="Line"/>
          <p:cNvSpPr/>
          <p:nvPr/>
        </p:nvSpPr>
        <p:spPr>
          <a:xfrm>
            <a:off x="838200" y="13039725"/>
            <a:ext cx="22734714" cy="3288"/>
          </a:xfrm>
          <a:prstGeom prst="line">
            <a:avLst/>
          </a:prstGeom>
          <a:ln w="12700">
            <a:solidFill>
              <a:srgbClr val="B8B8B8"/>
            </a:solidFill>
            <a:prstDash val="dash"/>
          </a:ln>
        </p:spPr>
        <p:txBody>
          <a:bodyPr lIns="0" tIns="0" rIns="0" bIns="0"/>
          <a:lstStyle/>
          <a:p>
            <a:pPr marL="0" marR="0" defTabSz="457200"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01" name="Group"/>
          <p:cNvGrpSpPr/>
          <p:nvPr/>
        </p:nvGrpSpPr>
        <p:grpSpPr>
          <a:xfrm>
            <a:off x="2781300" y="4749800"/>
            <a:ext cx="10871200" cy="7327896"/>
            <a:chOff x="-127000" y="0"/>
            <a:chExt cx="10871200" cy="7327896"/>
          </a:xfrm>
        </p:grpSpPr>
        <p:sp>
          <p:nvSpPr>
            <p:cNvPr id="99" name="Rectangle"/>
            <p:cNvSpPr/>
            <p:nvPr/>
          </p:nvSpPr>
          <p:spPr>
            <a:xfrm>
              <a:off x="-127000" y="5664196"/>
              <a:ext cx="9240548" cy="1663700"/>
            </a:xfrm>
            <a:prstGeom prst="rect">
              <a:avLst/>
            </a:prstGeom>
            <a:solidFill>
              <a:srgbClr val="EDFACA"/>
            </a:solidFill>
            <a:ln w="12700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00" name="Rectangle"/>
            <p:cNvSpPr/>
            <p:nvPr/>
          </p:nvSpPr>
          <p:spPr>
            <a:xfrm>
              <a:off x="5511800" y="0"/>
              <a:ext cx="5232400" cy="558800"/>
            </a:xfrm>
            <a:prstGeom prst="rect">
              <a:avLst/>
            </a:prstGeom>
            <a:solidFill>
              <a:srgbClr val="EDFACA"/>
            </a:solidFill>
            <a:ln w="12700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sp>
        <p:nvSpPr>
          <p:cNvPr id="102" name="The Anatomy of a Recursive Fun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Anatomy of a Recursive Function</a:t>
            </a:r>
          </a:p>
        </p:txBody>
      </p:sp>
      <p:grpSp>
        <p:nvGrpSpPr>
          <p:cNvPr id="105" name="Group"/>
          <p:cNvGrpSpPr/>
          <p:nvPr/>
        </p:nvGrpSpPr>
        <p:grpSpPr>
          <a:xfrm>
            <a:off x="2908300" y="3987800"/>
            <a:ext cx="10223500" cy="5219698"/>
            <a:chOff x="0" y="0"/>
            <a:chExt cx="10223500" cy="5219698"/>
          </a:xfrm>
        </p:grpSpPr>
        <p:sp>
          <p:nvSpPr>
            <p:cNvPr id="103" name="Rectangle"/>
            <p:cNvSpPr/>
            <p:nvPr/>
          </p:nvSpPr>
          <p:spPr>
            <a:xfrm>
              <a:off x="4267200" y="0"/>
              <a:ext cx="5956300" cy="558800"/>
            </a:xfrm>
            <a:prstGeom prst="rect">
              <a:avLst/>
            </a:prstGeom>
            <a:solidFill>
              <a:srgbClr val="DCE4EC"/>
            </a:solidFill>
            <a:ln w="12700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04" name="Rectangle"/>
            <p:cNvSpPr/>
            <p:nvPr/>
          </p:nvSpPr>
          <p:spPr>
            <a:xfrm>
              <a:off x="0" y="4660898"/>
              <a:ext cx="2287634" cy="558800"/>
            </a:xfrm>
            <a:prstGeom prst="rect">
              <a:avLst/>
            </a:prstGeom>
            <a:solidFill>
              <a:srgbClr val="DCE4EC"/>
            </a:solidFill>
            <a:ln w="12700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grpSp>
        <p:nvGrpSpPr>
          <p:cNvPr id="108" name="Group"/>
          <p:cNvGrpSpPr/>
          <p:nvPr/>
        </p:nvGrpSpPr>
        <p:grpSpPr>
          <a:xfrm>
            <a:off x="2823631" y="3238500"/>
            <a:ext cx="8987369" cy="5101164"/>
            <a:chOff x="118531" y="0"/>
            <a:chExt cx="8987369" cy="5101164"/>
          </a:xfrm>
        </p:grpSpPr>
        <p:sp>
          <p:nvSpPr>
            <p:cNvPr id="106" name="Rectangle"/>
            <p:cNvSpPr/>
            <p:nvPr/>
          </p:nvSpPr>
          <p:spPr>
            <a:xfrm>
              <a:off x="6413500" y="0"/>
              <a:ext cx="2692400" cy="558800"/>
            </a:xfrm>
            <a:prstGeom prst="rect">
              <a:avLst/>
            </a:prstGeom>
            <a:solidFill>
              <a:srgbClr val="FBEC3A"/>
            </a:solidFill>
            <a:ln w="12700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07" name="Rectangle"/>
            <p:cNvSpPr/>
            <p:nvPr/>
          </p:nvSpPr>
          <p:spPr>
            <a:xfrm>
              <a:off x="118531" y="4542364"/>
              <a:ext cx="1544427" cy="558800"/>
            </a:xfrm>
            <a:prstGeom prst="rect">
              <a:avLst/>
            </a:prstGeom>
            <a:solidFill>
              <a:srgbClr val="FBEC3A"/>
            </a:solidFill>
            <a:ln w="12700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grpSp>
        <p:nvGrpSpPr>
          <p:cNvPr id="111" name="Group"/>
          <p:cNvGrpSpPr/>
          <p:nvPr/>
        </p:nvGrpSpPr>
        <p:grpSpPr>
          <a:xfrm>
            <a:off x="1994693" y="2484028"/>
            <a:ext cx="5156201" cy="4080932"/>
            <a:chOff x="0" y="0"/>
            <a:chExt cx="5156200" cy="4080931"/>
          </a:xfrm>
        </p:grpSpPr>
        <p:sp>
          <p:nvSpPr>
            <p:cNvPr id="109" name="Rectangle"/>
            <p:cNvSpPr/>
            <p:nvPr/>
          </p:nvSpPr>
          <p:spPr>
            <a:xfrm>
              <a:off x="0" y="0"/>
              <a:ext cx="5156200" cy="558800"/>
            </a:xfrm>
            <a:prstGeom prst="rect">
              <a:avLst/>
            </a:prstGeom>
            <a:solidFill>
              <a:srgbClr val="FFBAB7"/>
            </a:solidFill>
            <a:ln w="12700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  <p:sp>
          <p:nvSpPr>
            <p:cNvPr id="110" name="Rectangle"/>
            <p:cNvSpPr/>
            <p:nvPr/>
          </p:nvSpPr>
          <p:spPr>
            <a:xfrm>
              <a:off x="127000" y="3522131"/>
              <a:ext cx="2995152" cy="558800"/>
            </a:xfrm>
            <a:prstGeom prst="rect">
              <a:avLst/>
            </a:prstGeom>
            <a:solidFill>
              <a:srgbClr val="FFBAB7"/>
            </a:solidFill>
            <a:ln w="12700" cap="flat">
              <a:noFill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>
                  <a:solidFill>
                    <a:srgbClr val="4B4B4B"/>
                  </a:solidFill>
                  <a:uFill>
                    <a:solidFill>
                      <a:srgbClr val="4B4B4B"/>
                    </a:solidFill>
                  </a:uFill>
                </a:defRPr>
              </a:pPr>
              <a:endParaRPr/>
            </a:p>
          </p:txBody>
        </p:sp>
      </p:grpSp>
      <p:sp>
        <p:nvSpPr>
          <p:cNvPr id="112" name="The def statement header is similar to other functions…"/>
          <p:cNvSpPr txBox="1"/>
          <p:nvPr/>
        </p:nvSpPr>
        <p:spPr>
          <a:xfrm>
            <a:off x="876300" y="2273300"/>
            <a:ext cx="20713700" cy="322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228600" lvl="1" indent="-228600">
              <a:spcBef>
                <a:spcPts val="2000"/>
              </a:spcBef>
              <a:buClr>
                <a:srgbClr val="909090"/>
              </a:buClr>
              <a:buSzPct val="100000"/>
              <a:buFont typeface="Arial"/>
              <a:buChar char="•"/>
            </a:pPr>
            <a:r>
              <a:rPr dirty="0"/>
              <a:t>The def statement header is similar to other functions</a:t>
            </a:r>
          </a:p>
          <a:p>
            <a:pPr marL="228600" lvl="1" indent="-228600">
              <a:spcBef>
                <a:spcPts val="2000"/>
              </a:spcBef>
              <a:buClr>
                <a:srgbClr val="909090"/>
              </a:buClr>
              <a:buSzPct val="100000"/>
              <a:buFont typeface="Arial"/>
              <a:buChar char="•"/>
            </a:pPr>
            <a:r>
              <a:rPr dirty="0"/>
              <a:t>Conditional statements check for base cases</a:t>
            </a:r>
          </a:p>
          <a:p>
            <a:pPr marL="228600" lvl="1" indent="-228600">
              <a:spcBef>
                <a:spcPts val="2000"/>
              </a:spcBef>
              <a:buClr>
                <a:srgbClr val="909090"/>
              </a:buClr>
              <a:buSzPct val="100000"/>
              <a:buFont typeface="Arial"/>
              <a:buChar char="•"/>
            </a:pPr>
            <a:r>
              <a:rPr dirty="0"/>
              <a:t>Base cases are evaluated without recursive calls</a:t>
            </a:r>
          </a:p>
          <a:p>
            <a:pPr marL="228600" lvl="1" indent="-228600">
              <a:spcBef>
                <a:spcPts val="2000"/>
              </a:spcBef>
              <a:buClr>
                <a:srgbClr val="909090"/>
              </a:buClr>
              <a:buSzPct val="100000"/>
              <a:buFont typeface="Arial"/>
              <a:buChar char="•"/>
            </a:pPr>
            <a:r>
              <a:rPr dirty="0"/>
              <a:t>Recursive cases are evaluated with recursive calls</a:t>
            </a:r>
          </a:p>
        </p:txBody>
      </p:sp>
      <p:sp>
        <p:nvSpPr>
          <p:cNvPr id="113" name="(Demo)"/>
          <p:cNvSpPr txBox="1"/>
          <p:nvPr/>
        </p:nvSpPr>
        <p:spPr>
          <a:xfrm>
            <a:off x="20459700" y="12084983"/>
            <a:ext cx="199477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(Demo</a:t>
            </a:r>
            <a:r>
              <a:rPr lang="en-US" dirty="0"/>
              <a:t>1</a:t>
            </a:r>
            <a:r>
              <a:rPr dirty="0"/>
              <a:t>)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14566" y="13096875"/>
            <a:ext cx="127001" cy="22195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15" name="def sum_digits(n):…"/>
          <p:cNvSpPr txBox="1"/>
          <p:nvPr/>
        </p:nvSpPr>
        <p:spPr>
          <a:xfrm>
            <a:off x="1171944" y="2321241"/>
            <a:ext cx="14335945" cy="943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 marR="0" defTabSz="457200">
              <a:lnSpc>
                <a:spcPct val="200000"/>
              </a:lnSpc>
              <a:defRPr sz="3000">
                <a:solidFill>
                  <a:srgbClr val="0066BB"/>
                </a:solidFill>
                <a:uFillTx/>
              </a:defRPr>
            </a:pPr>
            <a:endParaRPr dirty="0">
              <a:solidFill>
                <a:srgbClr val="008800"/>
              </a:solidFill>
            </a:endParaRPr>
          </a:p>
          <a:p>
            <a:pPr marL="0" marR="0" defTabSz="457200">
              <a:lnSpc>
                <a:spcPct val="200000"/>
              </a:lnSpc>
              <a:defRPr sz="3000">
                <a:solidFill>
                  <a:srgbClr val="0066BB"/>
                </a:solidFill>
                <a:uFillTx/>
              </a:defRPr>
            </a:pPr>
            <a:endParaRPr dirty="0">
              <a:solidFill>
                <a:srgbClr val="008800"/>
              </a:solidFill>
            </a:endParaRPr>
          </a:p>
          <a:p>
            <a:pPr marL="0" marR="0" defTabSz="457200">
              <a:lnSpc>
                <a:spcPct val="200000"/>
              </a:lnSpc>
              <a:defRPr sz="3000">
                <a:solidFill>
                  <a:srgbClr val="0066BB"/>
                </a:solidFill>
                <a:uFillTx/>
              </a:defRPr>
            </a:pPr>
            <a:endParaRPr dirty="0">
              <a:solidFill>
                <a:srgbClr val="008800"/>
              </a:solidFill>
            </a:endParaRPr>
          </a:p>
          <a:p>
            <a:pPr marL="0" marR="0" defTabSz="457200">
              <a:lnSpc>
                <a:spcPct val="200000"/>
              </a:lnSpc>
              <a:defRPr sz="3000">
                <a:solidFill>
                  <a:srgbClr val="0066BB"/>
                </a:solidFill>
                <a:uFillTx/>
              </a:defRPr>
            </a:pPr>
            <a:endParaRPr dirty="0">
              <a:solidFill>
                <a:srgbClr val="008800"/>
              </a:solidFill>
            </a:endParaRPr>
          </a:p>
          <a:p>
            <a:pPr marL="0" marR="0" defTabSz="457200">
              <a:lnSpc>
                <a:spcPct val="200000"/>
              </a:lnSpc>
              <a:defRPr sz="3000">
                <a:solidFill>
                  <a:srgbClr val="0066BB"/>
                </a:solidFill>
                <a:uFillTx/>
              </a:defRPr>
            </a:pPr>
            <a:r>
              <a:rPr dirty="0">
                <a:solidFill>
                  <a:srgbClr val="008800"/>
                </a:solidFill>
              </a:rPr>
              <a:t>def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/>
              <a:t>sum_digits</a:t>
            </a:r>
            <a:r>
              <a:rPr dirty="0">
                <a:solidFill>
                  <a:srgbClr val="000000"/>
                </a:solidFill>
              </a:rPr>
              <a:t>(n):</a:t>
            </a:r>
          </a:p>
          <a:p>
            <a:pPr marL="0" marR="0" defTabSz="457200">
              <a:lnSpc>
                <a:spcPct val="200000"/>
              </a:lnSpc>
              <a:defRPr sz="3000">
                <a:solidFill>
                  <a:srgbClr val="DD4422"/>
                </a:solidFill>
                <a:uFillTx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"""Return the sum of the digits of positive integer n."""</a:t>
            </a:r>
            <a:endParaRPr dirty="0">
              <a:solidFill>
                <a:srgbClr val="000000"/>
              </a:solidFill>
            </a:endParaRPr>
          </a:p>
          <a:p>
            <a:pPr marL="0" marR="0" defTabSz="457200">
              <a:lnSpc>
                <a:spcPct val="200000"/>
              </a:lnSpc>
              <a:defRPr sz="3000">
                <a:uFillTx/>
              </a:defRPr>
            </a:pPr>
            <a:r>
              <a:rPr dirty="0"/>
              <a:t>    </a:t>
            </a:r>
            <a:r>
              <a:rPr dirty="0">
                <a:solidFill>
                  <a:srgbClr val="008800"/>
                </a:solidFill>
              </a:rPr>
              <a:t>if</a:t>
            </a:r>
            <a:r>
              <a:rPr dirty="0"/>
              <a:t> n </a:t>
            </a:r>
            <a:r>
              <a:rPr dirty="0">
                <a:solidFill>
                  <a:srgbClr val="323333"/>
                </a:solidFill>
              </a:rPr>
              <a:t>&lt;</a:t>
            </a:r>
            <a:r>
              <a:rPr dirty="0"/>
              <a:t> </a:t>
            </a:r>
            <a:r>
              <a:rPr dirty="0">
                <a:solidFill>
                  <a:srgbClr val="032ADD"/>
                </a:solidFill>
              </a:rPr>
              <a:t>10</a:t>
            </a:r>
            <a:r>
              <a:rPr dirty="0"/>
              <a:t>:</a:t>
            </a:r>
          </a:p>
          <a:p>
            <a:pPr marL="0" marR="0" defTabSz="457200">
              <a:lnSpc>
                <a:spcPct val="200000"/>
              </a:lnSpc>
              <a:defRPr sz="3000">
                <a:uFillTx/>
              </a:defRPr>
            </a:pPr>
            <a:r>
              <a:rPr dirty="0"/>
              <a:t>        </a:t>
            </a:r>
            <a:r>
              <a:rPr dirty="0">
                <a:solidFill>
                  <a:srgbClr val="008800"/>
                </a:solidFill>
              </a:rPr>
              <a:t>return</a:t>
            </a:r>
            <a:r>
              <a:rPr dirty="0"/>
              <a:t> n</a:t>
            </a:r>
          </a:p>
          <a:p>
            <a:pPr marL="0" marR="0" defTabSz="457200">
              <a:lnSpc>
                <a:spcPct val="200000"/>
              </a:lnSpc>
              <a:defRPr sz="3000">
                <a:uFillTx/>
              </a:defRPr>
            </a:pPr>
            <a:r>
              <a:rPr dirty="0"/>
              <a:t>    </a:t>
            </a:r>
            <a:r>
              <a:rPr dirty="0">
                <a:solidFill>
                  <a:srgbClr val="008800"/>
                </a:solidFill>
              </a:rPr>
              <a:t>else</a:t>
            </a:r>
            <a:r>
              <a:rPr dirty="0"/>
              <a:t>:</a:t>
            </a:r>
          </a:p>
          <a:p>
            <a:pPr marL="0" marR="0" defTabSz="457200">
              <a:lnSpc>
                <a:spcPct val="200000"/>
              </a:lnSpc>
              <a:defRPr sz="3000">
                <a:uFillTx/>
              </a:defRPr>
            </a:pPr>
            <a:r>
              <a:rPr dirty="0"/>
              <a:t>        </a:t>
            </a:r>
            <a:r>
              <a:rPr dirty="0" err="1"/>
              <a:t>all_but_last</a:t>
            </a:r>
            <a:r>
              <a:rPr dirty="0"/>
              <a:t>, last </a:t>
            </a:r>
            <a:r>
              <a:rPr dirty="0">
                <a:solidFill>
                  <a:srgbClr val="323333"/>
                </a:solidFill>
              </a:rPr>
              <a:t>=</a:t>
            </a:r>
            <a:r>
              <a:rPr dirty="0"/>
              <a:t> split(n)</a:t>
            </a:r>
          </a:p>
          <a:p>
            <a:pPr marL="0" marR="0" defTabSz="457200">
              <a:lnSpc>
                <a:spcPct val="200000"/>
              </a:lnSpc>
              <a:defRPr sz="3000">
                <a:uFillTx/>
              </a:defRPr>
            </a:pPr>
            <a:r>
              <a:rPr dirty="0"/>
              <a:t>        </a:t>
            </a:r>
            <a:r>
              <a:rPr dirty="0">
                <a:solidFill>
                  <a:srgbClr val="008800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sum_digits</a:t>
            </a:r>
            <a:r>
              <a:rPr dirty="0"/>
              <a:t>(</a:t>
            </a:r>
            <a:r>
              <a:rPr dirty="0" err="1"/>
              <a:t>all_but_last</a:t>
            </a:r>
            <a:r>
              <a:rPr dirty="0"/>
              <a:t>) </a:t>
            </a:r>
            <a:r>
              <a:rPr dirty="0">
                <a:solidFill>
                  <a:srgbClr val="323333"/>
                </a:solidFill>
              </a:rPr>
              <a:t>+</a:t>
            </a:r>
            <a:r>
              <a:rPr dirty="0"/>
              <a:t> last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5" animBg="1" advAuto="0"/>
      <p:bldP spid="105" grpId="4" animBg="1" advAuto="0"/>
      <p:bldP spid="108" grpId="3" animBg="1" advAuto="0"/>
      <p:bldP spid="111" grpId="2" animBg="1" advAuto="0"/>
      <p:bldP spid="112" grpId="1" build="p" bldLvl="5" animBg="1" advAuto="0"/>
      <p:bldP spid="113" grpId="6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ursion in Environment Diagr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Recursion in Environment Diagrams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81280" marR="81280" indent="0" algn="ctr" defTabSz="181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B4B4B"/>
            </a:solidFill>
            <a:effectLst/>
            <a:uFill>
              <a:solidFill>
                <a:srgbClr val="4B4B4B"/>
              </a:solidFill>
            </a:uFill>
            <a:latin typeface="Menlo"/>
            <a:ea typeface="Menlo"/>
            <a:cs typeface="Menlo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81280" marR="81280" indent="0" algn="l" defTabSz="181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Menlo"/>
            <a:ea typeface="Menlo"/>
            <a:cs typeface="Menlo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81280" marR="81280" indent="0" algn="ctr" defTabSz="181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B4B4B"/>
            </a:solidFill>
            <a:effectLst/>
            <a:uFill>
              <a:solidFill>
                <a:srgbClr val="4B4B4B"/>
              </a:solidFill>
            </a:uFill>
            <a:latin typeface="Menlo"/>
            <a:ea typeface="Menlo"/>
            <a:cs typeface="Menlo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81280" marR="81280" indent="0" algn="l" defTabSz="181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Menlo"/>
            <a:ea typeface="Menlo"/>
            <a:cs typeface="Menlo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1257</Words>
  <Application>Microsoft Macintosh PowerPoint</Application>
  <PresentationFormat>Custom</PresentationFormat>
  <Paragraphs>169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Andale Mono</vt:lpstr>
      <vt:lpstr>Arial</vt:lpstr>
      <vt:lpstr>Courier</vt:lpstr>
      <vt:lpstr>Helvetica</vt:lpstr>
      <vt:lpstr>Lucida Grande</vt:lpstr>
      <vt:lpstr>Menlo</vt:lpstr>
      <vt:lpstr>White</vt:lpstr>
      <vt:lpstr>UC Berkeley’s CS61A – Lecture 09 –  Recursion</vt:lpstr>
      <vt:lpstr>Announcements</vt:lpstr>
      <vt:lpstr>Recursive Functions</vt:lpstr>
      <vt:lpstr>Recursive Functions</vt:lpstr>
      <vt:lpstr>Digit Sums</vt:lpstr>
      <vt:lpstr>PowerPoint Presentation</vt:lpstr>
      <vt:lpstr>Sum Digits Without a While Statement</vt:lpstr>
      <vt:lpstr>The Anatomy of a Recursive Function</vt:lpstr>
      <vt:lpstr>Recursion in Environment Diagrams</vt:lpstr>
      <vt:lpstr>Recursion in Environment Diagrams</vt:lpstr>
      <vt:lpstr>Iteration vs Recursion</vt:lpstr>
      <vt:lpstr>Verifying Recursive Functions</vt:lpstr>
      <vt:lpstr>The Recursive Leap of Faith</vt:lpstr>
      <vt:lpstr>Mutual Recursion</vt:lpstr>
      <vt:lpstr>The Luhn Algorithm</vt:lpstr>
      <vt:lpstr>Recursion and Iteration</vt:lpstr>
      <vt:lpstr>Converting Recursion to Iteration</vt:lpstr>
      <vt:lpstr>Converting Iteration to Recursion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Berkeley’s CS61A – Lecture 09 –  Recursion</dc:title>
  <cp:lastModifiedBy>Dan Garcia</cp:lastModifiedBy>
  <cp:revision>6</cp:revision>
  <cp:lastPrinted>2019-02-11T05:39:32Z</cp:lastPrinted>
  <dcterms:modified xsi:type="dcterms:W3CDTF">2019-02-11T05:39:33Z</dcterms:modified>
</cp:coreProperties>
</file>