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9"/>
  </p:notesMasterIdLst>
  <p:handoutMasterIdLst>
    <p:handoutMasterId r:id="rId10"/>
  </p:handoutMasterIdLst>
  <p:sldIdLst>
    <p:sldId id="256" r:id="rId2"/>
    <p:sldId id="269" r:id="rId3"/>
    <p:sldId id="366" r:id="rId4"/>
    <p:sldId id="367" r:id="rId5"/>
    <p:sldId id="371" r:id="rId6"/>
    <p:sldId id="372" r:id="rId7"/>
    <p:sldId id="3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4D65849-BC81-4240-B0E0-DA40E21DD821}">
          <p14:sldIdLst>
            <p14:sldId id="256"/>
            <p14:sldId id="269"/>
            <p14:sldId id="366"/>
            <p14:sldId id="367"/>
            <p14:sldId id="371"/>
            <p14:sldId id="372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4" autoAdjust="0"/>
    <p:restoredTop sz="92239" autoAdjust="0"/>
  </p:normalViewPr>
  <p:slideViewPr>
    <p:cSldViewPr snapToGrid="0" snapToObjects="1">
      <p:cViewPr varScale="1">
        <p:scale>
          <a:sx n="97" d="100"/>
          <a:sy n="97" d="100"/>
        </p:scale>
        <p:origin x="8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8044-1598-EF4E-BBDA-D110E031C231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2A42-ED51-374F-BBBC-F1258454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5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2225-873F-6F40-BA29-3AE101B223B8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0F789-BC41-F84C-B61C-313B216D0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8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Markets and marketplaces come in many forms 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… some of which don</a:t>
            </a:r>
            <a:r>
              <a:rPr lang="fr-FR" sz="1200" dirty="0"/>
              <a:t>’</a:t>
            </a:r>
            <a:r>
              <a:rPr lang="en-US" sz="1200" dirty="0"/>
              <a:t>t conform to conventional notions of markets 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… and some in which money may play little or no role.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8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5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4D11-46A2-5E4D-AE81-7F60AD4B45D0}" type="datetime1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C39D-544E-6F4D-9931-7206DF046DB2}" type="datetime1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E634-CEFE-3D42-92FA-1277FC1A1616}" type="datetime1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A0BA-1480-9946-B921-0C477D20A494}" type="datetime1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F695-1B6D-A749-AB62-1E5F4B591FE0}" type="datetime1">
              <a:rPr lang="en-US" smtClean="0"/>
              <a:t>1/28/20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A537-4B72-C743-BA4A-FDBA37933F65}" type="datetime1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3A15-F64E-7146-826F-4D49F5F5E140}" type="datetime1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0B4A-7139-CE43-8BC3-30F5049C5B18}" type="datetime1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4AA0-8509-E241-AED3-81B4D334BF7E}" type="datetime1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9275-83C8-544F-9058-E03BCB4D594D}" type="datetime1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82F0-7355-5348-858D-148AA24FE106}" type="datetime1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Thesis 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AB2F7AF-4D39-F141-8426-7E18791A4370}" type="datetime1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5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John P. Dickerson - Thesis Defense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4.gif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microsoft.com/office/2007/relationships/hdphoto" Target="../media/hdphoto2.wdp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7343"/>
            <a:ext cx="7772400" cy="3783744"/>
          </a:xfrm>
        </p:spPr>
        <p:txBody>
          <a:bodyPr>
            <a:normAutofit/>
          </a:bodyPr>
          <a:lstStyle/>
          <a:p>
            <a:r>
              <a:rPr lang="en-US" sz="4000" dirty="0"/>
              <a:t>Applied Mechanism Design For Social Good</a:t>
            </a:r>
            <a:endParaRPr lang="en-US" sz="4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23507"/>
            <a:ext cx="6858000" cy="1293858"/>
          </a:xfrm>
        </p:spPr>
        <p:txBody>
          <a:bodyPr/>
          <a:lstStyle/>
          <a:p>
            <a:r>
              <a:rPr lang="en-US" dirty="0"/>
              <a:t>John P Dickerson</a:t>
            </a:r>
          </a:p>
          <a:p>
            <a:r>
              <a:rPr lang="en-US" dirty="0"/>
              <a:t>Duncan C </a:t>
            </a:r>
            <a:r>
              <a:rPr lang="en-US" dirty="0" err="1"/>
              <a:t>McElfresh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543557"/>
            <a:ext cx="257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CMSC828M</a:t>
            </a:r>
          </a:p>
          <a:p>
            <a:r>
              <a:rPr lang="en-US" sz="1600" b="1" dirty="0"/>
              <a:t>Tuesdays &amp; Thursdays</a:t>
            </a:r>
          </a:p>
          <a:p>
            <a:r>
              <a:rPr lang="en-US" sz="1600" b="1" dirty="0"/>
              <a:t>2:00pm – 3:15pm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5713" y="5080696"/>
            <a:ext cx="3721993" cy="12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9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37" y="199138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Markets come in many forms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779693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 some of which don</a:t>
            </a:r>
            <a:r>
              <a:rPr lang="fr-FR" sz="2800" dirty="0"/>
              <a:t>’</a:t>
            </a:r>
            <a:r>
              <a:rPr lang="en-US" sz="2800" dirty="0"/>
              <a:t>t conform to conventional notions of markets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07" y="396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… and some in which money may play little or no role.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23559" y="4419600"/>
            <a:ext cx="523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– excerpt from </a:t>
            </a:r>
            <a:r>
              <a:rPr lang="en-US" i="1" dirty="0">
                <a:solidFill>
                  <a:schemeClr val="tx1">
                    <a:lumMod val="75000"/>
                  </a:schemeClr>
                </a:solidFill>
              </a:rPr>
              <a:t>Who Gets What – and Why 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9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Matching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117771" cy="461554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 matching problems, prices do not do all – or any – of the work</a:t>
            </a:r>
          </a:p>
          <a:p>
            <a:r>
              <a:rPr lang="en-US" sz="2800" dirty="0"/>
              <a:t>Agents are </a:t>
            </a:r>
            <a:r>
              <a:rPr lang="en-US" sz="2800" dirty="0">
                <a:solidFill>
                  <a:schemeClr val="tx2"/>
                </a:solidFill>
              </a:rPr>
              <a:t>paired</a:t>
            </a:r>
            <a:r>
              <a:rPr lang="en-US" sz="2800" dirty="0"/>
              <a:t> with other (groups of) agents, transactions, or contracts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b="0" dirty="0"/>
              <a:t>Workers to firms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b="0" dirty="0"/>
              <a:t>Children to schools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b="0" dirty="0"/>
              <a:t>Residents to hospitals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b="0" dirty="0"/>
              <a:t>Patients to deceased donors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b="0" dirty="0"/>
              <a:t>Advertisements to viewers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b="0" dirty="0"/>
              <a:t>Riders to rideshare drivers</a:t>
            </a:r>
          </a:p>
          <a:p>
            <a:endParaRPr lang="en-US" sz="2800" dirty="0"/>
          </a:p>
          <a:p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431926" y="170551"/>
            <a:ext cx="2692468" cy="6472612"/>
            <a:chOff x="6431926" y="170551"/>
            <a:chExt cx="2692468" cy="64726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4971" y="897460"/>
              <a:ext cx="1003300" cy="13716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4971" y="170551"/>
              <a:ext cx="1371600" cy="61610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87342" y="210255"/>
              <a:ext cx="1371600" cy="144379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31926" y="3126880"/>
              <a:ext cx="1371600" cy="13716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18945" y1="51647" x2="18945" y2="51647"/>
                          <a14:foregroundMark x1="27246" y1="62055" x2="27246" y2="62055"/>
                          <a14:foregroundMark x1="41602" y1="56390" x2="41602" y2="56390"/>
                          <a14:foregroundMark x1="28516" y1="47563" x2="28516" y2="47563"/>
                          <a14:foregroundMark x1="42773" y1="68511" x2="42773" y2="68511"/>
                          <a14:foregroundMark x1="51660" y1="69302" x2="51660" y2="69302"/>
                          <a14:foregroundMark x1="68945" y1="70092" x2="68945" y2="70092"/>
                          <a14:foregroundMark x1="77832" y1="62055" x2="77832" y2="620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35941" y="2761665"/>
              <a:ext cx="1828800" cy="135552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80226" y="1978380"/>
              <a:ext cx="1344168" cy="1344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4971" y="2283372"/>
              <a:ext cx="1371600" cy="97183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4970" y="4930456"/>
              <a:ext cx="2262435" cy="94230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12381" y="3864787"/>
              <a:ext cx="914400" cy="9144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86354" y="4100813"/>
              <a:ext cx="1371600" cy="1028700"/>
            </a:xfrm>
            <a:prstGeom prst="rect">
              <a:avLst/>
            </a:prstGeom>
          </p:spPr>
        </p:pic>
        <p:pic>
          <p:nvPicPr>
            <p:cNvPr id="23" name="Picture 22" descr="UNOS.jpg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74969" y="5956743"/>
              <a:ext cx="2262435" cy="68642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30885" y="1666428"/>
              <a:ext cx="1217405" cy="458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345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Food Bank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454203" cy="4373563"/>
          </a:xfrm>
        </p:spPr>
        <p:txBody>
          <a:bodyPr>
            <a:normAutofit/>
          </a:bodyPr>
          <a:lstStyle/>
          <a:p>
            <a:r>
              <a:rPr lang="en-US" dirty="0"/>
              <a:t>Food banks supply nutrition to the needy for free or at a reduced cost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Much of that food comes from donors (e.g. supermarkets, manufacturers)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Distribution is overseen by a large non-profit organization, Feeding America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Previously: </a:t>
            </a:r>
            <a:r>
              <a:rPr lang="en-US" dirty="0">
                <a:solidFill>
                  <a:schemeClr val="tx2"/>
                </a:solidFill>
              </a:rPr>
              <a:t>centralized allocation </a:t>
            </a:r>
            <a:r>
              <a:rPr lang="en-US" dirty="0"/>
              <a:t>based on perceived need of food banks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Currently: food banks bid in an </a:t>
            </a:r>
            <a:r>
              <a:rPr lang="en-US" dirty="0">
                <a:solidFill>
                  <a:schemeClr val="tx2"/>
                </a:solidFill>
              </a:rPr>
              <a:t>online auction </a:t>
            </a:r>
            <a:r>
              <a:rPr lang="en-US" dirty="0"/>
              <a:t>using a fake currency for loads of donated food.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2086" y="0"/>
            <a:ext cx="3071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3" descr="C:\Users\Spook\AppData\Local\Microsoft\Windows\Temporary Internet Files\Content.IE5\UPY6UNEP\MC90043262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6765" y="1546190"/>
            <a:ext cx="927333" cy="92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4" descr="C:\Users\Spook\AppData\Local\Microsoft\Windows\Temporary Internet Files\Content.IE5\PWXEIAO0\MC90043489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2902" y="1373855"/>
            <a:ext cx="1092852" cy="122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5" descr="C:\Users\Spook\AppData\Local\Microsoft\Windows\Temporary Internet Files\Content.IE5\UPY6UNEP\MC900434888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702" y="4317941"/>
            <a:ext cx="1229458" cy="122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6" descr="C:\Users\Spook\AppData\Local\Microsoft\Windows\Temporary Internet Files\Content.IE5\LYL31RR7\MC90043487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6296" y="4235967"/>
            <a:ext cx="1229458" cy="122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3016507" y="2473523"/>
            <a:ext cx="2709789" cy="18444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75520" y="2473523"/>
            <a:ext cx="2750776" cy="18854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3275160" y="4932671"/>
            <a:ext cx="245113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62201" y="4727812"/>
            <a:ext cx="225429" cy="409871"/>
          </a:xfrm>
          <a:prstGeom prst="line">
            <a:avLst/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80227" y="4727812"/>
            <a:ext cx="225429" cy="409871"/>
          </a:xfrm>
          <a:prstGeom prst="line">
            <a:avLst/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21443" y="2022588"/>
            <a:ext cx="25048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33089" y="1817729"/>
            <a:ext cx="225429" cy="409871"/>
          </a:xfrm>
          <a:prstGeom prst="line">
            <a:avLst/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51115" y="1817729"/>
            <a:ext cx="225429" cy="409871"/>
          </a:xfrm>
          <a:prstGeom prst="line">
            <a:avLst/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48214" y="2596484"/>
            <a:ext cx="397319" cy="163948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3600" dirty="0"/>
              <a:t>Donors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7134" y="2473523"/>
            <a:ext cx="738664" cy="18444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3600" dirty="0"/>
              <a:t>Patients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04006" y="1066177"/>
            <a:ext cx="13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Wife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99743" y="1064202"/>
            <a:ext cx="1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Husband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04006" y="5598593"/>
            <a:ext cx="131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Brother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1440" y="5599277"/>
            <a:ext cx="16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Brother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00200" y="605245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(2- and 3-cycles, all surgeries performed simultaneously)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776030" y="1567653"/>
            <a:ext cx="1268186" cy="3656158"/>
            <a:chOff x="7284000" y="1388495"/>
            <a:chExt cx="1268186" cy="3656158"/>
          </a:xfrm>
        </p:grpSpPr>
        <p:sp>
          <p:nvSpPr>
            <p:cNvPr id="27" name="Oval 26"/>
            <p:cNvSpPr/>
            <p:nvPr/>
          </p:nvSpPr>
          <p:spPr>
            <a:xfrm>
              <a:off x="7284000" y="1388495"/>
              <a:ext cx="1268186" cy="1268186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49000">
                  <a:schemeClr val="tx2">
                    <a:lumMod val="20000"/>
                    <a:lumOff val="80000"/>
                  </a:schemeClr>
                </a:gs>
                <a:gs pos="50000">
                  <a:srgbClr val="BEC8E1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10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D</a:t>
              </a:r>
              <a:r>
                <a:rPr lang="en-US" sz="3200" baseline="-25000" dirty="0">
                  <a:solidFill>
                    <a:schemeClr val="bg1"/>
                  </a:solidFill>
                </a:rPr>
                <a:t>1</a:t>
              </a:r>
              <a:r>
                <a:rPr lang="en-US" sz="3200" dirty="0"/>
                <a:t> </a:t>
              </a:r>
              <a:r>
                <a:rPr lang="en-US" sz="3200" dirty="0">
                  <a:solidFill>
                    <a:schemeClr val="tx1"/>
                  </a:solidFill>
                </a:rPr>
                <a:t>P</a:t>
              </a:r>
              <a:r>
                <a:rPr lang="en-US" sz="32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284000" y="3776467"/>
              <a:ext cx="1268186" cy="1268186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49000">
                  <a:schemeClr val="tx2">
                    <a:lumMod val="20000"/>
                    <a:lumOff val="80000"/>
                  </a:schemeClr>
                </a:gs>
                <a:gs pos="50000">
                  <a:srgbClr val="BEC8E1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108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D</a:t>
              </a:r>
              <a:r>
                <a:rPr lang="en-US" sz="3200" baseline="-25000" dirty="0">
                  <a:solidFill>
                    <a:schemeClr val="bg1"/>
                  </a:solidFill>
                </a:rPr>
                <a:t>2</a:t>
              </a:r>
              <a:r>
                <a:rPr lang="en-US" sz="3200" dirty="0"/>
                <a:t> </a:t>
              </a:r>
              <a:r>
                <a:rPr lang="en-US" sz="3200" dirty="0">
                  <a:solidFill>
                    <a:schemeClr val="tx1"/>
                  </a:solidFill>
                </a:rPr>
                <a:t>P</a:t>
              </a:r>
              <a:r>
                <a:rPr lang="en-US" sz="32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0" name="Straight Arrow Connector 29"/>
            <p:cNvCxnSpPr>
              <a:stCxn id="27" idx="3"/>
              <a:endCxn id="28" idx="7"/>
            </p:cNvCxnSpPr>
            <p:nvPr/>
          </p:nvCxnSpPr>
          <p:spPr>
            <a:xfrm>
              <a:off x="7469722" y="2470959"/>
              <a:ext cx="896742" cy="149123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1"/>
              <a:endCxn id="27" idx="5"/>
            </p:cNvCxnSpPr>
            <p:nvPr/>
          </p:nvCxnSpPr>
          <p:spPr>
            <a:xfrm flipV="1">
              <a:off x="7469722" y="2470959"/>
              <a:ext cx="896742" cy="149123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31967" cy="672128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r>
              <a:rPr lang="en-US"/>
              <a:t>: Kidney </a:t>
            </a:r>
            <a:r>
              <a:rPr lang="en-US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135412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6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757 0 " pathEditMode="relative" ptsTypes="AA">
                                      <p:cBhvr>
                                        <p:cTn id="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33338"/>
            <a:ext cx="8229600" cy="3957403"/>
          </a:xfrm>
        </p:spPr>
        <p:txBody>
          <a:bodyPr>
            <a:noAutofit/>
          </a:bodyPr>
          <a:lstStyle/>
          <a:p>
            <a:r>
              <a:rPr lang="en-US" sz="2400" dirty="0"/>
              <a:t>What is the “best” matching objective?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Maximize matches right now or over time?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Maximize transplants or matches?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Prioritization schemes (i.e. fairness)?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Modeling choices?</a:t>
            </a:r>
          </a:p>
          <a:p>
            <a:pPr marL="342900" indent="-342900">
              <a:buFont typeface="Arial" charset="0"/>
              <a:buChar char="•"/>
            </a:pPr>
            <a:r>
              <a:rPr lang="en-US" b="0" dirty="0"/>
              <a:t>Incentives? Ethics? Legality?</a:t>
            </a:r>
            <a:endParaRPr lang="en-US" sz="2400" b="0" dirty="0"/>
          </a:p>
          <a:p>
            <a:r>
              <a:rPr lang="en-US" sz="2400" b="0" dirty="0"/>
              <a:t>Can we design a mechanism that </a:t>
            </a:r>
            <a:r>
              <a:rPr lang="en-US" sz="2400" dirty="0">
                <a:solidFill>
                  <a:schemeClr val="tx2"/>
                </a:solidFill>
              </a:rPr>
              <a:t>performs well in practice</a:t>
            </a:r>
            <a:r>
              <a:rPr lang="en-US" sz="2400" b="0" dirty="0"/>
              <a:t>, is </a:t>
            </a:r>
            <a:r>
              <a:rPr lang="en-US" sz="2400" dirty="0">
                <a:solidFill>
                  <a:schemeClr val="tx2"/>
                </a:solidFill>
              </a:rPr>
              <a:t>computationally tractable</a:t>
            </a:r>
            <a:r>
              <a:rPr lang="en-US" sz="2400" b="0" dirty="0"/>
              <a:t>, and is </a:t>
            </a:r>
            <a:r>
              <a:rPr lang="en-US" sz="2400" dirty="0">
                <a:solidFill>
                  <a:schemeClr val="tx2"/>
                </a:solidFill>
              </a:rPr>
              <a:t>understandable by humans</a:t>
            </a:r>
            <a:r>
              <a:rPr lang="en-US" sz="2400" b="0" dirty="0"/>
              <a:t>?</a:t>
            </a:r>
          </a:p>
          <a:p>
            <a:pPr lvl="1"/>
            <a:endParaRPr lang="en-US" sz="2400" dirty="0"/>
          </a:p>
        </p:txBody>
      </p:sp>
      <p:pic>
        <p:nvPicPr>
          <p:cNvPr id="7" name="Picture 6" descr="Screen Shot 2015-12-03 at 11.59.08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8419" y="824846"/>
            <a:ext cx="3970291" cy="163242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31967" cy="672128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r>
              <a:rPr lang="en-US"/>
              <a:t>: Kidney </a:t>
            </a:r>
            <a:r>
              <a:rPr lang="en-US" dirty="0"/>
              <a:t>Exchange</a:t>
            </a:r>
          </a:p>
        </p:txBody>
      </p:sp>
      <p:pic>
        <p:nvPicPr>
          <p:cNvPr id="10" name="Picture 9" descr="question-marks.png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10957"/>
                    </a14:imgEffect>
                    <a14:imgEffect>
                      <a14:saturation sat="96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16852">
            <a:off x="7001340" y="1251739"/>
            <a:ext cx="1265194" cy="102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 twice per week, discuss 1-2 papers per class</a:t>
            </a:r>
          </a:p>
          <a:p>
            <a:endParaRPr lang="en-US" dirty="0"/>
          </a:p>
          <a:p>
            <a:r>
              <a:rPr lang="en-US" dirty="0"/>
              <a:t>Course project: semester-long, can be applied, can be theoretical – the goal is to create a </a:t>
            </a:r>
            <a:r>
              <a:rPr lang="en-US" dirty="0">
                <a:solidFill>
                  <a:schemeClr val="tx2"/>
                </a:solidFill>
              </a:rPr>
              <a:t>publishable paper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We’ll have a few guest lecturers “from the real world”</a:t>
            </a:r>
          </a:p>
          <a:p>
            <a:endParaRPr lang="en-US" dirty="0"/>
          </a:p>
          <a:p>
            <a:r>
              <a:rPr lang="en-US" dirty="0"/>
              <a:t>John Dickerson – john@cs.umd.edu – </a:t>
            </a:r>
            <a:r>
              <a:rPr lang="en-US" dirty="0" err="1"/>
              <a:t>jpdickerson.com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83809" y="5773432"/>
            <a:ext cx="257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CMSC828M</a:t>
            </a:r>
          </a:p>
          <a:p>
            <a:pPr algn="ctr"/>
            <a:r>
              <a:rPr lang="en-US" sz="1600" b="1" dirty="0"/>
              <a:t>Tuesdays &amp; Thursdays</a:t>
            </a:r>
          </a:p>
          <a:p>
            <a:pPr algn="ctr"/>
            <a:r>
              <a:rPr lang="en-US" sz="1600" b="1"/>
              <a:t>2:00pm – 3:15pm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6430781" y="3327816"/>
            <a:ext cx="2008682" cy="523220"/>
            <a:chOff x="6430781" y="3327816"/>
            <a:chExt cx="2008682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7285220" y="3327816"/>
              <a:ext cx="1154243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Academia’s currency!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 flipV="1">
              <a:off x="6430781" y="3327816"/>
              <a:ext cx="854439" cy="26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3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6161</TotalTime>
  <Words>391</Words>
  <Application>Microsoft Macintosh PowerPoint</Application>
  <PresentationFormat>On-screen Show (4:3)</PresentationFormat>
  <Paragraphs>61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Essential</vt:lpstr>
      <vt:lpstr>Applied Mechanism Design For Social Good</vt:lpstr>
      <vt:lpstr>PowerPoint Presentation</vt:lpstr>
      <vt:lpstr>Example: Matching markets</vt:lpstr>
      <vt:lpstr>Example: Food Bank Allocation</vt:lpstr>
      <vt:lpstr>Example: Kidney Exchange</vt:lpstr>
      <vt:lpstr>Example: Kidney Exchange</vt:lpstr>
      <vt:lpstr>Administrative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Exchange at CMU</dc:title>
  <dc:creator>John Dickerson</dc:creator>
  <cp:lastModifiedBy>John Dickerson</cp:lastModifiedBy>
  <cp:revision>471</cp:revision>
  <dcterms:created xsi:type="dcterms:W3CDTF">2013-03-05T15:39:19Z</dcterms:created>
  <dcterms:modified xsi:type="dcterms:W3CDTF">2020-01-28T16:06:46Z</dcterms:modified>
</cp:coreProperties>
</file>