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9" r:id="rId1"/>
  </p:sldMasterIdLst>
  <p:notesMasterIdLst>
    <p:notesMasterId r:id="rId35"/>
  </p:notesMasterIdLst>
  <p:handoutMasterIdLst>
    <p:handoutMasterId r:id="rId36"/>
  </p:handoutMasterIdLst>
  <p:sldIdLst>
    <p:sldId id="256" r:id="rId2"/>
    <p:sldId id="257" r:id="rId3"/>
    <p:sldId id="663" r:id="rId4"/>
    <p:sldId id="860" r:id="rId5"/>
    <p:sldId id="820" r:id="rId6"/>
    <p:sldId id="929" r:id="rId7"/>
    <p:sldId id="859" r:id="rId8"/>
    <p:sldId id="984" r:id="rId9"/>
    <p:sldId id="985" r:id="rId10"/>
    <p:sldId id="823" r:id="rId11"/>
    <p:sldId id="825" r:id="rId12"/>
    <p:sldId id="979" r:id="rId13"/>
    <p:sldId id="980" r:id="rId14"/>
    <p:sldId id="1031" r:id="rId15"/>
    <p:sldId id="826" r:id="rId16"/>
    <p:sldId id="897" r:id="rId17"/>
    <p:sldId id="898" r:id="rId18"/>
    <p:sldId id="899" r:id="rId19"/>
    <p:sldId id="864" r:id="rId20"/>
    <p:sldId id="974" r:id="rId21"/>
    <p:sldId id="1032" r:id="rId22"/>
    <p:sldId id="862" r:id="rId23"/>
    <p:sldId id="987" r:id="rId24"/>
    <p:sldId id="932" r:id="rId25"/>
    <p:sldId id="1033" r:id="rId26"/>
    <p:sldId id="1034" r:id="rId27"/>
    <p:sldId id="1035" r:id="rId28"/>
    <p:sldId id="1038" r:id="rId29"/>
    <p:sldId id="1037" r:id="rId30"/>
    <p:sldId id="1017" r:id="rId31"/>
    <p:sldId id="900" r:id="rId32"/>
    <p:sldId id="1016" r:id="rId33"/>
    <p:sldId id="103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05" autoAdjust="0"/>
    <p:restoredTop sz="92239" autoAdjust="0"/>
  </p:normalViewPr>
  <p:slideViewPr>
    <p:cSldViewPr snapToGrid="0" snapToObjects="1">
      <p:cViewPr varScale="1">
        <p:scale>
          <a:sx n="61" d="100"/>
          <a:sy n="61" d="100"/>
        </p:scale>
        <p:origin x="232" y="9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BF8044-1598-EF4E-BBDA-D110E031C231}" type="datetimeFigureOut">
              <a:rPr lang="en-US" smtClean="0"/>
              <a:t>2/25/20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2F2A42-ED51-374F-BBBC-F1258454E8CF}" type="slidenum">
              <a:rPr lang="en-US" smtClean="0"/>
              <a:t>‹#›</a:t>
            </a:fld>
            <a:endParaRPr lang="en-US"/>
          </a:p>
        </p:txBody>
      </p:sp>
    </p:spTree>
    <p:extLst>
      <p:ext uri="{BB962C8B-B14F-4D97-AF65-F5344CB8AC3E}">
        <p14:creationId xmlns:p14="http://schemas.microsoft.com/office/powerpoint/2010/main" val="410355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EE2225-873F-6F40-BA29-3AE101B223B8}" type="datetimeFigureOut">
              <a:rPr lang="en-US" smtClean="0"/>
              <a:t>2/25/20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0F789-BC41-F84C-B61C-313B216D0D17}" type="slidenum">
              <a:rPr lang="en-US" smtClean="0"/>
              <a:t>‹#›</a:t>
            </a:fld>
            <a:endParaRPr lang="en-US"/>
          </a:p>
        </p:txBody>
      </p:sp>
    </p:spTree>
    <p:extLst>
      <p:ext uri="{BB962C8B-B14F-4D97-AF65-F5344CB8AC3E}">
        <p14:creationId xmlns:p14="http://schemas.microsoft.com/office/powerpoint/2010/main" val="355078845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0F789-BC41-F84C-B61C-313B216D0D17}" type="slidenum">
              <a:rPr lang="en-US" smtClean="0"/>
              <a:t>1</a:t>
            </a:fld>
            <a:endParaRPr lang="en-US"/>
          </a:p>
        </p:txBody>
      </p:sp>
    </p:spTree>
    <p:extLst>
      <p:ext uri="{BB962C8B-B14F-4D97-AF65-F5344CB8AC3E}">
        <p14:creationId xmlns:p14="http://schemas.microsoft.com/office/powerpoint/2010/main" val="2249722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xfrm>
            <a:off x="131763" y="766763"/>
            <a:ext cx="6811962" cy="3832225"/>
          </a:xfrm>
          <a:ln/>
        </p:spPr>
      </p:sp>
      <p:sp>
        <p:nvSpPr>
          <p:cNvPr id="29698" name="Notes Placeholder 2"/>
          <p:cNvSpPr>
            <a:spLocks noGrp="1"/>
          </p:cNvSpPr>
          <p:nvPr>
            <p:ph type="body" idx="1"/>
          </p:nvPr>
        </p:nvSpPr>
        <p:spPr>
          <a:noFill/>
          <a:ln/>
        </p:spPr>
        <p:txBody>
          <a:bodyPr/>
          <a:lstStyle/>
          <a:p>
            <a:r>
              <a:rPr lang="en-US">
                <a:ea typeface="ＭＳ Ｐゴシック" pitchFamily="34" charset="-128"/>
              </a:rPr>
              <a:t>R(s) = the </a:t>
            </a:r>
            <a:r>
              <a:rPr lang="ja-JP" altLang="en-US">
                <a:ea typeface="ＭＳ Ｐゴシック" pitchFamily="34" charset="-128"/>
              </a:rPr>
              <a:t>“</a:t>
            </a:r>
            <a:r>
              <a:rPr lang="en-US" altLang="ja-JP">
                <a:ea typeface="ＭＳ Ｐゴシック" pitchFamily="34" charset="-128"/>
              </a:rPr>
              <a:t>living reward</a:t>
            </a:r>
            <a:r>
              <a:rPr lang="ja-JP" altLang="en-US">
                <a:ea typeface="ＭＳ Ｐゴシック" pitchFamily="34" charset="-128"/>
              </a:rPr>
              <a:t>”</a:t>
            </a:r>
            <a:endParaRPr lang="en-US" altLang="ja-JP">
              <a:ea typeface="ＭＳ Ｐゴシック" pitchFamily="34" charset="-128"/>
            </a:endParaRPr>
          </a:p>
          <a:p>
            <a:endParaRPr lang="en-US">
              <a:ea typeface="ＭＳ Ｐゴシック" pitchFamily="34" charset="-128"/>
            </a:endParaRPr>
          </a:p>
          <a:p>
            <a:endParaRPr lang="en-US">
              <a:ea typeface="ＭＳ Ｐゴシック" pitchFamily="34" charset="-128"/>
            </a:endParaRPr>
          </a:p>
        </p:txBody>
      </p:sp>
      <p:sp>
        <p:nvSpPr>
          <p:cNvPr id="29699" name="Slide Number Placeholder 3"/>
          <p:cNvSpPr>
            <a:spLocks noGrp="1"/>
          </p:cNvSpPr>
          <p:nvPr>
            <p:ph type="sldNum" sz="quarter" idx="5"/>
          </p:nvPr>
        </p:nvSpPr>
        <p:spPr>
          <a:noFill/>
        </p:spPr>
        <p:txBody>
          <a:bodyPr/>
          <a:lstStyle/>
          <a:p>
            <a:pPr defTabSz="985701"/>
            <a:fld id="{FB0DC0F6-EF13-4C52-ACF2-48065D1392E1}" type="slidenum">
              <a:rPr lang="en-US"/>
              <a:pPr defTabSz="985701"/>
              <a:t>14</a:t>
            </a:fld>
            <a:endParaRPr lang="en-US" dirty="0"/>
          </a:p>
        </p:txBody>
      </p:sp>
    </p:spTree>
    <p:extLst>
      <p:ext uri="{BB962C8B-B14F-4D97-AF65-F5344CB8AC3E}">
        <p14:creationId xmlns:p14="http://schemas.microsoft.com/office/powerpoint/2010/main" val="759447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xfrm>
            <a:off x="131763" y="766763"/>
            <a:ext cx="6811962" cy="3832225"/>
          </a:xfrm>
          <a:ln/>
        </p:spPr>
      </p:sp>
      <p:sp>
        <p:nvSpPr>
          <p:cNvPr id="29698" name="Notes Placeholder 2"/>
          <p:cNvSpPr>
            <a:spLocks noGrp="1"/>
          </p:cNvSpPr>
          <p:nvPr>
            <p:ph type="body" idx="1"/>
          </p:nvPr>
        </p:nvSpPr>
        <p:spPr>
          <a:noFill/>
          <a:ln/>
        </p:spPr>
        <p:txBody>
          <a:bodyPr/>
          <a:lstStyle/>
          <a:p>
            <a:r>
              <a:rPr lang="en-US">
                <a:ea typeface="ＭＳ Ｐゴシック" pitchFamily="34" charset="-128"/>
              </a:rPr>
              <a:t>R(s) = the </a:t>
            </a:r>
            <a:r>
              <a:rPr lang="ja-JP" altLang="en-US">
                <a:ea typeface="ＭＳ Ｐゴシック" pitchFamily="34" charset="-128"/>
              </a:rPr>
              <a:t>“</a:t>
            </a:r>
            <a:r>
              <a:rPr lang="en-US" altLang="ja-JP">
                <a:ea typeface="ＭＳ Ｐゴシック" pitchFamily="34" charset="-128"/>
              </a:rPr>
              <a:t>living reward</a:t>
            </a:r>
            <a:r>
              <a:rPr lang="ja-JP" altLang="en-US">
                <a:ea typeface="ＭＳ Ｐゴシック" pitchFamily="34" charset="-128"/>
              </a:rPr>
              <a:t>”</a:t>
            </a:r>
            <a:endParaRPr lang="en-US" altLang="ja-JP">
              <a:ea typeface="ＭＳ Ｐゴシック" pitchFamily="34" charset="-128"/>
            </a:endParaRPr>
          </a:p>
          <a:p>
            <a:endParaRPr lang="en-US">
              <a:ea typeface="ＭＳ Ｐゴシック" pitchFamily="34" charset="-128"/>
            </a:endParaRPr>
          </a:p>
          <a:p>
            <a:endParaRPr lang="en-US">
              <a:ea typeface="ＭＳ Ｐゴシック" pitchFamily="34" charset="-128"/>
            </a:endParaRPr>
          </a:p>
        </p:txBody>
      </p:sp>
      <p:sp>
        <p:nvSpPr>
          <p:cNvPr id="29699" name="Slide Number Placeholder 3"/>
          <p:cNvSpPr>
            <a:spLocks noGrp="1"/>
          </p:cNvSpPr>
          <p:nvPr>
            <p:ph type="sldNum" sz="quarter" idx="5"/>
          </p:nvPr>
        </p:nvSpPr>
        <p:spPr>
          <a:noFill/>
        </p:spPr>
        <p:txBody>
          <a:bodyPr/>
          <a:lstStyle/>
          <a:p>
            <a:pPr defTabSz="985701"/>
            <a:fld id="{FB0DC0F6-EF13-4C52-ACF2-48065D1392E1}" type="slidenum">
              <a:rPr lang="en-US"/>
              <a:pPr defTabSz="985701"/>
              <a:t>15</a:t>
            </a:fld>
            <a:endParaRPr lang="en-US" dirty="0"/>
          </a:p>
        </p:txBody>
      </p:sp>
    </p:spTree>
    <p:extLst>
      <p:ext uri="{BB962C8B-B14F-4D97-AF65-F5344CB8AC3E}">
        <p14:creationId xmlns:p14="http://schemas.microsoft.com/office/powerpoint/2010/main" val="2579214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xfrm>
            <a:off x="131763" y="766763"/>
            <a:ext cx="6811962" cy="3832225"/>
          </a:xfrm>
          <a:ln/>
        </p:spPr>
      </p:sp>
      <p:sp>
        <p:nvSpPr>
          <p:cNvPr id="40962" name="Notes Placeholder 2"/>
          <p:cNvSpPr>
            <a:spLocks noGrp="1"/>
          </p:cNvSpPr>
          <p:nvPr>
            <p:ph type="body" idx="1"/>
          </p:nvPr>
        </p:nvSpPr>
        <p:spPr>
          <a:noFill/>
          <a:ln/>
        </p:spPr>
        <p:txBody>
          <a:bodyPr/>
          <a:lstStyle/>
          <a:p>
            <a:r>
              <a:rPr lang="en-US">
                <a:ea typeface="ＭＳ Ｐゴシック" pitchFamily="34" charset="-128"/>
              </a:rPr>
              <a:t>Rewards in the future (deeper in the tree) matter less</a:t>
            </a:r>
          </a:p>
          <a:p>
            <a:endParaRPr lang="en-US">
              <a:ea typeface="ＭＳ Ｐゴシック" pitchFamily="34" charset="-128"/>
            </a:endParaRPr>
          </a:p>
          <a:p>
            <a:r>
              <a:rPr lang="en-US">
                <a:ea typeface="ＭＳ Ｐゴシック" pitchFamily="34" charset="-128"/>
              </a:rPr>
              <a:t>Interesting: running expectimax, if having to truncate the search, then not losing much; e.g.,  less then \gamma^d / (1-\gamma)</a:t>
            </a:r>
          </a:p>
          <a:p>
            <a:endParaRPr lang="en-US">
              <a:ea typeface="ＭＳ Ｐゴシック" pitchFamily="34" charset="-128"/>
            </a:endParaRPr>
          </a:p>
        </p:txBody>
      </p:sp>
      <p:sp>
        <p:nvSpPr>
          <p:cNvPr id="40963" name="Slide Number Placeholder 3"/>
          <p:cNvSpPr>
            <a:spLocks noGrp="1"/>
          </p:cNvSpPr>
          <p:nvPr>
            <p:ph type="sldNum" sz="quarter" idx="5"/>
          </p:nvPr>
        </p:nvSpPr>
        <p:spPr>
          <a:noFill/>
        </p:spPr>
        <p:txBody>
          <a:bodyPr/>
          <a:lstStyle/>
          <a:p>
            <a:fld id="{548DDD6D-317B-4886-9A60-0B722A074D75}" type="slidenum">
              <a:rPr lang="en-US"/>
              <a:pPr/>
              <a:t>19</a:t>
            </a:fld>
            <a:endParaRPr lang="en-US"/>
          </a:p>
        </p:txBody>
      </p:sp>
    </p:spTree>
    <p:extLst>
      <p:ext uri="{BB962C8B-B14F-4D97-AF65-F5344CB8AC3E}">
        <p14:creationId xmlns:p14="http://schemas.microsoft.com/office/powerpoint/2010/main" val="4033123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xfrm>
            <a:off x="131763" y="766763"/>
            <a:ext cx="6811962" cy="3832225"/>
          </a:xfrm>
          <a:ln/>
        </p:spPr>
      </p:sp>
      <p:sp>
        <p:nvSpPr>
          <p:cNvPr id="40962" name="Notes Placeholder 2"/>
          <p:cNvSpPr>
            <a:spLocks noGrp="1"/>
          </p:cNvSpPr>
          <p:nvPr>
            <p:ph type="body" idx="1"/>
          </p:nvPr>
        </p:nvSpPr>
        <p:spPr>
          <a:noFill/>
          <a:ln/>
        </p:spPr>
        <p:txBody>
          <a:bodyPr/>
          <a:lstStyle/>
          <a:p>
            <a:r>
              <a:rPr lang="en-US">
                <a:ea typeface="ＭＳ Ｐゴシック" pitchFamily="34" charset="-128"/>
              </a:rPr>
              <a:t>Rewards in the future (deeper in the tree) matter less</a:t>
            </a:r>
          </a:p>
          <a:p>
            <a:endParaRPr lang="en-US">
              <a:ea typeface="ＭＳ Ｐゴシック" pitchFamily="34" charset="-128"/>
            </a:endParaRPr>
          </a:p>
          <a:p>
            <a:r>
              <a:rPr lang="en-US">
                <a:ea typeface="ＭＳ Ｐゴシック" pitchFamily="34" charset="-128"/>
              </a:rPr>
              <a:t>Interesting: running expectimax, if having to truncate the search, then not losing much; e.g.,  less then \gamma^d / (1-\gamma)</a:t>
            </a:r>
          </a:p>
          <a:p>
            <a:endParaRPr lang="en-US">
              <a:ea typeface="ＭＳ Ｐゴシック" pitchFamily="34" charset="-128"/>
            </a:endParaRPr>
          </a:p>
        </p:txBody>
      </p:sp>
      <p:sp>
        <p:nvSpPr>
          <p:cNvPr id="40963" name="Slide Number Placeholder 3"/>
          <p:cNvSpPr>
            <a:spLocks noGrp="1"/>
          </p:cNvSpPr>
          <p:nvPr>
            <p:ph type="sldNum" sz="quarter" idx="5"/>
          </p:nvPr>
        </p:nvSpPr>
        <p:spPr>
          <a:noFill/>
        </p:spPr>
        <p:txBody>
          <a:bodyPr/>
          <a:lstStyle/>
          <a:p>
            <a:fld id="{548DDD6D-317B-4886-9A60-0B722A074D75}" type="slidenum">
              <a:rPr lang="en-US"/>
              <a:pPr/>
              <a:t>20</a:t>
            </a:fld>
            <a:endParaRPr lang="en-US"/>
          </a:p>
        </p:txBody>
      </p:sp>
    </p:spTree>
    <p:extLst>
      <p:ext uri="{BB962C8B-B14F-4D97-AF65-F5344CB8AC3E}">
        <p14:creationId xmlns:p14="http://schemas.microsoft.com/office/powerpoint/2010/main" val="364009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xfrm>
            <a:off x="131763" y="766763"/>
            <a:ext cx="6811962" cy="3832225"/>
          </a:xfrm>
          <a:ln/>
        </p:spPr>
      </p:sp>
      <p:sp>
        <p:nvSpPr>
          <p:cNvPr id="40962" name="Notes Placeholder 2"/>
          <p:cNvSpPr>
            <a:spLocks noGrp="1"/>
          </p:cNvSpPr>
          <p:nvPr>
            <p:ph type="body" idx="1"/>
          </p:nvPr>
        </p:nvSpPr>
        <p:spPr>
          <a:noFill/>
          <a:ln/>
        </p:spPr>
        <p:txBody>
          <a:bodyPr/>
          <a:lstStyle/>
          <a:p>
            <a:r>
              <a:rPr lang="en-US">
                <a:ea typeface="ＭＳ Ｐゴシック" pitchFamily="34" charset="-128"/>
              </a:rPr>
              <a:t>Rewards in the future (deeper in the tree) matter less</a:t>
            </a:r>
          </a:p>
          <a:p>
            <a:endParaRPr lang="en-US">
              <a:ea typeface="ＭＳ Ｐゴシック" pitchFamily="34" charset="-128"/>
            </a:endParaRPr>
          </a:p>
          <a:p>
            <a:r>
              <a:rPr lang="en-US">
                <a:ea typeface="ＭＳ Ｐゴシック" pitchFamily="34" charset="-128"/>
              </a:rPr>
              <a:t>Interesting: running expectimax, if having to truncate the search, then not losing much; e.g.,  less then \gamma^d / (1-\gamma)</a:t>
            </a:r>
          </a:p>
          <a:p>
            <a:endParaRPr lang="en-US">
              <a:ea typeface="ＭＳ Ｐゴシック" pitchFamily="34" charset="-128"/>
            </a:endParaRPr>
          </a:p>
        </p:txBody>
      </p:sp>
      <p:sp>
        <p:nvSpPr>
          <p:cNvPr id="40963" name="Slide Number Placeholder 3"/>
          <p:cNvSpPr>
            <a:spLocks noGrp="1"/>
          </p:cNvSpPr>
          <p:nvPr>
            <p:ph type="sldNum" sz="quarter" idx="5"/>
          </p:nvPr>
        </p:nvSpPr>
        <p:spPr>
          <a:noFill/>
        </p:spPr>
        <p:txBody>
          <a:bodyPr/>
          <a:lstStyle/>
          <a:p>
            <a:fld id="{548DDD6D-317B-4886-9A60-0B722A074D75}" type="slidenum">
              <a:rPr lang="en-US"/>
              <a:pPr/>
              <a:t>21</a:t>
            </a:fld>
            <a:endParaRPr lang="en-US"/>
          </a:p>
        </p:txBody>
      </p:sp>
    </p:spTree>
    <p:extLst>
      <p:ext uri="{BB962C8B-B14F-4D97-AF65-F5344CB8AC3E}">
        <p14:creationId xmlns:p14="http://schemas.microsoft.com/office/powerpoint/2010/main" val="1868180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1913" y="515938"/>
            <a:ext cx="4572000" cy="2573337"/>
          </a:xfrm>
        </p:spPr>
      </p:sp>
      <p:sp>
        <p:nvSpPr>
          <p:cNvPr id="3" name="Notes Placeholder 2"/>
          <p:cNvSpPr>
            <a:spLocks noGrp="1"/>
          </p:cNvSpPr>
          <p:nvPr>
            <p:ph type="body" idx="1"/>
          </p:nvPr>
        </p:nvSpPr>
        <p:spPr/>
        <p:txBody>
          <a:bodyPr/>
          <a:lstStyle/>
          <a:p>
            <a:r>
              <a:rPr lang="en-US" dirty="0"/>
              <a:t>Demo just shows V and Q values, snapshots on next slides.</a:t>
            </a:r>
          </a:p>
          <a:p>
            <a:endParaRPr lang="en-US" dirty="0"/>
          </a:p>
        </p:txBody>
      </p:sp>
      <p:sp>
        <p:nvSpPr>
          <p:cNvPr id="4" name="Slide Number Placeholder 3"/>
          <p:cNvSpPr>
            <a:spLocks noGrp="1"/>
          </p:cNvSpPr>
          <p:nvPr>
            <p:ph type="sldNum" sz="quarter" idx="10"/>
          </p:nvPr>
        </p:nvSpPr>
        <p:spPr/>
        <p:txBody>
          <a:bodyPr/>
          <a:lstStyle/>
          <a:p>
            <a:pPr>
              <a:defRPr/>
            </a:pPr>
            <a:fld id="{25546A54-71DD-48C4-8071-9DA185745F91}" type="slidenum">
              <a:rPr lang="en-US" smtClean="0"/>
              <a:pPr>
                <a:defRPr/>
              </a:pPr>
              <a:t>33</a:t>
            </a:fld>
            <a:endParaRPr lang="en-US"/>
          </a:p>
        </p:txBody>
      </p:sp>
    </p:spTree>
    <p:extLst>
      <p:ext uri="{BB962C8B-B14F-4D97-AF65-F5344CB8AC3E}">
        <p14:creationId xmlns:p14="http://schemas.microsoft.com/office/powerpoint/2010/main" val="1035166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3</a:t>
            </a:fld>
            <a:endParaRPr lang="en-US"/>
          </a:p>
        </p:txBody>
      </p:sp>
    </p:spTree>
    <p:extLst>
      <p:ext uri="{BB962C8B-B14F-4D97-AF65-F5344CB8AC3E}">
        <p14:creationId xmlns:p14="http://schemas.microsoft.com/office/powerpoint/2010/main" val="334628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xfrm>
            <a:off x="131763" y="766763"/>
            <a:ext cx="6811962" cy="3832225"/>
          </a:xfrm>
          <a:ln/>
        </p:spPr>
      </p:sp>
      <p:sp>
        <p:nvSpPr>
          <p:cNvPr id="19458" name="Notes Placeholder 2"/>
          <p:cNvSpPr>
            <a:spLocks noGrp="1"/>
          </p:cNvSpPr>
          <p:nvPr>
            <p:ph type="body" idx="1"/>
          </p:nvPr>
        </p:nvSpPr>
        <p:spPr>
          <a:noFill/>
          <a:ln/>
        </p:spPr>
        <p:txBody>
          <a:bodyPr/>
          <a:lstStyle/>
          <a:p>
            <a:pPr marL="769456" lvl="1" indent="-329767" eaLnBrk="0" hangingPunct="0">
              <a:spcBef>
                <a:spcPct val="20000"/>
              </a:spcBef>
              <a:buClr>
                <a:schemeClr val="accent2"/>
              </a:buClr>
              <a:buFont typeface="Wingdings" pitchFamily="2" charset="2"/>
              <a:buChar char="§"/>
            </a:pPr>
            <a:r>
              <a:rPr lang="en-US" sz="2300" dirty="0">
                <a:latin typeface="Calibri" pitchFamily="34" charset="0"/>
              </a:rPr>
              <a:t>If agent takes action North, then 80% of the time agent ends with going to the cell on the North (if there is no wall there)</a:t>
            </a:r>
          </a:p>
          <a:p>
            <a:pPr marL="769456" lvl="1" indent="-329767" eaLnBrk="0" hangingPunct="0">
              <a:spcBef>
                <a:spcPct val="20000"/>
              </a:spcBef>
              <a:buClr>
                <a:schemeClr val="accent2"/>
              </a:buClr>
              <a:buFont typeface="Wingdings" pitchFamily="2" charset="2"/>
              <a:buChar char="§"/>
            </a:pPr>
            <a:r>
              <a:rPr lang="en-US" sz="2300" dirty="0">
                <a:latin typeface="Calibri" pitchFamily="34" charset="0"/>
              </a:rPr>
              <a:t>10%, action North takes the agent West; 10% East</a:t>
            </a:r>
          </a:p>
          <a:p>
            <a:pPr marL="769456" lvl="1" indent="-329767" eaLnBrk="0" hangingPunct="0">
              <a:spcBef>
                <a:spcPct val="20000"/>
              </a:spcBef>
              <a:buClr>
                <a:schemeClr val="accent2"/>
              </a:buClr>
              <a:buFont typeface="Wingdings" pitchFamily="2" charset="2"/>
              <a:buChar char="§"/>
            </a:pPr>
            <a:r>
              <a:rPr lang="en-US" sz="2300" dirty="0">
                <a:latin typeface="Calibri" pitchFamily="34" charset="0"/>
              </a:rPr>
              <a:t>If there is a wall in the direction the agent would have been taken, the agent stays put</a:t>
            </a:r>
          </a:p>
          <a:p>
            <a:pPr marL="769456" lvl="1" indent="-329767" eaLnBrk="0" hangingPunct="0">
              <a:spcBef>
                <a:spcPct val="20000"/>
              </a:spcBef>
              <a:buClr>
                <a:schemeClr val="accent2"/>
              </a:buClr>
              <a:buFont typeface="Wingdings" pitchFamily="2" charset="2"/>
              <a:buChar char="§"/>
            </a:pPr>
            <a:endParaRPr lang="en-US" sz="2300" dirty="0">
              <a:latin typeface="Calibri" pitchFamily="34" charset="0"/>
            </a:endParaRPr>
          </a:p>
          <a:p>
            <a:pPr marL="769456" lvl="1" indent="-329767" eaLnBrk="0" hangingPunct="0">
              <a:spcBef>
                <a:spcPct val="20000"/>
              </a:spcBef>
              <a:buFont typeface="Wingdings" pitchFamily="2" charset="2"/>
              <a:buChar char="§"/>
            </a:pPr>
            <a:r>
              <a:rPr lang="en-US" sz="2300" dirty="0">
                <a:latin typeface="Calibri" pitchFamily="34" charset="0"/>
              </a:rPr>
              <a:t>Small </a:t>
            </a:r>
            <a:r>
              <a:rPr lang="en-US" altLang="ja-JP" sz="2300" dirty="0">
                <a:latin typeface="Calibri" pitchFamily="34" charset="0"/>
              </a:rPr>
              <a:t>“living” reward each step (can be negative)</a:t>
            </a:r>
          </a:p>
          <a:p>
            <a:pPr marL="769456" lvl="1" indent="-329767" eaLnBrk="0" hangingPunct="0">
              <a:spcBef>
                <a:spcPct val="20000"/>
              </a:spcBef>
              <a:buFont typeface="Wingdings" pitchFamily="2" charset="2"/>
              <a:buChar char="§"/>
            </a:pPr>
            <a:r>
              <a:rPr lang="en-US" sz="2300" dirty="0">
                <a:latin typeface="Calibri" pitchFamily="34" charset="0"/>
              </a:rPr>
              <a:t>Big rewards come at the end (good or bad)</a:t>
            </a:r>
          </a:p>
          <a:p>
            <a:pPr marL="769456" lvl="1" indent="-329767" eaLnBrk="0" hangingPunct="0">
              <a:spcBef>
                <a:spcPct val="20000"/>
              </a:spcBef>
              <a:buClr>
                <a:schemeClr val="accent2"/>
              </a:buClr>
              <a:buFont typeface="Wingdings" pitchFamily="2" charset="2"/>
              <a:buChar char="§"/>
            </a:pPr>
            <a:endParaRPr lang="en-US" sz="2300" dirty="0">
              <a:latin typeface="Calibri" pitchFamily="34" charset="0"/>
            </a:endParaRPr>
          </a:p>
        </p:txBody>
      </p:sp>
      <p:sp>
        <p:nvSpPr>
          <p:cNvPr id="19459" name="Slide Number Placeholder 3"/>
          <p:cNvSpPr>
            <a:spLocks noGrp="1"/>
          </p:cNvSpPr>
          <p:nvPr>
            <p:ph type="sldNum" sz="quarter" idx="5"/>
          </p:nvPr>
        </p:nvSpPr>
        <p:spPr>
          <a:noFill/>
        </p:spPr>
        <p:txBody>
          <a:bodyPr/>
          <a:lstStyle/>
          <a:p>
            <a:pPr defTabSz="985701"/>
            <a:fld id="{552C0BAA-F2C0-47C6-A20B-733CA31DCFFD}" type="slidenum">
              <a:rPr lang="en-US"/>
              <a:pPr defTabSz="985701"/>
              <a:t>5</a:t>
            </a:fld>
            <a:endParaRPr lang="en-US" dirty="0"/>
          </a:p>
        </p:txBody>
      </p:sp>
    </p:spTree>
    <p:extLst>
      <p:ext uri="{BB962C8B-B14F-4D97-AF65-F5344CB8AC3E}">
        <p14:creationId xmlns:p14="http://schemas.microsoft.com/office/powerpoint/2010/main" val="274623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131763" y="766763"/>
            <a:ext cx="6811962" cy="3832225"/>
          </a:xfrm>
          <a:ln/>
        </p:spPr>
      </p:sp>
      <p:sp>
        <p:nvSpPr>
          <p:cNvPr id="23554" name="Notes Placeholder 2"/>
          <p:cNvSpPr>
            <a:spLocks noGrp="1"/>
          </p:cNvSpPr>
          <p:nvPr>
            <p:ph type="body" idx="1"/>
          </p:nvPr>
        </p:nvSpPr>
        <p:spPr>
          <a:noFill/>
          <a:ln/>
        </p:spPr>
        <p:txBody>
          <a:bodyPr/>
          <a:lstStyle/>
          <a:p>
            <a:pPr defTabSz="879378">
              <a:defRPr/>
            </a:pPr>
            <a:r>
              <a:rPr lang="en-US" dirty="0">
                <a:ea typeface="ＭＳ Ｐゴシック" pitchFamily="34" charset="-128"/>
              </a:rPr>
              <a:t>T(</a:t>
            </a:r>
            <a:r>
              <a:rPr lang="en-US" dirty="0" err="1">
                <a:ea typeface="ＭＳ Ｐゴシック" pitchFamily="34" charset="-128"/>
              </a:rPr>
              <a:t>s,a,s</a:t>
            </a:r>
            <a:r>
              <a:rPr lang="en-US" dirty="0">
                <a:ea typeface="ＭＳ Ｐゴシック" pitchFamily="34" charset="-128"/>
              </a:rPr>
              <a:t>’): Probability that a from s leads to s’</a:t>
            </a:r>
          </a:p>
          <a:p>
            <a:pPr defTabSz="879378">
              <a:defRPr/>
            </a:pPr>
            <a:r>
              <a:rPr lang="en-US" dirty="0">
                <a:ea typeface="ＭＳ Ｐゴシック" pitchFamily="34" charset="-128"/>
              </a:rPr>
              <a:t>T is also called the model or the dynamics</a:t>
            </a:r>
          </a:p>
          <a:p>
            <a:endParaRPr lang="en-US" dirty="0">
              <a:ea typeface="ＭＳ Ｐゴシック" pitchFamily="34" charset="-128"/>
            </a:endParaRPr>
          </a:p>
          <a:p>
            <a:r>
              <a:rPr lang="en-US" dirty="0">
                <a:ea typeface="ＭＳ Ｐゴシック" pitchFamily="34" charset="-128"/>
              </a:rPr>
              <a:t>In search problems: did not talk about actions, but about successor functions --- now the information inside the successor function is unpacked into actions, transitions and reward</a:t>
            </a:r>
          </a:p>
          <a:p>
            <a:endParaRPr lang="en-US" dirty="0">
              <a:ea typeface="ＭＳ Ｐゴシック" pitchFamily="34" charset="-128"/>
            </a:endParaRPr>
          </a:p>
          <a:p>
            <a:r>
              <a:rPr lang="en-US" dirty="0">
                <a:ea typeface="ＭＳ Ｐゴシック" pitchFamily="34" charset="-128"/>
              </a:rPr>
              <a:t>Write out S, A, example entry in T, entry in R</a:t>
            </a:r>
          </a:p>
          <a:p>
            <a:endParaRPr lang="en-US" dirty="0">
              <a:ea typeface="ＭＳ Ｐゴシック" pitchFamily="34" charset="-128"/>
            </a:endParaRPr>
          </a:p>
          <a:p>
            <a:r>
              <a:rPr lang="en-US" dirty="0">
                <a:ea typeface="ＭＳ Ｐゴシック" pitchFamily="34" charset="-128"/>
              </a:rPr>
              <a:t>Reward function different from the book : R(</a:t>
            </a:r>
            <a:r>
              <a:rPr lang="en-US" dirty="0" err="1">
                <a:ea typeface="ＭＳ Ｐゴシック" pitchFamily="34" charset="-128"/>
              </a:rPr>
              <a:t>s,a,s</a:t>
            </a:r>
            <a:r>
              <a:rPr lang="ja-JP" altLang="en-US" dirty="0">
                <a:ea typeface="ＭＳ Ｐゴシック" pitchFamily="34" charset="-128"/>
              </a:rPr>
              <a:t>’</a:t>
            </a:r>
            <a:r>
              <a:rPr lang="en-US" altLang="ja-JP" dirty="0">
                <a:ea typeface="ＭＳ Ｐゴシック" pitchFamily="34" charset="-128"/>
              </a:rPr>
              <a:t>)</a:t>
            </a:r>
          </a:p>
          <a:p>
            <a:r>
              <a:rPr lang="en-US" dirty="0">
                <a:ea typeface="ＭＳ Ｐゴシック" pitchFamily="34" charset="-128"/>
              </a:rPr>
              <a:t>In book simpler for equations, but not useful for the projects.</a:t>
            </a:r>
          </a:p>
          <a:p>
            <a:endParaRPr lang="en-US" dirty="0">
              <a:ea typeface="ＭＳ Ｐゴシック" pitchFamily="34" charset="-128"/>
            </a:endParaRPr>
          </a:p>
          <a:p>
            <a:r>
              <a:rPr lang="en-US" dirty="0">
                <a:ea typeface="ＭＳ Ｐゴシック" pitchFamily="34" charset="-128"/>
              </a:rPr>
              <a:t>Need to modify </a:t>
            </a:r>
            <a:r>
              <a:rPr lang="en-US" dirty="0" err="1">
                <a:ea typeface="ＭＳ Ｐゴシック" pitchFamily="34" charset="-128"/>
              </a:rPr>
              <a:t>expectimax</a:t>
            </a:r>
            <a:r>
              <a:rPr lang="en-US" dirty="0">
                <a:ea typeface="ＭＳ Ｐゴシック" pitchFamily="34" charset="-128"/>
              </a:rPr>
              <a:t> a tiny little bit to account for rewards along the way, but that</a:t>
            </a:r>
            <a:r>
              <a:rPr lang="en-US" altLang="en-US" dirty="0">
                <a:ea typeface="ＭＳ Ｐゴシック" pitchFamily="34" charset="-128"/>
              </a:rPr>
              <a:t>’</a:t>
            </a:r>
            <a:r>
              <a:rPr lang="en-US" dirty="0">
                <a:ea typeface="ＭＳ Ｐゴシック" pitchFamily="34" charset="-128"/>
              </a:rPr>
              <a:t>s something you should be able to do, and so you can already solve MDP</a:t>
            </a:r>
            <a:r>
              <a:rPr lang="en-US" altLang="en-US" dirty="0">
                <a:ea typeface="ＭＳ Ｐゴシック" pitchFamily="34" charset="-128"/>
              </a:rPr>
              <a:t>’</a:t>
            </a:r>
            <a:r>
              <a:rPr lang="en-US" dirty="0">
                <a:ea typeface="ＭＳ Ｐゴシック" pitchFamily="34" charset="-128"/>
              </a:rPr>
              <a:t>s  (not in most efficient way)</a:t>
            </a:r>
          </a:p>
        </p:txBody>
      </p:sp>
      <p:sp>
        <p:nvSpPr>
          <p:cNvPr id="23555" name="Slide Number Placeholder 3"/>
          <p:cNvSpPr>
            <a:spLocks noGrp="1"/>
          </p:cNvSpPr>
          <p:nvPr>
            <p:ph type="sldNum" sz="quarter" idx="5"/>
          </p:nvPr>
        </p:nvSpPr>
        <p:spPr>
          <a:noFill/>
        </p:spPr>
        <p:txBody>
          <a:bodyPr/>
          <a:lstStyle/>
          <a:p>
            <a:fld id="{7C69A4D5-BA7F-4965-9F32-D31D11C0DA97}" type="slidenum">
              <a:rPr lang="en-US"/>
              <a:pPr/>
              <a:t>7</a:t>
            </a:fld>
            <a:endParaRPr lang="en-US"/>
          </a:p>
        </p:txBody>
      </p:sp>
    </p:spTree>
    <p:extLst>
      <p:ext uri="{BB962C8B-B14F-4D97-AF65-F5344CB8AC3E}">
        <p14:creationId xmlns:p14="http://schemas.microsoft.com/office/powerpoint/2010/main" val="2911952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131763" y="766763"/>
            <a:ext cx="6811962" cy="3832225"/>
          </a:xfrm>
          <a:ln/>
        </p:spPr>
      </p:sp>
      <p:sp>
        <p:nvSpPr>
          <p:cNvPr id="23554" name="Notes Placeholder 2"/>
          <p:cNvSpPr>
            <a:spLocks noGrp="1"/>
          </p:cNvSpPr>
          <p:nvPr>
            <p:ph type="body" idx="1"/>
          </p:nvPr>
        </p:nvSpPr>
        <p:spPr>
          <a:noFill/>
          <a:ln/>
        </p:spPr>
        <p:txBody>
          <a:bodyPr/>
          <a:lstStyle/>
          <a:p>
            <a:pPr defTabSz="879378">
              <a:defRPr/>
            </a:pPr>
            <a:r>
              <a:rPr lang="en-US" dirty="0">
                <a:ea typeface="ＭＳ Ｐゴシック" pitchFamily="34" charset="-128"/>
              </a:rPr>
              <a:t>T(</a:t>
            </a:r>
            <a:r>
              <a:rPr lang="en-US" dirty="0" err="1">
                <a:ea typeface="ＭＳ Ｐゴシック" pitchFamily="34" charset="-128"/>
              </a:rPr>
              <a:t>s,a,s</a:t>
            </a:r>
            <a:r>
              <a:rPr lang="en-US" dirty="0">
                <a:ea typeface="ＭＳ Ｐゴシック" pitchFamily="34" charset="-128"/>
              </a:rPr>
              <a:t>’): Probability that a from s leads to s’</a:t>
            </a:r>
          </a:p>
          <a:p>
            <a:pPr defTabSz="879378">
              <a:defRPr/>
            </a:pPr>
            <a:r>
              <a:rPr lang="en-US" dirty="0">
                <a:ea typeface="ＭＳ Ｐゴシック" pitchFamily="34" charset="-128"/>
              </a:rPr>
              <a:t>T is also called the model or the dynamics</a:t>
            </a:r>
          </a:p>
          <a:p>
            <a:endParaRPr lang="en-US" dirty="0">
              <a:ea typeface="ＭＳ Ｐゴシック" pitchFamily="34" charset="-128"/>
            </a:endParaRPr>
          </a:p>
          <a:p>
            <a:r>
              <a:rPr lang="en-US" dirty="0">
                <a:ea typeface="ＭＳ Ｐゴシック" pitchFamily="34" charset="-128"/>
              </a:rPr>
              <a:t>In search problems: did not talk about actions, but about successor functions --- now the information inside the successor function is unpacked into actions, transitions and reward</a:t>
            </a:r>
          </a:p>
          <a:p>
            <a:endParaRPr lang="en-US" dirty="0">
              <a:ea typeface="ＭＳ Ｐゴシック" pitchFamily="34" charset="-128"/>
            </a:endParaRPr>
          </a:p>
          <a:p>
            <a:r>
              <a:rPr lang="en-US" dirty="0">
                <a:ea typeface="ＭＳ Ｐゴシック" pitchFamily="34" charset="-128"/>
              </a:rPr>
              <a:t>Write out S, A, example entry in T, entry in R</a:t>
            </a:r>
          </a:p>
          <a:p>
            <a:endParaRPr lang="en-US" dirty="0">
              <a:ea typeface="ＭＳ Ｐゴシック" pitchFamily="34" charset="-128"/>
            </a:endParaRPr>
          </a:p>
          <a:p>
            <a:r>
              <a:rPr lang="en-US" dirty="0">
                <a:ea typeface="ＭＳ Ｐゴシック" pitchFamily="34" charset="-128"/>
              </a:rPr>
              <a:t>Reward function different from the book : R(</a:t>
            </a:r>
            <a:r>
              <a:rPr lang="en-US" dirty="0" err="1">
                <a:ea typeface="ＭＳ Ｐゴシック" pitchFamily="34" charset="-128"/>
              </a:rPr>
              <a:t>s,a,s</a:t>
            </a:r>
            <a:r>
              <a:rPr lang="ja-JP" altLang="en-US" dirty="0">
                <a:ea typeface="ＭＳ Ｐゴシック" pitchFamily="34" charset="-128"/>
              </a:rPr>
              <a:t>’</a:t>
            </a:r>
            <a:r>
              <a:rPr lang="en-US" altLang="ja-JP" dirty="0">
                <a:ea typeface="ＭＳ Ｐゴシック" pitchFamily="34" charset="-128"/>
              </a:rPr>
              <a:t>)</a:t>
            </a:r>
          </a:p>
          <a:p>
            <a:r>
              <a:rPr lang="en-US" dirty="0">
                <a:ea typeface="ＭＳ Ｐゴシック" pitchFamily="34" charset="-128"/>
              </a:rPr>
              <a:t>In book simpler for equations, but not useful for the projects.</a:t>
            </a:r>
          </a:p>
          <a:p>
            <a:endParaRPr lang="en-US" dirty="0">
              <a:ea typeface="ＭＳ Ｐゴシック" pitchFamily="34" charset="-128"/>
            </a:endParaRPr>
          </a:p>
          <a:p>
            <a:r>
              <a:rPr lang="en-US" dirty="0">
                <a:ea typeface="ＭＳ Ｐゴシック" pitchFamily="34" charset="-128"/>
              </a:rPr>
              <a:t>Need to modify </a:t>
            </a:r>
            <a:r>
              <a:rPr lang="en-US" dirty="0" err="1">
                <a:ea typeface="ＭＳ Ｐゴシック" pitchFamily="34" charset="-128"/>
              </a:rPr>
              <a:t>expectimax</a:t>
            </a:r>
            <a:r>
              <a:rPr lang="en-US" dirty="0">
                <a:ea typeface="ＭＳ Ｐゴシック" pitchFamily="34" charset="-128"/>
              </a:rPr>
              <a:t> a tiny little bit to account for rewards along the way, but that</a:t>
            </a:r>
            <a:r>
              <a:rPr lang="en-US" altLang="en-US" dirty="0">
                <a:ea typeface="ＭＳ Ｐゴシック" pitchFamily="34" charset="-128"/>
              </a:rPr>
              <a:t>’</a:t>
            </a:r>
            <a:r>
              <a:rPr lang="en-US" dirty="0">
                <a:ea typeface="ＭＳ Ｐゴシック" pitchFamily="34" charset="-128"/>
              </a:rPr>
              <a:t>s something you should be able to do, and so you can already solve MDP</a:t>
            </a:r>
            <a:r>
              <a:rPr lang="en-US" altLang="en-US" dirty="0">
                <a:ea typeface="ＭＳ Ｐゴシック" pitchFamily="34" charset="-128"/>
              </a:rPr>
              <a:t>’</a:t>
            </a:r>
            <a:r>
              <a:rPr lang="en-US" dirty="0">
                <a:ea typeface="ＭＳ Ｐゴシック" pitchFamily="34" charset="-128"/>
              </a:rPr>
              <a:t>s  (not in most efficient way)</a:t>
            </a:r>
          </a:p>
        </p:txBody>
      </p:sp>
      <p:sp>
        <p:nvSpPr>
          <p:cNvPr id="23555" name="Slide Number Placeholder 3"/>
          <p:cNvSpPr>
            <a:spLocks noGrp="1"/>
          </p:cNvSpPr>
          <p:nvPr>
            <p:ph type="sldNum" sz="quarter" idx="5"/>
          </p:nvPr>
        </p:nvSpPr>
        <p:spPr>
          <a:noFill/>
        </p:spPr>
        <p:txBody>
          <a:bodyPr/>
          <a:lstStyle/>
          <a:p>
            <a:fld id="{7C69A4D5-BA7F-4965-9F32-D31D11C0DA97}" type="slidenum">
              <a:rPr lang="en-US"/>
              <a:pPr/>
              <a:t>8</a:t>
            </a:fld>
            <a:endParaRPr lang="en-US"/>
          </a:p>
        </p:txBody>
      </p:sp>
    </p:spTree>
    <p:extLst>
      <p:ext uri="{BB962C8B-B14F-4D97-AF65-F5344CB8AC3E}">
        <p14:creationId xmlns:p14="http://schemas.microsoft.com/office/powerpoint/2010/main" val="2623015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131763" y="766763"/>
            <a:ext cx="6811962" cy="3832225"/>
          </a:xfrm>
          <a:ln/>
        </p:spPr>
      </p:sp>
      <p:sp>
        <p:nvSpPr>
          <p:cNvPr id="23554" name="Notes Placeholder 2"/>
          <p:cNvSpPr>
            <a:spLocks noGrp="1"/>
          </p:cNvSpPr>
          <p:nvPr>
            <p:ph type="body" idx="1"/>
          </p:nvPr>
        </p:nvSpPr>
        <p:spPr>
          <a:noFill/>
          <a:ln/>
        </p:spPr>
        <p:txBody>
          <a:bodyPr/>
          <a:lstStyle/>
          <a:p>
            <a:pPr defTabSz="879378">
              <a:defRPr/>
            </a:pPr>
            <a:r>
              <a:rPr lang="en-US" dirty="0">
                <a:ea typeface="ＭＳ Ｐゴシック" pitchFamily="34" charset="-128"/>
              </a:rPr>
              <a:t>T(</a:t>
            </a:r>
            <a:r>
              <a:rPr lang="en-US" dirty="0" err="1">
                <a:ea typeface="ＭＳ Ｐゴシック" pitchFamily="34" charset="-128"/>
              </a:rPr>
              <a:t>s,a,s</a:t>
            </a:r>
            <a:r>
              <a:rPr lang="en-US" dirty="0">
                <a:ea typeface="ＭＳ Ｐゴシック" pitchFamily="34" charset="-128"/>
              </a:rPr>
              <a:t>’): Probability that a from s leads to s’</a:t>
            </a:r>
          </a:p>
          <a:p>
            <a:pPr defTabSz="879378">
              <a:defRPr/>
            </a:pPr>
            <a:r>
              <a:rPr lang="en-US" dirty="0">
                <a:ea typeface="ＭＳ Ｐゴシック" pitchFamily="34" charset="-128"/>
              </a:rPr>
              <a:t>T is also called the model or the dynamics</a:t>
            </a:r>
          </a:p>
          <a:p>
            <a:endParaRPr lang="en-US" dirty="0">
              <a:ea typeface="ＭＳ Ｐゴシック" pitchFamily="34" charset="-128"/>
            </a:endParaRPr>
          </a:p>
          <a:p>
            <a:r>
              <a:rPr lang="en-US" dirty="0">
                <a:ea typeface="ＭＳ Ｐゴシック" pitchFamily="34" charset="-128"/>
              </a:rPr>
              <a:t>In search problems: did not talk about actions, but about successor functions --- now the information inside the successor function is unpacked into actions, transitions and reward</a:t>
            </a:r>
          </a:p>
          <a:p>
            <a:endParaRPr lang="en-US" dirty="0">
              <a:ea typeface="ＭＳ Ｐゴシック" pitchFamily="34" charset="-128"/>
            </a:endParaRPr>
          </a:p>
          <a:p>
            <a:r>
              <a:rPr lang="en-US" dirty="0">
                <a:ea typeface="ＭＳ Ｐゴシック" pitchFamily="34" charset="-128"/>
              </a:rPr>
              <a:t>Write out S, A, example entry in T, entry in R</a:t>
            </a:r>
          </a:p>
          <a:p>
            <a:endParaRPr lang="en-US" dirty="0">
              <a:ea typeface="ＭＳ Ｐゴシック" pitchFamily="34" charset="-128"/>
            </a:endParaRPr>
          </a:p>
          <a:p>
            <a:r>
              <a:rPr lang="en-US" dirty="0">
                <a:ea typeface="ＭＳ Ｐゴシック" pitchFamily="34" charset="-128"/>
              </a:rPr>
              <a:t>Reward function different from the book : R(</a:t>
            </a:r>
            <a:r>
              <a:rPr lang="en-US" dirty="0" err="1">
                <a:ea typeface="ＭＳ Ｐゴシック" pitchFamily="34" charset="-128"/>
              </a:rPr>
              <a:t>s,a,s</a:t>
            </a:r>
            <a:r>
              <a:rPr lang="ja-JP" altLang="en-US" dirty="0">
                <a:ea typeface="ＭＳ Ｐゴシック" pitchFamily="34" charset="-128"/>
              </a:rPr>
              <a:t>’</a:t>
            </a:r>
            <a:r>
              <a:rPr lang="en-US" altLang="ja-JP" dirty="0">
                <a:ea typeface="ＭＳ Ｐゴシック" pitchFamily="34" charset="-128"/>
              </a:rPr>
              <a:t>)</a:t>
            </a:r>
          </a:p>
          <a:p>
            <a:r>
              <a:rPr lang="en-US" dirty="0">
                <a:ea typeface="ＭＳ Ｐゴシック" pitchFamily="34" charset="-128"/>
              </a:rPr>
              <a:t>In book simpler for equations, but not useful for the projects.</a:t>
            </a:r>
          </a:p>
          <a:p>
            <a:endParaRPr lang="en-US" dirty="0">
              <a:ea typeface="ＭＳ Ｐゴシック" pitchFamily="34" charset="-128"/>
            </a:endParaRPr>
          </a:p>
          <a:p>
            <a:r>
              <a:rPr lang="en-US" dirty="0">
                <a:ea typeface="ＭＳ Ｐゴシック" pitchFamily="34" charset="-128"/>
              </a:rPr>
              <a:t>Need to modify </a:t>
            </a:r>
            <a:r>
              <a:rPr lang="en-US" dirty="0" err="1">
                <a:ea typeface="ＭＳ Ｐゴシック" pitchFamily="34" charset="-128"/>
              </a:rPr>
              <a:t>expectimax</a:t>
            </a:r>
            <a:r>
              <a:rPr lang="en-US" dirty="0">
                <a:ea typeface="ＭＳ Ｐゴシック" pitchFamily="34" charset="-128"/>
              </a:rPr>
              <a:t> a tiny little bit to account for rewards along the way, but that</a:t>
            </a:r>
            <a:r>
              <a:rPr lang="en-US" altLang="en-US" dirty="0">
                <a:ea typeface="ＭＳ Ｐゴシック" pitchFamily="34" charset="-128"/>
              </a:rPr>
              <a:t>’</a:t>
            </a:r>
            <a:r>
              <a:rPr lang="en-US" dirty="0">
                <a:ea typeface="ＭＳ Ｐゴシック" pitchFamily="34" charset="-128"/>
              </a:rPr>
              <a:t>s something you should be able to do, and so you can already solve MDP</a:t>
            </a:r>
            <a:r>
              <a:rPr lang="en-US" altLang="en-US" dirty="0">
                <a:ea typeface="ＭＳ Ｐゴシック" pitchFamily="34" charset="-128"/>
              </a:rPr>
              <a:t>’</a:t>
            </a:r>
            <a:r>
              <a:rPr lang="en-US" dirty="0">
                <a:ea typeface="ＭＳ Ｐゴシック" pitchFamily="34" charset="-128"/>
              </a:rPr>
              <a:t>s  (not in most efficient way)</a:t>
            </a:r>
          </a:p>
        </p:txBody>
      </p:sp>
      <p:sp>
        <p:nvSpPr>
          <p:cNvPr id="23555" name="Slide Number Placeholder 3"/>
          <p:cNvSpPr>
            <a:spLocks noGrp="1"/>
          </p:cNvSpPr>
          <p:nvPr>
            <p:ph type="sldNum" sz="quarter" idx="5"/>
          </p:nvPr>
        </p:nvSpPr>
        <p:spPr>
          <a:noFill/>
        </p:spPr>
        <p:txBody>
          <a:bodyPr/>
          <a:lstStyle/>
          <a:p>
            <a:fld id="{7C69A4D5-BA7F-4965-9F32-D31D11C0DA97}" type="slidenum">
              <a:rPr lang="en-US"/>
              <a:pPr/>
              <a:t>9</a:t>
            </a:fld>
            <a:endParaRPr lang="en-US"/>
          </a:p>
        </p:txBody>
      </p:sp>
    </p:spTree>
    <p:extLst>
      <p:ext uri="{BB962C8B-B14F-4D97-AF65-F5344CB8AC3E}">
        <p14:creationId xmlns:p14="http://schemas.microsoft.com/office/powerpoint/2010/main" val="63593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xfrm>
            <a:off x="131763" y="766763"/>
            <a:ext cx="6811962" cy="3832225"/>
          </a:xfrm>
          <a:ln/>
        </p:spPr>
      </p:sp>
      <p:sp>
        <p:nvSpPr>
          <p:cNvPr id="25602" name="Notes Placeholder 2"/>
          <p:cNvSpPr>
            <a:spLocks noGrp="1"/>
          </p:cNvSpPr>
          <p:nvPr>
            <p:ph type="body" idx="1"/>
          </p:nvPr>
        </p:nvSpPr>
        <p:spPr>
          <a:noFill/>
          <a:ln/>
        </p:spPr>
        <p:txBody>
          <a:bodyPr/>
          <a:lstStyle/>
          <a:p>
            <a:r>
              <a:rPr lang="en-US" dirty="0">
                <a:ea typeface="ＭＳ Ｐゴシック" pitchFamily="34" charset="-128"/>
              </a:rPr>
              <a:t>Roughly speaking, a process satisfies the Markov property if one can make predictions for the future of the process based solely on its present state just as well as one could knowing the process's full history, hence independently from such history, that is, conditional on the present state of the system, its future and past states are independent.</a:t>
            </a:r>
          </a:p>
          <a:p>
            <a:endParaRPr lang="en-US" dirty="0">
              <a:ea typeface="ＭＳ Ｐゴシック" pitchFamily="34" charset="-128"/>
            </a:endParaRPr>
          </a:p>
          <a:p>
            <a:r>
              <a:rPr lang="en-US" dirty="0">
                <a:ea typeface="ＭＳ Ｐゴシック" pitchFamily="34" charset="-128"/>
              </a:rPr>
              <a:t>(sometimes characterized as "</a:t>
            </a:r>
            <a:r>
              <a:rPr lang="en-US" dirty="0" err="1">
                <a:ea typeface="ＭＳ Ｐゴシック" pitchFamily="34" charset="-128"/>
              </a:rPr>
              <a:t>memorylessness</a:t>
            </a:r>
            <a:r>
              <a:rPr lang="en-US" dirty="0">
                <a:ea typeface="ＭＳ Ｐゴシック" pitchFamily="34" charset="-128"/>
              </a:rPr>
              <a:t>")</a:t>
            </a:r>
          </a:p>
          <a:p>
            <a:endParaRPr lang="en-US" dirty="0">
              <a:ea typeface="ＭＳ Ｐゴシック" pitchFamily="34" charset="-128"/>
            </a:endParaRPr>
          </a:p>
          <a:p>
            <a:r>
              <a:rPr lang="en-US" dirty="0">
                <a:ea typeface="ＭＳ Ｐゴシック" pitchFamily="34" charset="-128"/>
              </a:rPr>
              <a:t>Like search: successor function only depended on current state</a:t>
            </a:r>
          </a:p>
          <a:p>
            <a:endParaRPr lang="en-US" dirty="0">
              <a:ea typeface="ＭＳ Ｐゴシック" pitchFamily="34" charset="-128"/>
            </a:endParaRPr>
          </a:p>
          <a:p>
            <a:r>
              <a:rPr lang="en-US" dirty="0">
                <a:ea typeface="ＭＳ Ｐゴシック" pitchFamily="34" charset="-128"/>
              </a:rPr>
              <a:t>Can make this happen by stuffing more into the state;  </a:t>
            </a:r>
          </a:p>
          <a:p>
            <a:endParaRPr lang="en-US" dirty="0">
              <a:ea typeface="ＭＳ Ｐゴシック" pitchFamily="34" charset="-128"/>
            </a:endParaRPr>
          </a:p>
          <a:p>
            <a:r>
              <a:rPr lang="en-US" dirty="0">
                <a:ea typeface="ＭＳ Ｐゴシック" pitchFamily="34" charset="-128"/>
              </a:rPr>
              <a:t>Very similar to search problems: when solving a maze with food pellets, we stored which food pellets were eaten </a:t>
            </a:r>
          </a:p>
          <a:p>
            <a:endParaRPr lang="en-US" dirty="0">
              <a:ea typeface="ＭＳ Ｐゴシック" pitchFamily="34" charset="-128"/>
            </a:endParaRPr>
          </a:p>
        </p:txBody>
      </p:sp>
      <p:sp>
        <p:nvSpPr>
          <p:cNvPr id="25603" name="Slide Number Placeholder 3"/>
          <p:cNvSpPr>
            <a:spLocks noGrp="1"/>
          </p:cNvSpPr>
          <p:nvPr>
            <p:ph type="sldNum" sz="quarter" idx="5"/>
          </p:nvPr>
        </p:nvSpPr>
        <p:spPr>
          <a:noFill/>
        </p:spPr>
        <p:txBody>
          <a:bodyPr/>
          <a:lstStyle/>
          <a:p>
            <a:pPr defTabSz="985701"/>
            <a:fld id="{ACAB68C1-092D-468B-8690-7D27B27041C8}" type="slidenum">
              <a:rPr lang="en-US"/>
              <a:pPr defTabSz="985701"/>
              <a:t>10</a:t>
            </a:fld>
            <a:endParaRPr lang="en-US" dirty="0"/>
          </a:p>
        </p:txBody>
      </p:sp>
    </p:spTree>
    <p:extLst>
      <p:ext uri="{BB962C8B-B14F-4D97-AF65-F5344CB8AC3E}">
        <p14:creationId xmlns:p14="http://schemas.microsoft.com/office/powerpoint/2010/main" val="3058721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xfrm>
            <a:off x="131763" y="766763"/>
            <a:ext cx="6811962" cy="3832225"/>
          </a:xfrm>
          <a:ln/>
        </p:spPr>
      </p:sp>
      <p:sp>
        <p:nvSpPr>
          <p:cNvPr id="27650" name="Notes Placeholder 2"/>
          <p:cNvSpPr>
            <a:spLocks noGrp="1"/>
          </p:cNvSpPr>
          <p:nvPr>
            <p:ph type="body" idx="1"/>
          </p:nvPr>
        </p:nvSpPr>
        <p:spPr>
          <a:noFill/>
          <a:ln/>
        </p:spPr>
        <p:txBody>
          <a:bodyPr/>
          <a:lstStyle/>
          <a:p>
            <a:endParaRPr lang="en-US" dirty="0">
              <a:ea typeface="ＭＳ Ｐゴシック" pitchFamily="34" charset="-128"/>
            </a:endParaRPr>
          </a:p>
        </p:txBody>
      </p:sp>
      <p:sp>
        <p:nvSpPr>
          <p:cNvPr id="27651" name="Slide Number Placeholder 3"/>
          <p:cNvSpPr>
            <a:spLocks noGrp="1"/>
          </p:cNvSpPr>
          <p:nvPr>
            <p:ph type="sldNum" sz="quarter" idx="5"/>
          </p:nvPr>
        </p:nvSpPr>
        <p:spPr>
          <a:noFill/>
        </p:spPr>
        <p:txBody>
          <a:bodyPr/>
          <a:lstStyle/>
          <a:p>
            <a:pPr defTabSz="985701"/>
            <a:fld id="{1600E29C-1E14-41D6-ACAF-300C17152C85}" type="slidenum">
              <a:rPr lang="en-US"/>
              <a:pPr defTabSz="985701"/>
              <a:t>11</a:t>
            </a:fld>
            <a:endParaRPr lang="en-US" dirty="0"/>
          </a:p>
        </p:txBody>
      </p:sp>
    </p:spTree>
    <p:extLst>
      <p:ext uri="{BB962C8B-B14F-4D97-AF65-F5344CB8AC3E}">
        <p14:creationId xmlns:p14="http://schemas.microsoft.com/office/powerpoint/2010/main" val="1648387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xfrm>
            <a:off x="131763" y="766763"/>
            <a:ext cx="6811962" cy="3832225"/>
          </a:xfrm>
          <a:ln/>
        </p:spPr>
      </p:sp>
      <p:sp>
        <p:nvSpPr>
          <p:cNvPr id="29698" name="Notes Placeholder 2"/>
          <p:cNvSpPr>
            <a:spLocks noGrp="1"/>
          </p:cNvSpPr>
          <p:nvPr>
            <p:ph type="body" idx="1"/>
          </p:nvPr>
        </p:nvSpPr>
        <p:spPr>
          <a:noFill/>
          <a:ln/>
        </p:spPr>
        <p:txBody>
          <a:bodyPr/>
          <a:lstStyle/>
          <a:p>
            <a:r>
              <a:rPr lang="en-US">
                <a:ea typeface="ＭＳ Ｐゴシック" pitchFamily="34" charset="-128"/>
              </a:rPr>
              <a:t>R(s) = the </a:t>
            </a:r>
            <a:r>
              <a:rPr lang="ja-JP" altLang="en-US">
                <a:ea typeface="ＭＳ Ｐゴシック" pitchFamily="34" charset="-128"/>
              </a:rPr>
              <a:t>“</a:t>
            </a:r>
            <a:r>
              <a:rPr lang="en-US" altLang="ja-JP">
                <a:ea typeface="ＭＳ Ｐゴシック" pitchFamily="34" charset="-128"/>
              </a:rPr>
              <a:t>living reward</a:t>
            </a:r>
            <a:r>
              <a:rPr lang="ja-JP" altLang="en-US">
                <a:ea typeface="ＭＳ Ｐゴシック" pitchFamily="34" charset="-128"/>
              </a:rPr>
              <a:t>”</a:t>
            </a:r>
            <a:endParaRPr lang="en-US" altLang="ja-JP">
              <a:ea typeface="ＭＳ Ｐゴシック" pitchFamily="34" charset="-128"/>
            </a:endParaRPr>
          </a:p>
          <a:p>
            <a:endParaRPr lang="en-US">
              <a:ea typeface="ＭＳ Ｐゴシック" pitchFamily="34" charset="-128"/>
            </a:endParaRPr>
          </a:p>
          <a:p>
            <a:endParaRPr lang="en-US">
              <a:ea typeface="ＭＳ Ｐゴシック" pitchFamily="34" charset="-128"/>
            </a:endParaRPr>
          </a:p>
        </p:txBody>
      </p:sp>
      <p:sp>
        <p:nvSpPr>
          <p:cNvPr id="29699" name="Slide Number Placeholder 3"/>
          <p:cNvSpPr>
            <a:spLocks noGrp="1"/>
          </p:cNvSpPr>
          <p:nvPr>
            <p:ph type="sldNum" sz="quarter" idx="5"/>
          </p:nvPr>
        </p:nvSpPr>
        <p:spPr>
          <a:noFill/>
        </p:spPr>
        <p:txBody>
          <a:bodyPr/>
          <a:lstStyle/>
          <a:p>
            <a:pPr defTabSz="985701"/>
            <a:fld id="{FB0DC0F6-EF13-4C52-ACF2-48065D1392E1}" type="slidenum">
              <a:rPr lang="en-US"/>
              <a:pPr defTabSz="985701"/>
              <a:t>13</a:t>
            </a:fld>
            <a:endParaRPr lang="en-US" dirty="0"/>
          </a:p>
        </p:txBody>
      </p:sp>
    </p:spTree>
    <p:extLst>
      <p:ext uri="{BB962C8B-B14F-4D97-AF65-F5344CB8AC3E}">
        <p14:creationId xmlns:p14="http://schemas.microsoft.com/office/powerpoint/2010/main" val="54269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103632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AAAI Tutorial - Feb 8, 2020</a:t>
            </a:r>
          </a:p>
        </p:txBody>
      </p:sp>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A9B540C-44DA-4F69-89C9-7C84606640D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AAAI Tutorial - Feb 8, 2020</a:t>
            </a:r>
          </a:p>
        </p:txBody>
      </p:sp>
      <p:sp>
        <p:nvSpPr>
          <p:cNvPr id="6" name="Slide Number Placeholder 5"/>
          <p:cNvSpPr>
            <a:spLocks noGrp="1"/>
          </p:cNvSpPr>
          <p:nvPr>
            <p:ph type="sldNum" sz="quarter" idx="12"/>
          </p:nvPr>
        </p:nvSpPr>
        <p:spPr/>
        <p:txBody>
          <a:bodyPr/>
          <a:lstStyle/>
          <a:p>
            <a:fld id="{A2EF37A0-74FC-AB4F-AE4C-D9BFC6719E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AAAI Tutorial - Feb 8, 2020</a:t>
            </a:r>
          </a:p>
        </p:txBody>
      </p:sp>
      <p:sp>
        <p:nvSpPr>
          <p:cNvPr id="6" name="Slide Number Placeholder 5"/>
          <p:cNvSpPr>
            <a:spLocks noGrp="1"/>
          </p:cNvSpPr>
          <p:nvPr>
            <p:ph type="sldNum" sz="quarter" idx="12"/>
          </p:nvPr>
        </p:nvSpPr>
        <p:spPr/>
        <p:txBody>
          <a:bodyPr/>
          <a:lstStyle/>
          <a:p>
            <a:fld id="{A2EF37A0-74FC-AB4F-AE4C-D9BFC6719E9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AAAI Tutorial - Feb 8, 2020</a:t>
            </a:r>
          </a:p>
        </p:txBody>
      </p:sp>
      <p:sp>
        <p:nvSpPr>
          <p:cNvPr id="6" name="Rectangle 6"/>
          <p:cNvSpPr>
            <a:spLocks noGrp="1" noChangeArrowheads="1"/>
          </p:cNvSpPr>
          <p:nvPr>
            <p:ph type="sldNum" sz="quarter" idx="12"/>
          </p:nvPr>
        </p:nvSpPr>
        <p:spPr>
          <a:ln/>
        </p:spPr>
        <p:txBody>
          <a:bodyPr/>
          <a:lstStyle>
            <a:lvl1pPr>
              <a:defRPr/>
            </a:lvl1pPr>
          </a:lstStyle>
          <a:p>
            <a:fld id="{9AED463B-79DD-8140-8663-C64DDA2F0428}" type="slidenum">
              <a:rPr lang="en-US" altLang="en-US"/>
              <a:pPr/>
              <a:t>‹#›</a:t>
            </a:fld>
            <a:endParaRPr lang="en-US" altLang="en-US"/>
          </a:p>
        </p:txBody>
      </p:sp>
    </p:spTree>
    <p:extLst>
      <p:ext uri="{BB962C8B-B14F-4D97-AF65-F5344CB8AC3E}">
        <p14:creationId xmlns:p14="http://schemas.microsoft.com/office/powerpoint/2010/main" val="22957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9A75-881F-45AB-B07E-69842274AEC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A30D91AD-B2A7-4359-B303-9BBF1ADF6818}"/>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D6D6F-5C55-4698-85D7-B30919B6D5F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8BF79EE-06C0-47CB-9A62-2518306E72A7}"/>
              </a:ext>
            </a:extLst>
          </p:cNvPr>
          <p:cNvSpPr>
            <a:spLocks noGrp="1"/>
          </p:cNvSpPr>
          <p:nvPr>
            <p:ph type="ftr" sz="quarter" idx="11"/>
          </p:nvPr>
        </p:nvSpPr>
        <p:spPr/>
        <p:txBody>
          <a:bodyPr/>
          <a:lstStyle/>
          <a:p>
            <a:r>
              <a:rPr lang="en-US"/>
              <a:t>AAAI Tutorial - Feb 8, 2020</a:t>
            </a:r>
          </a:p>
        </p:txBody>
      </p:sp>
      <p:sp>
        <p:nvSpPr>
          <p:cNvPr id="6" name="Slide Number Placeholder 5">
            <a:extLst>
              <a:ext uri="{FF2B5EF4-FFF2-40B4-BE49-F238E27FC236}">
                <a16:creationId xmlns:a16="http://schemas.microsoft.com/office/drawing/2014/main" id="{2499AE8F-7A7E-4AFF-BAD0-2DB186B6C36E}"/>
              </a:ext>
            </a:extLst>
          </p:cNvPr>
          <p:cNvSpPr>
            <a:spLocks noGrp="1"/>
          </p:cNvSpPr>
          <p:nvPr>
            <p:ph type="sldNum" sz="quarter" idx="12"/>
          </p:nvPr>
        </p:nvSpPr>
        <p:spPr/>
        <p:txBody>
          <a:bodyPr/>
          <a:lstStyle/>
          <a:p>
            <a:fld id="{69054014-5AFB-450E-9640-EFA8145447BB}" type="slidenum">
              <a:rPr lang="en-US" smtClean="0"/>
              <a:t>‹#›</a:t>
            </a:fld>
            <a:endParaRPr lang="en-US"/>
          </a:p>
        </p:txBody>
      </p:sp>
    </p:spTree>
    <p:extLst>
      <p:ext uri="{BB962C8B-B14F-4D97-AF65-F5344CB8AC3E}">
        <p14:creationId xmlns:p14="http://schemas.microsoft.com/office/powerpoint/2010/main" val="142678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AAAI Tutorial - Feb 8, 2020</a:t>
            </a:r>
          </a:p>
        </p:txBody>
      </p:sp>
      <p:sp>
        <p:nvSpPr>
          <p:cNvPr id="6" name="Slide Number Placeholder 5"/>
          <p:cNvSpPr>
            <a:spLocks noGrp="1"/>
          </p:cNvSpPr>
          <p:nvPr>
            <p:ph type="sldNum" sz="quarter" idx="12"/>
          </p:nvPr>
        </p:nvSpPr>
        <p:spPr/>
        <p:txBody>
          <a:bodyPr/>
          <a:lstStyle/>
          <a:p>
            <a:fld id="{A2EF37A0-74FC-AB4F-AE4C-D9BFC6719E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1"/>
            <a:ext cx="103632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p:txBody>
          <a:bodyPr/>
          <a:lstStyle/>
          <a:p>
            <a:fld id="{A2EF37A0-74FC-AB4F-AE4C-D9BFC6719E9F}" type="slidenum">
              <a:rPr lang="en-US" smtClean="0"/>
              <a:t>‹#›</a:t>
            </a:fld>
            <a:endParaRPr lang="en-US"/>
          </a:p>
        </p:txBody>
      </p:sp>
      <p:sp>
        <p:nvSpPr>
          <p:cNvPr id="9" name="Footer Placeholder 8"/>
          <p:cNvSpPr>
            <a:spLocks noGrp="1"/>
          </p:cNvSpPr>
          <p:nvPr>
            <p:ph type="ftr" sz="quarter" idx="12"/>
          </p:nvPr>
        </p:nvSpPr>
        <p:spPr/>
        <p:txBody>
          <a:bodyPr/>
          <a:lstStyle/>
          <a:p>
            <a:r>
              <a:rPr lang="en-US"/>
              <a:t>AAAI Tutorial - Feb 8, 2020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7424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688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AAAI Tutorial - Feb 8, 2020</a:t>
            </a:r>
          </a:p>
        </p:txBody>
      </p:sp>
      <p:sp>
        <p:nvSpPr>
          <p:cNvPr id="7" name="Slide Number Placeholder 6"/>
          <p:cNvSpPr>
            <a:spLocks noGrp="1"/>
          </p:cNvSpPr>
          <p:nvPr>
            <p:ph type="sldNum" sz="quarter" idx="12"/>
          </p:nvPr>
        </p:nvSpPr>
        <p:spPr/>
        <p:txBody>
          <a:bodyPr/>
          <a:lstStyle/>
          <a:p>
            <a:fld id="{A2EF37A0-74FC-AB4F-AE4C-D9BFC6719E9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AAAI Tutorial - Feb 8, 2020</a:t>
            </a:r>
          </a:p>
        </p:txBody>
      </p:sp>
      <p:sp>
        <p:nvSpPr>
          <p:cNvPr id="9" name="Slide Number Placeholder 8"/>
          <p:cNvSpPr>
            <a:spLocks noGrp="1"/>
          </p:cNvSpPr>
          <p:nvPr>
            <p:ph type="sldNum" sz="quarter" idx="12"/>
          </p:nvPr>
        </p:nvSpPr>
        <p:spPr/>
        <p:txBody>
          <a:bodyPr/>
          <a:lstStyle/>
          <a:p>
            <a:fld id="{A2EF37A0-74FC-AB4F-AE4C-D9BFC6719E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AAAI Tutorial - Feb 8, 2020</a:t>
            </a:r>
          </a:p>
        </p:txBody>
      </p:sp>
      <p:sp>
        <p:nvSpPr>
          <p:cNvPr id="5" name="Slide Number Placeholder 4"/>
          <p:cNvSpPr>
            <a:spLocks noGrp="1"/>
          </p:cNvSpPr>
          <p:nvPr>
            <p:ph type="sldNum" sz="quarter" idx="12"/>
          </p:nvPr>
        </p:nvSpPr>
        <p:spPr/>
        <p:txBody>
          <a:bodyPr/>
          <a:lstStyle/>
          <a:p>
            <a:fld id="{A2EF37A0-74FC-AB4F-AE4C-D9BFC6719E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AAAI Tutorial - Feb 8, 2020</a:t>
            </a:r>
          </a:p>
        </p:txBody>
      </p:sp>
      <p:sp>
        <p:nvSpPr>
          <p:cNvPr id="4" name="Slide Number Placeholder 3"/>
          <p:cNvSpPr>
            <a:spLocks noGrp="1"/>
          </p:cNvSpPr>
          <p:nvPr>
            <p:ph type="sldNum" sz="quarter" idx="12"/>
          </p:nvPr>
        </p:nvSpPr>
        <p:spPr/>
        <p:txBody>
          <a:bodyPr/>
          <a:lstStyle/>
          <a:p>
            <a:fld id="{A2EF37A0-74FC-AB4F-AE4C-D9BFC6719E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AAAI Tutorial - Feb 8, 2020</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AAAI Tutorial - Feb 8, 2020</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2EF37A0-74FC-AB4F-AE4C-D9BFC6719E9F}" type="slidenum">
              <a:rPr lang="en-US" smtClean="0"/>
              <a:t>‹#›</a:t>
            </a:fld>
            <a:endParaRPr lang="en-US"/>
          </a:p>
        </p:txBody>
      </p:sp>
      <p:sp>
        <p:nvSpPr>
          <p:cNvPr id="8" name="Title 7"/>
          <p:cNvSpPr>
            <a:spLocks noGrp="1"/>
          </p:cNvSpPr>
          <p:nvPr>
            <p:ph type="title"/>
          </p:nvPr>
        </p:nvSpPr>
        <p:spPr>
          <a:xfrm>
            <a:off x="609600" y="4953000"/>
            <a:ext cx="108712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3810000" y="6492876"/>
            <a:ext cx="4572000" cy="283845"/>
          </a:xfrm>
          <a:prstGeom prst="rect">
            <a:avLst/>
          </a:prstGeom>
        </p:spPr>
        <p:txBody>
          <a:bodyPr vert="horz" lIns="91440" tIns="45720" rIns="91440" bIns="45720" rtlCol="0" anchor="t"/>
          <a:lstStyle>
            <a:lvl1pPr algn="ctr">
              <a:defRPr sz="1000">
                <a:solidFill>
                  <a:schemeClr val="tx2"/>
                </a:solidFill>
              </a:defRPr>
            </a:lvl1pPr>
          </a:lstStyle>
          <a:p>
            <a:r>
              <a:rPr lang="en-US"/>
              <a:t>AAAI Tutorial - Feb 8, 2020</a:t>
            </a:r>
            <a:endParaRPr lang="en-US" dirty="0"/>
          </a:p>
        </p:txBody>
      </p:sp>
      <p:sp>
        <p:nvSpPr>
          <p:cNvPr id="6" name="Slide Number Placeholder 5"/>
          <p:cNvSpPr>
            <a:spLocks noGrp="1"/>
          </p:cNvSpPr>
          <p:nvPr>
            <p:ph type="sldNum" sz="quarter" idx="4"/>
          </p:nvPr>
        </p:nvSpPr>
        <p:spPr>
          <a:xfrm rot="16200000">
            <a:off x="11189124" y="5824644"/>
            <a:ext cx="1315721" cy="486833"/>
          </a:xfrm>
          <a:prstGeom prst="rect">
            <a:avLst/>
          </a:prstGeom>
        </p:spPr>
        <p:txBody>
          <a:bodyPr vert="horz" lIns="91440" tIns="45720" rIns="91440" bIns="45720" rtlCol="0" anchor="ctr"/>
          <a:lstStyle>
            <a:lvl1pPr algn="l">
              <a:defRPr sz="2400" b="1">
                <a:solidFill>
                  <a:schemeClr val="tx2"/>
                </a:solidFill>
              </a:defRPr>
            </a:lvl1pPr>
          </a:lstStyle>
          <a:p>
            <a:fld id="{A2EF37A0-74FC-AB4F-AE4C-D9BFC6719E9F}" type="slidenum">
              <a:rPr lang="en-US" smtClean="0"/>
              <a:t>‹#›</a:t>
            </a:fld>
            <a:endParaRPr lang="en-US"/>
          </a:p>
        </p:txBody>
      </p:sp>
      <p:sp>
        <p:nvSpPr>
          <p:cNvPr id="7" name="Rectangle 6"/>
          <p:cNvSpPr/>
          <p:nvPr/>
        </p:nvSpPr>
        <p:spPr>
          <a:xfrm>
            <a:off x="12001499"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2001499"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3" r:id="rId13"/>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3.xml"/><Relationship Id="rId7" Type="http://schemas.openxmlformats.org/officeDocument/2006/relationships/image" Target="../media/image1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7.jpeg"/><Relationship Id="rId5" Type="http://schemas.openxmlformats.org/officeDocument/2006/relationships/notesSlide" Target="../notesSlides/notesSlide7.xml"/><Relationship Id="rId4" Type="http://schemas.openxmlformats.org/officeDocument/2006/relationships/slideLayout" Target="../slideLayouts/slideLayout2.xml"/><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wmf"/><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1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6.xml"/><Relationship Id="rId7" Type="http://schemas.openxmlformats.org/officeDocument/2006/relationships/image" Target="../media/image30.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slideLayout" Target="../slideLayouts/slideLayout2.xml"/><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9.xml"/><Relationship Id="rId7" Type="http://schemas.openxmlformats.org/officeDocument/2006/relationships/image" Target="../media/image32.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31.png"/><Relationship Id="rId11" Type="http://schemas.openxmlformats.org/officeDocument/2006/relationships/image" Target="../media/image30.png"/><Relationship Id="rId5" Type="http://schemas.openxmlformats.org/officeDocument/2006/relationships/notesSlide" Target="../notesSlides/notesSlide12.xml"/><Relationship Id="rId10" Type="http://schemas.openxmlformats.org/officeDocument/2006/relationships/image" Target="../media/image34.png"/><Relationship Id="rId4" Type="http://schemas.openxmlformats.org/officeDocument/2006/relationships/slideLayout" Target="../slideLayouts/slideLayout2.xml"/><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12.xml"/><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2.xml"/><Relationship Id="rId11" Type="http://schemas.openxmlformats.org/officeDocument/2006/relationships/image" Target="../media/image42.png"/><Relationship Id="rId5" Type="http://schemas.openxmlformats.org/officeDocument/2006/relationships/tags" Target="../tags/tag14.xml"/><Relationship Id="rId10" Type="http://schemas.openxmlformats.org/officeDocument/2006/relationships/image" Target="../media/image41.png"/><Relationship Id="rId4" Type="http://schemas.openxmlformats.org/officeDocument/2006/relationships/tags" Target="../tags/tag13.xml"/><Relationship Id="rId9"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wmf"/><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15.png"/><Relationship Id="rId4" Type="http://schemas.openxmlformats.org/officeDocument/2006/relationships/image" Target="../media/image5.wmf"/><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wmf"/><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wmf"/><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1164" y="-609600"/>
            <a:ext cx="10280072" cy="5305705"/>
          </a:xfrm>
        </p:spPr>
        <p:txBody>
          <a:bodyPr>
            <a:normAutofit/>
          </a:bodyPr>
          <a:lstStyle/>
          <a:p>
            <a:r>
              <a:rPr lang="en-US" sz="4800" dirty="0"/>
              <a:t>Applied Mechanism Design For Social Good</a:t>
            </a:r>
            <a:endParaRPr lang="en-US" sz="6000" i="1" dirty="0">
              <a:solidFill>
                <a:schemeClr val="bg1">
                  <a:lumMod val="50000"/>
                </a:schemeClr>
              </a:solidFill>
            </a:endParaRPr>
          </a:p>
        </p:txBody>
      </p:sp>
      <p:sp>
        <p:nvSpPr>
          <p:cNvPr id="3" name="Subtitle 2"/>
          <p:cNvSpPr>
            <a:spLocks noGrp="1"/>
          </p:cNvSpPr>
          <p:nvPr>
            <p:ph type="subTitle" idx="1"/>
          </p:nvPr>
        </p:nvSpPr>
        <p:spPr>
          <a:xfrm>
            <a:off x="706302" y="2787766"/>
            <a:ext cx="6858000" cy="641234"/>
          </a:xfrm>
        </p:spPr>
        <p:txBody>
          <a:bodyPr/>
          <a:lstStyle/>
          <a:p>
            <a:r>
              <a:rPr lang="en-US" dirty="0"/>
              <a:t>John P Dickerson</a:t>
            </a:r>
          </a:p>
        </p:txBody>
      </p:sp>
      <p:sp>
        <p:nvSpPr>
          <p:cNvPr id="5" name="TextBox 4"/>
          <p:cNvSpPr txBox="1"/>
          <p:nvPr/>
        </p:nvSpPr>
        <p:spPr>
          <a:xfrm>
            <a:off x="706302" y="5051115"/>
            <a:ext cx="2576383" cy="1323439"/>
          </a:xfrm>
          <a:prstGeom prst="rect">
            <a:avLst/>
          </a:prstGeom>
          <a:noFill/>
        </p:spPr>
        <p:txBody>
          <a:bodyPr wrap="square" rtlCol="0">
            <a:spAutoFit/>
          </a:bodyPr>
          <a:lstStyle/>
          <a:p>
            <a:r>
              <a:rPr lang="en-US" sz="1600" b="1" dirty="0"/>
              <a:t>Lecture #10 – 02/27/2020</a:t>
            </a:r>
          </a:p>
          <a:p>
            <a:endParaRPr lang="en-US" sz="1600" b="1" dirty="0"/>
          </a:p>
          <a:p>
            <a:r>
              <a:rPr lang="en-US" sz="1600" b="1" dirty="0"/>
              <a:t>CMSC828M</a:t>
            </a:r>
          </a:p>
          <a:p>
            <a:r>
              <a:rPr lang="en-US" sz="1600" b="1" dirty="0"/>
              <a:t>Tuesdays &amp; Thursdays</a:t>
            </a:r>
          </a:p>
          <a:p>
            <a:r>
              <a:rPr lang="en-US" sz="1600" b="1" dirty="0"/>
              <a:t>2:00pm – 3:15pm</a:t>
            </a:r>
            <a:endParaRPr lang="en-US" sz="16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209243" y="5080696"/>
            <a:ext cx="3721993" cy="1293858"/>
          </a:xfrm>
          <a:prstGeom prst="rect">
            <a:avLst/>
          </a:prstGeom>
        </p:spPr>
      </p:pic>
    </p:spTree>
    <p:extLst>
      <p:ext uri="{BB962C8B-B14F-4D97-AF65-F5344CB8AC3E}">
        <p14:creationId xmlns:p14="http://schemas.microsoft.com/office/powerpoint/2010/main" val="2951899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dirty="0">
                <a:ea typeface="ＭＳ Ｐゴシック" pitchFamily="34" charset="-128"/>
              </a:rPr>
              <a:t>What is “Markovian” about MDPs?</a:t>
            </a:r>
          </a:p>
        </p:txBody>
      </p:sp>
      <p:sp>
        <p:nvSpPr>
          <p:cNvPr id="24578" name="Content Placeholder 2"/>
          <p:cNvSpPr>
            <a:spLocks noGrp="1"/>
          </p:cNvSpPr>
          <p:nvPr>
            <p:ph idx="1"/>
          </p:nvPr>
        </p:nvSpPr>
        <p:spPr>
          <a:xfrm>
            <a:off x="457200" y="1586348"/>
            <a:ext cx="8839200" cy="5044440"/>
          </a:xfrm>
        </p:spPr>
        <p:txBody>
          <a:bodyPr>
            <a:normAutofit/>
          </a:bodyPr>
          <a:lstStyle/>
          <a:p>
            <a:r>
              <a:rPr lang="en-US" altLang="ja-JP" sz="2400" dirty="0">
                <a:ea typeface="ＭＳ Ｐゴシック" pitchFamily="34" charset="-128"/>
              </a:rPr>
              <a:t>Markov property: Conditional on the present state, the </a:t>
            </a:r>
            <a:r>
              <a:rPr lang="en-US" altLang="ja-JP" sz="2400" dirty="0">
                <a:solidFill>
                  <a:schemeClr val="tx2"/>
                </a:solidFill>
                <a:ea typeface="ＭＳ Ｐゴシック" pitchFamily="34" charset="-128"/>
              </a:rPr>
              <a:t>future</a:t>
            </a:r>
            <a:r>
              <a:rPr lang="en-US" altLang="ja-JP" sz="2400" dirty="0">
                <a:ea typeface="ＭＳ Ｐゴシック" pitchFamily="34" charset="-128"/>
              </a:rPr>
              <a:t> and the </a:t>
            </a:r>
            <a:r>
              <a:rPr lang="en-US" altLang="ja-JP" sz="2400" dirty="0">
                <a:solidFill>
                  <a:schemeClr val="tx2"/>
                </a:solidFill>
                <a:ea typeface="ＭＳ Ｐゴシック" pitchFamily="34" charset="-128"/>
              </a:rPr>
              <a:t>past</a:t>
            </a:r>
            <a:r>
              <a:rPr lang="en-US" altLang="ja-JP" sz="2400" dirty="0">
                <a:ea typeface="ＭＳ Ｐゴシック" pitchFamily="34" charset="-128"/>
              </a:rPr>
              <a:t> are independent</a:t>
            </a:r>
          </a:p>
          <a:p>
            <a:endParaRPr lang="en-US" sz="1600" dirty="0">
              <a:ea typeface="ＭＳ Ｐゴシック" pitchFamily="34" charset="-128"/>
            </a:endParaRPr>
          </a:p>
          <a:p>
            <a:r>
              <a:rPr lang="en-US" sz="2400" dirty="0">
                <a:ea typeface="ＭＳ Ｐゴシック" pitchFamily="34" charset="-128"/>
              </a:rPr>
              <a:t>With respect to MDPs, it means</a:t>
            </a:r>
            <a:r>
              <a:rPr lang="en-US" altLang="ja-JP" sz="2400" dirty="0">
                <a:ea typeface="ＭＳ Ｐゴシック" pitchFamily="34" charset="-128"/>
              </a:rPr>
              <a:t> outcome of an action depend only on current state</a:t>
            </a:r>
          </a:p>
          <a:p>
            <a:endParaRPr lang="en-US" altLang="ja-JP" sz="2400" dirty="0">
              <a:ea typeface="ＭＳ Ｐゴシック" pitchFamily="34" charset="-128"/>
            </a:endParaRPr>
          </a:p>
          <a:p>
            <a:endParaRPr lang="en-US" altLang="ja-JP" sz="2400" dirty="0">
              <a:ea typeface="ＭＳ Ｐゴシック" pitchFamily="34" charset="-128"/>
            </a:endParaRPr>
          </a:p>
          <a:p>
            <a:endParaRPr lang="en-US" altLang="ja-JP" sz="2000" dirty="0">
              <a:ea typeface="ＭＳ Ｐゴシック" pitchFamily="34" charset="-128"/>
            </a:endParaRPr>
          </a:p>
          <a:p>
            <a:endParaRPr lang="en-US" altLang="ja-JP" sz="2000" dirty="0">
              <a:ea typeface="ＭＳ Ｐゴシック" pitchFamily="34" charset="-128"/>
            </a:endParaRPr>
          </a:p>
          <a:p>
            <a:endParaRPr lang="en-US" altLang="ja-JP" sz="2000" dirty="0">
              <a:ea typeface="ＭＳ Ｐゴシック" pitchFamily="34" charset="-128"/>
            </a:endParaRPr>
          </a:p>
        </p:txBody>
      </p:sp>
      <p:pic>
        <p:nvPicPr>
          <p:cNvPr id="24579" name="Picture 2" descr="\\.host\Shared Folders\Shared with PC\images\Markov.jpg"/>
          <p:cNvPicPr>
            <a:picLocks noChangeAspect="1" noChangeArrowheads="1"/>
          </p:cNvPicPr>
          <p:nvPr/>
        </p:nvPicPr>
        <p:blipFill>
          <a:blip r:embed="rId6" cstate="print"/>
          <a:srcRect/>
          <a:stretch>
            <a:fillRect/>
          </a:stretch>
        </p:blipFill>
        <p:spPr bwMode="auto">
          <a:xfrm>
            <a:off x="9296400" y="1447800"/>
            <a:ext cx="2143125" cy="2790825"/>
          </a:xfrm>
          <a:prstGeom prst="rect">
            <a:avLst/>
          </a:prstGeom>
          <a:noFill/>
          <a:ln w="9525">
            <a:noFill/>
            <a:miter lim="800000"/>
            <a:headEnd/>
            <a:tailEnd/>
          </a:ln>
        </p:spPr>
      </p:pic>
      <p:pic>
        <p:nvPicPr>
          <p:cNvPr id="24580" name="Picture 11" descr="TP_tmp.png"/>
          <p:cNvPicPr>
            <a:picLocks noChangeAspect="1"/>
          </p:cNvPicPr>
          <p:nvPr>
            <p:custDataLst>
              <p:tags r:id="rId1"/>
            </p:custDataLst>
          </p:nvPr>
        </p:nvPicPr>
        <p:blipFill>
          <a:blip r:embed="rId7" cstate="print">
            <a:extLst>
              <a:ext uri="{28A0092B-C50C-407E-A947-70E740481C1C}">
                <a14:useLocalDpi xmlns:a14="http://schemas.microsoft.com/office/drawing/2010/main"/>
              </a:ext>
            </a:extLst>
          </a:blip>
          <a:srcRect/>
          <a:stretch>
            <a:fillRect/>
          </a:stretch>
        </p:blipFill>
        <p:spPr bwMode="auto">
          <a:xfrm>
            <a:off x="1929607" y="4512433"/>
            <a:ext cx="193675" cy="82550"/>
          </a:xfrm>
          <a:prstGeom prst="rect">
            <a:avLst/>
          </a:prstGeom>
          <a:noFill/>
          <a:ln w="9525">
            <a:noFill/>
            <a:miter lim="800000"/>
            <a:headEnd/>
            <a:tailEnd/>
          </a:ln>
        </p:spPr>
      </p:pic>
      <p:pic>
        <p:nvPicPr>
          <p:cNvPr id="24581" name="Picture 9" descr="TP_tmp.png"/>
          <p:cNvPicPr>
            <a:picLocks noChangeAspect="1"/>
          </p:cNvPicPr>
          <p:nvPr>
            <p:custDataLst>
              <p:tags r:id="rId2"/>
            </p:custDataLst>
          </p:nvPr>
        </p:nvPicPr>
        <p:blipFill>
          <a:blip r:embed="rId8" cstate="print">
            <a:extLst>
              <a:ext uri="{28A0092B-C50C-407E-A947-70E740481C1C}">
                <a14:useLocalDpi xmlns:a14="http://schemas.microsoft.com/office/drawing/2010/main"/>
              </a:ext>
            </a:extLst>
          </a:blip>
          <a:srcRect/>
          <a:stretch>
            <a:fillRect/>
          </a:stretch>
        </p:blipFill>
        <p:spPr bwMode="auto">
          <a:xfrm>
            <a:off x="1167607" y="3902833"/>
            <a:ext cx="7189787" cy="304800"/>
          </a:xfrm>
          <a:prstGeom prst="rect">
            <a:avLst/>
          </a:prstGeom>
          <a:noFill/>
          <a:ln w="9525">
            <a:noFill/>
            <a:miter lim="800000"/>
            <a:headEnd/>
            <a:tailEnd/>
          </a:ln>
        </p:spPr>
      </p:pic>
      <p:pic>
        <p:nvPicPr>
          <p:cNvPr id="24582" name="Picture 10" descr="TP_tmp.png"/>
          <p:cNvPicPr>
            <a:picLocks noChangeAspect="1"/>
          </p:cNvPicPr>
          <p:nvPr>
            <p:custDataLst>
              <p:tags r:id="rId3"/>
            </p:custDataLst>
          </p:nvPr>
        </p:nvPicPr>
        <p:blipFill>
          <a:blip r:embed="rId9" cstate="print">
            <a:extLst>
              <a:ext uri="{28A0092B-C50C-407E-A947-70E740481C1C}">
                <a14:useLocalDpi xmlns:a14="http://schemas.microsoft.com/office/drawing/2010/main"/>
              </a:ext>
            </a:extLst>
          </a:blip>
          <a:srcRect/>
          <a:stretch>
            <a:fillRect/>
          </a:stretch>
        </p:blipFill>
        <p:spPr bwMode="auto">
          <a:xfrm>
            <a:off x="1167607" y="4969633"/>
            <a:ext cx="3497262" cy="304800"/>
          </a:xfrm>
          <a:prstGeom prst="rect">
            <a:avLst/>
          </a:prstGeom>
          <a:noFill/>
          <a:ln w="9525">
            <a:noFill/>
            <a:miter lim="800000"/>
            <a:headEnd/>
            <a:tailEnd/>
          </a:ln>
        </p:spPr>
      </p:pic>
      <p:sp>
        <p:nvSpPr>
          <p:cNvPr id="8" name="TextBox 7"/>
          <p:cNvSpPr txBox="1"/>
          <p:nvPr/>
        </p:nvSpPr>
        <p:spPr>
          <a:xfrm>
            <a:off x="9067800" y="4292768"/>
            <a:ext cx="2743200" cy="1015663"/>
          </a:xfrm>
          <a:prstGeom prst="rect">
            <a:avLst/>
          </a:prstGeom>
          <a:noFill/>
        </p:spPr>
        <p:txBody>
          <a:bodyPr wrap="square" rtlCol="0">
            <a:spAutoFit/>
          </a:bodyPr>
          <a:lstStyle/>
          <a:p>
            <a:pPr algn="ctr"/>
            <a:r>
              <a:rPr lang="en-US" sz="2000" dirty="0">
                <a:latin typeface="Calibri" pitchFamily="34" charset="0"/>
              </a:rPr>
              <a:t>Andrey Markov</a:t>
            </a:r>
          </a:p>
          <a:p>
            <a:pPr algn="ctr"/>
            <a:r>
              <a:rPr lang="en-US" sz="2000" dirty="0">
                <a:latin typeface="Calibri" pitchFamily="34" charset="0"/>
              </a:rPr>
              <a:t>(1856-1922)</a:t>
            </a:r>
          </a:p>
          <a:p>
            <a:pPr algn="ctr"/>
            <a:r>
              <a:rPr lang="en-US" sz="2000" dirty="0"/>
              <a:t>Russian mathematician</a:t>
            </a:r>
          </a:p>
        </p:txBody>
      </p:sp>
      <p:sp>
        <p:nvSpPr>
          <p:cNvPr id="2" name="Slide Number Placeholder 1">
            <a:extLst>
              <a:ext uri="{FF2B5EF4-FFF2-40B4-BE49-F238E27FC236}">
                <a16:creationId xmlns:a16="http://schemas.microsoft.com/office/drawing/2014/main" id="{DA940285-97CA-A34D-B8F3-51F47EBA0D61}"/>
              </a:ext>
            </a:extLst>
          </p:cNvPr>
          <p:cNvSpPr>
            <a:spLocks noGrp="1"/>
          </p:cNvSpPr>
          <p:nvPr>
            <p:ph type="sldNum" sz="quarter" idx="12"/>
          </p:nvPr>
        </p:nvSpPr>
        <p:spPr/>
        <p:txBody>
          <a:bodyPr/>
          <a:lstStyle/>
          <a:p>
            <a:fld id="{A2EF37A0-74FC-AB4F-AE4C-D9BFC6719E9F}" type="slidenum">
              <a:rPr lang="en-US" smtClean="0"/>
              <a:t>10</a:t>
            </a:fld>
            <a:endParaRPr lang="en-US"/>
          </a:p>
        </p:txBody>
      </p:sp>
    </p:spTree>
    <p:extLst>
      <p:ext uri="{BB962C8B-B14F-4D97-AF65-F5344CB8AC3E}">
        <p14:creationId xmlns:p14="http://schemas.microsoft.com/office/powerpoint/2010/main" val="139515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78">
                                            <p:txEl>
                                              <p:pRg st="2" end="2"/>
                                            </p:txEl>
                                          </p:spTgt>
                                        </p:tgtEl>
                                        <p:attrNameLst>
                                          <p:attrName>style.visibility</p:attrName>
                                        </p:attrNameLst>
                                      </p:cBhvr>
                                      <p:to>
                                        <p:strVal val="visible"/>
                                      </p:to>
                                    </p:set>
                                    <p:animEffect transition="in" filter="fade">
                                      <p:cBhvr>
                                        <p:cTn id="7" dur="500"/>
                                        <p:tgtEl>
                                          <p:spTgt spid="2457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4580"/>
                                        </p:tgtEl>
                                        <p:attrNameLst>
                                          <p:attrName>style.visibility</p:attrName>
                                        </p:attrNameLst>
                                      </p:cBhvr>
                                      <p:to>
                                        <p:strVal val="visible"/>
                                      </p:to>
                                    </p:set>
                                    <p:animEffect transition="in" filter="fade">
                                      <p:cBhvr>
                                        <p:cTn id="10" dur="500"/>
                                        <p:tgtEl>
                                          <p:spTgt spid="24580"/>
                                        </p:tgtEl>
                                      </p:cBhvr>
                                    </p:animEffect>
                                  </p:childTnLst>
                                </p:cTn>
                              </p:par>
                              <p:par>
                                <p:cTn id="11" presetID="10" presetClass="entr" presetSubtype="0" fill="hold" nodeType="withEffect">
                                  <p:stCondLst>
                                    <p:cond delay="0"/>
                                  </p:stCondLst>
                                  <p:childTnLst>
                                    <p:set>
                                      <p:cBhvr>
                                        <p:cTn id="12" dur="1" fill="hold">
                                          <p:stCondLst>
                                            <p:cond delay="0"/>
                                          </p:stCondLst>
                                        </p:cTn>
                                        <p:tgtEl>
                                          <p:spTgt spid="24581"/>
                                        </p:tgtEl>
                                        <p:attrNameLst>
                                          <p:attrName>style.visibility</p:attrName>
                                        </p:attrNameLst>
                                      </p:cBhvr>
                                      <p:to>
                                        <p:strVal val="visible"/>
                                      </p:to>
                                    </p:set>
                                    <p:animEffect transition="in" filter="fade">
                                      <p:cBhvr>
                                        <p:cTn id="13" dur="500"/>
                                        <p:tgtEl>
                                          <p:spTgt spid="24581"/>
                                        </p:tgtEl>
                                      </p:cBhvr>
                                    </p:animEffect>
                                  </p:childTnLst>
                                </p:cTn>
                              </p:par>
                              <p:par>
                                <p:cTn id="14" presetID="10" presetClass="entr" presetSubtype="0" fill="hold" nodeType="withEffect">
                                  <p:stCondLst>
                                    <p:cond delay="0"/>
                                  </p:stCondLst>
                                  <p:childTnLst>
                                    <p:set>
                                      <p:cBhvr>
                                        <p:cTn id="15" dur="1" fill="hold">
                                          <p:stCondLst>
                                            <p:cond delay="0"/>
                                          </p:stCondLst>
                                        </p:cTn>
                                        <p:tgtEl>
                                          <p:spTgt spid="24582"/>
                                        </p:tgtEl>
                                        <p:attrNameLst>
                                          <p:attrName>style.visibility</p:attrName>
                                        </p:attrNameLst>
                                      </p:cBhvr>
                                      <p:to>
                                        <p:strVal val="visible"/>
                                      </p:to>
                                    </p:set>
                                    <p:animEffect transition="in" filter="fade">
                                      <p:cBhvr>
                                        <p:cTn id="16"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dirty="0"/>
              <a:t>Policies</a:t>
            </a:r>
          </a:p>
        </p:txBody>
      </p:sp>
      <p:sp>
        <p:nvSpPr>
          <p:cNvPr id="26626" name="Rectangle 3"/>
          <p:cNvSpPr>
            <a:spLocks noGrp="1" noChangeArrowheads="1"/>
          </p:cNvSpPr>
          <p:nvPr>
            <p:ph idx="1"/>
          </p:nvPr>
        </p:nvSpPr>
        <p:spPr/>
        <p:txBody>
          <a:bodyPr/>
          <a:lstStyle/>
          <a:p>
            <a:r>
              <a:rPr lang="en-US" dirty="0"/>
              <a:t>In deterministic single-agent search problems, we wanted an optimal plan, or sequence of actions, from start to a goal</a:t>
            </a:r>
          </a:p>
          <a:p>
            <a:endParaRPr lang="en-US" dirty="0"/>
          </a:p>
          <a:p>
            <a:r>
              <a:rPr lang="en-US" dirty="0"/>
              <a:t>For MDPs, </a:t>
            </a:r>
            <a:r>
              <a:rPr lang="en-US" dirty="0">
                <a:sym typeface="Symbol" pitchFamily="18" charset="2"/>
              </a:rPr>
              <a:t>we focus on </a:t>
            </a:r>
            <a:r>
              <a:rPr lang="en-US" dirty="0">
                <a:solidFill>
                  <a:schemeClr val="tx2"/>
                </a:solidFill>
                <a:sym typeface="Symbol" pitchFamily="18" charset="2"/>
              </a:rPr>
              <a:t>policies</a:t>
            </a:r>
          </a:p>
          <a:p>
            <a:pPr lvl="1"/>
            <a:r>
              <a:rPr lang="en-US" dirty="0"/>
              <a:t>Policy = map of states to actions</a:t>
            </a:r>
          </a:p>
          <a:p>
            <a:pPr lvl="1"/>
            <a:r>
              <a:rPr lang="en-US" dirty="0">
                <a:sym typeface="Symbol" pitchFamily="18" charset="2"/>
              </a:rPr>
              <a:t>(s) gives an action for state s</a:t>
            </a:r>
          </a:p>
          <a:p>
            <a:endParaRPr lang="en-US" dirty="0"/>
          </a:p>
          <a:p>
            <a:r>
              <a:rPr lang="en-US" dirty="0"/>
              <a:t>We want an </a:t>
            </a:r>
            <a:r>
              <a:rPr lang="en-US" dirty="0">
                <a:solidFill>
                  <a:schemeClr val="tx2"/>
                </a:solidFill>
              </a:rPr>
              <a:t>optimal policy</a:t>
            </a:r>
            <a:r>
              <a:rPr lang="en-US" dirty="0"/>
              <a:t> </a:t>
            </a:r>
            <a:r>
              <a:rPr lang="en-US" dirty="0">
                <a:sym typeface="Symbol" pitchFamily="18" charset="2"/>
              </a:rPr>
              <a:t>*: S → A</a:t>
            </a:r>
          </a:p>
          <a:p>
            <a:pPr lvl="1"/>
            <a:r>
              <a:rPr lang="en-US" dirty="0">
                <a:sym typeface="Symbol" pitchFamily="18" charset="2"/>
              </a:rPr>
              <a:t>An optimal policy is one that maximizes</a:t>
            </a:r>
            <a:br>
              <a:rPr lang="en-US" dirty="0">
                <a:sym typeface="Symbol" pitchFamily="18" charset="2"/>
              </a:rPr>
            </a:br>
            <a:r>
              <a:rPr lang="en-US" dirty="0">
                <a:sym typeface="Symbol" pitchFamily="18" charset="2"/>
              </a:rPr>
              <a:t>expected utility if followed</a:t>
            </a:r>
          </a:p>
        </p:txBody>
      </p:sp>
      <p:pic>
        <p:nvPicPr>
          <p:cNvPr id="26627" name="Picture 4"/>
          <p:cNvPicPr>
            <a:picLocks noChangeAspect="1" noChangeArrowheads="1"/>
          </p:cNvPicPr>
          <p:nvPr/>
        </p:nvPicPr>
        <p:blipFill>
          <a:blip r:embed="rId3" cstate="print"/>
          <a:srcRect/>
          <a:stretch>
            <a:fillRect/>
          </a:stretch>
        </p:blipFill>
        <p:spPr bwMode="auto">
          <a:xfrm>
            <a:off x="7315200" y="1524000"/>
            <a:ext cx="4013200" cy="3057525"/>
          </a:xfrm>
          <a:prstGeom prst="rect">
            <a:avLst/>
          </a:prstGeom>
          <a:noFill/>
          <a:ln w="9525">
            <a:noFill/>
            <a:miter lim="800000"/>
            <a:headEnd/>
            <a:tailEnd/>
          </a:ln>
        </p:spPr>
      </p:pic>
      <p:pic>
        <p:nvPicPr>
          <p:cNvPr id="5122" name="Picture 2"/>
          <p:cNvPicPr>
            <a:picLocks noChangeAspect="1" noChangeArrowheads="1"/>
          </p:cNvPicPr>
          <p:nvPr/>
        </p:nvPicPr>
        <p:blipFill>
          <a:blip r:embed="rId4">
            <a:extLst>
              <a:ext uri="{28A0092B-C50C-407E-A947-70E740481C1C}">
                <a14:useLocalDpi xmlns:a14="http://schemas.microsoft.com/office/drawing/2010/main"/>
              </a:ext>
            </a:extLst>
          </a:blip>
          <a:stretch>
            <a:fillRect/>
          </a:stretch>
        </p:blipFill>
        <p:spPr bwMode="auto">
          <a:xfrm>
            <a:off x="6553200" y="1295742"/>
            <a:ext cx="5410200" cy="3162994"/>
          </a:xfrm>
          <a:prstGeom prst="rect">
            <a:avLst/>
          </a:prstGeom>
          <a:noFill/>
        </p:spPr>
      </p:pic>
      <p:sp>
        <p:nvSpPr>
          <p:cNvPr id="6" name="Slide Number Placeholder 5">
            <a:extLst>
              <a:ext uri="{FF2B5EF4-FFF2-40B4-BE49-F238E27FC236}">
                <a16:creationId xmlns:a16="http://schemas.microsoft.com/office/drawing/2014/main" id="{C01DBFF8-C60B-6C4C-8ACA-AC6158167B34}"/>
              </a:ext>
            </a:extLst>
          </p:cNvPr>
          <p:cNvSpPr>
            <a:spLocks noGrp="1"/>
          </p:cNvSpPr>
          <p:nvPr>
            <p:ph type="sldNum" sz="quarter" idx="12"/>
          </p:nvPr>
        </p:nvSpPr>
        <p:spPr/>
        <p:txBody>
          <a:bodyPr/>
          <a:lstStyle/>
          <a:p>
            <a:fld id="{A2EF37A0-74FC-AB4F-AE4C-D9BFC6719E9F}" type="slidenum">
              <a:rPr lang="en-US" smtClean="0"/>
              <a:t>11</a:t>
            </a:fld>
            <a:endParaRPr lang="en-US"/>
          </a:p>
        </p:txBody>
      </p:sp>
    </p:spTree>
    <p:extLst>
      <p:ext uri="{BB962C8B-B14F-4D97-AF65-F5344CB8AC3E}">
        <p14:creationId xmlns:p14="http://schemas.microsoft.com/office/powerpoint/2010/main" val="385178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6">
                                            <p:txEl>
                                              <p:pRg st="6" end="6"/>
                                            </p:txEl>
                                          </p:spTgt>
                                        </p:tgtEl>
                                        <p:attrNameLst>
                                          <p:attrName>style.visibility</p:attrName>
                                        </p:attrNameLst>
                                      </p:cBhvr>
                                      <p:to>
                                        <p:strVal val="visible"/>
                                      </p:to>
                                    </p:set>
                                    <p:animEffect transition="in" filter="fade">
                                      <p:cBhvr>
                                        <p:cTn id="7" dur="500"/>
                                        <p:tgtEl>
                                          <p:spTgt spid="26626">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626">
                                            <p:txEl>
                                              <p:pRg st="7" end="7"/>
                                            </p:txEl>
                                          </p:spTgt>
                                        </p:tgtEl>
                                        <p:attrNameLst>
                                          <p:attrName>style.visibility</p:attrName>
                                        </p:attrNameLst>
                                      </p:cBhvr>
                                      <p:to>
                                        <p:strVal val="visible"/>
                                      </p:to>
                                    </p:set>
                                    <p:animEffect transition="in" filter="fade">
                                      <p:cBhvr>
                                        <p:cTn id="10" dur="500"/>
                                        <p:tgtEl>
                                          <p:spTgt spid="2662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Policies</a:t>
            </a:r>
            <a:endParaRPr lang="en-US" dirty="0"/>
          </a:p>
        </p:txBody>
      </p:sp>
      <p:sp>
        <p:nvSpPr>
          <p:cNvPr id="3" name="Content Placeholder 2"/>
          <p:cNvSpPr>
            <a:spLocks noGrp="1"/>
          </p:cNvSpPr>
          <p:nvPr>
            <p:ph idx="1"/>
          </p:nvPr>
        </p:nvSpPr>
        <p:spPr/>
        <p:txBody>
          <a:bodyPr/>
          <a:lstStyle/>
          <a:p>
            <a:r>
              <a:rPr lang="en-US" dirty="0"/>
              <a:t>Recall: </a:t>
            </a:r>
            <a:r>
              <a:rPr lang="en-US" dirty="0">
                <a:ea typeface="ＭＳ Ｐゴシック" pitchFamily="34" charset="-128"/>
              </a:rPr>
              <a:t>An MDP is defined </a:t>
            </a:r>
            <a:r>
              <a:rPr lang="en-US" dirty="0">
                <a:solidFill>
                  <a:srgbClr val="CC0000"/>
                </a:solidFill>
                <a:ea typeface="ＭＳ Ｐゴシック" pitchFamily="34" charset="-128"/>
              </a:rPr>
              <a:t>S,A,T,R</a:t>
            </a:r>
            <a:endParaRPr lang="en-US" dirty="0">
              <a:ea typeface="ＭＳ Ｐゴシック" pitchFamily="34" charset="-128"/>
            </a:endParaRPr>
          </a:p>
          <a:p>
            <a:endParaRPr lang="en-US" dirty="0"/>
          </a:p>
          <a:p>
            <a:r>
              <a:rPr lang="en-US" dirty="0"/>
              <a:t>Keep S,A,T fixed, optimal policy may vary given different R</a:t>
            </a:r>
          </a:p>
        </p:txBody>
      </p:sp>
      <p:pic>
        <p:nvPicPr>
          <p:cNvPr id="4" name="Picture 4"/>
          <p:cNvPicPr>
            <a:picLocks noChangeAspect="1" noChangeArrowheads="1"/>
          </p:cNvPicPr>
          <p:nvPr/>
        </p:nvPicPr>
        <p:blipFill>
          <a:blip r:embed="rId2" cstate="print"/>
          <a:srcRect/>
          <a:stretch>
            <a:fillRect/>
          </a:stretch>
        </p:blipFill>
        <p:spPr bwMode="auto">
          <a:xfrm>
            <a:off x="7254206" y="3105606"/>
            <a:ext cx="4495800" cy="3484999"/>
          </a:xfrm>
          <a:prstGeom prst="rect">
            <a:avLst/>
          </a:prstGeom>
          <a:noFill/>
          <a:ln w="9525">
            <a:noFill/>
            <a:miter lim="800000"/>
            <a:headEnd/>
            <a:tailEnd/>
          </a:ln>
        </p:spPr>
      </p:pic>
      <p:pic>
        <p:nvPicPr>
          <p:cNvPr id="5"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7406606" y="3107305"/>
            <a:ext cx="4439265" cy="3197001"/>
          </a:xfrm>
          <a:prstGeom prst="rect">
            <a:avLst/>
          </a:prstGeom>
          <a:noFill/>
        </p:spPr>
      </p:pic>
      <p:pic>
        <p:nvPicPr>
          <p:cNvPr id="6" name="Picture 3"/>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474271" y="5630555"/>
            <a:ext cx="457200" cy="244617"/>
          </a:xfrm>
          <a:prstGeom prst="rect">
            <a:avLst/>
          </a:prstGeom>
          <a:noFill/>
          <a:ln w="9525">
            <a:noFill/>
            <a:miter lim="800000"/>
            <a:headEnd/>
            <a:tailEnd/>
          </a:ln>
        </p:spPr>
      </p:pic>
      <p:pic>
        <p:nvPicPr>
          <p:cNvPr id="7"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331272" y="5620206"/>
            <a:ext cx="509618" cy="218854"/>
          </a:xfrm>
          <a:prstGeom prst="rect">
            <a:avLst/>
          </a:prstGeom>
          <a:noFill/>
          <a:ln w="9525">
            <a:noFill/>
            <a:miter lim="800000"/>
            <a:headEnd/>
            <a:tailEnd/>
          </a:ln>
        </p:spPr>
      </p:pic>
      <p:pic>
        <p:nvPicPr>
          <p:cNvPr id="8" name="Picture 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9940871" y="4629606"/>
            <a:ext cx="433322" cy="781050"/>
          </a:xfrm>
          <a:prstGeom prst="rect">
            <a:avLst/>
          </a:prstGeom>
          <a:noFill/>
          <a:ln w="9525">
            <a:noFill/>
            <a:miter lim="800000"/>
            <a:headEnd/>
            <a:tailEnd/>
          </a:ln>
        </p:spPr>
      </p:pic>
      <p:pic>
        <p:nvPicPr>
          <p:cNvPr id="9" name="Picture 2" descr="C:\Users\Dan\Dropbox\Office\CS 188\Ketrina Art\MDPs\AgentTopDown.png"/>
          <p:cNvPicPr>
            <a:picLocks noChangeAspect="1" noChangeArrowheads="1"/>
          </p:cNvPicPr>
          <p:nvPr/>
        </p:nvPicPr>
        <p:blipFill>
          <a:blip r:embed="rId7" cstate="print"/>
          <a:srcRect/>
          <a:stretch>
            <a:fillRect/>
          </a:stretch>
        </p:blipFill>
        <p:spPr bwMode="auto">
          <a:xfrm>
            <a:off x="9734893" y="5315406"/>
            <a:ext cx="815578" cy="762000"/>
          </a:xfrm>
          <a:prstGeom prst="rect">
            <a:avLst/>
          </a:prstGeom>
          <a:noFill/>
        </p:spPr>
      </p:pic>
      <p:sp>
        <p:nvSpPr>
          <p:cNvPr id="10" name="TextBox 9"/>
          <p:cNvSpPr txBox="1"/>
          <p:nvPr/>
        </p:nvSpPr>
        <p:spPr>
          <a:xfrm>
            <a:off x="476410" y="3270952"/>
            <a:ext cx="6531907" cy="830997"/>
          </a:xfrm>
          <a:prstGeom prst="rect">
            <a:avLst/>
          </a:prstGeom>
          <a:noFill/>
        </p:spPr>
        <p:txBody>
          <a:bodyPr wrap="square" rtlCol="0">
            <a:spAutoFit/>
          </a:bodyPr>
          <a:lstStyle/>
          <a:p>
            <a:r>
              <a:rPr lang="en-US" sz="2400" dirty="0">
                <a:solidFill>
                  <a:srgbClr val="C00000"/>
                </a:solidFill>
              </a:rPr>
              <a:t>What is the optimal policy if R(</a:t>
            </a:r>
            <a:r>
              <a:rPr lang="en-US" sz="2400" dirty="0" err="1">
                <a:solidFill>
                  <a:srgbClr val="C00000"/>
                </a:solidFill>
              </a:rPr>
              <a:t>s,a,s</a:t>
            </a:r>
            <a:r>
              <a:rPr lang="en-US" sz="2400" dirty="0">
                <a:solidFill>
                  <a:srgbClr val="C00000"/>
                </a:solidFill>
              </a:rPr>
              <a:t>’)=-1000 for all states other than pit and target?</a:t>
            </a:r>
          </a:p>
        </p:txBody>
      </p:sp>
      <p:sp>
        <p:nvSpPr>
          <p:cNvPr id="11" name="TextBox 10"/>
          <p:cNvSpPr txBox="1"/>
          <p:nvPr/>
        </p:nvSpPr>
        <p:spPr>
          <a:xfrm>
            <a:off x="476410" y="4484409"/>
            <a:ext cx="6531907" cy="1200329"/>
          </a:xfrm>
          <a:prstGeom prst="rect">
            <a:avLst/>
          </a:prstGeom>
          <a:noFill/>
        </p:spPr>
        <p:txBody>
          <a:bodyPr wrap="square" rtlCol="0">
            <a:spAutoFit/>
          </a:bodyPr>
          <a:lstStyle/>
          <a:p>
            <a:r>
              <a:rPr lang="en-US" sz="2400" dirty="0">
                <a:solidFill>
                  <a:srgbClr val="C00000"/>
                </a:solidFill>
              </a:rPr>
              <a:t>What is the optimal policy if R(</a:t>
            </a:r>
            <a:r>
              <a:rPr lang="en-US" sz="2400" dirty="0" err="1">
                <a:solidFill>
                  <a:srgbClr val="C00000"/>
                </a:solidFill>
              </a:rPr>
              <a:t>s,a,s</a:t>
            </a:r>
            <a:r>
              <a:rPr lang="en-US" sz="2400" dirty="0">
                <a:solidFill>
                  <a:srgbClr val="C00000"/>
                </a:solidFill>
              </a:rPr>
              <a:t>’)=0 for all states other than pit and target, and reward=1000 and -1000 at pit and target respectively?</a:t>
            </a:r>
          </a:p>
        </p:txBody>
      </p:sp>
      <p:sp>
        <p:nvSpPr>
          <p:cNvPr id="12" name="Slide Number Placeholder 11">
            <a:extLst>
              <a:ext uri="{FF2B5EF4-FFF2-40B4-BE49-F238E27FC236}">
                <a16:creationId xmlns:a16="http://schemas.microsoft.com/office/drawing/2014/main" id="{09E718B8-1020-BF48-9B54-0A73F91B2796}"/>
              </a:ext>
            </a:extLst>
          </p:cNvPr>
          <p:cNvSpPr>
            <a:spLocks noGrp="1"/>
          </p:cNvSpPr>
          <p:nvPr>
            <p:ph type="sldNum" sz="quarter" idx="12"/>
          </p:nvPr>
        </p:nvSpPr>
        <p:spPr/>
        <p:txBody>
          <a:bodyPr/>
          <a:lstStyle/>
          <a:p>
            <a:fld id="{A2EF37A0-74FC-AB4F-AE4C-D9BFC6719E9F}" type="slidenum">
              <a:rPr lang="en-US" smtClean="0"/>
              <a:t>12</a:t>
            </a:fld>
            <a:endParaRPr lang="en-US"/>
          </a:p>
        </p:txBody>
      </p:sp>
    </p:spTree>
    <p:extLst>
      <p:ext uri="{BB962C8B-B14F-4D97-AF65-F5344CB8AC3E}">
        <p14:creationId xmlns:p14="http://schemas.microsoft.com/office/powerpoint/2010/main" val="381769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B1CA649C-5789-453B-9D11-6ECC3A6F9A41}"/>
              </a:ext>
            </a:extLst>
          </p:cNvPr>
          <p:cNvSpPr>
            <a:spLocks noGrp="1" noChangeArrowheads="1"/>
          </p:cNvSpPr>
          <p:nvPr>
            <p:ph idx="1"/>
          </p:nvPr>
        </p:nvSpPr>
        <p:spPr>
          <a:xfrm>
            <a:off x="531867" y="1246449"/>
            <a:ext cx="8593052" cy="4525963"/>
          </a:xfrm>
        </p:spPr>
        <p:txBody>
          <a:bodyPr/>
          <a:lstStyle/>
          <a:p>
            <a:r>
              <a:rPr lang="en-US" dirty="0">
                <a:ea typeface="ＭＳ Ｐゴシック" pitchFamily="34" charset="-128"/>
              </a:rPr>
              <a:t>{A, B, C, D} are optimal policies for one of each of the following “reward for living” scenarios: </a:t>
            </a:r>
            <a:r>
              <a:rPr lang="en-US" dirty="0">
                <a:ea typeface="ＭＳ Ｐゴシック" pitchFamily="34" charset="-128"/>
                <a:sym typeface="Symbol" pitchFamily="18" charset="2"/>
              </a:rPr>
              <a:t>{-0.01, -0.03, -0.04, -2.0}.</a:t>
            </a:r>
            <a:br>
              <a:rPr lang="en-US" dirty="0">
                <a:ea typeface="ＭＳ Ｐゴシック" pitchFamily="34" charset="-128"/>
                <a:sym typeface="Symbol" pitchFamily="18" charset="2"/>
              </a:rPr>
            </a:br>
            <a:r>
              <a:rPr lang="en-US" dirty="0">
                <a:ea typeface="ＭＳ Ｐゴシック" pitchFamily="34" charset="-128"/>
                <a:sym typeface="Symbol" pitchFamily="18" charset="2"/>
              </a:rPr>
              <a:t>Which policy maps to which reward setting?</a:t>
            </a:r>
          </a:p>
          <a:p>
            <a:endParaRPr lang="en-US" dirty="0">
              <a:ea typeface="ＭＳ Ｐゴシック" pitchFamily="34" charset="-128"/>
              <a:sym typeface="Symbol" pitchFamily="18" charset="2"/>
            </a:endParaRPr>
          </a:p>
          <a:p>
            <a:pPr marL="571500" lvl="1" indent="-571500">
              <a:buFont typeface="+mj-lt"/>
              <a:buAutoNum type="romanUcPeriod"/>
            </a:pPr>
            <a:r>
              <a:rPr lang="en-US" sz="2800" dirty="0">
                <a:ea typeface="ＭＳ Ｐゴシック" pitchFamily="34" charset="-128"/>
                <a:sym typeface="Symbol" pitchFamily="18" charset="2"/>
              </a:rPr>
              <a:t>{B, A, C, D}</a:t>
            </a:r>
          </a:p>
          <a:p>
            <a:pPr marL="571500" lvl="1" indent="-571500">
              <a:buFont typeface="+mj-lt"/>
              <a:buAutoNum type="romanUcPeriod"/>
            </a:pPr>
            <a:r>
              <a:rPr lang="en-US" sz="2800" dirty="0">
                <a:ea typeface="ＭＳ Ｐゴシック" pitchFamily="34" charset="-128"/>
                <a:sym typeface="Symbol" pitchFamily="18" charset="2"/>
              </a:rPr>
              <a:t>{B, C, A, D}</a:t>
            </a:r>
          </a:p>
          <a:p>
            <a:pPr marL="571500" lvl="1" indent="-571500">
              <a:buFont typeface="+mj-lt"/>
              <a:buAutoNum type="romanUcPeriod"/>
            </a:pPr>
            <a:r>
              <a:rPr lang="en-US" sz="2800" dirty="0">
                <a:ea typeface="ＭＳ Ｐゴシック" pitchFamily="34" charset="-128"/>
                <a:sym typeface="Symbol" pitchFamily="18" charset="2"/>
              </a:rPr>
              <a:t>{C, B, A, D}</a:t>
            </a:r>
          </a:p>
          <a:p>
            <a:pPr marL="571500" lvl="1" indent="-571500">
              <a:buFont typeface="+mj-lt"/>
              <a:buAutoNum type="romanUcPeriod"/>
            </a:pPr>
            <a:r>
              <a:rPr lang="en-US" sz="2800" dirty="0">
                <a:ea typeface="ＭＳ Ｐゴシック" pitchFamily="34" charset="-128"/>
                <a:sym typeface="Symbol" pitchFamily="18" charset="2"/>
              </a:rPr>
              <a:t>{D, A, C, B}</a:t>
            </a:r>
          </a:p>
          <a:p>
            <a:pPr marL="0" lvl="1" indent="0">
              <a:buNone/>
            </a:pPr>
            <a:endParaRPr lang="en-US" sz="2800" dirty="0">
              <a:ea typeface="ＭＳ Ｐゴシック" pitchFamily="34" charset="-128"/>
              <a:sym typeface="Symbol" pitchFamily="18" charset="2"/>
            </a:endParaRPr>
          </a:p>
        </p:txBody>
      </p:sp>
      <p:sp>
        <p:nvSpPr>
          <p:cNvPr id="28673" name="Rectangle 2"/>
          <p:cNvSpPr>
            <a:spLocks noGrp="1" noChangeArrowheads="1"/>
          </p:cNvSpPr>
          <p:nvPr>
            <p:ph type="title"/>
          </p:nvPr>
        </p:nvSpPr>
        <p:spPr>
          <a:xfrm>
            <a:off x="609600" y="152718"/>
            <a:ext cx="7721600" cy="932870"/>
          </a:xfrm>
        </p:spPr>
        <p:txBody>
          <a:bodyPr/>
          <a:lstStyle/>
          <a:p>
            <a:r>
              <a:rPr lang="en-US" dirty="0">
                <a:solidFill>
                  <a:srgbClr val="C00000"/>
                </a:solidFill>
                <a:ea typeface="ＭＳ Ｐゴシック" pitchFamily="34" charset="-128"/>
                <a:sym typeface="Symbol" pitchFamily="18" charset="2"/>
              </a:rPr>
              <a:t>Discussion Point!</a:t>
            </a:r>
          </a:p>
        </p:txBody>
      </p:sp>
      <p:grpSp>
        <p:nvGrpSpPr>
          <p:cNvPr id="3" name="Group 2">
            <a:extLst>
              <a:ext uri="{FF2B5EF4-FFF2-40B4-BE49-F238E27FC236}">
                <a16:creationId xmlns:a16="http://schemas.microsoft.com/office/drawing/2014/main" id="{0DB037B1-231B-4B4F-9298-B01DC0EA36A7}"/>
              </a:ext>
            </a:extLst>
          </p:cNvPr>
          <p:cNvGrpSpPr/>
          <p:nvPr/>
        </p:nvGrpSpPr>
        <p:grpSpPr>
          <a:xfrm>
            <a:off x="4642248" y="2478672"/>
            <a:ext cx="6378908" cy="4030453"/>
            <a:chOff x="4642248" y="2478672"/>
            <a:chExt cx="6378908" cy="4030453"/>
          </a:xfrm>
        </p:grpSpPr>
        <p:pic>
          <p:nvPicPr>
            <p:cNvPr id="1723396" name="Picture 4"/>
            <p:cNvPicPr>
              <a:picLocks noChangeAspect="1" noChangeArrowheads="1"/>
            </p:cNvPicPr>
            <p:nvPr/>
          </p:nvPicPr>
          <p:blipFill>
            <a:blip r:embed="rId3" cstate="print">
              <a:extLst>
                <a:ext uri="{28A0092B-C50C-407E-A947-70E740481C1C}">
                  <a14:useLocalDpi xmlns:a14="http://schemas.microsoft.com/office/drawing/2010/main"/>
                </a:ext>
              </a:extLst>
            </a:blip>
            <a:srcRect r="1050"/>
            <a:stretch>
              <a:fillRect/>
            </a:stretch>
          </p:blipFill>
          <p:spPr bwMode="auto">
            <a:xfrm>
              <a:off x="5184222" y="4721153"/>
              <a:ext cx="2345471" cy="1780796"/>
            </a:xfrm>
            <a:prstGeom prst="rect">
              <a:avLst/>
            </a:prstGeom>
            <a:noFill/>
            <a:ln w="9525">
              <a:noFill/>
              <a:miter lim="800000"/>
              <a:headEnd/>
              <a:tailEnd/>
            </a:ln>
          </p:spPr>
        </p:pic>
        <p:pic>
          <p:nvPicPr>
            <p:cNvPr id="28676" name="Picture 5"/>
            <p:cNvPicPr>
              <a:picLocks noChangeAspect="1" noChangeArrowheads="1"/>
            </p:cNvPicPr>
            <p:nvPr/>
          </p:nvPicPr>
          <p:blipFill>
            <a:blip r:embed="rId4" cstate="print"/>
            <a:srcRect/>
            <a:stretch>
              <a:fillRect/>
            </a:stretch>
          </p:blipFill>
          <p:spPr bwMode="auto">
            <a:xfrm>
              <a:off x="8650798" y="2542338"/>
              <a:ext cx="2370358" cy="1788872"/>
            </a:xfrm>
            <a:prstGeom prst="rect">
              <a:avLst/>
            </a:prstGeom>
            <a:noFill/>
            <a:ln w="9525">
              <a:noFill/>
              <a:miter lim="800000"/>
              <a:headEnd/>
              <a:tailEnd/>
            </a:ln>
          </p:spPr>
        </p:pic>
        <p:pic>
          <p:nvPicPr>
            <p:cNvPr id="1723398" name="Picture 6"/>
            <p:cNvPicPr>
              <a:picLocks noChangeAspect="1" noChangeArrowheads="1"/>
            </p:cNvPicPr>
            <p:nvPr/>
          </p:nvPicPr>
          <p:blipFill>
            <a:blip r:embed="rId5" cstate="print">
              <a:extLst>
                <a:ext uri="{28A0092B-C50C-407E-A947-70E740481C1C}">
                  <a14:useLocalDpi xmlns:a14="http://schemas.microsoft.com/office/drawing/2010/main"/>
                </a:ext>
              </a:extLst>
            </a:blip>
            <a:srcRect r="1141"/>
            <a:stretch>
              <a:fillRect/>
            </a:stretch>
          </p:blipFill>
          <p:spPr bwMode="auto">
            <a:xfrm>
              <a:off x="5186382" y="2561004"/>
              <a:ext cx="2343311" cy="1772721"/>
            </a:xfrm>
            <a:prstGeom prst="rect">
              <a:avLst/>
            </a:prstGeom>
            <a:noFill/>
            <a:ln w="9525">
              <a:noFill/>
              <a:miter lim="800000"/>
              <a:headEnd/>
              <a:tailEnd/>
            </a:ln>
          </p:spPr>
        </p:pic>
        <p:pic>
          <p:nvPicPr>
            <p:cNvPr id="1723399" name="Picture 7"/>
            <p:cNvPicPr>
              <a:picLocks noChangeAspect="1" noChangeArrowheads="1"/>
            </p:cNvPicPr>
            <p:nvPr/>
          </p:nvPicPr>
          <p:blipFill>
            <a:blip r:embed="rId6" cstate="print">
              <a:extLst>
                <a:ext uri="{28A0092B-C50C-407E-A947-70E740481C1C}">
                  <a14:useLocalDpi xmlns:a14="http://schemas.microsoft.com/office/drawing/2010/main"/>
                </a:ext>
              </a:extLst>
            </a:blip>
            <a:srcRect r="1521"/>
            <a:stretch>
              <a:fillRect/>
            </a:stretch>
          </p:blipFill>
          <p:spPr bwMode="auto">
            <a:xfrm>
              <a:off x="8650798" y="4728328"/>
              <a:ext cx="2334296" cy="1780797"/>
            </a:xfrm>
            <a:prstGeom prst="rect">
              <a:avLst/>
            </a:prstGeom>
            <a:noFill/>
            <a:ln w="9525">
              <a:noFill/>
              <a:miter lim="800000"/>
              <a:headEnd/>
              <a:tailEnd/>
            </a:ln>
          </p:spPr>
        </p:pic>
        <p:sp>
          <p:nvSpPr>
            <p:cNvPr id="1723400" name="Text Box 8"/>
            <p:cNvSpPr txBox="1">
              <a:spLocks noChangeArrowheads="1"/>
            </p:cNvSpPr>
            <p:nvPr/>
          </p:nvSpPr>
          <p:spPr bwMode="auto">
            <a:xfrm>
              <a:off x="8143646" y="4716635"/>
              <a:ext cx="1295400" cy="523220"/>
            </a:xfrm>
            <a:prstGeom prst="rect">
              <a:avLst/>
            </a:prstGeom>
            <a:noFill/>
            <a:ln w="9525">
              <a:noFill/>
              <a:miter lim="800000"/>
              <a:headEnd/>
              <a:tailEnd/>
            </a:ln>
          </p:spPr>
          <p:txBody>
            <a:bodyPr>
              <a:spAutoFit/>
            </a:bodyPr>
            <a:lstStyle/>
            <a:p>
              <a:pPr>
                <a:spcBef>
                  <a:spcPct val="50000"/>
                </a:spcBef>
              </a:pPr>
              <a:r>
                <a:rPr lang="en-US" sz="2800" dirty="0">
                  <a:solidFill>
                    <a:srgbClr val="0000FF"/>
                  </a:solidFill>
                  <a:latin typeface="Calibri"/>
                  <a:cs typeface="Calibri"/>
                </a:rPr>
                <a:t>D)</a:t>
              </a:r>
            </a:p>
          </p:txBody>
        </p:sp>
        <p:sp>
          <p:nvSpPr>
            <p:cNvPr id="1723401" name="Text Box 9"/>
            <p:cNvSpPr txBox="1">
              <a:spLocks noChangeArrowheads="1"/>
            </p:cNvSpPr>
            <p:nvPr/>
          </p:nvSpPr>
          <p:spPr bwMode="auto">
            <a:xfrm>
              <a:off x="4642248" y="2508648"/>
              <a:ext cx="1347788" cy="523220"/>
            </a:xfrm>
            <a:prstGeom prst="rect">
              <a:avLst/>
            </a:prstGeom>
            <a:noFill/>
            <a:ln w="9525">
              <a:noFill/>
              <a:miter lim="800000"/>
              <a:headEnd/>
              <a:tailEnd/>
            </a:ln>
          </p:spPr>
          <p:txBody>
            <a:bodyPr>
              <a:spAutoFit/>
            </a:bodyPr>
            <a:lstStyle/>
            <a:p>
              <a:pPr>
                <a:spcBef>
                  <a:spcPct val="50000"/>
                </a:spcBef>
              </a:pPr>
              <a:r>
                <a:rPr lang="en-US" sz="2800" dirty="0">
                  <a:solidFill>
                    <a:srgbClr val="0000FF"/>
                  </a:solidFill>
                  <a:latin typeface="Calibri"/>
                  <a:cs typeface="Calibri"/>
                </a:rPr>
                <a:t>A)</a:t>
              </a:r>
            </a:p>
          </p:txBody>
        </p:sp>
        <p:sp>
          <p:nvSpPr>
            <p:cNvPr id="1723402" name="Text Box 10"/>
            <p:cNvSpPr txBox="1">
              <a:spLocks noChangeArrowheads="1"/>
            </p:cNvSpPr>
            <p:nvPr/>
          </p:nvSpPr>
          <p:spPr bwMode="auto">
            <a:xfrm>
              <a:off x="4716781" y="4716635"/>
              <a:ext cx="1676400" cy="523220"/>
            </a:xfrm>
            <a:prstGeom prst="rect">
              <a:avLst/>
            </a:prstGeom>
            <a:noFill/>
            <a:ln w="9525">
              <a:noFill/>
              <a:miter lim="800000"/>
              <a:headEnd/>
              <a:tailEnd/>
            </a:ln>
          </p:spPr>
          <p:txBody>
            <a:bodyPr>
              <a:spAutoFit/>
            </a:bodyPr>
            <a:lstStyle/>
            <a:p>
              <a:pPr>
                <a:spcBef>
                  <a:spcPct val="50000"/>
                </a:spcBef>
              </a:pPr>
              <a:r>
                <a:rPr lang="en-US" sz="2800" dirty="0">
                  <a:solidFill>
                    <a:srgbClr val="0000FF"/>
                  </a:solidFill>
                  <a:latin typeface="Calibri"/>
                  <a:cs typeface="Calibri"/>
                </a:rPr>
                <a:t>C)</a:t>
              </a:r>
            </a:p>
          </p:txBody>
        </p:sp>
        <p:sp>
          <p:nvSpPr>
            <p:cNvPr id="28682" name="Text Box 11"/>
            <p:cNvSpPr txBox="1">
              <a:spLocks noChangeArrowheads="1"/>
            </p:cNvSpPr>
            <p:nvPr/>
          </p:nvSpPr>
          <p:spPr bwMode="auto">
            <a:xfrm>
              <a:off x="8143646" y="2478672"/>
              <a:ext cx="1447800" cy="523220"/>
            </a:xfrm>
            <a:prstGeom prst="rect">
              <a:avLst/>
            </a:prstGeom>
            <a:noFill/>
            <a:ln w="9525">
              <a:noFill/>
              <a:miter lim="800000"/>
              <a:headEnd/>
              <a:tailEnd/>
            </a:ln>
          </p:spPr>
          <p:txBody>
            <a:bodyPr>
              <a:spAutoFit/>
            </a:bodyPr>
            <a:lstStyle/>
            <a:p>
              <a:pPr>
                <a:spcBef>
                  <a:spcPct val="50000"/>
                </a:spcBef>
              </a:pPr>
              <a:r>
                <a:rPr lang="en-US" sz="2800" dirty="0">
                  <a:solidFill>
                    <a:srgbClr val="0000FF"/>
                  </a:solidFill>
                  <a:latin typeface="Calibri"/>
                  <a:cs typeface="Calibri"/>
                </a:rPr>
                <a:t>B)</a:t>
              </a:r>
            </a:p>
          </p:txBody>
        </p:sp>
      </p:grpSp>
      <p:sp>
        <p:nvSpPr>
          <p:cNvPr id="2" name="Slide Number Placeholder 1">
            <a:extLst>
              <a:ext uri="{FF2B5EF4-FFF2-40B4-BE49-F238E27FC236}">
                <a16:creationId xmlns:a16="http://schemas.microsoft.com/office/drawing/2014/main" id="{153DCC37-80B9-E341-98CC-3BF7E6C3E006}"/>
              </a:ext>
            </a:extLst>
          </p:cNvPr>
          <p:cNvSpPr>
            <a:spLocks noGrp="1"/>
          </p:cNvSpPr>
          <p:nvPr>
            <p:ph type="sldNum" sz="quarter" idx="12"/>
          </p:nvPr>
        </p:nvSpPr>
        <p:spPr/>
        <p:txBody>
          <a:bodyPr/>
          <a:lstStyle/>
          <a:p>
            <a:fld id="{A2EF37A0-74FC-AB4F-AE4C-D9BFC6719E9F}" type="slidenum">
              <a:rPr lang="en-US" smtClean="0"/>
              <a:t>13</a:t>
            </a:fld>
            <a:endParaRPr lang="en-US"/>
          </a:p>
        </p:txBody>
      </p:sp>
    </p:spTree>
    <p:extLst>
      <p:ext uri="{BB962C8B-B14F-4D97-AF65-F5344CB8AC3E}">
        <p14:creationId xmlns:p14="http://schemas.microsoft.com/office/powerpoint/2010/main" val="233850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B1CA649C-5789-453B-9D11-6ECC3A6F9A41}"/>
              </a:ext>
            </a:extLst>
          </p:cNvPr>
          <p:cNvSpPr>
            <a:spLocks noGrp="1" noChangeArrowheads="1"/>
          </p:cNvSpPr>
          <p:nvPr>
            <p:ph idx="1"/>
          </p:nvPr>
        </p:nvSpPr>
        <p:spPr>
          <a:xfrm>
            <a:off x="531867" y="1246449"/>
            <a:ext cx="8593052" cy="4525963"/>
          </a:xfrm>
        </p:spPr>
        <p:txBody>
          <a:bodyPr/>
          <a:lstStyle/>
          <a:p>
            <a:r>
              <a:rPr lang="en-US" dirty="0">
                <a:ea typeface="ＭＳ Ｐゴシック" pitchFamily="34" charset="-128"/>
              </a:rPr>
              <a:t>{A, B, C, D} are optimal policies for one of each of the following “reward for living” scenarios: </a:t>
            </a:r>
            <a:r>
              <a:rPr lang="en-US" dirty="0">
                <a:ea typeface="ＭＳ Ｐゴシック" pitchFamily="34" charset="-128"/>
                <a:sym typeface="Symbol" pitchFamily="18" charset="2"/>
              </a:rPr>
              <a:t>{-0.01, -0.03, -0.04, -2.0}.</a:t>
            </a:r>
            <a:br>
              <a:rPr lang="en-US" dirty="0">
                <a:ea typeface="ＭＳ Ｐゴシック" pitchFamily="34" charset="-128"/>
                <a:sym typeface="Symbol" pitchFamily="18" charset="2"/>
              </a:rPr>
            </a:br>
            <a:r>
              <a:rPr lang="en-US" dirty="0">
                <a:ea typeface="ＭＳ Ｐゴシック" pitchFamily="34" charset="-128"/>
                <a:sym typeface="Symbol" pitchFamily="18" charset="2"/>
              </a:rPr>
              <a:t>Which policy maps to which reward setting?</a:t>
            </a:r>
          </a:p>
          <a:p>
            <a:endParaRPr lang="en-US" dirty="0">
              <a:ea typeface="ＭＳ Ｐゴシック" pitchFamily="34" charset="-128"/>
              <a:sym typeface="Symbol" pitchFamily="18" charset="2"/>
            </a:endParaRPr>
          </a:p>
          <a:p>
            <a:pPr marL="571500" lvl="1" indent="-571500">
              <a:buFont typeface="+mj-lt"/>
              <a:buAutoNum type="romanUcPeriod"/>
            </a:pPr>
            <a:r>
              <a:rPr lang="en-US" sz="2800" dirty="0">
                <a:ea typeface="ＭＳ Ｐゴシック" pitchFamily="34" charset="-128"/>
                <a:sym typeface="Symbol" pitchFamily="18" charset="2"/>
              </a:rPr>
              <a:t>{B, A, C, D}</a:t>
            </a:r>
          </a:p>
          <a:p>
            <a:pPr marL="571500" lvl="1" indent="-571500">
              <a:buFont typeface="+mj-lt"/>
              <a:buAutoNum type="romanUcPeriod"/>
            </a:pPr>
            <a:r>
              <a:rPr lang="en-US" sz="2800" dirty="0">
                <a:ea typeface="ＭＳ Ｐゴシック" pitchFamily="34" charset="-128"/>
                <a:sym typeface="Symbol" pitchFamily="18" charset="2"/>
              </a:rPr>
              <a:t>{B, C, A, D}</a:t>
            </a:r>
          </a:p>
          <a:p>
            <a:pPr marL="571500" lvl="1" indent="-571500">
              <a:buFont typeface="+mj-lt"/>
              <a:buAutoNum type="romanUcPeriod"/>
            </a:pPr>
            <a:r>
              <a:rPr lang="en-US" sz="2800" dirty="0">
                <a:ea typeface="ＭＳ Ｐゴシック" pitchFamily="34" charset="-128"/>
                <a:sym typeface="Symbol" pitchFamily="18" charset="2"/>
              </a:rPr>
              <a:t>{C, B, A, D}</a:t>
            </a:r>
          </a:p>
          <a:p>
            <a:pPr marL="571500" lvl="1" indent="-571500">
              <a:buFont typeface="+mj-lt"/>
              <a:buAutoNum type="romanUcPeriod"/>
            </a:pPr>
            <a:r>
              <a:rPr lang="en-US" sz="2800" dirty="0">
                <a:ea typeface="ＭＳ Ｐゴシック" pitchFamily="34" charset="-128"/>
                <a:sym typeface="Symbol" pitchFamily="18" charset="2"/>
              </a:rPr>
              <a:t>{D, A, C, B}</a:t>
            </a:r>
          </a:p>
          <a:p>
            <a:pPr marL="0" lvl="1" indent="0">
              <a:buNone/>
            </a:pPr>
            <a:endParaRPr lang="en-US" sz="2800" dirty="0">
              <a:ea typeface="ＭＳ Ｐゴシック" pitchFamily="34" charset="-128"/>
              <a:sym typeface="Symbol" pitchFamily="18" charset="2"/>
            </a:endParaRPr>
          </a:p>
        </p:txBody>
      </p:sp>
      <p:sp>
        <p:nvSpPr>
          <p:cNvPr id="28673" name="Rectangle 2"/>
          <p:cNvSpPr>
            <a:spLocks noGrp="1" noChangeArrowheads="1"/>
          </p:cNvSpPr>
          <p:nvPr>
            <p:ph type="title"/>
          </p:nvPr>
        </p:nvSpPr>
        <p:spPr>
          <a:xfrm>
            <a:off x="609600" y="152718"/>
            <a:ext cx="7721600" cy="932870"/>
          </a:xfrm>
        </p:spPr>
        <p:txBody>
          <a:bodyPr/>
          <a:lstStyle/>
          <a:p>
            <a:r>
              <a:rPr lang="en-US" dirty="0">
                <a:solidFill>
                  <a:srgbClr val="C00000"/>
                </a:solidFill>
                <a:ea typeface="ＭＳ Ｐゴシック" pitchFamily="34" charset="-128"/>
                <a:sym typeface="Symbol" pitchFamily="18" charset="2"/>
              </a:rPr>
              <a:t>Discussion Point!</a:t>
            </a:r>
          </a:p>
        </p:txBody>
      </p:sp>
      <p:grpSp>
        <p:nvGrpSpPr>
          <p:cNvPr id="3" name="Group 2">
            <a:extLst>
              <a:ext uri="{FF2B5EF4-FFF2-40B4-BE49-F238E27FC236}">
                <a16:creationId xmlns:a16="http://schemas.microsoft.com/office/drawing/2014/main" id="{0DB037B1-231B-4B4F-9298-B01DC0EA36A7}"/>
              </a:ext>
            </a:extLst>
          </p:cNvPr>
          <p:cNvGrpSpPr/>
          <p:nvPr/>
        </p:nvGrpSpPr>
        <p:grpSpPr>
          <a:xfrm>
            <a:off x="4642248" y="2478672"/>
            <a:ext cx="6378908" cy="4030453"/>
            <a:chOff x="4642248" y="2478672"/>
            <a:chExt cx="6378908" cy="4030453"/>
          </a:xfrm>
        </p:grpSpPr>
        <p:pic>
          <p:nvPicPr>
            <p:cNvPr id="1723396" name="Picture 4"/>
            <p:cNvPicPr>
              <a:picLocks noChangeAspect="1" noChangeArrowheads="1"/>
            </p:cNvPicPr>
            <p:nvPr/>
          </p:nvPicPr>
          <p:blipFill>
            <a:blip r:embed="rId3" cstate="print">
              <a:extLst>
                <a:ext uri="{28A0092B-C50C-407E-A947-70E740481C1C}">
                  <a14:useLocalDpi xmlns:a14="http://schemas.microsoft.com/office/drawing/2010/main"/>
                </a:ext>
              </a:extLst>
            </a:blip>
            <a:srcRect r="1050"/>
            <a:stretch>
              <a:fillRect/>
            </a:stretch>
          </p:blipFill>
          <p:spPr bwMode="auto">
            <a:xfrm>
              <a:off x="5184222" y="4721153"/>
              <a:ext cx="2345471" cy="1780796"/>
            </a:xfrm>
            <a:prstGeom prst="rect">
              <a:avLst/>
            </a:prstGeom>
            <a:noFill/>
            <a:ln w="9525">
              <a:noFill/>
              <a:miter lim="800000"/>
              <a:headEnd/>
              <a:tailEnd/>
            </a:ln>
          </p:spPr>
        </p:pic>
        <p:pic>
          <p:nvPicPr>
            <p:cNvPr id="28676" name="Picture 5"/>
            <p:cNvPicPr>
              <a:picLocks noChangeAspect="1" noChangeArrowheads="1"/>
            </p:cNvPicPr>
            <p:nvPr/>
          </p:nvPicPr>
          <p:blipFill>
            <a:blip r:embed="rId4" cstate="print"/>
            <a:srcRect/>
            <a:stretch>
              <a:fillRect/>
            </a:stretch>
          </p:blipFill>
          <p:spPr bwMode="auto">
            <a:xfrm>
              <a:off x="8650798" y="2542338"/>
              <a:ext cx="2370358" cy="1788872"/>
            </a:xfrm>
            <a:prstGeom prst="rect">
              <a:avLst/>
            </a:prstGeom>
            <a:noFill/>
            <a:ln w="9525">
              <a:noFill/>
              <a:miter lim="800000"/>
              <a:headEnd/>
              <a:tailEnd/>
            </a:ln>
          </p:spPr>
        </p:pic>
        <p:pic>
          <p:nvPicPr>
            <p:cNvPr id="1723398" name="Picture 6"/>
            <p:cNvPicPr>
              <a:picLocks noChangeAspect="1" noChangeArrowheads="1"/>
            </p:cNvPicPr>
            <p:nvPr/>
          </p:nvPicPr>
          <p:blipFill>
            <a:blip r:embed="rId5" cstate="print">
              <a:extLst>
                <a:ext uri="{28A0092B-C50C-407E-A947-70E740481C1C}">
                  <a14:useLocalDpi xmlns:a14="http://schemas.microsoft.com/office/drawing/2010/main"/>
                </a:ext>
              </a:extLst>
            </a:blip>
            <a:srcRect r="1141"/>
            <a:stretch>
              <a:fillRect/>
            </a:stretch>
          </p:blipFill>
          <p:spPr bwMode="auto">
            <a:xfrm>
              <a:off x="5186382" y="2561004"/>
              <a:ext cx="2343311" cy="1772721"/>
            </a:xfrm>
            <a:prstGeom prst="rect">
              <a:avLst/>
            </a:prstGeom>
            <a:noFill/>
            <a:ln w="9525">
              <a:noFill/>
              <a:miter lim="800000"/>
              <a:headEnd/>
              <a:tailEnd/>
            </a:ln>
          </p:spPr>
        </p:pic>
        <p:pic>
          <p:nvPicPr>
            <p:cNvPr id="1723399" name="Picture 7"/>
            <p:cNvPicPr>
              <a:picLocks noChangeAspect="1" noChangeArrowheads="1"/>
            </p:cNvPicPr>
            <p:nvPr/>
          </p:nvPicPr>
          <p:blipFill>
            <a:blip r:embed="rId6" cstate="print">
              <a:extLst>
                <a:ext uri="{28A0092B-C50C-407E-A947-70E740481C1C}">
                  <a14:useLocalDpi xmlns:a14="http://schemas.microsoft.com/office/drawing/2010/main"/>
                </a:ext>
              </a:extLst>
            </a:blip>
            <a:srcRect r="1521"/>
            <a:stretch>
              <a:fillRect/>
            </a:stretch>
          </p:blipFill>
          <p:spPr bwMode="auto">
            <a:xfrm>
              <a:off x="8650798" y="4728328"/>
              <a:ext cx="2334296" cy="1780797"/>
            </a:xfrm>
            <a:prstGeom prst="rect">
              <a:avLst/>
            </a:prstGeom>
            <a:noFill/>
            <a:ln w="9525">
              <a:noFill/>
              <a:miter lim="800000"/>
              <a:headEnd/>
              <a:tailEnd/>
            </a:ln>
          </p:spPr>
        </p:pic>
        <p:sp>
          <p:nvSpPr>
            <p:cNvPr id="1723400" name="Text Box 8"/>
            <p:cNvSpPr txBox="1">
              <a:spLocks noChangeArrowheads="1"/>
            </p:cNvSpPr>
            <p:nvPr/>
          </p:nvSpPr>
          <p:spPr bwMode="auto">
            <a:xfrm>
              <a:off x="8143646" y="4716635"/>
              <a:ext cx="1295400" cy="523220"/>
            </a:xfrm>
            <a:prstGeom prst="rect">
              <a:avLst/>
            </a:prstGeom>
            <a:noFill/>
            <a:ln w="9525">
              <a:noFill/>
              <a:miter lim="800000"/>
              <a:headEnd/>
              <a:tailEnd/>
            </a:ln>
          </p:spPr>
          <p:txBody>
            <a:bodyPr>
              <a:spAutoFit/>
            </a:bodyPr>
            <a:lstStyle/>
            <a:p>
              <a:pPr>
                <a:spcBef>
                  <a:spcPct val="50000"/>
                </a:spcBef>
              </a:pPr>
              <a:r>
                <a:rPr lang="en-US" sz="2800" dirty="0">
                  <a:solidFill>
                    <a:srgbClr val="0000FF"/>
                  </a:solidFill>
                  <a:latin typeface="Calibri"/>
                  <a:cs typeface="Calibri"/>
                </a:rPr>
                <a:t>D)</a:t>
              </a:r>
            </a:p>
          </p:txBody>
        </p:sp>
        <p:sp>
          <p:nvSpPr>
            <p:cNvPr id="1723401" name="Text Box 9"/>
            <p:cNvSpPr txBox="1">
              <a:spLocks noChangeArrowheads="1"/>
            </p:cNvSpPr>
            <p:nvPr/>
          </p:nvSpPr>
          <p:spPr bwMode="auto">
            <a:xfrm>
              <a:off x="4642248" y="2508648"/>
              <a:ext cx="1347788" cy="523220"/>
            </a:xfrm>
            <a:prstGeom prst="rect">
              <a:avLst/>
            </a:prstGeom>
            <a:noFill/>
            <a:ln w="9525">
              <a:noFill/>
              <a:miter lim="800000"/>
              <a:headEnd/>
              <a:tailEnd/>
            </a:ln>
          </p:spPr>
          <p:txBody>
            <a:bodyPr>
              <a:spAutoFit/>
            </a:bodyPr>
            <a:lstStyle/>
            <a:p>
              <a:pPr>
                <a:spcBef>
                  <a:spcPct val="50000"/>
                </a:spcBef>
              </a:pPr>
              <a:r>
                <a:rPr lang="en-US" sz="2800" dirty="0">
                  <a:solidFill>
                    <a:srgbClr val="0000FF"/>
                  </a:solidFill>
                  <a:latin typeface="Calibri"/>
                  <a:cs typeface="Calibri"/>
                </a:rPr>
                <a:t>A)</a:t>
              </a:r>
            </a:p>
          </p:txBody>
        </p:sp>
        <p:sp>
          <p:nvSpPr>
            <p:cNvPr id="1723402" name="Text Box 10"/>
            <p:cNvSpPr txBox="1">
              <a:spLocks noChangeArrowheads="1"/>
            </p:cNvSpPr>
            <p:nvPr/>
          </p:nvSpPr>
          <p:spPr bwMode="auto">
            <a:xfrm>
              <a:off x="4716781" y="4716635"/>
              <a:ext cx="1676400" cy="523220"/>
            </a:xfrm>
            <a:prstGeom prst="rect">
              <a:avLst/>
            </a:prstGeom>
            <a:noFill/>
            <a:ln w="9525">
              <a:noFill/>
              <a:miter lim="800000"/>
              <a:headEnd/>
              <a:tailEnd/>
            </a:ln>
          </p:spPr>
          <p:txBody>
            <a:bodyPr>
              <a:spAutoFit/>
            </a:bodyPr>
            <a:lstStyle/>
            <a:p>
              <a:pPr>
                <a:spcBef>
                  <a:spcPct val="50000"/>
                </a:spcBef>
              </a:pPr>
              <a:r>
                <a:rPr lang="en-US" sz="2800" dirty="0">
                  <a:solidFill>
                    <a:srgbClr val="0000FF"/>
                  </a:solidFill>
                  <a:latin typeface="Calibri"/>
                  <a:cs typeface="Calibri"/>
                </a:rPr>
                <a:t>C)</a:t>
              </a:r>
            </a:p>
          </p:txBody>
        </p:sp>
        <p:sp>
          <p:nvSpPr>
            <p:cNvPr id="28682" name="Text Box 11"/>
            <p:cNvSpPr txBox="1">
              <a:spLocks noChangeArrowheads="1"/>
            </p:cNvSpPr>
            <p:nvPr/>
          </p:nvSpPr>
          <p:spPr bwMode="auto">
            <a:xfrm>
              <a:off x="8143646" y="2478672"/>
              <a:ext cx="1447800" cy="523220"/>
            </a:xfrm>
            <a:prstGeom prst="rect">
              <a:avLst/>
            </a:prstGeom>
            <a:noFill/>
            <a:ln w="9525">
              <a:noFill/>
              <a:miter lim="800000"/>
              <a:headEnd/>
              <a:tailEnd/>
            </a:ln>
          </p:spPr>
          <p:txBody>
            <a:bodyPr>
              <a:spAutoFit/>
            </a:bodyPr>
            <a:lstStyle/>
            <a:p>
              <a:pPr>
                <a:spcBef>
                  <a:spcPct val="50000"/>
                </a:spcBef>
              </a:pPr>
              <a:r>
                <a:rPr lang="en-US" sz="2800" dirty="0">
                  <a:solidFill>
                    <a:srgbClr val="0000FF"/>
                  </a:solidFill>
                  <a:latin typeface="Calibri"/>
                  <a:cs typeface="Calibri"/>
                </a:rPr>
                <a:t>B)</a:t>
              </a:r>
            </a:p>
          </p:txBody>
        </p:sp>
      </p:grpSp>
      <p:sp>
        <p:nvSpPr>
          <p:cNvPr id="2" name="Slide Number Placeholder 1">
            <a:extLst>
              <a:ext uri="{FF2B5EF4-FFF2-40B4-BE49-F238E27FC236}">
                <a16:creationId xmlns:a16="http://schemas.microsoft.com/office/drawing/2014/main" id="{153DCC37-80B9-E341-98CC-3BF7E6C3E006}"/>
              </a:ext>
            </a:extLst>
          </p:cNvPr>
          <p:cNvSpPr>
            <a:spLocks noGrp="1"/>
          </p:cNvSpPr>
          <p:nvPr>
            <p:ph type="sldNum" sz="quarter" idx="12"/>
          </p:nvPr>
        </p:nvSpPr>
        <p:spPr/>
        <p:txBody>
          <a:bodyPr/>
          <a:lstStyle/>
          <a:p>
            <a:fld id="{A2EF37A0-74FC-AB4F-AE4C-D9BFC6719E9F}" type="slidenum">
              <a:rPr lang="en-US" smtClean="0"/>
              <a:t>14</a:t>
            </a:fld>
            <a:endParaRPr lang="en-US"/>
          </a:p>
        </p:txBody>
      </p:sp>
      <p:sp>
        <p:nvSpPr>
          <p:cNvPr id="4" name="Rounded Rectangle 3">
            <a:extLst>
              <a:ext uri="{FF2B5EF4-FFF2-40B4-BE49-F238E27FC236}">
                <a16:creationId xmlns:a16="http://schemas.microsoft.com/office/drawing/2014/main" id="{9F4FE725-1173-4141-9154-8134D7245785}"/>
              </a:ext>
            </a:extLst>
          </p:cNvPr>
          <p:cNvSpPr/>
          <p:nvPr/>
        </p:nvSpPr>
        <p:spPr>
          <a:xfrm>
            <a:off x="531867" y="3232298"/>
            <a:ext cx="2572840" cy="616688"/>
          </a:xfrm>
          <a:prstGeom prst="roundRect">
            <a:avLst/>
          </a:prstGeom>
          <a:noFill/>
          <a:ln w="76200">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89803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609599" y="152718"/>
            <a:ext cx="10426995" cy="777853"/>
          </a:xfrm>
        </p:spPr>
        <p:txBody>
          <a:bodyPr>
            <a:normAutofit/>
          </a:bodyPr>
          <a:lstStyle/>
          <a:p>
            <a:r>
              <a:rPr lang="en-US" dirty="0">
                <a:solidFill>
                  <a:srgbClr val="C00000"/>
                </a:solidFill>
                <a:ea typeface="ＭＳ Ｐゴシック" pitchFamily="34" charset="-128"/>
                <a:sym typeface="Symbol" pitchFamily="18" charset="2"/>
              </a:rPr>
              <a:t>Discussion Point!  Policies</a:t>
            </a:r>
            <a:endParaRPr lang="en-US" dirty="0">
              <a:ea typeface="ＭＳ Ｐゴシック" pitchFamily="34" charset="-128"/>
              <a:sym typeface="Symbol" pitchFamily="18" charset="2"/>
            </a:endParaRPr>
          </a:p>
        </p:txBody>
      </p:sp>
      <p:pic>
        <p:nvPicPr>
          <p:cNvPr id="1723396" name="Picture 4"/>
          <p:cNvPicPr>
            <a:picLocks noChangeAspect="1" noChangeArrowheads="1"/>
          </p:cNvPicPr>
          <p:nvPr/>
        </p:nvPicPr>
        <p:blipFill>
          <a:blip r:embed="rId3" cstate="print">
            <a:extLst>
              <a:ext uri="{28A0092B-C50C-407E-A947-70E740481C1C}">
                <a14:useLocalDpi xmlns:a14="http://schemas.microsoft.com/office/drawing/2010/main"/>
              </a:ext>
            </a:extLst>
          </a:blip>
          <a:srcRect r="1050"/>
          <a:stretch>
            <a:fillRect/>
          </a:stretch>
        </p:blipFill>
        <p:spPr bwMode="auto">
          <a:xfrm>
            <a:off x="7239000" y="1360487"/>
            <a:ext cx="2766237" cy="2100262"/>
          </a:xfrm>
          <a:prstGeom prst="rect">
            <a:avLst/>
          </a:prstGeom>
          <a:noFill/>
          <a:ln w="9525">
            <a:noFill/>
            <a:miter lim="800000"/>
            <a:headEnd/>
            <a:tailEnd/>
          </a:ln>
        </p:spPr>
      </p:pic>
      <p:pic>
        <p:nvPicPr>
          <p:cNvPr id="28676" name="Picture 5"/>
          <p:cNvPicPr>
            <a:picLocks noChangeAspect="1" noChangeArrowheads="1"/>
          </p:cNvPicPr>
          <p:nvPr/>
        </p:nvPicPr>
        <p:blipFill>
          <a:blip r:embed="rId4" cstate="print"/>
          <a:srcRect/>
          <a:stretch>
            <a:fillRect/>
          </a:stretch>
        </p:blipFill>
        <p:spPr bwMode="auto">
          <a:xfrm>
            <a:off x="2209800" y="1360487"/>
            <a:ext cx="2795588" cy="2109787"/>
          </a:xfrm>
          <a:prstGeom prst="rect">
            <a:avLst/>
          </a:prstGeom>
          <a:noFill/>
          <a:ln w="9525">
            <a:noFill/>
            <a:miter lim="800000"/>
            <a:headEnd/>
            <a:tailEnd/>
          </a:ln>
        </p:spPr>
      </p:pic>
      <p:pic>
        <p:nvPicPr>
          <p:cNvPr id="1723398" name="Picture 6"/>
          <p:cNvPicPr>
            <a:picLocks noChangeAspect="1" noChangeArrowheads="1"/>
          </p:cNvPicPr>
          <p:nvPr/>
        </p:nvPicPr>
        <p:blipFill>
          <a:blip r:embed="rId5" cstate="print">
            <a:extLst>
              <a:ext uri="{28A0092B-C50C-407E-A947-70E740481C1C}">
                <a14:useLocalDpi xmlns:a14="http://schemas.microsoft.com/office/drawing/2010/main"/>
              </a:ext>
            </a:extLst>
          </a:blip>
          <a:srcRect r="1141"/>
          <a:stretch>
            <a:fillRect/>
          </a:stretch>
        </p:blipFill>
        <p:spPr bwMode="auto">
          <a:xfrm>
            <a:off x="2233613" y="4165599"/>
            <a:ext cx="2763689" cy="2090738"/>
          </a:xfrm>
          <a:prstGeom prst="rect">
            <a:avLst/>
          </a:prstGeom>
          <a:noFill/>
          <a:ln w="9525">
            <a:noFill/>
            <a:miter lim="800000"/>
            <a:headEnd/>
            <a:tailEnd/>
          </a:ln>
        </p:spPr>
      </p:pic>
      <p:pic>
        <p:nvPicPr>
          <p:cNvPr id="1723399" name="Picture 7"/>
          <p:cNvPicPr>
            <a:picLocks noChangeAspect="1" noChangeArrowheads="1"/>
          </p:cNvPicPr>
          <p:nvPr/>
        </p:nvPicPr>
        <p:blipFill>
          <a:blip r:embed="rId6" cstate="print">
            <a:extLst>
              <a:ext uri="{28A0092B-C50C-407E-A947-70E740481C1C}">
                <a14:useLocalDpi xmlns:a14="http://schemas.microsoft.com/office/drawing/2010/main"/>
              </a:ext>
            </a:extLst>
          </a:blip>
          <a:srcRect r="1521"/>
          <a:stretch>
            <a:fillRect/>
          </a:stretch>
        </p:blipFill>
        <p:spPr bwMode="auto">
          <a:xfrm>
            <a:off x="7262813" y="4165599"/>
            <a:ext cx="2753057" cy="2100263"/>
          </a:xfrm>
          <a:prstGeom prst="rect">
            <a:avLst/>
          </a:prstGeom>
          <a:noFill/>
          <a:ln w="9525">
            <a:noFill/>
            <a:miter lim="800000"/>
            <a:headEnd/>
            <a:tailEnd/>
          </a:ln>
        </p:spPr>
      </p:pic>
      <p:sp>
        <p:nvSpPr>
          <p:cNvPr id="1723400" name="Text Box 8"/>
          <p:cNvSpPr txBox="1">
            <a:spLocks noChangeArrowheads="1"/>
          </p:cNvSpPr>
          <p:nvPr/>
        </p:nvSpPr>
        <p:spPr bwMode="auto">
          <a:xfrm>
            <a:off x="7941685" y="6248400"/>
            <a:ext cx="1796089" cy="461665"/>
          </a:xfrm>
          <a:prstGeom prst="rect">
            <a:avLst/>
          </a:prstGeom>
          <a:noFill/>
          <a:ln w="9525">
            <a:noFill/>
            <a:miter lim="800000"/>
            <a:headEnd/>
            <a:tailEnd/>
          </a:ln>
        </p:spPr>
        <p:txBody>
          <a:bodyPr wrap="square">
            <a:spAutoFit/>
          </a:bodyPr>
          <a:lstStyle/>
          <a:p>
            <a:pPr>
              <a:spcBef>
                <a:spcPct val="50000"/>
              </a:spcBef>
            </a:pPr>
            <a:r>
              <a:rPr lang="en-US" sz="2400" dirty="0">
                <a:latin typeface="Calibri"/>
                <a:cs typeface="Calibri"/>
              </a:rPr>
              <a:t>R(s) = -2.0</a:t>
            </a:r>
          </a:p>
        </p:txBody>
      </p:sp>
      <p:sp>
        <p:nvSpPr>
          <p:cNvPr id="1723401" name="Text Box 9"/>
          <p:cNvSpPr txBox="1">
            <a:spLocks noChangeArrowheads="1"/>
          </p:cNvSpPr>
          <p:nvPr/>
        </p:nvSpPr>
        <p:spPr bwMode="auto">
          <a:xfrm>
            <a:off x="2964873" y="6234112"/>
            <a:ext cx="1868726" cy="461665"/>
          </a:xfrm>
          <a:prstGeom prst="rect">
            <a:avLst/>
          </a:prstGeom>
          <a:noFill/>
          <a:ln w="9525">
            <a:noFill/>
            <a:miter lim="800000"/>
            <a:headEnd/>
            <a:tailEnd/>
          </a:ln>
        </p:spPr>
        <p:txBody>
          <a:bodyPr wrap="square">
            <a:spAutoFit/>
          </a:bodyPr>
          <a:lstStyle/>
          <a:p>
            <a:pPr>
              <a:spcBef>
                <a:spcPct val="50000"/>
              </a:spcBef>
            </a:pPr>
            <a:r>
              <a:rPr lang="en-US" sz="2400">
                <a:latin typeface="Calibri"/>
                <a:cs typeface="Calibri"/>
              </a:rPr>
              <a:t>R(s) = -0.4</a:t>
            </a:r>
          </a:p>
        </p:txBody>
      </p:sp>
      <p:sp>
        <p:nvSpPr>
          <p:cNvPr id="1723402" name="Text Box 10"/>
          <p:cNvSpPr txBox="1">
            <a:spLocks noChangeArrowheads="1"/>
          </p:cNvSpPr>
          <p:nvPr/>
        </p:nvSpPr>
        <p:spPr bwMode="auto">
          <a:xfrm>
            <a:off x="7894060" y="3429000"/>
            <a:ext cx="2324351" cy="461665"/>
          </a:xfrm>
          <a:prstGeom prst="rect">
            <a:avLst/>
          </a:prstGeom>
          <a:noFill/>
          <a:ln w="9525">
            <a:noFill/>
            <a:miter lim="800000"/>
            <a:headEnd/>
            <a:tailEnd/>
          </a:ln>
        </p:spPr>
        <p:txBody>
          <a:bodyPr wrap="square">
            <a:spAutoFit/>
          </a:bodyPr>
          <a:lstStyle/>
          <a:p>
            <a:pPr>
              <a:spcBef>
                <a:spcPct val="50000"/>
              </a:spcBef>
            </a:pPr>
            <a:r>
              <a:rPr lang="en-US" sz="2400">
                <a:latin typeface="Calibri"/>
                <a:cs typeface="Calibri"/>
              </a:rPr>
              <a:t>R(s) = -0.03</a:t>
            </a:r>
          </a:p>
        </p:txBody>
      </p:sp>
      <p:sp>
        <p:nvSpPr>
          <p:cNvPr id="28682" name="Text Box 11"/>
          <p:cNvSpPr txBox="1">
            <a:spLocks noChangeArrowheads="1"/>
          </p:cNvSpPr>
          <p:nvPr/>
        </p:nvSpPr>
        <p:spPr bwMode="auto">
          <a:xfrm>
            <a:off x="2914867" y="3492067"/>
            <a:ext cx="2007394" cy="461665"/>
          </a:xfrm>
          <a:prstGeom prst="rect">
            <a:avLst/>
          </a:prstGeom>
          <a:noFill/>
          <a:ln w="9525">
            <a:noFill/>
            <a:miter lim="800000"/>
            <a:headEnd/>
            <a:tailEnd/>
          </a:ln>
        </p:spPr>
        <p:txBody>
          <a:bodyPr wrap="square">
            <a:spAutoFit/>
          </a:bodyPr>
          <a:lstStyle/>
          <a:p>
            <a:pPr>
              <a:spcBef>
                <a:spcPct val="50000"/>
              </a:spcBef>
            </a:pPr>
            <a:r>
              <a:rPr lang="en-US" sz="2400" dirty="0">
                <a:latin typeface="Calibri"/>
                <a:cs typeface="Calibri"/>
              </a:rPr>
              <a:t>R(s) = -0.01</a:t>
            </a:r>
          </a:p>
        </p:txBody>
      </p:sp>
      <p:sp>
        <p:nvSpPr>
          <p:cNvPr id="3" name="Slide Number Placeholder 2">
            <a:extLst>
              <a:ext uri="{FF2B5EF4-FFF2-40B4-BE49-F238E27FC236}">
                <a16:creationId xmlns:a16="http://schemas.microsoft.com/office/drawing/2014/main" id="{C2B32276-E506-F347-BA0C-15CCA418A53E}"/>
              </a:ext>
            </a:extLst>
          </p:cNvPr>
          <p:cNvSpPr>
            <a:spLocks noGrp="1"/>
          </p:cNvSpPr>
          <p:nvPr>
            <p:ph type="sldNum" sz="quarter" idx="12"/>
          </p:nvPr>
        </p:nvSpPr>
        <p:spPr/>
        <p:txBody>
          <a:bodyPr/>
          <a:lstStyle/>
          <a:p>
            <a:fld id="{A2EF37A0-74FC-AB4F-AE4C-D9BFC6719E9F}" type="slidenum">
              <a:rPr lang="en-US" smtClean="0"/>
              <a:t>15</a:t>
            </a:fld>
            <a:endParaRPr lang="en-US"/>
          </a:p>
        </p:txBody>
      </p:sp>
    </p:spTree>
    <p:extLst>
      <p:ext uri="{BB962C8B-B14F-4D97-AF65-F5344CB8AC3E}">
        <p14:creationId xmlns:p14="http://schemas.microsoft.com/office/powerpoint/2010/main" val="3791553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233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340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233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234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233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23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3400" grpId="0"/>
      <p:bldP spid="1723401" grpId="0"/>
      <p:bldP spid="172340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Utilities of Sequences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2259012" y="1588519"/>
            <a:ext cx="7875588" cy="4999617"/>
          </a:xfrm>
          <a:prstGeom prst="rect">
            <a:avLst/>
          </a:prstGeom>
          <a:noFill/>
        </p:spPr>
      </p:pic>
      <p:sp>
        <p:nvSpPr>
          <p:cNvPr id="3" name="Slide Number Placeholder 2">
            <a:extLst>
              <a:ext uri="{FF2B5EF4-FFF2-40B4-BE49-F238E27FC236}">
                <a16:creationId xmlns:a16="http://schemas.microsoft.com/office/drawing/2014/main" id="{51CF2416-AAD3-B547-88D5-53C90E2F534D}"/>
              </a:ext>
            </a:extLst>
          </p:cNvPr>
          <p:cNvSpPr>
            <a:spLocks noGrp="1"/>
          </p:cNvSpPr>
          <p:nvPr>
            <p:ph type="sldNum" sz="quarter" idx="12"/>
          </p:nvPr>
        </p:nvSpPr>
        <p:spPr/>
        <p:txBody>
          <a:bodyPr/>
          <a:lstStyle/>
          <a:p>
            <a:fld id="{A2EF37A0-74FC-AB4F-AE4C-D9BFC6719E9F}" type="slidenum">
              <a:rPr lang="en-US" smtClean="0"/>
              <a:t>16</a:t>
            </a:fld>
            <a:endParaRPr lang="en-US"/>
          </a:p>
        </p:txBody>
      </p:sp>
    </p:spTree>
    <p:extLst>
      <p:ext uri="{BB962C8B-B14F-4D97-AF65-F5344CB8AC3E}">
        <p14:creationId xmlns:p14="http://schemas.microsoft.com/office/powerpoint/2010/main" val="191824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Utilities of Sequences</a:t>
            </a:r>
          </a:p>
        </p:txBody>
      </p:sp>
      <p:sp>
        <p:nvSpPr>
          <p:cNvPr id="3" name="Content Placeholder 2"/>
          <p:cNvSpPr>
            <a:spLocks noGrp="1"/>
          </p:cNvSpPr>
          <p:nvPr>
            <p:ph idx="1"/>
          </p:nvPr>
        </p:nvSpPr>
        <p:spPr/>
        <p:txBody>
          <a:bodyPr/>
          <a:lstStyle/>
          <a:p>
            <a:r>
              <a:rPr lang="en-US" sz="2800" dirty="0"/>
              <a:t>What preferences should an agent have over reward sequences?</a:t>
            </a:r>
          </a:p>
          <a:p>
            <a:endParaRPr lang="en-US" sz="2800" dirty="0"/>
          </a:p>
          <a:p>
            <a:r>
              <a:rPr lang="en-US" sz="2800" dirty="0"/>
              <a:t>More or less?</a:t>
            </a:r>
          </a:p>
          <a:p>
            <a:endParaRPr lang="en-US" sz="2800" dirty="0"/>
          </a:p>
          <a:p>
            <a:r>
              <a:rPr lang="en-US" sz="2800" dirty="0"/>
              <a:t>Now or later?</a:t>
            </a:r>
          </a:p>
          <a:p>
            <a:endParaRPr lang="en-US" sz="2800" dirty="0"/>
          </a:p>
          <a:p>
            <a:endParaRPr lang="en-US" sz="2800" dirty="0"/>
          </a:p>
          <a:p>
            <a:endParaRPr lang="en-US" sz="2800" dirty="0"/>
          </a:p>
          <a:p>
            <a:endParaRPr lang="en-US" sz="28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7315200" y="3505497"/>
            <a:ext cx="4648200" cy="2950792"/>
          </a:xfrm>
          <a:prstGeom prst="rect">
            <a:avLst/>
          </a:prstGeom>
          <a:noFill/>
        </p:spPr>
      </p:pic>
      <p:sp>
        <p:nvSpPr>
          <p:cNvPr id="6" name="TextBox 5"/>
          <p:cNvSpPr txBox="1"/>
          <p:nvPr/>
        </p:nvSpPr>
        <p:spPr>
          <a:xfrm>
            <a:off x="3762150" y="3335468"/>
            <a:ext cx="1297150" cy="523220"/>
          </a:xfrm>
          <a:prstGeom prst="rect">
            <a:avLst/>
          </a:prstGeom>
          <a:noFill/>
        </p:spPr>
        <p:txBody>
          <a:bodyPr wrap="none" rtlCol="0">
            <a:spAutoFit/>
          </a:bodyPr>
          <a:lstStyle/>
          <a:p>
            <a:r>
              <a:rPr lang="en-US" sz="2800" dirty="0">
                <a:latin typeface="Calibri" pitchFamily="34" charset="0"/>
              </a:rPr>
              <a:t>[1, 2, 2]</a:t>
            </a:r>
          </a:p>
        </p:txBody>
      </p:sp>
      <p:sp>
        <p:nvSpPr>
          <p:cNvPr id="7" name="TextBox 6"/>
          <p:cNvSpPr txBox="1"/>
          <p:nvPr/>
        </p:nvSpPr>
        <p:spPr>
          <a:xfrm>
            <a:off x="6216203" y="3335468"/>
            <a:ext cx="1297150" cy="523220"/>
          </a:xfrm>
          <a:prstGeom prst="rect">
            <a:avLst/>
          </a:prstGeom>
          <a:noFill/>
        </p:spPr>
        <p:txBody>
          <a:bodyPr wrap="none" rtlCol="0">
            <a:spAutoFit/>
          </a:bodyPr>
          <a:lstStyle/>
          <a:p>
            <a:r>
              <a:rPr lang="en-US" sz="2800" dirty="0">
                <a:latin typeface="Calibri" pitchFamily="34" charset="0"/>
              </a:rPr>
              <a:t>[2, 3, 4]</a:t>
            </a:r>
          </a:p>
        </p:txBody>
      </p:sp>
      <p:sp>
        <p:nvSpPr>
          <p:cNvPr id="8" name="TextBox 7"/>
          <p:cNvSpPr txBox="1"/>
          <p:nvPr/>
        </p:nvSpPr>
        <p:spPr>
          <a:xfrm>
            <a:off x="5332545" y="3335468"/>
            <a:ext cx="580608" cy="523220"/>
          </a:xfrm>
          <a:prstGeom prst="rect">
            <a:avLst/>
          </a:prstGeom>
          <a:noFill/>
        </p:spPr>
        <p:txBody>
          <a:bodyPr wrap="none" rtlCol="0">
            <a:spAutoFit/>
          </a:bodyPr>
          <a:lstStyle/>
          <a:p>
            <a:r>
              <a:rPr lang="en-US" sz="2800" dirty="0">
                <a:latin typeface="Calibri" pitchFamily="34" charset="0"/>
              </a:rPr>
              <a:t> or</a:t>
            </a:r>
          </a:p>
        </p:txBody>
      </p:sp>
      <p:sp>
        <p:nvSpPr>
          <p:cNvPr id="9" name="TextBox 8"/>
          <p:cNvSpPr txBox="1"/>
          <p:nvPr/>
        </p:nvSpPr>
        <p:spPr>
          <a:xfrm>
            <a:off x="3762150" y="4492413"/>
            <a:ext cx="1297150" cy="523220"/>
          </a:xfrm>
          <a:prstGeom prst="rect">
            <a:avLst/>
          </a:prstGeom>
          <a:noFill/>
        </p:spPr>
        <p:txBody>
          <a:bodyPr wrap="none" rtlCol="0">
            <a:spAutoFit/>
          </a:bodyPr>
          <a:lstStyle/>
          <a:p>
            <a:r>
              <a:rPr lang="en-US" sz="2800" dirty="0">
                <a:latin typeface="Calibri" pitchFamily="34" charset="0"/>
              </a:rPr>
              <a:t>[0, 0, 1]</a:t>
            </a:r>
          </a:p>
        </p:txBody>
      </p:sp>
      <p:sp>
        <p:nvSpPr>
          <p:cNvPr id="10" name="TextBox 9"/>
          <p:cNvSpPr txBox="1"/>
          <p:nvPr/>
        </p:nvSpPr>
        <p:spPr>
          <a:xfrm>
            <a:off x="6216203" y="4492413"/>
            <a:ext cx="1297150" cy="523220"/>
          </a:xfrm>
          <a:prstGeom prst="rect">
            <a:avLst/>
          </a:prstGeom>
          <a:noFill/>
        </p:spPr>
        <p:txBody>
          <a:bodyPr wrap="none" rtlCol="0">
            <a:spAutoFit/>
          </a:bodyPr>
          <a:lstStyle/>
          <a:p>
            <a:r>
              <a:rPr lang="en-US" sz="2800" dirty="0">
                <a:latin typeface="Calibri" pitchFamily="34" charset="0"/>
              </a:rPr>
              <a:t>[1, 0, 0]</a:t>
            </a:r>
          </a:p>
        </p:txBody>
      </p:sp>
      <p:sp>
        <p:nvSpPr>
          <p:cNvPr id="11" name="TextBox 10"/>
          <p:cNvSpPr txBox="1"/>
          <p:nvPr/>
        </p:nvSpPr>
        <p:spPr>
          <a:xfrm>
            <a:off x="5332545" y="4492413"/>
            <a:ext cx="580608" cy="523220"/>
          </a:xfrm>
          <a:prstGeom prst="rect">
            <a:avLst/>
          </a:prstGeom>
          <a:noFill/>
        </p:spPr>
        <p:txBody>
          <a:bodyPr wrap="none" rtlCol="0">
            <a:spAutoFit/>
          </a:bodyPr>
          <a:lstStyle/>
          <a:p>
            <a:r>
              <a:rPr lang="en-US" sz="2800" dirty="0">
                <a:latin typeface="Calibri" pitchFamily="34" charset="0"/>
              </a:rPr>
              <a:t> or</a:t>
            </a:r>
          </a:p>
        </p:txBody>
      </p:sp>
      <p:sp>
        <p:nvSpPr>
          <p:cNvPr id="4" name="Slide Number Placeholder 3">
            <a:extLst>
              <a:ext uri="{FF2B5EF4-FFF2-40B4-BE49-F238E27FC236}">
                <a16:creationId xmlns:a16="http://schemas.microsoft.com/office/drawing/2014/main" id="{C3B5F1B3-CD5E-1A47-9CF6-428EA5186413}"/>
              </a:ext>
            </a:extLst>
          </p:cNvPr>
          <p:cNvSpPr>
            <a:spLocks noGrp="1"/>
          </p:cNvSpPr>
          <p:nvPr>
            <p:ph type="sldNum" sz="quarter" idx="12"/>
          </p:nvPr>
        </p:nvSpPr>
        <p:spPr/>
        <p:txBody>
          <a:bodyPr/>
          <a:lstStyle/>
          <a:p>
            <a:fld id="{A2EF37A0-74FC-AB4F-AE4C-D9BFC6719E9F}" type="slidenum">
              <a:rPr lang="en-US" smtClean="0"/>
              <a:t>17</a:t>
            </a:fld>
            <a:endParaRPr lang="en-US"/>
          </a:p>
        </p:txBody>
      </p:sp>
    </p:spTree>
    <p:extLst>
      <p:ext uri="{BB962C8B-B14F-4D97-AF65-F5344CB8AC3E}">
        <p14:creationId xmlns:p14="http://schemas.microsoft.com/office/powerpoint/2010/main" val="20362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Discounting</a:t>
            </a:r>
          </a:p>
        </p:txBody>
      </p:sp>
      <p:sp>
        <p:nvSpPr>
          <p:cNvPr id="3" name="Content Placeholder 2"/>
          <p:cNvSpPr>
            <a:spLocks noGrp="1"/>
          </p:cNvSpPr>
          <p:nvPr>
            <p:ph idx="1"/>
          </p:nvPr>
        </p:nvSpPr>
        <p:spPr/>
        <p:txBody>
          <a:bodyPr/>
          <a:lstStyle/>
          <a:p>
            <a:r>
              <a:rPr lang="en-US" dirty="0"/>
              <a:t>It’s reasonable to </a:t>
            </a:r>
            <a:r>
              <a:rPr lang="en-US" dirty="0">
                <a:solidFill>
                  <a:schemeClr val="tx2"/>
                </a:solidFill>
              </a:rPr>
              <a:t>maximize</a:t>
            </a:r>
            <a:r>
              <a:rPr lang="en-US" dirty="0"/>
              <a:t> the sum of rewards</a:t>
            </a:r>
          </a:p>
          <a:p>
            <a:r>
              <a:rPr lang="en-US" dirty="0"/>
              <a:t>It’s also reasonable to prefer rewards </a:t>
            </a:r>
            <a:r>
              <a:rPr lang="en-US" dirty="0">
                <a:solidFill>
                  <a:schemeClr val="tx2"/>
                </a:solidFill>
              </a:rPr>
              <a:t>now</a:t>
            </a:r>
            <a:r>
              <a:rPr lang="en-US" dirty="0"/>
              <a:t> to rewards later</a:t>
            </a:r>
          </a:p>
          <a:p>
            <a:r>
              <a:rPr lang="en-US" dirty="0"/>
              <a:t>One solution: utility of rewards decay exponentially</a:t>
            </a:r>
          </a:p>
        </p:txBody>
      </p:sp>
      <p:sp>
        <p:nvSpPr>
          <p:cNvPr id="4" name="Slide Number Placeholder 3">
            <a:extLst>
              <a:ext uri="{FF2B5EF4-FFF2-40B4-BE49-F238E27FC236}">
                <a16:creationId xmlns:a16="http://schemas.microsoft.com/office/drawing/2014/main" id="{773B2976-E546-D745-8F9B-B2367043572A}"/>
              </a:ext>
            </a:extLst>
          </p:cNvPr>
          <p:cNvSpPr>
            <a:spLocks noGrp="1"/>
          </p:cNvSpPr>
          <p:nvPr>
            <p:ph type="sldNum" sz="quarter" idx="12"/>
          </p:nvPr>
        </p:nvSpPr>
        <p:spPr/>
        <p:txBody>
          <a:bodyPr/>
          <a:lstStyle/>
          <a:p>
            <a:fld id="{A2EF37A0-74FC-AB4F-AE4C-D9BFC6719E9F}" type="slidenum">
              <a:rPr lang="en-US" smtClean="0"/>
              <a:pPr/>
              <a:t>18</a:t>
            </a:fld>
            <a:endParaRPr lang="en-US"/>
          </a:p>
        </p:txBody>
      </p:sp>
      <p:pic>
        <p:nvPicPr>
          <p:cNvPr id="7171" name="Picture 3" descr="C:\Users\Dan\Dropbox\Office\CS 188\Ketrina Art\MDPs\Discounting.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8003286" y="3276600"/>
            <a:ext cx="2283714" cy="1447800"/>
          </a:xfrm>
          <a:prstGeom prst="rect">
            <a:avLst/>
          </a:prstGeom>
          <a:noFill/>
        </p:spPr>
      </p:pic>
      <p:pic>
        <p:nvPicPr>
          <p:cNvPr id="7" name="Picture 3"/>
          <p:cNvPicPr>
            <a:picLocks noChangeAspect="1" noChangeArrowheads="1"/>
          </p:cNvPicPr>
          <p:nvPr/>
        </p:nvPicPr>
        <p:blipFill>
          <a:blip r:embed="rId6">
            <a:extLst>
              <a:ext uri="{28A0092B-C50C-407E-A947-70E740481C1C}">
                <a14:useLocalDpi xmlns:a14="http://schemas.microsoft.com/office/drawing/2010/main"/>
              </a:ext>
            </a:extLst>
          </a:blip>
          <a:stretch>
            <a:fillRect/>
          </a:stretch>
        </p:blipFill>
        <p:spPr bwMode="auto">
          <a:xfrm>
            <a:off x="1447800" y="2822143"/>
            <a:ext cx="2283714" cy="1975713"/>
          </a:xfrm>
          <a:prstGeom prst="rect">
            <a:avLst/>
          </a:prstGeom>
          <a:noFill/>
        </p:spPr>
      </p:pic>
      <p:pic>
        <p:nvPicPr>
          <p:cNvPr id="8" name="Picture 3" descr="C:\Users\Dan\Dropbox\Office\CS 188\Ketrina Art\MDPs\Discounting.png"/>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4802886" y="3048000"/>
            <a:ext cx="2283714" cy="1600200"/>
          </a:xfrm>
          <a:prstGeom prst="rect">
            <a:avLst/>
          </a:prstGeom>
          <a:noFill/>
        </p:spPr>
      </p:pic>
      <p:sp>
        <p:nvSpPr>
          <p:cNvPr id="16" name="TextBox 15"/>
          <p:cNvSpPr txBox="1"/>
          <p:nvPr/>
        </p:nvSpPr>
        <p:spPr>
          <a:xfrm>
            <a:off x="1447800" y="5410200"/>
            <a:ext cx="2057400" cy="461665"/>
          </a:xfrm>
          <a:prstGeom prst="rect">
            <a:avLst/>
          </a:prstGeom>
          <a:noFill/>
        </p:spPr>
        <p:txBody>
          <a:bodyPr wrap="square" rtlCol="0">
            <a:spAutoFit/>
          </a:bodyPr>
          <a:lstStyle/>
          <a:p>
            <a:pPr algn="ctr"/>
            <a:r>
              <a:rPr lang="en-US" sz="2400" dirty="0">
                <a:latin typeface="Calibri" pitchFamily="34" charset="0"/>
              </a:rPr>
              <a:t>Worth Now</a:t>
            </a:r>
          </a:p>
        </p:txBody>
      </p:sp>
      <p:sp>
        <p:nvSpPr>
          <p:cNvPr id="17" name="TextBox 16"/>
          <p:cNvSpPr txBox="1"/>
          <p:nvPr/>
        </p:nvSpPr>
        <p:spPr>
          <a:xfrm>
            <a:off x="4648200" y="5410200"/>
            <a:ext cx="2438400" cy="461665"/>
          </a:xfrm>
          <a:prstGeom prst="rect">
            <a:avLst/>
          </a:prstGeom>
          <a:noFill/>
        </p:spPr>
        <p:txBody>
          <a:bodyPr wrap="square" rtlCol="0">
            <a:spAutoFit/>
          </a:bodyPr>
          <a:lstStyle/>
          <a:p>
            <a:pPr algn="ctr"/>
            <a:r>
              <a:rPr lang="en-US" sz="2400" dirty="0">
                <a:latin typeface="Calibri" pitchFamily="34" charset="0"/>
              </a:rPr>
              <a:t>Worth Next Step</a:t>
            </a:r>
          </a:p>
        </p:txBody>
      </p:sp>
      <p:sp>
        <p:nvSpPr>
          <p:cNvPr id="18" name="TextBox 17"/>
          <p:cNvSpPr txBox="1"/>
          <p:nvPr/>
        </p:nvSpPr>
        <p:spPr>
          <a:xfrm>
            <a:off x="7772400" y="5410200"/>
            <a:ext cx="3048000" cy="461665"/>
          </a:xfrm>
          <a:prstGeom prst="rect">
            <a:avLst/>
          </a:prstGeom>
          <a:noFill/>
        </p:spPr>
        <p:txBody>
          <a:bodyPr wrap="square" rtlCol="0">
            <a:spAutoFit/>
          </a:bodyPr>
          <a:lstStyle/>
          <a:p>
            <a:pPr algn="ctr"/>
            <a:r>
              <a:rPr lang="en-US" sz="2400" dirty="0">
                <a:latin typeface="Calibri" pitchFamily="34" charset="0"/>
              </a:rPr>
              <a:t>Worth In Two Steps</a:t>
            </a:r>
          </a:p>
        </p:txBody>
      </p:sp>
      <p:pic>
        <p:nvPicPr>
          <p:cNvPr id="22" name="Picture 21" descr="txp_fig"/>
          <p:cNvPicPr>
            <a:picLocks noChangeAspect="1"/>
          </p:cNvPicPr>
          <p:nvPr>
            <p:custDataLst>
              <p:tags r:id="rId1"/>
            </p:custDataLst>
          </p:nvPr>
        </p:nvPicPr>
        <p:blipFill>
          <a:blip r:embed="rId8" cstate="print">
            <a:extLst>
              <a:ext uri="{28A0092B-C50C-407E-A947-70E740481C1C}">
                <a14:useLocalDpi xmlns:a14="http://schemas.microsoft.com/office/drawing/2010/main"/>
              </a:ext>
            </a:extLst>
          </a:blip>
          <a:stretch>
            <a:fillRect/>
          </a:stretch>
        </p:blipFill>
        <p:spPr bwMode="auto">
          <a:xfrm>
            <a:off x="2362200" y="4752676"/>
            <a:ext cx="211138" cy="351897"/>
          </a:xfrm>
          <a:prstGeom prst="rect">
            <a:avLst/>
          </a:prstGeom>
          <a:noFill/>
          <a:ln/>
          <a:effectLst/>
        </p:spPr>
      </p:pic>
      <p:pic>
        <p:nvPicPr>
          <p:cNvPr id="23" name="Picture 22" descr="txp_fig"/>
          <p:cNvPicPr>
            <a:picLocks noChangeAspect="1"/>
          </p:cNvPicPr>
          <p:nvPr>
            <p:custDataLst>
              <p:tags r:id="rId2"/>
            </p:custDataLst>
          </p:nvPr>
        </p:nvPicPr>
        <p:blipFill>
          <a:blip r:embed="rId9" cstate="print">
            <a:extLst>
              <a:ext uri="{28A0092B-C50C-407E-A947-70E740481C1C}">
                <a14:useLocalDpi xmlns:a14="http://schemas.microsoft.com/office/drawing/2010/main"/>
              </a:ext>
            </a:extLst>
          </a:blip>
          <a:stretch>
            <a:fillRect/>
          </a:stretch>
        </p:blipFill>
        <p:spPr bwMode="auto">
          <a:xfrm>
            <a:off x="5791200" y="4853716"/>
            <a:ext cx="280688" cy="327002"/>
          </a:xfrm>
          <a:prstGeom prst="rect">
            <a:avLst/>
          </a:prstGeom>
          <a:noFill/>
          <a:ln/>
          <a:effectLst/>
        </p:spPr>
      </p:pic>
      <p:pic>
        <p:nvPicPr>
          <p:cNvPr id="24" name="Picture 23" descr="txp_fig"/>
          <p:cNvPicPr>
            <a:picLocks noChangeAspect="1"/>
          </p:cNvPicPr>
          <p:nvPr>
            <p:custDataLst>
              <p:tags r:id="rId3"/>
            </p:custDataLst>
          </p:nvPr>
        </p:nvPicPr>
        <p:blipFill>
          <a:blip r:embed="rId10" cstate="print">
            <a:extLst>
              <a:ext uri="{28A0092B-C50C-407E-A947-70E740481C1C}">
                <a14:useLocalDpi xmlns:a14="http://schemas.microsoft.com/office/drawing/2010/main"/>
              </a:ext>
            </a:extLst>
          </a:blip>
          <a:stretch>
            <a:fillRect/>
          </a:stretch>
        </p:blipFill>
        <p:spPr bwMode="auto">
          <a:xfrm>
            <a:off x="8915165" y="4648200"/>
            <a:ext cx="514651" cy="560927"/>
          </a:xfrm>
          <a:prstGeom prst="rect">
            <a:avLst/>
          </a:prstGeom>
          <a:noFill/>
          <a:ln/>
          <a:effectLst/>
        </p:spPr>
      </p:pic>
    </p:spTree>
    <p:extLst>
      <p:ext uri="{BB962C8B-B14F-4D97-AF65-F5344CB8AC3E}">
        <p14:creationId xmlns:p14="http://schemas.microsoft.com/office/powerpoint/2010/main" val="374485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a:t>Discounting</a:t>
            </a:r>
          </a:p>
        </p:txBody>
      </p:sp>
      <p:sp>
        <p:nvSpPr>
          <p:cNvPr id="17411" name="Rectangle 3"/>
          <p:cNvSpPr>
            <a:spLocks noGrp="1" noChangeArrowheads="1"/>
          </p:cNvSpPr>
          <p:nvPr>
            <p:ph idx="1"/>
          </p:nvPr>
        </p:nvSpPr>
        <p:spPr>
          <a:xfrm>
            <a:off x="609600" y="1752601"/>
            <a:ext cx="4751623" cy="4373563"/>
          </a:xfrm>
        </p:spPr>
        <p:txBody>
          <a:bodyPr/>
          <a:lstStyle/>
          <a:p>
            <a:r>
              <a:rPr lang="en-US" dirty="0"/>
              <a:t>How to discount?</a:t>
            </a:r>
          </a:p>
          <a:p>
            <a:pPr lvl="1"/>
            <a:r>
              <a:rPr lang="en-US" dirty="0"/>
              <a:t>Each time we descend a level, we multiply in the discount once</a:t>
            </a:r>
          </a:p>
          <a:p>
            <a:pPr lvl="1"/>
            <a:endParaRPr lang="en-US" dirty="0"/>
          </a:p>
          <a:p>
            <a:r>
              <a:rPr lang="en-US" dirty="0"/>
              <a:t>Why discount?</a:t>
            </a:r>
            <a:endParaRPr lang="en-US" dirty="0">
              <a:sym typeface="Symbol" pitchFamily="18" charset="2"/>
            </a:endParaRPr>
          </a:p>
          <a:p>
            <a:pPr lvl="1"/>
            <a:r>
              <a:rPr lang="en-US" dirty="0">
                <a:sym typeface="Symbol" pitchFamily="18" charset="2"/>
              </a:rPr>
              <a:t>Sooner rewards probably do have higher utility than later rewards</a:t>
            </a:r>
          </a:p>
          <a:p>
            <a:pPr lvl="1"/>
            <a:r>
              <a:rPr lang="en-US" dirty="0">
                <a:sym typeface="Symbol" pitchFamily="18" charset="2"/>
              </a:rPr>
              <a:t>Also helps our algorithms converge</a:t>
            </a:r>
          </a:p>
          <a:p>
            <a:pPr lvl="1"/>
            <a:endParaRPr lang="en-US" dirty="0">
              <a:sym typeface="Symbol" pitchFamily="18" charset="2"/>
            </a:endParaRPr>
          </a:p>
        </p:txBody>
      </p:sp>
      <p:sp>
        <p:nvSpPr>
          <p:cNvPr id="2" name="Slide Number Placeholder 1">
            <a:extLst>
              <a:ext uri="{FF2B5EF4-FFF2-40B4-BE49-F238E27FC236}">
                <a16:creationId xmlns:a16="http://schemas.microsoft.com/office/drawing/2014/main" id="{0AD166DE-10B8-EB48-8C2C-E3ECB423AA14}"/>
              </a:ext>
            </a:extLst>
          </p:cNvPr>
          <p:cNvSpPr>
            <a:spLocks noGrp="1"/>
          </p:cNvSpPr>
          <p:nvPr>
            <p:ph type="sldNum" sz="quarter" idx="12"/>
          </p:nvPr>
        </p:nvSpPr>
        <p:spPr/>
        <p:txBody>
          <a:bodyPr/>
          <a:lstStyle/>
          <a:p>
            <a:fld id="{A2EF37A0-74FC-AB4F-AE4C-D9BFC6719E9F}" type="slidenum">
              <a:rPr lang="en-US" smtClean="0"/>
              <a:pPr/>
              <a:t>19</a:t>
            </a:fld>
            <a:endParaRPr lang="en-US"/>
          </a:p>
        </p:txBody>
      </p:sp>
      <p:grpSp>
        <p:nvGrpSpPr>
          <p:cNvPr id="39939" name="Group 4"/>
          <p:cNvGrpSpPr>
            <a:grpSpLocks/>
          </p:cNvGrpSpPr>
          <p:nvPr/>
        </p:nvGrpSpPr>
        <p:grpSpPr bwMode="auto">
          <a:xfrm>
            <a:off x="8304213" y="1371600"/>
            <a:ext cx="2135187" cy="4875213"/>
            <a:chOff x="4085" y="960"/>
            <a:chExt cx="1345" cy="3071"/>
          </a:xfrm>
        </p:grpSpPr>
        <p:grpSp>
          <p:nvGrpSpPr>
            <p:cNvPr id="39947" name="Group 5"/>
            <p:cNvGrpSpPr>
              <a:grpSpLocks/>
            </p:cNvGrpSpPr>
            <p:nvPr/>
          </p:nvGrpSpPr>
          <p:grpSpPr bwMode="auto">
            <a:xfrm>
              <a:off x="4085" y="960"/>
              <a:ext cx="1291" cy="1202"/>
              <a:chOff x="2400" y="1401"/>
              <a:chExt cx="1392" cy="1296"/>
            </a:xfrm>
          </p:grpSpPr>
          <p:sp>
            <p:nvSpPr>
              <p:cNvPr id="39986" name="AutoShape 6"/>
              <p:cNvSpPr>
                <a:spLocks noChangeArrowheads="1"/>
              </p:cNvSpPr>
              <p:nvPr/>
            </p:nvSpPr>
            <p:spPr bwMode="auto">
              <a:xfrm>
                <a:off x="3070" y="1488"/>
                <a:ext cx="155" cy="124"/>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a:p>
            </p:txBody>
          </p:sp>
          <p:grpSp>
            <p:nvGrpSpPr>
              <p:cNvPr id="39987" name="Group 7"/>
              <p:cNvGrpSpPr>
                <a:grpSpLocks/>
              </p:cNvGrpSpPr>
              <p:nvPr/>
            </p:nvGrpSpPr>
            <p:grpSpPr bwMode="auto">
              <a:xfrm>
                <a:off x="2529" y="1617"/>
                <a:ext cx="1263" cy="361"/>
                <a:chOff x="1584" y="1680"/>
                <a:chExt cx="2352" cy="336"/>
              </a:xfrm>
            </p:grpSpPr>
            <p:sp>
              <p:nvSpPr>
                <p:cNvPr id="40000" name="Line 8"/>
                <p:cNvSpPr>
                  <a:spLocks noChangeShapeType="1"/>
                </p:cNvSpPr>
                <p:nvPr/>
              </p:nvSpPr>
              <p:spPr bwMode="auto">
                <a:xfrm flipH="1">
                  <a:off x="1584" y="1680"/>
                  <a:ext cx="1152" cy="336"/>
                </a:xfrm>
                <a:prstGeom prst="line">
                  <a:avLst/>
                </a:prstGeom>
                <a:noFill/>
                <a:ln w="9525">
                  <a:solidFill>
                    <a:schemeClr val="tx1"/>
                  </a:solidFill>
                  <a:prstDash val="dash"/>
                  <a:round/>
                  <a:headEnd/>
                  <a:tailEnd type="triangle" w="med" len="med"/>
                </a:ln>
              </p:spPr>
              <p:txBody>
                <a:bodyPr/>
                <a:lstStyle/>
                <a:p>
                  <a:endParaRPr lang="en-US"/>
                </a:p>
              </p:txBody>
            </p:sp>
            <p:sp>
              <p:nvSpPr>
                <p:cNvPr id="40001" name="Line 9"/>
                <p:cNvSpPr>
                  <a:spLocks noChangeShapeType="1"/>
                </p:cNvSpPr>
                <p:nvPr/>
              </p:nvSpPr>
              <p:spPr bwMode="auto">
                <a:xfrm>
                  <a:off x="2736" y="1680"/>
                  <a:ext cx="1200" cy="288"/>
                </a:xfrm>
                <a:prstGeom prst="line">
                  <a:avLst/>
                </a:prstGeom>
                <a:noFill/>
                <a:ln w="9525">
                  <a:solidFill>
                    <a:schemeClr val="tx1"/>
                  </a:solidFill>
                  <a:prstDash val="dash"/>
                  <a:round/>
                  <a:headEnd/>
                  <a:tailEnd type="triangle" w="med" len="med"/>
                </a:ln>
              </p:spPr>
              <p:txBody>
                <a:bodyPr/>
                <a:lstStyle/>
                <a:p>
                  <a:endParaRPr lang="en-US"/>
                </a:p>
              </p:txBody>
            </p:sp>
            <p:sp>
              <p:nvSpPr>
                <p:cNvPr id="40002" name="Line 10"/>
                <p:cNvSpPr>
                  <a:spLocks noChangeShapeType="1"/>
                </p:cNvSpPr>
                <p:nvPr/>
              </p:nvSpPr>
              <p:spPr bwMode="auto">
                <a:xfrm flipH="1">
                  <a:off x="2304" y="1680"/>
                  <a:ext cx="432" cy="336"/>
                </a:xfrm>
                <a:prstGeom prst="line">
                  <a:avLst/>
                </a:prstGeom>
                <a:noFill/>
                <a:ln w="28575">
                  <a:solidFill>
                    <a:schemeClr val="tx1"/>
                  </a:solidFill>
                  <a:round/>
                  <a:headEnd/>
                  <a:tailEnd type="triangle" w="med" len="med"/>
                </a:ln>
              </p:spPr>
              <p:txBody>
                <a:bodyPr/>
                <a:lstStyle/>
                <a:p>
                  <a:endParaRPr lang="en-US"/>
                </a:p>
              </p:txBody>
            </p:sp>
            <p:sp>
              <p:nvSpPr>
                <p:cNvPr id="40003" name="Line 11"/>
                <p:cNvSpPr>
                  <a:spLocks noChangeShapeType="1"/>
                </p:cNvSpPr>
                <p:nvPr/>
              </p:nvSpPr>
              <p:spPr bwMode="auto">
                <a:xfrm>
                  <a:off x="2736" y="1680"/>
                  <a:ext cx="432" cy="288"/>
                </a:xfrm>
                <a:prstGeom prst="line">
                  <a:avLst/>
                </a:prstGeom>
                <a:noFill/>
                <a:ln w="9525">
                  <a:solidFill>
                    <a:schemeClr val="tx1"/>
                  </a:solidFill>
                  <a:prstDash val="dash"/>
                  <a:round/>
                  <a:headEnd/>
                  <a:tailEnd type="triangle" w="med" len="med"/>
                </a:ln>
              </p:spPr>
              <p:txBody>
                <a:bodyPr/>
                <a:lstStyle/>
                <a:p>
                  <a:endParaRPr lang="en-US"/>
                </a:p>
              </p:txBody>
            </p:sp>
          </p:grpSp>
          <p:sp>
            <p:nvSpPr>
              <p:cNvPr id="39988" name="Oval 12"/>
              <p:cNvSpPr>
                <a:spLocks noChangeArrowheads="1"/>
              </p:cNvSpPr>
              <p:nvPr/>
            </p:nvSpPr>
            <p:spPr bwMode="auto">
              <a:xfrm>
                <a:off x="2864" y="1978"/>
                <a:ext cx="129" cy="129"/>
              </a:xfrm>
              <a:prstGeom prst="ellipse">
                <a:avLst/>
              </a:prstGeom>
              <a:solidFill>
                <a:srgbClr val="008000"/>
              </a:solidFill>
              <a:ln w="9525">
                <a:solidFill>
                  <a:schemeClr val="tx1"/>
                </a:solidFill>
                <a:round/>
                <a:headEnd/>
                <a:tailEnd/>
              </a:ln>
            </p:spPr>
            <p:txBody>
              <a:bodyPr wrap="none" anchor="ctr"/>
              <a:lstStyle/>
              <a:p>
                <a:endParaRPr lang="en-US"/>
              </a:p>
            </p:txBody>
          </p:sp>
          <p:grpSp>
            <p:nvGrpSpPr>
              <p:cNvPr id="39989" name="Group 13"/>
              <p:cNvGrpSpPr>
                <a:grpSpLocks/>
              </p:cNvGrpSpPr>
              <p:nvPr/>
            </p:nvGrpSpPr>
            <p:grpSpPr bwMode="auto">
              <a:xfrm>
                <a:off x="2400" y="2107"/>
                <a:ext cx="1057" cy="386"/>
                <a:chOff x="1536" y="2400"/>
                <a:chExt cx="1584" cy="624"/>
              </a:xfrm>
            </p:grpSpPr>
            <p:sp>
              <p:nvSpPr>
                <p:cNvPr id="39996" name="Line 14"/>
                <p:cNvSpPr>
                  <a:spLocks noChangeShapeType="1"/>
                </p:cNvSpPr>
                <p:nvPr/>
              </p:nvSpPr>
              <p:spPr bwMode="auto">
                <a:xfrm flipH="1">
                  <a:off x="1536" y="2400"/>
                  <a:ext cx="776" cy="624"/>
                </a:xfrm>
                <a:prstGeom prst="line">
                  <a:avLst/>
                </a:prstGeom>
                <a:noFill/>
                <a:ln w="9525">
                  <a:solidFill>
                    <a:schemeClr val="tx1"/>
                  </a:solidFill>
                  <a:prstDash val="dash"/>
                  <a:round/>
                  <a:headEnd/>
                  <a:tailEnd type="triangle" w="med" len="med"/>
                </a:ln>
              </p:spPr>
              <p:txBody>
                <a:bodyPr/>
                <a:lstStyle/>
                <a:p>
                  <a:endParaRPr lang="en-US"/>
                </a:p>
              </p:txBody>
            </p:sp>
            <p:sp>
              <p:nvSpPr>
                <p:cNvPr id="39997" name="Line 15"/>
                <p:cNvSpPr>
                  <a:spLocks noChangeShapeType="1"/>
                </p:cNvSpPr>
                <p:nvPr/>
              </p:nvSpPr>
              <p:spPr bwMode="auto">
                <a:xfrm>
                  <a:off x="2312" y="2400"/>
                  <a:ext cx="808" cy="624"/>
                </a:xfrm>
                <a:prstGeom prst="line">
                  <a:avLst/>
                </a:prstGeom>
                <a:noFill/>
                <a:ln w="9525">
                  <a:solidFill>
                    <a:schemeClr val="tx1"/>
                  </a:solidFill>
                  <a:prstDash val="dash"/>
                  <a:round/>
                  <a:headEnd/>
                  <a:tailEnd type="triangle" w="med" len="med"/>
                </a:ln>
              </p:spPr>
              <p:txBody>
                <a:bodyPr/>
                <a:lstStyle/>
                <a:p>
                  <a:endParaRPr lang="en-US"/>
                </a:p>
              </p:txBody>
            </p:sp>
            <p:sp>
              <p:nvSpPr>
                <p:cNvPr id="39998" name="Line 16"/>
                <p:cNvSpPr>
                  <a:spLocks noChangeShapeType="1"/>
                </p:cNvSpPr>
                <p:nvPr/>
              </p:nvSpPr>
              <p:spPr bwMode="auto">
                <a:xfrm flipH="1">
                  <a:off x="2021" y="2400"/>
                  <a:ext cx="291" cy="624"/>
                </a:xfrm>
                <a:prstGeom prst="line">
                  <a:avLst/>
                </a:prstGeom>
                <a:noFill/>
                <a:ln w="9525">
                  <a:solidFill>
                    <a:schemeClr val="bg1"/>
                  </a:solidFill>
                  <a:prstDash val="dash"/>
                  <a:round/>
                  <a:headEnd/>
                  <a:tailEnd type="triangle" w="med" len="med"/>
                </a:ln>
              </p:spPr>
              <p:txBody>
                <a:bodyPr/>
                <a:lstStyle/>
                <a:p>
                  <a:endParaRPr lang="en-US"/>
                </a:p>
              </p:txBody>
            </p:sp>
            <p:sp>
              <p:nvSpPr>
                <p:cNvPr id="39999" name="Line 17"/>
                <p:cNvSpPr>
                  <a:spLocks noChangeShapeType="1"/>
                </p:cNvSpPr>
                <p:nvPr/>
              </p:nvSpPr>
              <p:spPr bwMode="auto">
                <a:xfrm>
                  <a:off x="2312" y="2400"/>
                  <a:ext cx="280" cy="624"/>
                </a:xfrm>
                <a:prstGeom prst="line">
                  <a:avLst/>
                </a:prstGeom>
                <a:noFill/>
                <a:ln w="28575">
                  <a:solidFill>
                    <a:srgbClr val="C00000"/>
                  </a:solidFill>
                  <a:round/>
                  <a:headEnd/>
                  <a:tailEnd type="triangle" w="med" len="med"/>
                </a:ln>
              </p:spPr>
              <p:txBody>
                <a:bodyPr/>
                <a:lstStyle/>
                <a:p>
                  <a:endParaRPr lang="en-US"/>
                </a:p>
              </p:txBody>
            </p:sp>
          </p:grpSp>
          <p:sp>
            <p:nvSpPr>
              <p:cNvPr id="39990" name="Text Box 18"/>
              <p:cNvSpPr txBox="1">
                <a:spLocks noChangeArrowheads="1"/>
              </p:cNvSpPr>
              <p:nvPr/>
            </p:nvSpPr>
            <p:spPr bwMode="auto">
              <a:xfrm>
                <a:off x="3024" y="1680"/>
                <a:ext cx="129" cy="249"/>
              </a:xfrm>
              <a:prstGeom prst="rect">
                <a:avLst/>
              </a:prstGeom>
              <a:noFill/>
              <a:ln w="9525">
                <a:noFill/>
                <a:miter lim="800000"/>
                <a:headEnd/>
                <a:tailEnd/>
              </a:ln>
            </p:spPr>
            <p:txBody>
              <a:bodyPr>
                <a:spAutoFit/>
              </a:bodyPr>
              <a:lstStyle/>
              <a:p>
                <a:pPr>
                  <a:spcBef>
                    <a:spcPct val="50000"/>
                  </a:spcBef>
                </a:pPr>
                <a:endParaRPr lang="en-US"/>
              </a:p>
            </p:txBody>
          </p:sp>
          <p:sp>
            <p:nvSpPr>
              <p:cNvPr id="39991" name="Text Box 19"/>
              <p:cNvSpPr txBox="1">
                <a:spLocks noChangeArrowheads="1"/>
              </p:cNvSpPr>
              <p:nvPr/>
            </p:nvSpPr>
            <p:spPr bwMode="auto">
              <a:xfrm>
                <a:off x="3216" y="1401"/>
                <a:ext cx="129" cy="249"/>
              </a:xfrm>
              <a:prstGeom prst="rect">
                <a:avLst/>
              </a:prstGeom>
              <a:noFill/>
              <a:ln w="9525">
                <a:noFill/>
                <a:miter lim="800000"/>
                <a:headEnd/>
                <a:tailEnd/>
              </a:ln>
            </p:spPr>
            <p:txBody>
              <a:bodyPr>
                <a:spAutoFit/>
              </a:bodyPr>
              <a:lstStyle/>
              <a:p>
                <a:pPr>
                  <a:spcBef>
                    <a:spcPct val="50000"/>
                  </a:spcBef>
                </a:pPr>
                <a:endParaRPr lang="en-US">
                  <a:solidFill>
                    <a:srgbClr val="CC0000"/>
                  </a:solidFill>
                </a:endParaRPr>
              </a:p>
            </p:txBody>
          </p:sp>
          <p:sp>
            <p:nvSpPr>
              <p:cNvPr id="39992" name="Text Box 20"/>
              <p:cNvSpPr txBox="1">
                <a:spLocks noChangeArrowheads="1"/>
              </p:cNvSpPr>
              <p:nvPr/>
            </p:nvSpPr>
            <p:spPr bwMode="auto">
              <a:xfrm>
                <a:off x="2976" y="1920"/>
                <a:ext cx="559" cy="249"/>
              </a:xfrm>
              <a:prstGeom prst="rect">
                <a:avLst/>
              </a:prstGeom>
              <a:noFill/>
              <a:ln w="9525">
                <a:noFill/>
                <a:miter lim="800000"/>
                <a:headEnd/>
                <a:tailEnd/>
              </a:ln>
            </p:spPr>
            <p:txBody>
              <a:bodyPr>
                <a:spAutoFit/>
              </a:bodyPr>
              <a:lstStyle/>
              <a:p>
                <a:pPr>
                  <a:spcBef>
                    <a:spcPct val="50000"/>
                  </a:spcBef>
                </a:pPr>
                <a:endParaRPr lang="en-US">
                  <a:solidFill>
                    <a:srgbClr val="3333FF"/>
                  </a:solidFill>
                </a:endParaRPr>
              </a:p>
            </p:txBody>
          </p:sp>
          <p:sp>
            <p:nvSpPr>
              <p:cNvPr id="39993" name="Text Box 21"/>
              <p:cNvSpPr txBox="1">
                <a:spLocks noChangeArrowheads="1"/>
              </p:cNvSpPr>
              <p:nvPr/>
            </p:nvSpPr>
            <p:spPr bwMode="auto">
              <a:xfrm>
                <a:off x="2616" y="2261"/>
                <a:ext cx="504" cy="249"/>
              </a:xfrm>
              <a:prstGeom prst="rect">
                <a:avLst/>
              </a:prstGeom>
              <a:noFill/>
              <a:ln w="9525">
                <a:noFill/>
                <a:miter lim="800000"/>
                <a:headEnd/>
                <a:tailEnd/>
              </a:ln>
            </p:spPr>
            <p:txBody>
              <a:bodyPr>
                <a:spAutoFit/>
              </a:bodyPr>
              <a:lstStyle/>
              <a:p>
                <a:pPr>
                  <a:spcBef>
                    <a:spcPct val="50000"/>
                  </a:spcBef>
                </a:pPr>
                <a:endParaRPr lang="en-US"/>
              </a:p>
            </p:txBody>
          </p:sp>
          <p:sp>
            <p:nvSpPr>
              <p:cNvPr id="39994" name="AutoShape 22"/>
              <p:cNvSpPr>
                <a:spLocks noChangeArrowheads="1"/>
              </p:cNvSpPr>
              <p:nvPr/>
            </p:nvSpPr>
            <p:spPr bwMode="auto">
              <a:xfrm>
                <a:off x="3019" y="2499"/>
                <a:ext cx="154" cy="123"/>
              </a:xfrm>
              <a:prstGeom prst="triangle">
                <a:avLst>
                  <a:gd name="adj" fmla="val 50000"/>
                </a:avLst>
              </a:prstGeom>
              <a:solidFill>
                <a:srgbClr val="CC0000"/>
              </a:solidFill>
              <a:ln w="9525">
                <a:solidFill>
                  <a:schemeClr val="tx1"/>
                </a:solidFill>
                <a:miter lim="800000"/>
                <a:headEnd/>
                <a:tailEnd/>
              </a:ln>
            </p:spPr>
            <p:txBody>
              <a:bodyPr wrap="none" anchor="ctr"/>
              <a:lstStyle/>
              <a:p>
                <a:pPr algn="r" rtl="1"/>
                <a:endParaRPr lang="en-US"/>
              </a:p>
            </p:txBody>
          </p:sp>
          <p:sp>
            <p:nvSpPr>
              <p:cNvPr id="39995" name="Text Box 23"/>
              <p:cNvSpPr txBox="1">
                <a:spLocks noChangeArrowheads="1"/>
              </p:cNvSpPr>
              <p:nvPr/>
            </p:nvSpPr>
            <p:spPr bwMode="auto">
              <a:xfrm>
                <a:off x="3173" y="2448"/>
                <a:ext cx="235" cy="249"/>
              </a:xfrm>
              <a:prstGeom prst="rect">
                <a:avLst/>
              </a:prstGeom>
              <a:noFill/>
              <a:ln w="9525">
                <a:noFill/>
                <a:miter lim="800000"/>
                <a:headEnd/>
                <a:tailEnd/>
              </a:ln>
            </p:spPr>
            <p:txBody>
              <a:bodyPr>
                <a:spAutoFit/>
              </a:bodyPr>
              <a:lstStyle/>
              <a:p>
                <a:pPr algn="r" rtl="1">
                  <a:spcBef>
                    <a:spcPct val="50000"/>
                  </a:spcBef>
                </a:pPr>
                <a:endParaRPr lang="en-US">
                  <a:solidFill>
                    <a:srgbClr val="CC0000"/>
                  </a:solidFill>
                </a:endParaRPr>
              </a:p>
            </p:txBody>
          </p:sp>
        </p:grpSp>
        <p:grpSp>
          <p:nvGrpSpPr>
            <p:cNvPr id="39948" name="Group 24"/>
            <p:cNvGrpSpPr>
              <a:grpSpLocks/>
            </p:cNvGrpSpPr>
            <p:nvPr/>
          </p:nvGrpSpPr>
          <p:grpSpPr bwMode="auto">
            <a:xfrm flipH="1">
              <a:off x="4128" y="1895"/>
              <a:ext cx="1302" cy="1201"/>
              <a:chOff x="2400" y="1401"/>
              <a:chExt cx="1392" cy="1296"/>
            </a:xfrm>
          </p:grpSpPr>
          <p:sp>
            <p:nvSpPr>
              <p:cNvPr id="39968" name="AutoShape 25"/>
              <p:cNvSpPr>
                <a:spLocks noChangeArrowheads="1"/>
              </p:cNvSpPr>
              <p:nvPr/>
            </p:nvSpPr>
            <p:spPr bwMode="auto">
              <a:xfrm>
                <a:off x="3070" y="1488"/>
                <a:ext cx="155" cy="124"/>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a:p>
            </p:txBody>
          </p:sp>
          <p:grpSp>
            <p:nvGrpSpPr>
              <p:cNvPr id="39969" name="Group 26"/>
              <p:cNvGrpSpPr>
                <a:grpSpLocks/>
              </p:cNvGrpSpPr>
              <p:nvPr/>
            </p:nvGrpSpPr>
            <p:grpSpPr bwMode="auto">
              <a:xfrm>
                <a:off x="2529" y="1617"/>
                <a:ext cx="1263" cy="361"/>
                <a:chOff x="1584" y="1680"/>
                <a:chExt cx="2352" cy="336"/>
              </a:xfrm>
            </p:grpSpPr>
            <p:sp>
              <p:nvSpPr>
                <p:cNvPr id="39982" name="Line 27"/>
                <p:cNvSpPr>
                  <a:spLocks noChangeShapeType="1"/>
                </p:cNvSpPr>
                <p:nvPr/>
              </p:nvSpPr>
              <p:spPr bwMode="auto">
                <a:xfrm flipH="1">
                  <a:off x="1584" y="1680"/>
                  <a:ext cx="1152" cy="336"/>
                </a:xfrm>
                <a:prstGeom prst="line">
                  <a:avLst/>
                </a:prstGeom>
                <a:noFill/>
                <a:ln w="9525">
                  <a:solidFill>
                    <a:schemeClr val="tx1"/>
                  </a:solidFill>
                  <a:prstDash val="dash"/>
                  <a:round/>
                  <a:headEnd/>
                  <a:tailEnd type="triangle" w="med" len="med"/>
                </a:ln>
              </p:spPr>
              <p:txBody>
                <a:bodyPr/>
                <a:lstStyle/>
                <a:p>
                  <a:endParaRPr lang="en-US"/>
                </a:p>
              </p:txBody>
            </p:sp>
            <p:sp>
              <p:nvSpPr>
                <p:cNvPr id="39983" name="Line 28"/>
                <p:cNvSpPr>
                  <a:spLocks noChangeShapeType="1"/>
                </p:cNvSpPr>
                <p:nvPr/>
              </p:nvSpPr>
              <p:spPr bwMode="auto">
                <a:xfrm>
                  <a:off x="2736" y="1680"/>
                  <a:ext cx="1200" cy="288"/>
                </a:xfrm>
                <a:prstGeom prst="line">
                  <a:avLst/>
                </a:prstGeom>
                <a:noFill/>
                <a:ln w="9525">
                  <a:solidFill>
                    <a:schemeClr val="tx1"/>
                  </a:solidFill>
                  <a:prstDash val="dash"/>
                  <a:round/>
                  <a:headEnd/>
                  <a:tailEnd type="triangle" w="med" len="med"/>
                </a:ln>
              </p:spPr>
              <p:txBody>
                <a:bodyPr/>
                <a:lstStyle/>
                <a:p>
                  <a:endParaRPr lang="en-US"/>
                </a:p>
              </p:txBody>
            </p:sp>
            <p:sp>
              <p:nvSpPr>
                <p:cNvPr id="39984" name="Line 29"/>
                <p:cNvSpPr>
                  <a:spLocks noChangeShapeType="1"/>
                </p:cNvSpPr>
                <p:nvPr/>
              </p:nvSpPr>
              <p:spPr bwMode="auto">
                <a:xfrm flipH="1">
                  <a:off x="2304" y="1680"/>
                  <a:ext cx="432" cy="336"/>
                </a:xfrm>
                <a:prstGeom prst="line">
                  <a:avLst/>
                </a:prstGeom>
                <a:noFill/>
                <a:ln w="28575">
                  <a:solidFill>
                    <a:schemeClr val="tx1"/>
                  </a:solidFill>
                  <a:round/>
                  <a:headEnd/>
                  <a:tailEnd type="triangle" w="med" len="med"/>
                </a:ln>
              </p:spPr>
              <p:txBody>
                <a:bodyPr/>
                <a:lstStyle/>
                <a:p>
                  <a:endParaRPr lang="en-US"/>
                </a:p>
              </p:txBody>
            </p:sp>
            <p:sp>
              <p:nvSpPr>
                <p:cNvPr id="39985" name="Line 30"/>
                <p:cNvSpPr>
                  <a:spLocks noChangeShapeType="1"/>
                </p:cNvSpPr>
                <p:nvPr/>
              </p:nvSpPr>
              <p:spPr bwMode="auto">
                <a:xfrm>
                  <a:off x="2736" y="1680"/>
                  <a:ext cx="432" cy="288"/>
                </a:xfrm>
                <a:prstGeom prst="line">
                  <a:avLst/>
                </a:prstGeom>
                <a:noFill/>
                <a:ln w="9525">
                  <a:solidFill>
                    <a:schemeClr val="tx1"/>
                  </a:solidFill>
                  <a:prstDash val="dash"/>
                  <a:round/>
                  <a:headEnd/>
                  <a:tailEnd type="triangle" w="med" len="med"/>
                </a:ln>
              </p:spPr>
              <p:txBody>
                <a:bodyPr/>
                <a:lstStyle/>
                <a:p>
                  <a:endParaRPr lang="en-US"/>
                </a:p>
              </p:txBody>
            </p:sp>
          </p:grpSp>
          <p:sp>
            <p:nvSpPr>
              <p:cNvPr id="39970" name="Oval 31"/>
              <p:cNvSpPr>
                <a:spLocks noChangeArrowheads="1"/>
              </p:cNvSpPr>
              <p:nvPr/>
            </p:nvSpPr>
            <p:spPr bwMode="auto">
              <a:xfrm>
                <a:off x="2864" y="1978"/>
                <a:ext cx="129" cy="129"/>
              </a:xfrm>
              <a:prstGeom prst="ellipse">
                <a:avLst/>
              </a:prstGeom>
              <a:solidFill>
                <a:srgbClr val="008000"/>
              </a:solidFill>
              <a:ln w="9525">
                <a:solidFill>
                  <a:schemeClr val="tx1"/>
                </a:solidFill>
                <a:round/>
                <a:headEnd/>
                <a:tailEnd/>
              </a:ln>
            </p:spPr>
            <p:txBody>
              <a:bodyPr wrap="none" anchor="ctr"/>
              <a:lstStyle/>
              <a:p>
                <a:endParaRPr lang="en-US"/>
              </a:p>
            </p:txBody>
          </p:sp>
          <p:grpSp>
            <p:nvGrpSpPr>
              <p:cNvPr id="39971" name="Group 32"/>
              <p:cNvGrpSpPr>
                <a:grpSpLocks/>
              </p:cNvGrpSpPr>
              <p:nvPr/>
            </p:nvGrpSpPr>
            <p:grpSpPr bwMode="auto">
              <a:xfrm>
                <a:off x="2400" y="2107"/>
                <a:ext cx="1057" cy="386"/>
                <a:chOff x="1536" y="2400"/>
                <a:chExt cx="1584" cy="624"/>
              </a:xfrm>
            </p:grpSpPr>
            <p:sp>
              <p:nvSpPr>
                <p:cNvPr id="39978" name="Line 33"/>
                <p:cNvSpPr>
                  <a:spLocks noChangeShapeType="1"/>
                </p:cNvSpPr>
                <p:nvPr/>
              </p:nvSpPr>
              <p:spPr bwMode="auto">
                <a:xfrm flipH="1">
                  <a:off x="1536" y="2400"/>
                  <a:ext cx="776" cy="624"/>
                </a:xfrm>
                <a:prstGeom prst="line">
                  <a:avLst/>
                </a:prstGeom>
                <a:noFill/>
                <a:ln w="9525">
                  <a:solidFill>
                    <a:schemeClr val="tx1"/>
                  </a:solidFill>
                  <a:prstDash val="dash"/>
                  <a:round/>
                  <a:headEnd/>
                  <a:tailEnd type="triangle" w="med" len="med"/>
                </a:ln>
              </p:spPr>
              <p:txBody>
                <a:bodyPr/>
                <a:lstStyle/>
                <a:p>
                  <a:endParaRPr lang="en-US"/>
                </a:p>
              </p:txBody>
            </p:sp>
            <p:sp>
              <p:nvSpPr>
                <p:cNvPr id="39979" name="Line 34"/>
                <p:cNvSpPr>
                  <a:spLocks noChangeShapeType="1"/>
                </p:cNvSpPr>
                <p:nvPr/>
              </p:nvSpPr>
              <p:spPr bwMode="auto">
                <a:xfrm>
                  <a:off x="2312" y="2400"/>
                  <a:ext cx="808" cy="624"/>
                </a:xfrm>
                <a:prstGeom prst="line">
                  <a:avLst/>
                </a:prstGeom>
                <a:noFill/>
                <a:ln w="9525">
                  <a:solidFill>
                    <a:schemeClr val="tx1"/>
                  </a:solidFill>
                  <a:prstDash val="dash"/>
                  <a:round/>
                  <a:headEnd/>
                  <a:tailEnd type="triangle" w="med" len="med"/>
                </a:ln>
              </p:spPr>
              <p:txBody>
                <a:bodyPr/>
                <a:lstStyle/>
                <a:p>
                  <a:endParaRPr lang="en-US"/>
                </a:p>
              </p:txBody>
            </p:sp>
            <p:sp>
              <p:nvSpPr>
                <p:cNvPr id="39980" name="Line 35"/>
                <p:cNvSpPr>
                  <a:spLocks noChangeShapeType="1"/>
                </p:cNvSpPr>
                <p:nvPr/>
              </p:nvSpPr>
              <p:spPr bwMode="auto">
                <a:xfrm flipH="1">
                  <a:off x="2021" y="2400"/>
                  <a:ext cx="291" cy="624"/>
                </a:xfrm>
                <a:prstGeom prst="line">
                  <a:avLst/>
                </a:prstGeom>
                <a:noFill/>
                <a:ln w="9525">
                  <a:solidFill>
                    <a:schemeClr val="bg1"/>
                  </a:solidFill>
                  <a:prstDash val="dash"/>
                  <a:round/>
                  <a:headEnd/>
                  <a:tailEnd type="triangle" w="med" len="med"/>
                </a:ln>
              </p:spPr>
              <p:txBody>
                <a:bodyPr/>
                <a:lstStyle/>
                <a:p>
                  <a:endParaRPr lang="en-US"/>
                </a:p>
              </p:txBody>
            </p:sp>
            <p:sp>
              <p:nvSpPr>
                <p:cNvPr id="39981" name="Line 36"/>
                <p:cNvSpPr>
                  <a:spLocks noChangeShapeType="1"/>
                </p:cNvSpPr>
                <p:nvPr/>
              </p:nvSpPr>
              <p:spPr bwMode="auto">
                <a:xfrm>
                  <a:off x="2312" y="2400"/>
                  <a:ext cx="280" cy="624"/>
                </a:xfrm>
                <a:prstGeom prst="line">
                  <a:avLst/>
                </a:prstGeom>
                <a:noFill/>
                <a:ln w="28575">
                  <a:solidFill>
                    <a:srgbClr val="C00000"/>
                  </a:solidFill>
                  <a:round/>
                  <a:headEnd/>
                  <a:tailEnd type="triangle" w="med" len="med"/>
                </a:ln>
              </p:spPr>
              <p:txBody>
                <a:bodyPr/>
                <a:lstStyle/>
                <a:p>
                  <a:endParaRPr lang="en-US"/>
                </a:p>
              </p:txBody>
            </p:sp>
          </p:grpSp>
          <p:sp>
            <p:nvSpPr>
              <p:cNvPr id="39972" name="Text Box 37"/>
              <p:cNvSpPr txBox="1">
                <a:spLocks noChangeArrowheads="1"/>
              </p:cNvSpPr>
              <p:nvPr/>
            </p:nvSpPr>
            <p:spPr bwMode="auto">
              <a:xfrm>
                <a:off x="3024" y="1680"/>
                <a:ext cx="129" cy="250"/>
              </a:xfrm>
              <a:prstGeom prst="rect">
                <a:avLst/>
              </a:prstGeom>
              <a:noFill/>
              <a:ln w="9525">
                <a:noFill/>
                <a:miter lim="800000"/>
                <a:headEnd/>
                <a:tailEnd/>
              </a:ln>
            </p:spPr>
            <p:txBody>
              <a:bodyPr>
                <a:spAutoFit/>
              </a:bodyPr>
              <a:lstStyle/>
              <a:p>
                <a:pPr>
                  <a:spcBef>
                    <a:spcPct val="50000"/>
                  </a:spcBef>
                </a:pPr>
                <a:endParaRPr lang="en-US"/>
              </a:p>
            </p:txBody>
          </p:sp>
          <p:sp>
            <p:nvSpPr>
              <p:cNvPr id="39973" name="Text Box 38"/>
              <p:cNvSpPr txBox="1">
                <a:spLocks noChangeArrowheads="1"/>
              </p:cNvSpPr>
              <p:nvPr/>
            </p:nvSpPr>
            <p:spPr bwMode="auto">
              <a:xfrm>
                <a:off x="3216" y="1401"/>
                <a:ext cx="129" cy="249"/>
              </a:xfrm>
              <a:prstGeom prst="rect">
                <a:avLst/>
              </a:prstGeom>
              <a:noFill/>
              <a:ln w="9525">
                <a:noFill/>
                <a:miter lim="800000"/>
                <a:headEnd/>
                <a:tailEnd/>
              </a:ln>
            </p:spPr>
            <p:txBody>
              <a:bodyPr>
                <a:spAutoFit/>
              </a:bodyPr>
              <a:lstStyle/>
              <a:p>
                <a:pPr>
                  <a:spcBef>
                    <a:spcPct val="50000"/>
                  </a:spcBef>
                </a:pPr>
                <a:endParaRPr lang="en-US">
                  <a:solidFill>
                    <a:srgbClr val="CC0000"/>
                  </a:solidFill>
                </a:endParaRPr>
              </a:p>
            </p:txBody>
          </p:sp>
          <p:sp>
            <p:nvSpPr>
              <p:cNvPr id="39974" name="Text Box 39"/>
              <p:cNvSpPr txBox="1">
                <a:spLocks noChangeArrowheads="1"/>
              </p:cNvSpPr>
              <p:nvPr/>
            </p:nvSpPr>
            <p:spPr bwMode="auto">
              <a:xfrm>
                <a:off x="2976" y="1920"/>
                <a:ext cx="559" cy="249"/>
              </a:xfrm>
              <a:prstGeom prst="rect">
                <a:avLst/>
              </a:prstGeom>
              <a:noFill/>
              <a:ln w="9525">
                <a:noFill/>
                <a:miter lim="800000"/>
                <a:headEnd/>
                <a:tailEnd/>
              </a:ln>
            </p:spPr>
            <p:txBody>
              <a:bodyPr>
                <a:spAutoFit/>
              </a:bodyPr>
              <a:lstStyle/>
              <a:p>
                <a:pPr>
                  <a:spcBef>
                    <a:spcPct val="50000"/>
                  </a:spcBef>
                </a:pPr>
                <a:endParaRPr lang="en-US">
                  <a:solidFill>
                    <a:srgbClr val="3333FF"/>
                  </a:solidFill>
                </a:endParaRPr>
              </a:p>
            </p:txBody>
          </p:sp>
          <p:sp>
            <p:nvSpPr>
              <p:cNvPr id="39975" name="Text Box 40"/>
              <p:cNvSpPr txBox="1">
                <a:spLocks noChangeArrowheads="1"/>
              </p:cNvSpPr>
              <p:nvPr/>
            </p:nvSpPr>
            <p:spPr bwMode="auto">
              <a:xfrm>
                <a:off x="2616" y="2261"/>
                <a:ext cx="504" cy="249"/>
              </a:xfrm>
              <a:prstGeom prst="rect">
                <a:avLst/>
              </a:prstGeom>
              <a:noFill/>
              <a:ln w="9525">
                <a:noFill/>
                <a:miter lim="800000"/>
                <a:headEnd/>
                <a:tailEnd/>
              </a:ln>
            </p:spPr>
            <p:txBody>
              <a:bodyPr>
                <a:spAutoFit/>
              </a:bodyPr>
              <a:lstStyle/>
              <a:p>
                <a:pPr>
                  <a:spcBef>
                    <a:spcPct val="50000"/>
                  </a:spcBef>
                </a:pPr>
                <a:endParaRPr lang="en-US"/>
              </a:p>
            </p:txBody>
          </p:sp>
          <p:sp>
            <p:nvSpPr>
              <p:cNvPr id="39976" name="AutoShape 41"/>
              <p:cNvSpPr>
                <a:spLocks noChangeArrowheads="1"/>
              </p:cNvSpPr>
              <p:nvPr/>
            </p:nvSpPr>
            <p:spPr bwMode="auto">
              <a:xfrm>
                <a:off x="3019" y="2499"/>
                <a:ext cx="154" cy="123"/>
              </a:xfrm>
              <a:prstGeom prst="triangle">
                <a:avLst>
                  <a:gd name="adj" fmla="val 50000"/>
                </a:avLst>
              </a:prstGeom>
              <a:solidFill>
                <a:srgbClr val="CC0000"/>
              </a:solidFill>
              <a:ln w="9525">
                <a:solidFill>
                  <a:schemeClr val="tx1"/>
                </a:solidFill>
                <a:miter lim="800000"/>
                <a:headEnd/>
                <a:tailEnd/>
              </a:ln>
            </p:spPr>
            <p:txBody>
              <a:bodyPr wrap="none" anchor="ctr"/>
              <a:lstStyle/>
              <a:p>
                <a:pPr algn="r" rtl="1"/>
                <a:endParaRPr lang="en-US"/>
              </a:p>
            </p:txBody>
          </p:sp>
          <p:sp>
            <p:nvSpPr>
              <p:cNvPr id="39977" name="Text Box 42"/>
              <p:cNvSpPr txBox="1">
                <a:spLocks noChangeArrowheads="1"/>
              </p:cNvSpPr>
              <p:nvPr/>
            </p:nvSpPr>
            <p:spPr bwMode="auto">
              <a:xfrm>
                <a:off x="3173" y="2448"/>
                <a:ext cx="235" cy="249"/>
              </a:xfrm>
              <a:prstGeom prst="rect">
                <a:avLst/>
              </a:prstGeom>
              <a:noFill/>
              <a:ln w="9525">
                <a:noFill/>
                <a:miter lim="800000"/>
                <a:headEnd/>
                <a:tailEnd/>
              </a:ln>
            </p:spPr>
            <p:txBody>
              <a:bodyPr>
                <a:spAutoFit/>
              </a:bodyPr>
              <a:lstStyle/>
              <a:p>
                <a:pPr algn="r" rtl="1">
                  <a:spcBef>
                    <a:spcPct val="50000"/>
                  </a:spcBef>
                </a:pPr>
                <a:endParaRPr lang="en-US">
                  <a:solidFill>
                    <a:srgbClr val="CC0000"/>
                  </a:solidFill>
                </a:endParaRPr>
              </a:p>
            </p:txBody>
          </p:sp>
        </p:grpSp>
        <p:grpSp>
          <p:nvGrpSpPr>
            <p:cNvPr id="39949" name="Group 43"/>
            <p:cNvGrpSpPr>
              <a:grpSpLocks/>
            </p:cNvGrpSpPr>
            <p:nvPr/>
          </p:nvGrpSpPr>
          <p:grpSpPr bwMode="auto">
            <a:xfrm>
              <a:off x="4085" y="2829"/>
              <a:ext cx="1291" cy="1202"/>
              <a:chOff x="2400" y="1401"/>
              <a:chExt cx="1392" cy="1296"/>
            </a:xfrm>
          </p:grpSpPr>
          <p:sp>
            <p:nvSpPr>
              <p:cNvPr id="39950" name="AutoShape 44"/>
              <p:cNvSpPr>
                <a:spLocks noChangeArrowheads="1"/>
              </p:cNvSpPr>
              <p:nvPr/>
            </p:nvSpPr>
            <p:spPr bwMode="auto">
              <a:xfrm>
                <a:off x="3070" y="1488"/>
                <a:ext cx="155" cy="124"/>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a:p>
            </p:txBody>
          </p:sp>
          <p:grpSp>
            <p:nvGrpSpPr>
              <p:cNvPr id="39951" name="Group 45"/>
              <p:cNvGrpSpPr>
                <a:grpSpLocks/>
              </p:cNvGrpSpPr>
              <p:nvPr/>
            </p:nvGrpSpPr>
            <p:grpSpPr bwMode="auto">
              <a:xfrm>
                <a:off x="2529" y="1617"/>
                <a:ext cx="1263" cy="361"/>
                <a:chOff x="1584" y="1680"/>
                <a:chExt cx="2352" cy="336"/>
              </a:xfrm>
            </p:grpSpPr>
            <p:sp>
              <p:nvSpPr>
                <p:cNvPr id="39964" name="Line 46"/>
                <p:cNvSpPr>
                  <a:spLocks noChangeShapeType="1"/>
                </p:cNvSpPr>
                <p:nvPr/>
              </p:nvSpPr>
              <p:spPr bwMode="auto">
                <a:xfrm flipH="1">
                  <a:off x="1584" y="1680"/>
                  <a:ext cx="1152" cy="336"/>
                </a:xfrm>
                <a:prstGeom prst="line">
                  <a:avLst/>
                </a:prstGeom>
                <a:noFill/>
                <a:ln w="9525">
                  <a:solidFill>
                    <a:schemeClr val="tx1"/>
                  </a:solidFill>
                  <a:prstDash val="dash"/>
                  <a:round/>
                  <a:headEnd/>
                  <a:tailEnd type="triangle" w="med" len="med"/>
                </a:ln>
              </p:spPr>
              <p:txBody>
                <a:bodyPr/>
                <a:lstStyle/>
                <a:p>
                  <a:endParaRPr lang="en-US"/>
                </a:p>
              </p:txBody>
            </p:sp>
            <p:sp>
              <p:nvSpPr>
                <p:cNvPr id="39965" name="Line 47"/>
                <p:cNvSpPr>
                  <a:spLocks noChangeShapeType="1"/>
                </p:cNvSpPr>
                <p:nvPr/>
              </p:nvSpPr>
              <p:spPr bwMode="auto">
                <a:xfrm>
                  <a:off x="2736" y="1680"/>
                  <a:ext cx="1200" cy="288"/>
                </a:xfrm>
                <a:prstGeom prst="line">
                  <a:avLst/>
                </a:prstGeom>
                <a:noFill/>
                <a:ln w="9525">
                  <a:solidFill>
                    <a:schemeClr val="tx1"/>
                  </a:solidFill>
                  <a:prstDash val="dash"/>
                  <a:round/>
                  <a:headEnd/>
                  <a:tailEnd type="triangle" w="med" len="med"/>
                </a:ln>
              </p:spPr>
              <p:txBody>
                <a:bodyPr/>
                <a:lstStyle/>
                <a:p>
                  <a:endParaRPr lang="en-US"/>
                </a:p>
              </p:txBody>
            </p:sp>
            <p:sp>
              <p:nvSpPr>
                <p:cNvPr id="39966" name="Line 48"/>
                <p:cNvSpPr>
                  <a:spLocks noChangeShapeType="1"/>
                </p:cNvSpPr>
                <p:nvPr/>
              </p:nvSpPr>
              <p:spPr bwMode="auto">
                <a:xfrm flipH="1">
                  <a:off x="2304" y="1680"/>
                  <a:ext cx="432" cy="336"/>
                </a:xfrm>
                <a:prstGeom prst="line">
                  <a:avLst/>
                </a:prstGeom>
                <a:noFill/>
                <a:ln w="28575">
                  <a:solidFill>
                    <a:schemeClr val="tx1"/>
                  </a:solidFill>
                  <a:round/>
                  <a:headEnd/>
                  <a:tailEnd type="triangle" w="med" len="med"/>
                </a:ln>
              </p:spPr>
              <p:txBody>
                <a:bodyPr/>
                <a:lstStyle/>
                <a:p>
                  <a:endParaRPr lang="en-US"/>
                </a:p>
              </p:txBody>
            </p:sp>
            <p:sp>
              <p:nvSpPr>
                <p:cNvPr id="39967" name="Line 49"/>
                <p:cNvSpPr>
                  <a:spLocks noChangeShapeType="1"/>
                </p:cNvSpPr>
                <p:nvPr/>
              </p:nvSpPr>
              <p:spPr bwMode="auto">
                <a:xfrm>
                  <a:off x="2736" y="1680"/>
                  <a:ext cx="432" cy="288"/>
                </a:xfrm>
                <a:prstGeom prst="line">
                  <a:avLst/>
                </a:prstGeom>
                <a:noFill/>
                <a:ln w="9525">
                  <a:solidFill>
                    <a:schemeClr val="tx1"/>
                  </a:solidFill>
                  <a:prstDash val="dash"/>
                  <a:round/>
                  <a:headEnd/>
                  <a:tailEnd type="triangle" w="med" len="med"/>
                </a:ln>
              </p:spPr>
              <p:txBody>
                <a:bodyPr/>
                <a:lstStyle/>
                <a:p>
                  <a:endParaRPr lang="en-US"/>
                </a:p>
              </p:txBody>
            </p:sp>
          </p:grpSp>
          <p:sp>
            <p:nvSpPr>
              <p:cNvPr id="39952" name="Oval 50"/>
              <p:cNvSpPr>
                <a:spLocks noChangeArrowheads="1"/>
              </p:cNvSpPr>
              <p:nvPr/>
            </p:nvSpPr>
            <p:spPr bwMode="auto">
              <a:xfrm>
                <a:off x="2864" y="1978"/>
                <a:ext cx="129" cy="129"/>
              </a:xfrm>
              <a:prstGeom prst="ellipse">
                <a:avLst/>
              </a:prstGeom>
              <a:solidFill>
                <a:srgbClr val="008000"/>
              </a:solidFill>
              <a:ln w="9525">
                <a:solidFill>
                  <a:schemeClr val="tx1"/>
                </a:solidFill>
                <a:round/>
                <a:headEnd/>
                <a:tailEnd/>
              </a:ln>
            </p:spPr>
            <p:txBody>
              <a:bodyPr wrap="none" anchor="ctr"/>
              <a:lstStyle/>
              <a:p>
                <a:endParaRPr lang="en-US"/>
              </a:p>
            </p:txBody>
          </p:sp>
          <p:grpSp>
            <p:nvGrpSpPr>
              <p:cNvPr id="39953" name="Group 51"/>
              <p:cNvGrpSpPr>
                <a:grpSpLocks/>
              </p:cNvGrpSpPr>
              <p:nvPr/>
            </p:nvGrpSpPr>
            <p:grpSpPr bwMode="auto">
              <a:xfrm>
                <a:off x="2400" y="2107"/>
                <a:ext cx="1057" cy="386"/>
                <a:chOff x="1536" y="2400"/>
                <a:chExt cx="1584" cy="624"/>
              </a:xfrm>
            </p:grpSpPr>
            <p:sp>
              <p:nvSpPr>
                <p:cNvPr id="39960" name="Line 52"/>
                <p:cNvSpPr>
                  <a:spLocks noChangeShapeType="1"/>
                </p:cNvSpPr>
                <p:nvPr/>
              </p:nvSpPr>
              <p:spPr bwMode="auto">
                <a:xfrm flipH="1">
                  <a:off x="1536" y="2400"/>
                  <a:ext cx="776" cy="624"/>
                </a:xfrm>
                <a:prstGeom prst="line">
                  <a:avLst/>
                </a:prstGeom>
                <a:noFill/>
                <a:ln w="9525">
                  <a:solidFill>
                    <a:schemeClr val="tx1"/>
                  </a:solidFill>
                  <a:prstDash val="dash"/>
                  <a:round/>
                  <a:headEnd/>
                  <a:tailEnd type="triangle" w="med" len="med"/>
                </a:ln>
              </p:spPr>
              <p:txBody>
                <a:bodyPr/>
                <a:lstStyle/>
                <a:p>
                  <a:endParaRPr lang="en-US"/>
                </a:p>
              </p:txBody>
            </p:sp>
            <p:sp>
              <p:nvSpPr>
                <p:cNvPr id="39961" name="Line 53"/>
                <p:cNvSpPr>
                  <a:spLocks noChangeShapeType="1"/>
                </p:cNvSpPr>
                <p:nvPr/>
              </p:nvSpPr>
              <p:spPr bwMode="auto">
                <a:xfrm>
                  <a:off x="2312" y="2400"/>
                  <a:ext cx="808" cy="624"/>
                </a:xfrm>
                <a:prstGeom prst="line">
                  <a:avLst/>
                </a:prstGeom>
                <a:noFill/>
                <a:ln w="9525">
                  <a:solidFill>
                    <a:schemeClr val="tx1"/>
                  </a:solidFill>
                  <a:prstDash val="dash"/>
                  <a:round/>
                  <a:headEnd/>
                  <a:tailEnd type="triangle" w="med" len="med"/>
                </a:ln>
              </p:spPr>
              <p:txBody>
                <a:bodyPr/>
                <a:lstStyle/>
                <a:p>
                  <a:endParaRPr lang="en-US"/>
                </a:p>
              </p:txBody>
            </p:sp>
            <p:sp>
              <p:nvSpPr>
                <p:cNvPr id="39962" name="Line 54"/>
                <p:cNvSpPr>
                  <a:spLocks noChangeShapeType="1"/>
                </p:cNvSpPr>
                <p:nvPr/>
              </p:nvSpPr>
              <p:spPr bwMode="auto">
                <a:xfrm flipH="1">
                  <a:off x="2021" y="2400"/>
                  <a:ext cx="291" cy="624"/>
                </a:xfrm>
                <a:prstGeom prst="line">
                  <a:avLst/>
                </a:prstGeom>
                <a:noFill/>
                <a:ln w="9525">
                  <a:solidFill>
                    <a:schemeClr val="bg1"/>
                  </a:solidFill>
                  <a:prstDash val="dash"/>
                  <a:round/>
                  <a:headEnd/>
                  <a:tailEnd type="triangle" w="med" len="med"/>
                </a:ln>
              </p:spPr>
              <p:txBody>
                <a:bodyPr/>
                <a:lstStyle/>
                <a:p>
                  <a:endParaRPr lang="en-US"/>
                </a:p>
              </p:txBody>
            </p:sp>
            <p:sp>
              <p:nvSpPr>
                <p:cNvPr id="39963" name="Line 55"/>
                <p:cNvSpPr>
                  <a:spLocks noChangeShapeType="1"/>
                </p:cNvSpPr>
                <p:nvPr/>
              </p:nvSpPr>
              <p:spPr bwMode="auto">
                <a:xfrm>
                  <a:off x="2312" y="2400"/>
                  <a:ext cx="280" cy="624"/>
                </a:xfrm>
                <a:prstGeom prst="line">
                  <a:avLst/>
                </a:prstGeom>
                <a:noFill/>
                <a:ln w="28575">
                  <a:solidFill>
                    <a:srgbClr val="C00000"/>
                  </a:solidFill>
                  <a:round/>
                  <a:headEnd/>
                  <a:tailEnd type="triangle" w="med" len="med"/>
                </a:ln>
              </p:spPr>
              <p:txBody>
                <a:bodyPr/>
                <a:lstStyle/>
                <a:p>
                  <a:endParaRPr lang="en-US"/>
                </a:p>
              </p:txBody>
            </p:sp>
          </p:grpSp>
          <p:sp>
            <p:nvSpPr>
              <p:cNvPr id="39954" name="Text Box 56"/>
              <p:cNvSpPr txBox="1">
                <a:spLocks noChangeArrowheads="1"/>
              </p:cNvSpPr>
              <p:nvPr/>
            </p:nvSpPr>
            <p:spPr bwMode="auto">
              <a:xfrm>
                <a:off x="3024" y="1680"/>
                <a:ext cx="129" cy="249"/>
              </a:xfrm>
              <a:prstGeom prst="rect">
                <a:avLst/>
              </a:prstGeom>
              <a:noFill/>
              <a:ln w="9525">
                <a:noFill/>
                <a:miter lim="800000"/>
                <a:headEnd/>
                <a:tailEnd/>
              </a:ln>
            </p:spPr>
            <p:txBody>
              <a:bodyPr>
                <a:spAutoFit/>
              </a:bodyPr>
              <a:lstStyle/>
              <a:p>
                <a:pPr>
                  <a:spcBef>
                    <a:spcPct val="50000"/>
                  </a:spcBef>
                </a:pPr>
                <a:endParaRPr lang="en-US"/>
              </a:p>
            </p:txBody>
          </p:sp>
          <p:sp>
            <p:nvSpPr>
              <p:cNvPr id="39955" name="Text Box 57"/>
              <p:cNvSpPr txBox="1">
                <a:spLocks noChangeArrowheads="1"/>
              </p:cNvSpPr>
              <p:nvPr/>
            </p:nvSpPr>
            <p:spPr bwMode="auto">
              <a:xfrm>
                <a:off x="3216" y="1401"/>
                <a:ext cx="129" cy="249"/>
              </a:xfrm>
              <a:prstGeom prst="rect">
                <a:avLst/>
              </a:prstGeom>
              <a:noFill/>
              <a:ln w="9525">
                <a:noFill/>
                <a:miter lim="800000"/>
                <a:headEnd/>
                <a:tailEnd/>
              </a:ln>
            </p:spPr>
            <p:txBody>
              <a:bodyPr>
                <a:spAutoFit/>
              </a:bodyPr>
              <a:lstStyle/>
              <a:p>
                <a:pPr>
                  <a:spcBef>
                    <a:spcPct val="50000"/>
                  </a:spcBef>
                </a:pPr>
                <a:endParaRPr lang="en-US">
                  <a:solidFill>
                    <a:srgbClr val="CC0000"/>
                  </a:solidFill>
                </a:endParaRPr>
              </a:p>
            </p:txBody>
          </p:sp>
          <p:sp>
            <p:nvSpPr>
              <p:cNvPr id="39956" name="Text Box 58"/>
              <p:cNvSpPr txBox="1">
                <a:spLocks noChangeArrowheads="1"/>
              </p:cNvSpPr>
              <p:nvPr/>
            </p:nvSpPr>
            <p:spPr bwMode="auto">
              <a:xfrm>
                <a:off x="2976" y="1920"/>
                <a:ext cx="559" cy="249"/>
              </a:xfrm>
              <a:prstGeom prst="rect">
                <a:avLst/>
              </a:prstGeom>
              <a:noFill/>
              <a:ln w="9525">
                <a:noFill/>
                <a:miter lim="800000"/>
                <a:headEnd/>
                <a:tailEnd/>
              </a:ln>
            </p:spPr>
            <p:txBody>
              <a:bodyPr>
                <a:spAutoFit/>
              </a:bodyPr>
              <a:lstStyle/>
              <a:p>
                <a:pPr>
                  <a:spcBef>
                    <a:spcPct val="50000"/>
                  </a:spcBef>
                </a:pPr>
                <a:endParaRPr lang="en-US">
                  <a:solidFill>
                    <a:srgbClr val="3333FF"/>
                  </a:solidFill>
                </a:endParaRPr>
              </a:p>
            </p:txBody>
          </p:sp>
          <p:sp>
            <p:nvSpPr>
              <p:cNvPr id="39957" name="Text Box 59"/>
              <p:cNvSpPr txBox="1">
                <a:spLocks noChangeArrowheads="1"/>
              </p:cNvSpPr>
              <p:nvPr/>
            </p:nvSpPr>
            <p:spPr bwMode="auto">
              <a:xfrm>
                <a:off x="2616" y="2261"/>
                <a:ext cx="504" cy="249"/>
              </a:xfrm>
              <a:prstGeom prst="rect">
                <a:avLst/>
              </a:prstGeom>
              <a:noFill/>
              <a:ln w="9525">
                <a:noFill/>
                <a:miter lim="800000"/>
                <a:headEnd/>
                <a:tailEnd/>
              </a:ln>
            </p:spPr>
            <p:txBody>
              <a:bodyPr>
                <a:spAutoFit/>
              </a:bodyPr>
              <a:lstStyle/>
              <a:p>
                <a:pPr>
                  <a:spcBef>
                    <a:spcPct val="50000"/>
                  </a:spcBef>
                </a:pPr>
                <a:endParaRPr lang="en-US"/>
              </a:p>
            </p:txBody>
          </p:sp>
          <p:sp>
            <p:nvSpPr>
              <p:cNvPr id="39958" name="AutoShape 60"/>
              <p:cNvSpPr>
                <a:spLocks noChangeArrowheads="1"/>
              </p:cNvSpPr>
              <p:nvPr/>
            </p:nvSpPr>
            <p:spPr bwMode="auto">
              <a:xfrm>
                <a:off x="3019" y="2499"/>
                <a:ext cx="154" cy="123"/>
              </a:xfrm>
              <a:prstGeom prst="triangle">
                <a:avLst>
                  <a:gd name="adj" fmla="val 50000"/>
                </a:avLst>
              </a:prstGeom>
              <a:solidFill>
                <a:srgbClr val="0000FF"/>
              </a:solidFill>
              <a:ln w="9525">
                <a:solidFill>
                  <a:schemeClr val="tx1"/>
                </a:solidFill>
                <a:miter lim="800000"/>
                <a:headEnd/>
                <a:tailEnd/>
              </a:ln>
            </p:spPr>
            <p:txBody>
              <a:bodyPr wrap="none" anchor="ctr"/>
              <a:lstStyle/>
              <a:p>
                <a:pPr algn="r" rtl="1"/>
                <a:endParaRPr lang="en-US"/>
              </a:p>
            </p:txBody>
          </p:sp>
          <p:sp>
            <p:nvSpPr>
              <p:cNvPr id="39959" name="Text Box 61"/>
              <p:cNvSpPr txBox="1">
                <a:spLocks noChangeArrowheads="1"/>
              </p:cNvSpPr>
              <p:nvPr/>
            </p:nvSpPr>
            <p:spPr bwMode="auto">
              <a:xfrm>
                <a:off x="3173" y="2448"/>
                <a:ext cx="235" cy="249"/>
              </a:xfrm>
              <a:prstGeom prst="rect">
                <a:avLst/>
              </a:prstGeom>
              <a:noFill/>
              <a:ln w="9525">
                <a:noFill/>
                <a:miter lim="800000"/>
                <a:headEnd/>
                <a:tailEnd/>
              </a:ln>
            </p:spPr>
            <p:txBody>
              <a:bodyPr>
                <a:spAutoFit/>
              </a:bodyPr>
              <a:lstStyle/>
              <a:p>
                <a:pPr algn="r" rtl="1">
                  <a:spcBef>
                    <a:spcPct val="50000"/>
                  </a:spcBef>
                </a:pPr>
                <a:endParaRPr lang="en-US">
                  <a:solidFill>
                    <a:srgbClr val="CC0000"/>
                  </a:solidFill>
                </a:endParaRPr>
              </a:p>
            </p:txBody>
          </p:sp>
        </p:grpSp>
      </p:grpSp>
      <p:sp>
        <p:nvSpPr>
          <p:cNvPr id="39940" name="AutoShape 62"/>
          <p:cNvSpPr>
            <a:spLocks/>
          </p:cNvSpPr>
          <p:nvPr/>
        </p:nvSpPr>
        <p:spPr bwMode="auto">
          <a:xfrm>
            <a:off x="7772400" y="3505200"/>
            <a:ext cx="304800" cy="1143000"/>
          </a:xfrm>
          <a:prstGeom prst="leftBrace">
            <a:avLst>
              <a:gd name="adj1" fmla="val 31250"/>
              <a:gd name="adj2" fmla="val 50000"/>
            </a:avLst>
          </a:prstGeom>
          <a:noFill/>
          <a:ln w="9525">
            <a:solidFill>
              <a:schemeClr val="tx1"/>
            </a:solidFill>
            <a:round/>
            <a:headEnd/>
            <a:tailEnd/>
          </a:ln>
        </p:spPr>
        <p:txBody>
          <a:bodyPr wrap="none" anchor="ctr"/>
          <a:lstStyle/>
          <a:p>
            <a:endParaRPr lang="en-US"/>
          </a:p>
        </p:txBody>
      </p:sp>
      <p:sp>
        <p:nvSpPr>
          <p:cNvPr id="39941" name="AutoShape 63"/>
          <p:cNvSpPr>
            <a:spLocks/>
          </p:cNvSpPr>
          <p:nvPr/>
        </p:nvSpPr>
        <p:spPr bwMode="auto">
          <a:xfrm>
            <a:off x="7772400" y="1981200"/>
            <a:ext cx="304800" cy="1143000"/>
          </a:xfrm>
          <a:prstGeom prst="leftBrace">
            <a:avLst>
              <a:gd name="adj1" fmla="val 31250"/>
              <a:gd name="adj2" fmla="val 50000"/>
            </a:avLst>
          </a:prstGeom>
          <a:noFill/>
          <a:ln w="9525">
            <a:solidFill>
              <a:schemeClr val="tx1"/>
            </a:solidFill>
            <a:round/>
            <a:headEnd/>
            <a:tailEnd/>
          </a:ln>
        </p:spPr>
        <p:txBody>
          <a:bodyPr wrap="none" anchor="ctr"/>
          <a:lstStyle/>
          <a:p>
            <a:endParaRPr lang="en-US"/>
          </a:p>
        </p:txBody>
      </p:sp>
      <p:sp>
        <p:nvSpPr>
          <p:cNvPr id="39942" name="AutoShape 64"/>
          <p:cNvSpPr>
            <a:spLocks/>
          </p:cNvSpPr>
          <p:nvPr/>
        </p:nvSpPr>
        <p:spPr bwMode="auto">
          <a:xfrm>
            <a:off x="7772400" y="5029200"/>
            <a:ext cx="304800" cy="1143000"/>
          </a:xfrm>
          <a:prstGeom prst="leftBrace">
            <a:avLst>
              <a:gd name="adj1" fmla="val 31250"/>
              <a:gd name="adj2" fmla="val 50000"/>
            </a:avLst>
          </a:prstGeom>
          <a:noFill/>
          <a:ln w="9525">
            <a:solidFill>
              <a:schemeClr val="tx1"/>
            </a:solidFill>
            <a:round/>
            <a:headEnd/>
            <a:tailEnd/>
          </a:ln>
        </p:spPr>
        <p:txBody>
          <a:bodyPr wrap="none" anchor="ctr"/>
          <a:lstStyle/>
          <a:p>
            <a:endParaRPr lang="en-US"/>
          </a:p>
        </p:txBody>
      </p:sp>
      <p:pic>
        <p:nvPicPr>
          <p:cNvPr id="72" name="Picture 71" descr="txp_fig"/>
          <p:cNvPicPr>
            <a:picLocks noChangeAspect="1"/>
          </p:cNvPicPr>
          <p:nvPr>
            <p:custDataLst>
              <p:tags r:id="rId1"/>
            </p:custDataLst>
          </p:nvPr>
        </p:nvPicPr>
        <p:blipFill>
          <a:blip r:embed="rId6" cstate="print">
            <a:extLst>
              <a:ext uri="{28A0092B-C50C-407E-A947-70E740481C1C}">
                <a14:useLocalDpi xmlns:a14="http://schemas.microsoft.com/office/drawing/2010/main"/>
              </a:ext>
            </a:extLst>
          </a:blip>
          <a:stretch>
            <a:fillRect/>
          </a:stretch>
        </p:blipFill>
        <p:spPr bwMode="auto">
          <a:xfrm>
            <a:off x="7162800" y="2312690"/>
            <a:ext cx="211138" cy="351897"/>
          </a:xfrm>
          <a:prstGeom prst="rect">
            <a:avLst/>
          </a:prstGeom>
          <a:noFill/>
          <a:ln/>
          <a:effectLst/>
        </p:spPr>
      </p:pic>
      <p:pic>
        <p:nvPicPr>
          <p:cNvPr id="73" name="Picture 72" descr="txp_fig"/>
          <p:cNvPicPr>
            <a:picLocks noChangeAspect="1"/>
          </p:cNvPicPr>
          <p:nvPr>
            <p:custDataLst>
              <p:tags r:id="rId2"/>
            </p:custDataLst>
          </p:nvPr>
        </p:nvPicPr>
        <p:blipFill>
          <a:blip r:embed="rId7" cstate="print">
            <a:extLst>
              <a:ext uri="{28A0092B-C50C-407E-A947-70E740481C1C}">
                <a14:useLocalDpi xmlns:a14="http://schemas.microsoft.com/office/drawing/2010/main"/>
              </a:ext>
            </a:extLst>
          </a:blip>
          <a:stretch>
            <a:fillRect/>
          </a:stretch>
        </p:blipFill>
        <p:spPr bwMode="auto">
          <a:xfrm>
            <a:off x="7137699" y="3856766"/>
            <a:ext cx="280688" cy="327002"/>
          </a:xfrm>
          <a:prstGeom prst="rect">
            <a:avLst/>
          </a:prstGeom>
          <a:noFill/>
          <a:ln/>
          <a:effectLst/>
        </p:spPr>
      </p:pic>
      <p:pic>
        <p:nvPicPr>
          <p:cNvPr id="74" name="Picture 73" descr="txp_fig"/>
          <p:cNvPicPr>
            <a:picLocks noChangeAspect="1"/>
          </p:cNvPicPr>
          <p:nvPr>
            <p:custDataLst>
              <p:tags r:id="rId3"/>
            </p:custDataLst>
          </p:nvPr>
        </p:nvPicPr>
        <p:blipFill>
          <a:blip r:embed="rId8" cstate="print">
            <a:extLst>
              <a:ext uri="{28A0092B-C50C-407E-A947-70E740481C1C}">
                <a14:useLocalDpi xmlns:a14="http://schemas.microsoft.com/office/drawing/2010/main"/>
              </a:ext>
            </a:extLst>
          </a:blip>
          <a:stretch>
            <a:fillRect/>
          </a:stretch>
        </p:blipFill>
        <p:spPr bwMode="auto">
          <a:xfrm>
            <a:off x="7056372" y="5225060"/>
            <a:ext cx="514651" cy="560927"/>
          </a:xfrm>
          <a:prstGeom prst="rect">
            <a:avLst/>
          </a:prstGeom>
          <a:noFill/>
          <a:ln/>
          <a:effectLst/>
        </p:spPr>
      </p:pic>
      <p:pic>
        <p:nvPicPr>
          <p:cNvPr id="69" name="Picture 3" descr="C:\Users\Dan\Dropbox\Office\CS 188\Ketrina Art\MDPs\Discounting.png"/>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5486400" y="5181600"/>
            <a:ext cx="1562540" cy="990600"/>
          </a:xfrm>
          <a:prstGeom prst="rect">
            <a:avLst/>
          </a:prstGeom>
          <a:noFill/>
        </p:spPr>
      </p:pic>
      <p:pic>
        <p:nvPicPr>
          <p:cNvPr id="70" name="Picture 3"/>
          <p:cNvPicPr>
            <a:picLocks noChangeAspect="1" noChangeArrowheads="1"/>
          </p:cNvPicPr>
          <p:nvPr/>
        </p:nvPicPr>
        <p:blipFill>
          <a:blip r:embed="rId10" cstate="print">
            <a:extLst>
              <a:ext uri="{28A0092B-C50C-407E-A947-70E740481C1C}">
                <a14:useLocalDpi xmlns:a14="http://schemas.microsoft.com/office/drawing/2010/main"/>
              </a:ext>
            </a:extLst>
          </a:blip>
          <a:stretch>
            <a:fillRect/>
          </a:stretch>
        </p:blipFill>
        <p:spPr bwMode="auto">
          <a:xfrm>
            <a:off x="5562600" y="1676400"/>
            <a:ext cx="1761584" cy="1524000"/>
          </a:xfrm>
          <a:prstGeom prst="rect">
            <a:avLst/>
          </a:prstGeom>
          <a:noFill/>
        </p:spPr>
      </p:pic>
      <p:pic>
        <p:nvPicPr>
          <p:cNvPr id="71" name="Picture 3" descr="C:\Users\Dan\Dropbox\Office\CS 188\Ketrina Art\MDPs\Discounting.png"/>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5562600" y="3429000"/>
            <a:ext cx="1566128" cy="1097387"/>
          </a:xfrm>
          <a:prstGeom prst="rect">
            <a:avLst/>
          </a:prstGeom>
          <a:noFill/>
        </p:spPr>
      </p:pic>
    </p:spTree>
    <p:extLst>
      <p:ext uri="{BB962C8B-B14F-4D97-AF65-F5344CB8AC3E}">
        <p14:creationId xmlns:p14="http://schemas.microsoft.com/office/powerpoint/2010/main" val="220847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A2AE-9BF0-674A-A222-DF1362F4DB3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D609E514-7B0D-C440-A674-9BBE3312559B}"/>
              </a:ext>
            </a:extLst>
          </p:cNvPr>
          <p:cNvSpPr>
            <a:spLocks noGrp="1"/>
          </p:cNvSpPr>
          <p:nvPr>
            <p:ph idx="1"/>
          </p:nvPr>
        </p:nvSpPr>
        <p:spPr/>
        <p:txBody>
          <a:bodyPr/>
          <a:lstStyle/>
          <a:p>
            <a:r>
              <a:rPr lang="en-US" dirty="0"/>
              <a:t>Projects?</a:t>
            </a:r>
          </a:p>
        </p:txBody>
      </p:sp>
      <p:sp>
        <p:nvSpPr>
          <p:cNvPr id="4" name="Slide Number Placeholder 3">
            <a:extLst>
              <a:ext uri="{FF2B5EF4-FFF2-40B4-BE49-F238E27FC236}">
                <a16:creationId xmlns:a16="http://schemas.microsoft.com/office/drawing/2014/main" id="{92640969-0B2F-744D-9F76-0F14D39E1480}"/>
              </a:ext>
            </a:extLst>
          </p:cNvPr>
          <p:cNvSpPr>
            <a:spLocks noGrp="1"/>
          </p:cNvSpPr>
          <p:nvPr>
            <p:ph type="sldNum" sz="quarter" idx="12"/>
          </p:nvPr>
        </p:nvSpPr>
        <p:spPr/>
        <p:txBody>
          <a:bodyPr/>
          <a:lstStyle/>
          <a:p>
            <a:fld id="{A2EF37A0-74FC-AB4F-AE4C-D9BFC6719E9F}" type="slidenum">
              <a:rPr lang="en-US" smtClean="0"/>
              <a:t>2</a:t>
            </a:fld>
            <a:endParaRPr lang="en-US"/>
          </a:p>
        </p:txBody>
      </p:sp>
    </p:spTree>
    <p:extLst>
      <p:ext uri="{BB962C8B-B14F-4D97-AF65-F5344CB8AC3E}">
        <p14:creationId xmlns:p14="http://schemas.microsoft.com/office/powerpoint/2010/main" val="2108300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dirty="0"/>
              <a:t>Discussion Point!</a:t>
            </a:r>
          </a:p>
        </p:txBody>
      </p:sp>
      <mc:AlternateContent xmlns:mc="http://schemas.openxmlformats.org/markup-compatibility/2006">
        <mc:Choice xmlns:a14="http://schemas.microsoft.com/office/drawing/2010/main" Requires="a14">
          <p:sp>
            <p:nvSpPr>
              <p:cNvPr id="17411" name="Rectangle 3"/>
              <p:cNvSpPr>
                <a:spLocks noGrp="1" noChangeArrowheads="1"/>
              </p:cNvSpPr>
              <p:nvPr>
                <p:ph idx="1"/>
              </p:nvPr>
            </p:nvSpPr>
            <p:spPr/>
            <p:txBody>
              <a:bodyPr/>
              <a:lstStyle/>
              <a:p>
                <a:r>
                  <a:rPr lang="en-US" dirty="0"/>
                  <a:t>What is the value of U([2,4,8]) </a:t>
                </a:r>
                <a:r>
                  <a:rPr lang="en-US" dirty="0">
                    <a:sym typeface="Symbol" pitchFamily="18" charset="2"/>
                  </a:rPr>
                  <a:t>with </a:t>
                </a:r>
                <a14:m>
                  <m:oMath xmlns:m="http://schemas.openxmlformats.org/officeDocument/2006/math">
                    <m:r>
                      <a:rPr lang="en-US" smtClean="0">
                        <a:sym typeface="Symbol" pitchFamily="18" charset="2"/>
                      </a:rPr>
                      <m:t>𝛾</m:t>
                    </m:r>
                    <m:r>
                      <a:rPr lang="en-US" smtClean="0">
                        <a:sym typeface="Symbol" pitchFamily="18" charset="2"/>
                      </a:rPr>
                      <m:t>=0.5</m:t>
                    </m:r>
                  </m:oMath>
                </a14:m>
                <a:r>
                  <a:rPr lang="en-US" dirty="0">
                    <a:sym typeface="Symbol" pitchFamily="18" charset="2"/>
                  </a:rPr>
                  <a:t>     ???????????????</a:t>
                </a:r>
              </a:p>
              <a:p>
                <a:r>
                  <a:rPr lang="en-US" dirty="0">
                    <a:sym typeface="Symbol" pitchFamily="18" charset="2"/>
                  </a:rPr>
                  <a:t>( U(</a:t>
                </a:r>
                <a14:m>
                  <m:oMath xmlns:m="http://schemas.openxmlformats.org/officeDocument/2006/math">
                    <m:r>
                      <a:rPr lang="en-US" smtClean="0">
                        <a:sym typeface="Symbol" pitchFamily="18" charset="2"/>
                      </a:rPr>
                      <m:t>⋅</m:t>
                    </m:r>
                  </m:oMath>
                </a14:m>
                <a:r>
                  <a:rPr lang="en-US" dirty="0">
                    <a:sym typeface="Symbol" pitchFamily="18" charset="2"/>
                  </a:rPr>
                  <a:t>) is the total utility of a reward sequence. )</a:t>
                </a:r>
              </a:p>
              <a:p>
                <a:endParaRPr lang="en-US" dirty="0">
                  <a:sym typeface="Symbol" pitchFamily="18" charset="2"/>
                </a:endParaRPr>
              </a:p>
              <a:p>
                <a:pPr lvl="1"/>
                <a:r>
                  <a:rPr lang="en-US" dirty="0">
                    <a:sym typeface="Symbol" pitchFamily="18" charset="2"/>
                  </a:rPr>
                  <a:t>3</a:t>
                </a:r>
              </a:p>
              <a:p>
                <a:pPr lvl="1"/>
                <a:r>
                  <a:rPr lang="en-US" dirty="0">
                    <a:sym typeface="Symbol" pitchFamily="18" charset="2"/>
                  </a:rPr>
                  <a:t>6</a:t>
                </a:r>
              </a:p>
              <a:p>
                <a:pPr lvl="1"/>
                <a:r>
                  <a:rPr lang="en-US" dirty="0">
                    <a:sym typeface="Symbol" pitchFamily="18" charset="2"/>
                  </a:rPr>
                  <a:t>7</a:t>
                </a:r>
              </a:p>
              <a:p>
                <a:pPr lvl="1"/>
                <a:r>
                  <a:rPr lang="en-US" dirty="0">
                    <a:sym typeface="Symbol" pitchFamily="18" charset="2"/>
                  </a:rPr>
                  <a:t>14</a:t>
                </a:r>
              </a:p>
              <a:p>
                <a:pPr marL="274320" lvl="1" indent="0">
                  <a:buNone/>
                </a:pPr>
                <a:endParaRPr lang="en-US" dirty="0">
                  <a:sym typeface="Symbol" pitchFamily="18" charset="2"/>
                </a:endParaRPr>
              </a:p>
              <a:p>
                <a:pPr marL="274320" lvl="1" indent="0">
                  <a:buNone/>
                </a:pPr>
                <a:endParaRPr lang="en-US" b="1" dirty="0">
                  <a:sym typeface="Symbol" pitchFamily="18" charset="2"/>
                </a:endParaRPr>
              </a:p>
              <a:p>
                <a:pPr marL="274320" lvl="1" indent="0">
                  <a:buNone/>
                </a:pPr>
                <a:r>
                  <a:rPr lang="en-US" b="1" dirty="0"/>
                  <a:t>Bonus: What is the value of U([8,4,2]) </a:t>
                </a:r>
                <a:r>
                  <a:rPr lang="en-US" b="1" dirty="0">
                    <a:sym typeface="Symbol" pitchFamily="18" charset="2"/>
                  </a:rPr>
                  <a:t>with </a:t>
                </a:r>
                <a14:m>
                  <m:oMath xmlns:m="http://schemas.openxmlformats.org/officeDocument/2006/math">
                    <m:r>
                      <a:rPr lang="en-US" b="1" i="1">
                        <a:sym typeface="Symbol" pitchFamily="18" charset="2"/>
                      </a:rPr>
                      <m:t>𝛄</m:t>
                    </m:r>
                    <m:r>
                      <a:rPr lang="en-US" b="1">
                        <a:sym typeface="Symbol" pitchFamily="18" charset="2"/>
                      </a:rPr>
                      <m:t>=</m:t>
                    </m:r>
                    <m:r>
                      <a:rPr lang="en-US" b="1" i="1">
                        <a:sym typeface="Symbol" pitchFamily="18" charset="2"/>
                      </a:rPr>
                      <m:t>𝟎</m:t>
                    </m:r>
                    <m:r>
                      <a:rPr lang="en-US" b="1">
                        <a:sym typeface="Symbol" pitchFamily="18" charset="2"/>
                      </a:rPr>
                      <m:t>.</m:t>
                    </m:r>
                    <m:r>
                      <a:rPr lang="en-US" b="1" i="1">
                        <a:sym typeface="Symbol" pitchFamily="18" charset="2"/>
                      </a:rPr>
                      <m:t>𝟓</m:t>
                    </m:r>
                  </m:oMath>
                </a14:m>
                <a:r>
                  <a:rPr lang="en-US" b="1" dirty="0">
                    <a:sym typeface="Symbol" pitchFamily="18" charset="2"/>
                  </a:rPr>
                  <a:t>       ?????????????</a:t>
                </a:r>
              </a:p>
              <a:p>
                <a:pPr lvl="1"/>
                <a:endParaRPr lang="en-US" dirty="0">
                  <a:sym typeface="Symbol" pitchFamily="18" charset="2"/>
                </a:endParaRPr>
              </a:p>
            </p:txBody>
          </p:sp>
        </mc:Choice>
        <mc:Fallback>
          <p:sp>
            <p:nvSpPr>
              <p:cNvPr id="17411" name="Rectangle 3"/>
              <p:cNvSpPr>
                <a:spLocks noGrp="1" noRot="1" noChangeAspect="1" noMove="1" noResize="1" noEditPoints="1" noAdjustHandles="1" noChangeArrowheads="1" noChangeShapeType="1" noTextEdit="1"/>
              </p:cNvSpPr>
              <p:nvPr>
                <p:ph idx="1"/>
              </p:nvPr>
            </p:nvSpPr>
            <p:spPr>
              <a:blipFill>
                <a:blip r:embed="rId3"/>
                <a:stretch>
                  <a:fillRect l="-625" t="-58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5F60EA81-B1D2-174F-BAF3-499006A22C90}"/>
              </a:ext>
            </a:extLst>
          </p:cNvPr>
          <p:cNvSpPr>
            <a:spLocks noGrp="1"/>
          </p:cNvSpPr>
          <p:nvPr>
            <p:ph type="sldNum" sz="quarter" idx="12"/>
          </p:nvPr>
        </p:nvSpPr>
        <p:spPr/>
        <p:txBody>
          <a:bodyPr/>
          <a:lstStyle/>
          <a:p>
            <a:fld id="{A2EF37A0-74FC-AB4F-AE4C-D9BFC6719E9F}" type="slidenum">
              <a:rPr lang="en-US" smtClean="0"/>
              <a:pPr/>
              <a:t>20</a:t>
            </a:fld>
            <a:endParaRPr lang="en-US"/>
          </a:p>
        </p:txBody>
      </p:sp>
    </p:spTree>
    <p:extLst>
      <p:ext uri="{BB962C8B-B14F-4D97-AF65-F5344CB8AC3E}">
        <p14:creationId xmlns:p14="http://schemas.microsoft.com/office/powerpoint/2010/main" val="62573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dirty="0"/>
              <a:t>Discussion Point!</a:t>
            </a:r>
          </a:p>
        </p:txBody>
      </p:sp>
      <mc:AlternateContent xmlns:mc="http://schemas.openxmlformats.org/markup-compatibility/2006">
        <mc:Choice xmlns:a14="http://schemas.microsoft.com/office/drawing/2010/main" Requires="a14">
          <p:sp>
            <p:nvSpPr>
              <p:cNvPr id="17411" name="Rectangle 3"/>
              <p:cNvSpPr>
                <a:spLocks noGrp="1" noChangeArrowheads="1"/>
              </p:cNvSpPr>
              <p:nvPr>
                <p:ph idx="1"/>
              </p:nvPr>
            </p:nvSpPr>
            <p:spPr/>
            <p:txBody>
              <a:bodyPr/>
              <a:lstStyle/>
              <a:p>
                <a:r>
                  <a:rPr lang="en-US" dirty="0"/>
                  <a:t>What is the value of U([2,4,8]) </a:t>
                </a:r>
                <a:r>
                  <a:rPr lang="en-US" dirty="0">
                    <a:sym typeface="Symbol" pitchFamily="18" charset="2"/>
                  </a:rPr>
                  <a:t>with </a:t>
                </a:r>
                <a14:m>
                  <m:oMath xmlns:m="http://schemas.openxmlformats.org/officeDocument/2006/math">
                    <m:r>
                      <a:rPr lang="en-US" smtClean="0">
                        <a:sym typeface="Symbol" pitchFamily="18" charset="2"/>
                      </a:rPr>
                      <m:t>𝛾</m:t>
                    </m:r>
                    <m:r>
                      <a:rPr lang="en-US" smtClean="0">
                        <a:sym typeface="Symbol" pitchFamily="18" charset="2"/>
                      </a:rPr>
                      <m:t>=0.5</m:t>
                    </m:r>
                  </m:oMath>
                </a14:m>
                <a:r>
                  <a:rPr lang="en-US" dirty="0">
                    <a:sym typeface="Symbol" pitchFamily="18" charset="2"/>
                  </a:rPr>
                  <a:t>     ???????????????</a:t>
                </a:r>
              </a:p>
              <a:p>
                <a:r>
                  <a:rPr lang="en-US" dirty="0">
                    <a:sym typeface="Symbol" pitchFamily="18" charset="2"/>
                  </a:rPr>
                  <a:t>( U(</a:t>
                </a:r>
                <a14:m>
                  <m:oMath xmlns:m="http://schemas.openxmlformats.org/officeDocument/2006/math">
                    <m:r>
                      <a:rPr lang="en-US" smtClean="0">
                        <a:sym typeface="Symbol" pitchFamily="18" charset="2"/>
                      </a:rPr>
                      <m:t>⋅</m:t>
                    </m:r>
                  </m:oMath>
                </a14:m>
                <a:r>
                  <a:rPr lang="en-US" dirty="0">
                    <a:sym typeface="Symbol" pitchFamily="18" charset="2"/>
                  </a:rPr>
                  <a:t>) is the total utility of a reward sequence. )</a:t>
                </a:r>
              </a:p>
              <a:p>
                <a:endParaRPr lang="en-US" dirty="0">
                  <a:sym typeface="Symbol" pitchFamily="18" charset="2"/>
                </a:endParaRPr>
              </a:p>
              <a:p>
                <a:pPr lvl="1"/>
                <a:r>
                  <a:rPr lang="en-US" dirty="0">
                    <a:sym typeface="Symbol" pitchFamily="18" charset="2"/>
                  </a:rPr>
                  <a:t>3</a:t>
                </a:r>
              </a:p>
              <a:p>
                <a:pPr lvl="1"/>
                <a:r>
                  <a:rPr lang="en-US" dirty="0">
                    <a:sym typeface="Symbol" pitchFamily="18" charset="2"/>
                  </a:rPr>
                  <a:t>6</a:t>
                </a:r>
              </a:p>
              <a:p>
                <a:pPr lvl="1"/>
                <a:r>
                  <a:rPr lang="en-US" dirty="0">
                    <a:sym typeface="Symbol" pitchFamily="18" charset="2"/>
                  </a:rPr>
                  <a:t>7</a:t>
                </a:r>
              </a:p>
              <a:p>
                <a:pPr lvl="1"/>
                <a:r>
                  <a:rPr lang="en-US" dirty="0">
                    <a:sym typeface="Symbol" pitchFamily="18" charset="2"/>
                  </a:rPr>
                  <a:t>14</a:t>
                </a:r>
              </a:p>
              <a:p>
                <a:pPr marL="274320" lvl="1" indent="0">
                  <a:buNone/>
                </a:pPr>
                <a:endParaRPr lang="en-US" dirty="0">
                  <a:sym typeface="Symbol" pitchFamily="18" charset="2"/>
                </a:endParaRPr>
              </a:p>
              <a:p>
                <a:pPr marL="274320" lvl="1" indent="0">
                  <a:buNone/>
                </a:pPr>
                <a:endParaRPr lang="en-US" b="1" dirty="0">
                  <a:sym typeface="Symbol" pitchFamily="18" charset="2"/>
                </a:endParaRPr>
              </a:p>
              <a:p>
                <a:pPr marL="274320" lvl="1" indent="0">
                  <a:buNone/>
                </a:pPr>
                <a:r>
                  <a:rPr lang="en-US" b="1" dirty="0"/>
                  <a:t>Bonus: What is the value of U([8,4,2]) </a:t>
                </a:r>
                <a:r>
                  <a:rPr lang="en-US" b="1" dirty="0">
                    <a:sym typeface="Symbol" pitchFamily="18" charset="2"/>
                  </a:rPr>
                  <a:t>with </a:t>
                </a:r>
                <a14:m>
                  <m:oMath xmlns:m="http://schemas.openxmlformats.org/officeDocument/2006/math">
                    <m:r>
                      <a:rPr lang="en-US" b="1" i="1">
                        <a:sym typeface="Symbol" pitchFamily="18" charset="2"/>
                      </a:rPr>
                      <m:t>𝛄</m:t>
                    </m:r>
                    <m:r>
                      <a:rPr lang="en-US" b="1">
                        <a:sym typeface="Symbol" pitchFamily="18" charset="2"/>
                      </a:rPr>
                      <m:t>=</m:t>
                    </m:r>
                    <m:r>
                      <a:rPr lang="en-US" b="1" i="1">
                        <a:sym typeface="Symbol" pitchFamily="18" charset="2"/>
                      </a:rPr>
                      <m:t>𝟎</m:t>
                    </m:r>
                    <m:r>
                      <a:rPr lang="en-US" b="1">
                        <a:sym typeface="Symbol" pitchFamily="18" charset="2"/>
                      </a:rPr>
                      <m:t>.</m:t>
                    </m:r>
                    <m:r>
                      <a:rPr lang="en-US" b="1" i="1">
                        <a:sym typeface="Symbol" pitchFamily="18" charset="2"/>
                      </a:rPr>
                      <m:t>𝟓</m:t>
                    </m:r>
                  </m:oMath>
                </a14:m>
                <a:r>
                  <a:rPr lang="en-US" b="1" dirty="0">
                    <a:sym typeface="Symbol" pitchFamily="18" charset="2"/>
                  </a:rPr>
                  <a:t>       ?????????????</a:t>
                </a:r>
              </a:p>
              <a:p>
                <a:pPr lvl="1"/>
                <a:endParaRPr lang="en-US" dirty="0">
                  <a:sym typeface="Symbol" pitchFamily="18" charset="2"/>
                </a:endParaRPr>
              </a:p>
            </p:txBody>
          </p:sp>
        </mc:Choice>
        <mc:Fallback>
          <p:sp>
            <p:nvSpPr>
              <p:cNvPr id="17411" name="Rectangle 3"/>
              <p:cNvSpPr>
                <a:spLocks noGrp="1" noRot="1" noChangeAspect="1" noMove="1" noResize="1" noEditPoints="1" noAdjustHandles="1" noChangeArrowheads="1" noChangeShapeType="1" noTextEdit="1"/>
              </p:cNvSpPr>
              <p:nvPr>
                <p:ph idx="1"/>
              </p:nvPr>
            </p:nvSpPr>
            <p:spPr>
              <a:blipFill>
                <a:blip r:embed="rId3"/>
                <a:stretch>
                  <a:fillRect l="-625" t="-58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5F60EA81-B1D2-174F-BAF3-499006A22C90}"/>
              </a:ext>
            </a:extLst>
          </p:cNvPr>
          <p:cNvSpPr>
            <a:spLocks noGrp="1"/>
          </p:cNvSpPr>
          <p:nvPr>
            <p:ph type="sldNum" sz="quarter" idx="12"/>
          </p:nvPr>
        </p:nvSpPr>
        <p:spPr/>
        <p:txBody>
          <a:bodyPr/>
          <a:lstStyle/>
          <a:p>
            <a:fld id="{A2EF37A0-74FC-AB4F-AE4C-D9BFC6719E9F}" type="slidenum">
              <a:rPr lang="en-US" smtClean="0"/>
              <a:pPr/>
              <a:t>21</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9D105E3-66A1-0644-ABAF-C1ADE28587DD}"/>
                  </a:ext>
                </a:extLst>
              </p:cNvPr>
              <p:cNvSpPr txBox="1"/>
              <p:nvPr/>
            </p:nvSpPr>
            <p:spPr>
              <a:xfrm>
                <a:off x="402001" y="4637021"/>
                <a:ext cx="96563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𝛾</m:t>
                          </m:r>
                        </m:e>
                        <m:sup>
                          <m:r>
                            <a:rPr lang="en-US" sz="2400" b="0" i="1" smtClean="0">
                              <a:solidFill>
                                <a:srgbClr val="C00000"/>
                              </a:solidFill>
                              <a:latin typeface="Cambria Math" panose="02040503050406030204" pitchFamily="18" charset="0"/>
                            </a:rPr>
                            <m:t>0</m:t>
                          </m:r>
                        </m:sup>
                      </m:sSup>
                      <m:r>
                        <a:rPr lang="en-US" sz="2400" b="0" i="1" smtClean="0">
                          <a:solidFill>
                            <a:srgbClr val="C00000"/>
                          </a:solidFill>
                          <a:latin typeface="Cambria Math" panose="02040503050406030204" pitchFamily="18" charset="0"/>
                        </a:rPr>
                        <m:t>×2+</m:t>
                      </m:r>
                      <m:sSup>
                        <m:sSupPr>
                          <m:ctrlPr>
                            <a:rPr lang="en-US" sz="2400" i="1">
                              <a:solidFill>
                                <a:srgbClr val="C00000"/>
                              </a:solidFill>
                              <a:latin typeface="Cambria Math" panose="02040503050406030204" pitchFamily="18" charset="0"/>
                            </a:rPr>
                          </m:ctrlPr>
                        </m:sSupPr>
                        <m:e>
                          <m:r>
                            <a:rPr lang="en-US" sz="2400" i="1">
                              <a:solidFill>
                                <a:srgbClr val="C00000"/>
                              </a:solidFill>
                              <a:latin typeface="Cambria Math" panose="02040503050406030204" pitchFamily="18" charset="0"/>
                            </a:rPr>
                            <m:t>𝛾</m:t>
                          </m:r>
                        </m:e>
                        <m:sup>
                          <m:r>
                            <a:rPr lang="en-US" sz="2400" b="0" i="1" smtClean="0">
                              <a:solidFill>
                                <a:srgbClr val="C00000"/>
                              </a:solidFill>
                              <a:latin typeface="Cambria Math" panose="02040503050406030204" pitchFamily="18" charset="0"/>
                            </a:rPr>
                            <m:t>1</m:t>
                          </m:r>
                        </m:sup>
                      </m:sSup>
                      <m:r>
                        <a:rPr lang="en-US" sz="2400" i="1">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4+</m:t>
                      </m:r>
                      <m:sSup>
                        <m:sSupPr>
                          <m:ctrlPr>
                            <a:rPr lang="en-US" sz="2400" i="1">
                              <a:solidFill>
                                <a:srgbClr val="C00000"/>
                              </a:solidFill>
                              <a:latin typeface="Cambria Math" panose="02040503050406030204" pitchFamily="18" charset="0"/>
                            </a:rPr>
                          </m:ctrlPr>
                        </m:sSupPr>
                        <m:e>
                          <m:r>
                            <a:rPr lang="en-US" sz="2400" i="1">
                              <a:solidFill>
                                <a:srgbClr val="C00000"/>
                              </a:solidFill>
                              <a:latin typeface="Cambria Math" panose="02040503050406030204" pitchFamily="18" charset="0"/>
                            </a:rPr>
                            <m:t>𝛾</m:t>
                          </m:r>
                        </m:e>
                        <m:sup>
                          <m:r>
                            <a:rPr lang="en-US" sz="2400" b="0" i="1" smtClean="0">
                              <a:solidFill>
                                <a:srgbClr val="C00000"/>
                              </a:solidFill>
                              <a:latin typeface="Cambria Math" panose="02040503050406030204" pitchFamily="18" charset="0"/>
                            </a:rPr>
                            <m:t>2</m:t>
                          </m:r>
                        </m:sup>
                      </m:sSup>
                      <m:r>
                        <a:rPr lang="en-US" sz="2400" i="1">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8=2+0.5×4+0.5×0.5×8=2+2+2=6</m:t>
                      </m:r>
                    </m:oMath>
                  </m:oMathPara>
                </a14:m>
                <a:endParaRPr lang="en-US" sz="2400" dirty="0">
                  <a:solidFill>
                    <a:srgbClr val="C00000"/>
                  </a:solidFill>
                </a:endParaRPr>
              </a:p>
            </p:txBody>
          </p:sp>
        </mc:Choice>
        <mc:Fallback>
          <p:sp>
            <p:nvSpPr>
              <p:cNvPr id="5" name="TextBox 4">
                <a:extLst>
                  <a:ext uri="{FF2B5EF4-FFF2-40B4-BE49-F238E27FC236}">
                    <a16:creationId xmlns:a16="http://schemas.microsoft.com/office/drawing/2014/main" id="{A9D105E3-66A1-0644-ABAF-C1ADE28587DD}"/>
                  </a:ext>
                </a:extLst>
              </p:cNvPr>
              <p:cNvSpPr txBox="1">
                <a:spLocks noRot="1" noChangeAspect="1" noMove="1" noResize="1" noEditPoints="1" noAdjustHandles="1" noChangeArrowheads="1" noChangeShapeType="1" noTextEdit="1"/>
              </p:cNvSpPr>
              <p:nvPr/>
            </p:nvSpPr>
            <p:spPr>
              <a:xfrm>
                <a:off x="402001" y="4637021"/>
                <a:ext cx="9656361" cy="461665"/>
              </a:xfrm>
              <a:prstGeom prst="rect">
                <a:avLst/>
              </a:prstGeom>
              <a:blipFill>
                <a:blip r:embed="rId4"/>
                <a:stretch>
                  <a:fillRect b="-108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E8499E2-7B80-3D4B-8945-C4B9F1BDA9B0}"/>
                  </a:ext>
                </a:extLst>
              </p:cNvPr>
              <p:cNvSpPr txBox="1"/>
              <p:nvPr/>
            </p:nvSpPr>
            <p:spPr>
              <a:xfrm>
                <a:off x="402001" y="5837227"/>
                <a:ext cx="102911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𝛾</m:t>
                          </m:r>
                        </m:e>
                        <m:sup>
                          <m:r>
                            <a:rPr lang="en-US" sz="2400" b="0" i="1" smtClean="0">
                              <a:solidFill>
                                <a:srgbClr val="C00000"/>
                              </a:solidFill>
                              <a:latin typeface="Cambria Math" panose="02040503050406030204" pitchFamily="18" charset="0"/>
                            </a:rPr>
                            <m:t>0</m:t>
                          </m:r>
                        </m:sup>
                      </m:sSup>
                      <m:r>
                        <a:rPr lang="en-US" sz="2400" b="0" i="1" smtClean="0">
                          <a:solidFill>
                            <a:srgbClr val="C00000"/>
                          </a:solidFill>
                          <a:latin typeface="Cambria Math" panose="02040503050406030204" pitchFamily="18" charset="0"/>
                        </a:rPr>
                        <m:t>×8+</m:t>
                      </m:r>
                      <m:sSup>
                        <m:sSupPr>
                          <m:ctrlPr>
                            <a:rPr lang="en-US" sz="2400" i="1">
                              <a:solidFill>
                                <a:srgbClr val="C00000"/>
                              </a:solidFill>
                              <a:latin typeface="Cambria Math" panose="02040503050406030204" pitchFamily="18" charset="0"/>
                            </a:rPr>
                          </m:ctrlPr>
                        </m:sSupPr>
                        <m:e>
                          <m:r>
                            <a:rPr lang="en-US" sz="2400" i="1">
                              <a:solidFill>
                                <a:srgbClr val="C00000"/>
                              </a:solidFill>
                              <a:latin typeface="Cambria Math" panose="02040503050406030204" pitchFamily="18" charset="0"/>
                            </a:rPr>
                            <m:t>𝛾</m:t>
                          </m:r>
                        </m:e>
                        <m:sup>
                          <m:r>
                            <a:rPr lang="en-US" sz="2400" b="0" i="1" smtClean="0">
                              <a:solidFill>
                                <a:srgbClr val="C00000"/>
                              </a:solidFill>
                              <a:latin typeface="Cambria Math" panose="02040503050406030204" pitchFamily="18" charset="0"/>
                            </a:rPr>
                            <m:t>1</m:t>
                          </m:r>
                        </m:sup>
                      </m:sSup>
                      <m:r>
                        <a:rPr lang="en-US" sz="2400" i="1">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4+</m:t>
                      </m:r>
                      <m:sSup>
                        <m:sSupPr>
                          <m:ctrlPr>
                            <a:rPr lang="en-US" sz="2400" i="1">
                              <a:solidFill>
                                <a:srgbClr val="C00000"/>
                              </a:solidFill>
                              <a:latin typeface="Cambria Math" panose="02040503050406030204" pitchFamily="18" charset="0"/>
                            </a:rPr>
                          </m:ctrlPr>
                        </m:sSupPr>
                        <m:e>
                          <m:r>
                            <a:rPr lang="en-US" sz="2400" i="1">
                              <a:solidFill>
                                <a:srgbClr val="C00000"/>
                              </a:solidFill>
                              <a:latin typeface="Cambria Math" panose="02040503050406030204" pitchFamily="18" charset="0"/>
                            </a:rPr>
                            <m:t>𝛾</m:t>
                          </m:r>
                        </m:e>
                        <m:sup>
                          <m:r>
                            <a:rPr lang="en-US" sz="2400" b="0" i="1" smtClean="0">
                              <a:solidFill>
                                <a:srgbClr val="C00000"/>
                              </a:solidFill>
                              <a:latin typeface="Cambria Math" panose="02040503050406030204" pitchFamily="18" charset="0"/>
                            </a:rPr>
                            <m:t>2</m:t>
                          </m:r>
                        </m:sup>
                      </m:sSup>
                      <m:r>
                        <a:rPr lang="en-US" sz="2400" i="1">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2=8+0.5×4+0.5×0.5×2=8+2+0.5=10.5</m:t>
                      </m:r>
                    </m:oMath>
                  </m:oMathPara>
                </a14:m>
                <a:endParaRPr lang="en-US" sz="2400" dirty="0">
                  <a:solidFill>
                    <a:srgbClr val="C00000"/>
                  </a:solidFill>
                </a:endParaRPr>
              </a:p>
            </p:txBody>
          </p:sp>
        </mc:Choice>
        <mc:Fallback>
          <p:sp>
            <p:nvSpPr>
              <p:cNvPr id="6" name="TextBox 5">
                <a:extLst>
                  <a:ext uri="{FF2B5EF4-FFF2-40B4-BE49-F238E27FC236}">
                    <a16:creationId xmlns:a16="http://schemas.microsoft.com/office/drawing/2014/main" id="{7E8499E2-7B80-3D4B-8945-C4B9F1BDA9B0}"/>
                  </a:ext>
                </a:extLst>
              </p:cNvPr>
              <p:cNvSpPr txBox="1">
                <a:spLocks noRot="1" noChangeAspect="1" noMove="1" noResize="1" noEditPoints="1" noAdjustHandles="1" noChangeArrowheads="1" noChangeShapeType="1" noTextEdit="1"/>
              </p:cNvSpPr>
              <p:nvPr/>
            </p:nvSpPr>
            <p:spPr>
              <a:xfrm>
                <a:off x="402001" y="5837227"/>
                <a:ext cx="10291151" cy="461665"/>
              </a:xfrm>
              <a:prstGeom prst="rect">
                <a:avLst/>
              </a:prstGeom>
              <a:blipFill>
                <a:blip r:embed="rId5"/>
                <a:stretch>
                  <a:fillRect b="-8108"/>
                </a:stretch>
              </a:blipFill>
            </p:spPr>
            <p:txBody>
              <a:bodyPr/>
              <a:lstStyle/>
              <a:p>
                <a:r>
                  <a:rPr lang="en-US">
                    <a:noFill/>
                  </a:rPr>
                  <a:t> </a:t>
                </a:r>
              </a:p>
            </p:txBody>
          </p:sp>
        </mc:Fallback>
      </mc:AlternateContent>
    </p:spTree>
    <p:extLst>
      <p:ext uri="{BB962C8B-B14F-4D97-AF65-F5344CB8AC3E}">
        <p14:creationId xmlns:p14="http://schemas.microsoft.com/office/powerpoint/2010/main" val="399867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en-US" dirty="0"/>
              <a:t>Stationary Preferences</a:t>
            </a:r>
          </a:p>
        </p:txBody>
      </p:sp>
      <p:sp>
        <p:nvSpPr>
          <p:cNvPr id="1724419" name="Rectangle 3"/>
          <p:cNvSpPr>
            <a:spLocks noGrp="1" noChangeArrowheads="1"/>
          </p:cNvSpPr>
          <p:nvPr>
            <p:ph idx="1"/>
          </p:nvPr>
        </p:nvSpPr>
        <p:spPr/>
        <p:txBody>
          <a:bodyPr>
            <a:normAutofit fontScale="92500" lnSpcReduction="20000"/>
          </a:bodyPr>
          <a:lstStyle/>
          <a:p>
            <a:r>
              <a:rPr lang="en-US" dirty="0"/>
              <a:t>Theorem: if we assume stationary preferences:</a:t>
            </a:r>
          </a:p>
          <a:p>
            <a:endParaRPr lang="en-US" dirty="0"/>
          </a:p>
          <a:p>
            <a:endParaRPr lang="en-US" dirty="0"/>
          </a:p>
          <a:p>
            <a:endParaRPr lang="en-US" dirty="0"/>
          </a:p>
          <a:p>
            <a:endParaRPr lang="en-US" dirty="0"/>
          </a:p>
          <a:p>
            <a:endParaRPr lang="en-US" dirty="0"/>
          </a:p>
          <a:p>
            <a:endParaRPr lang="en-US" dirty="0"/>
          </a:p>
          <a:p>
            <a:r>
              <a:rPr lang="en-US" dirty="0"/>
              <a:t>Then: there are only two ways to define utilities</a:t>
            </a:r>
          </a:p>
          <a:p>
            <a:pPr lvl="1"/>
            <a:endParaRPr lang="en-US" dirty="0"/>
          </a:p>
          <a:p>
            <a:pPr lvl="1"/>
            <a:r>
              <a:rPr lang="en-US" dirty="0"/>
              <a:t>Additive utility:</a:t>
            </a:r>
          </a:p>
          <a:p>
            <a:pPr lvl="1"/>
            <a:endParaRPr lang="en-US" dirty="0"/>
          </a:p>
          <a:p>
            <a:pPr lvl="1"/>
            <a:r>
              <a:rPr lang="en-US" dirty="0"/>
              <a:t>Discounted utility:</a:t>
            </a:r>
          </a:p>
        </p:txBody>
      </p:sp>
      <p:sp>
        <p:nvSpPr>
          <p:cNvPr id="2" name="Slide Number Placeholder 1">
            <a:extLst>
              <a:ext uri="{FF2B5EF4-FFF2-40B4-BE49-F238E27FC236}">
                <a16:creationId xmlns:a16="http://schemas.microsoft.com/office/drawing/2014/main" id="{961DAD80-F42E-CD46-80B7-8EAC6993D012}"/>
              </a:ext>
            </a:extLst>
          </p:cNvPr>
          <p:cNvSpPr>
            <a:spLocks noGrp="1"/>
          </p:cNvSpPr>
          <p:nvPr>
            <p:ph type="sldNum" sz="quarter" idx="12"/>
          </p:nvPr>
        </p:nvSpPr>
        <p:spPr/>
        <p:txBody>
          <a:bodyPr/>
          <a:lstStyle/>
          <a:p>
            <a:fld id="{A2EF37A0-74FC-AB4F-AE4C-D9BFC6719E9F}" type="slidenum">
              <a:rPr lang="en-US" smtClean="0"/>
              <a:pPr/>
              <a:t>22</a:t>
            </a:fld>
            <a:endParaRPr lang="en-US"/>
          </a:p>
        </p:txBody>
      </p:sp>
      <p:pic>
        <p:nvPicPr>
          <p:cNvPr id="1724420" name="Picture 4" descr="txp_fi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a:ext>
            </a:extLst>
          </a:blip>
          <a:srcRect/>
          <a:stretch>
            <a:fillRect/>
          </a:stretch>
        </p:blipFill>
        <p:spPr bwMode="auto">
          <a:xfrm rot="5400000">
            <a:off x="4191000" y="2755900"/>
            <a:ext cx="508000" cy="406400"/>
          </a:xfrm>
          <a:prstGeom prst="rect">
            <a:avLst/>
          </a:prstGeom>
          <a:noFill/>
          <a:ln w="9525">
            <a:noFill/>
            <a:miter lim="800000"/>
            <a:headEnd/>
            <a:tailEnd/>
          </a:ln>
        </p:spPr>
      </p:pic>
      <p:pic>
        <p:nvPicPr>
          <p:cNvPr id="13317" name="Picture 9" descr="txp_fig"/>
          <p:cNvPicPr>
            <a:picLocks noChangeAspect="1"/>
          </p:cNvPicPr>
          <p:nvPr>
            <p:custDataLst>
              <p:tags r:id="rId2"/>
            </p:custDataLst>
          </p:nvPr>
        </p:nvPicPr>
        <p:blipFill>
          <a:blip r:embed="rId8" cstate="print"/>
          <a:srcRect/>
          <a:stretch>
            <a:fillRect/>
          </a:stretch>
        </p:blipFill>
        <p:spPr bwMode="auto">
          <a:xfrm>
            <a:off x="3625985" y="4970183"/>
            <a:ext cx="5795912" cy="319224"/>
          </a:xfrm>
          <a:prstGeom prst="rect">
            <a:avLst/>
          </a:prstGeom>
          <a:noFill/>
          <a:ln w="9525">
            <a:noFill/>
            <a:miter lim="800000"/>
            <a:headEnd/>
            <a:tailEnd/>
          </a:ln>
        </p:spPr>
      </p:pic>
      <p:pic>
        <p:nvPicPr>
          <p:cNvPr id="13318" name="Picture 10" descr="txp_fig"/>
          <p:cNvPicPr>
            <a:picLocks noChangeAspect="1"/>
          </p:cNvPicPr>
          <p:nvPr>
            <p:custDataLst>
              <p:tags r:id="rId3"/>
            </p:custDataLst>
          </p:nvPr>
        </p:nvPicPr>
        <p:blipFill>
          <a:blip r:embed="rId9" cstate="print"/>
          <a:srcRect/>
          <a:stretch>
            <a:fillRect/>
          </a:stretch>
        </p:blipFill>
        <p:spPr bwMode="auto">
          <a:xfrm>
            <a:off x="3630537" y="5518007"/>
            <a:ext cx="5955524" cy="364115"/>
          </a:xfrm>
          <a:prstGeom prst="rect">
            <a:avLst/>
          </a:prstGeom>
          <a:noFill/>
          <a:ln w="9525">
            <a:noFill/>
            <a:miter lim="800000"/>
            <a:headEnd/>
            <a:tailEnd/>
          </a:ln>
        </p:spPr>
      </p:pic>
      <p:pic>
        <p:nvPicPr>
          <p:cNvPr id="8" name="Picture 2"/>
          <p:cNvPicPr>
            <a:picLocks noChangeAspect="1" noChangeArrowheads="1"/>
          </p:cNvPicPr>
          <p:nvPr/>
        </p:nvPicPr>
        <p:blipFill>
          <a:blip r:embed="rId10">
            <a:extLst>
              <a:ext uri="{28A0092B-C50C-407E-A947-70E740481C1C}">
                <a14:useLocalDpi xmlns:a14="http://schemas.microsoft.com/office/drawing/2010/main"/>
              </a:ext>
            </a:extLst>
          </a:blip>
          <a:stretch>
            <a:fillRect/>
          </a:stretch>
        </p:blipFill>
        <p:spPr bwMode="auto">
          <a:xfrm>
            <a:off x="8003432" y="1320800"/>
            <a:ext cx="3927056" cy="3276600"/>
          </a:xfrm>
          <a:prstGeom prst="rect">
            <a:avLst/>
          </a:prstGeom>
          <a:noFill/>
        </p:spPr>
      </p:pic>
      <p:pic>
        <p:nvPicPr>
          <p:cNvPr id="12" name="Picture 11" descr="TP_tmp.png"/>
          <p:cNvPicPr>
            <a:picLocks noChangeAspect="1"/>
          </p:cNvPicPr>
          <p:nvPr>
            <p:custDataLst>
              <p:tags r:id="rId4"/>
            </p:custDataLst>
          </p:nvPr>
        </p:nvPicPr>
        <p:blipFill>
          <a:blip r:embed="rId11" cstate="print">
            <a:extLst>
              <a:ext uri="{28A0092B-C50C-407E-A947-70E740481C1C}">
                <a14:useLocalDpi xmlns:a14="http://schemas.microsoft.com/office/drawing/2010/main"/>
              </a:ext>
            </a:extLst>
          </a:blip>
          <a:stretch>
            <a:fillRect/>
          </a:stretch>
        </p:blipFill>
        <p:spPr>
          <a:xfrm>
            <a:off x="2514600" y="2184808"/>
            <a:ext cx="3733800" cy="405992"/>
          </a:xfrm>
          <a:prstGeom prst="rect">
            <a:avLst/>
          </a:prstGeom>
        </p:spPr>
      </p:pic>
      <p:pic>
        <p:nvPicPr>
          <p:cNvPr id="14" name="Picture 13" descr="TP_tmp.png"/>
          <p:cNvPicPr>
            <a:picLocks noChangeAspect="1"/>
          </p:cNvPicPr>
          <p:nvPr>
            <p:custDataLst>
              <p:tags r:id="rId5"/>
            </p:custDataLst>
          </p:nvPr>
        </p:nvPicPr>
        <p:blipFill>
          <a:blip r:embed="rId12" cstate="print">
            <a:extLst>
              <a:ext uri="{28A0092B-C50C-407E-A947-70E740481C1C}">
                <a14:useLocalDpi xmlns:a14="http://schemas.microsoft.com/office/drawing/2010/main"/>
              </a:ext>
            </a:extLst>
          </a:blip>
          <a:stretch>
            <a:fillRect/>
          </a:stretch>
        </p:blipFill>
        <p:spPr bwMode="auto">
          <a:xfrm>
            <a:off x="2209800" y="3327888"/>
            <a:ext cx="4398499" cy="405912"/>
          </a:xfrm>
          <a:prstGeom prst="rect">
            <a:avLst/>
          </a:prstGeom>
          <a:noFill/>
          <a:ln/>
          <a:effectLst/>
        </p:spPr>
      </p:pic>
    </p:spTree>
    <p:extLst>
      <p:ext uri="{BB962C8B-B14F-4D97-AF65-F5344CB8AC3E}">
        <p14:creationId xmlns:p14="http://schemas.microsoft.com/office/powerpoint/2010/main" val="2918088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244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244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2441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2441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24419">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Infinite Utilities?!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What if the sequence is infinite?  Do we get infinite utility?</a:t>
                </a:r>
              </a:p>
              <a:p>
                <a:endParaRPr lang="en-US" dirty="0"/>
              </a:p>
              <a:p>
                <a:pPr lvl="1"/>
                <a:r>
                  <a:rPr lang="en-US" dirty="0">
                    <a:sym typeface="Symbol" charset="0"/>
                  </a:rPr>
                  <a:t>With discounting </a:t>
                </a:r>
                <a14:m>
                  <m:oMath xmlns:m="http://schemas.openxmlformats.org/officeDocument/2006/math">
                    <m:r>
                      <a:rPr lang="en-US" smtClean="0">
                        <a:sym typeface="Symbol" charset="0"/>
                      </a:rPr>
                      <m:t>𝛾</m:t>
                    </m:r>
                  </m:oMath>
                </a14:m>
                <a:r>
                  <a:rPr lang="en-US" dirty="0">
                    <a:sym typeface="Symbol" charset="0"/>
                  </a:rPr>
                  <a:t> where 0 &lt;  &lt; 1</a:t>
                </a:r>
              </a:p>
              <a:p>
                <a:pPr lvl="1"/>
                <a:endParaRPr lang="en-US" dirty="0">
                  <a:sym typeface="Symbol" charset="0"/>
                </a:endParaRPr>
              </a:p>
              <a:p>
                <a:pPr lvl="1"/>
                <a:endParaRPr lang="en-US" dirty="0">
                  <a:sym typeface="Symbol" charset="0"/>
                </a:endParaRPr>
              </a:p>
              <a:p>
                <a:pPr lvl="1"/>
                <a:endParaRPr lang="en-US" dirty="0">
                  <a:sym typeface="Symbol" charset="0"/>
                </a:endParaRPr>
              </a:p>
              <a:p>
                <a:pPr lvl="1"/>
                <a:endParaRPr lang="en-US" dirty="0">
                  <a:sym typeface="Symbol" charset="0"/>
                </a:endParaRPr>
              </a:p>
              <a:p>
                <a:pPr lvl="1"/>
                <a:endParaRPr lang="en-US" dirty="0">
                  <a:sym typeface="Symbol" charset="0"/>
                </a:endParaRPr>
              </a:p>
              <a:p>
                <a:pPr lvl="1"/>
                <a:r>
                  <a:rPr lang="en-US" dirty="0">
                    <a:sym typeface="Symbol" charset="0"/>
                  </a:rPr>
                  <a:t>Smaller  means smaller </a:t>
                </a:r>
                <a:r>
                  <a:rPr lang="ja-JP" altLang="en-US" dirty="0">
                    <a:sym typeface="Symbol" charset="0"/>
                  </a:rPr>
                  <a:t>“</a:t>
                </a:r>
                <a:r>
                  <a:rPr lang="en-US" altLang="ja-JP" dirty="0">
                    <a:sym typeface="Symbol" charset="0"/>
                  </a:rPr>
                  <a:t>horizon</a:t>
                </a:r>
                <a:r>
                  <a:rPr lang="ja-JP" altLang="en-US" dirty="0">
                    <a:sym typeface="Symbol" charset="0"/>
                  </a:rPr>
                  <a:t>”</a:t>
                </a:r>
                <a:r>
                  <a:rPr lang="en-US" altLang="ja-JP" dirty="0">
                    <a:sym typeface="Symbol" charset="0"/>
                  </a:rPr>
                  <a:t> – shorter term focus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2099" y="1113178"/>
                <a:ext cx="10515600" cy="5265320"/>
              </a:xfrm>
              <a:blipFill rotWithShape="0">
                <a:blip r:embed="rId3"/>
                <a:stretch>
                  <a:fillRect l="-928" t="-1622"/>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0D58FF3D-0529-6446-BA37-2F8E75755979}"/>
              </a:ext>
            </a:extLst>
          </p:cNvPr>
          <p:cNvSpPr>
            <a:spLocks noGrp="1"/>
          </p:cNvSpPr>
          <p:nvPr>
            <p:ph type="sldNum" sz="quarter" idx="12"/>
          </p:nvPr>
        </p:nvSpPr>
        <p:spPr/>
        <p:txBody>
          <a:bodyPr/>
          <a:lstStyle/>
          <a:p>
            <a:fld id="{A2EF37A0-74FC-AB4F-AE4C-D9BFC6719E9F}" type="slidenum">
              <a:rPr lang="en-US" smtClean="0"/>
              <a:pPr/>
              <a:t>23</a:t>
            </a:fld>
            <a:endParaRPr lang="en-US"/>
          </a:p>
        </p:txBody>
      </p:sp>
      <p:pic>
        <p:nvPicPr>
          <p:cNvPr id="4" name="Picture 3" descr="txp_fig"/>
          <p:cNvPicPr>
            <a:picLocks noChangeAspect="1"/>
          </p:cNvPicPr>
          <p:nvPr>
            <p:custDataLst>
              <p:tags r:id="rId1"/>
            </p:custDataLst>
          </p:nvPr>
        </p:nvPicPr>
        <p:blipFill>
          <a:blip r:embed="rId4" cstate="print"/>
          <a:stretch>
            <a:fillRect/>
          </a:stretch>
        </p:blipFill>
        <p:spPr bwMode="auto">
          <a:xfrm>
            <a:off x="1859090" y="3225368"/>
            <a:ext cx="5222620" cy="714014"/>
          </a:xfrm>
          <a:prstGeom prst="rect">
            <a:avLst/>
          </a:prstGeom>
          <a:noFill/>
          <a:ln/>
          <a:effectLst/>
        </p:spPr>
      </p:pic>
      <p:pic>
        <p:nvPicPr>
          <p:cNvPr id="5"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7878571" y="1993612"/>
            <a:ext cx="3759585" cy="1752226"/>
          </a:xfrm>
          <a:prstGeom prst="rect">
            <a:avLst/>
          </a:prstGeom>
          <a:noFill/>
        </p:spPr>
      </p:pic>
      <mc:AlternateContent xmlns:mc="http://schemas.openxmlformats.org/markup-compatibility/2006">
        <mc:Choice xmlns:a14="http://schemas.microsoft.com/office/drawing/2010/main" Requires="a14">
          <p:sp>
            <p:nvSpPr>
              <p:cNvPr id="6" name="TextBox 5"/>
              <p:cNvSpPr txBox="1"/>
              <p:nvPr/>
            </p:nvSpPr>
            <p:spPr>
              <a:xfrm>
                <a:off x="8587807" y="397272"/>
                <a:ext cx="2902141" cy="461665"/>
              </a:xfrm>
              <a:prstGeom prst="rect">
                <a:avLst/>
              </a:prstGeom>
              <a:noFill/>
            </p:spPr>
            <p:txBody>
              <a:bodyPr wrap="none" rtlCol="0">
                <a:spAutoFit/>
              </a:bodyPr>
              <a:lstStyle/>
              <a:p>
                <a:r>
                  <a:rPr lang="en-US" sz="2400" dirty="0">
                    <a:solidFill>
                      <a:schemeClr val="tx1"/>
                    </a:solidFill>
                  </a:rPr>
                  <a:t>Assume </a:t>
                </a:r>
                <a14:m>
                  <m:oMath xmlns:m="http://schemas.openxmlformats.org/officeDocument/2006/math">
                    <m:d>
                      <m:dPr>
                        <m:begChr m:val="|"/>
                        <m:endChr m:val="|"/>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𝑟</m:t>
                            </m:r>
                          </m:e>
                          <m:sub>
                            <m:r>
                              <a:rPr lang="en-US" sz="2400" b="0" i="1" smtClean="0">
                                <a:solidFill>
                                  <a:schemeClr val="tx1"/>
                                </a:solidFill>
                                <a:latin typeface="Cambria Math" panose="02040503050406030204" pitchFamily="18" charset="0"/>
                              </a:rPr>
                              <m:t>𝑡</m:t>
                            </m:r>
                          </m:sub>
                        </m:sSub>
                      </m:e>
                    </m:d>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𝑅</m:t>
                        </m:r>
                      </m:e>
                      <m:sub>
                        <m:r>
                          <a:rPr lang="en-US" sz="2400" b="0" i="1" smtClean="0">
                            <a:solidFill>
                              <a:schemeClr val="tx1"/>
                            </a:solidFill>
                            <a:latin typeface="Cambria Math" panose="02040503050406030204" pitchFamily="18" charset="0"/>
                          </a:rPr>
                          <m:t>𝑚𝑎𝑥</m:t>
                        </m:r>
                      </m:sub>
                    </m:sSub>
                  </m:oMath>
                </a14:m>
                <a:endParaRPr lang="en-US" sz="2400" dirty="0">
                  <a:solidFill>
                    <a:schemeClr val="tx1"/>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8587807" y="397272"/>
                <a:ext cx="2902141" cy="461665"/>
              </a:xfrm>
              <a:prstGeom prst="rect">
                <a:avLst/>
              </a:prstGeom>
              <a:blipFill>
                <a:blip r:embed="rId6"/>
                <a:stretch>
                  <a:fillRect l="-3043" t="-7895" b="-23684"/>
                </a:stretch>
              </a:blipFill>
            </p:spPr>
            <p:txBody>
              <a:bodyPr/>
              <a:lstStyle/>
              <a:p>
                <a:r>
                  <a:rPr lang="en-US">
                    <a:noFill/>
                  </a:rPr>
                  <a:t> </a:t>
                </a:r>
              </a:p>
            </p:txBody>
          </p:sp>
        </mc:Fallback>
      </mc:AlternateContent>
    </p:spTree>
    <p:extLst>
      <p:ext uri="{BB962C8B-B14F-4D97-AF65-F5344CB8AC3E}">
        <p14:creationId xmlns:p14="http://schemas.microsoft.com/office/powerpoint/2010/main" val="340355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animEffect transition="in" filter="fade">
                                      <p:cBhvr>
                                        <p:cTn id="1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Policy with Discounting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Given:</a:t>
                </a:r>
              </a:p>
              <a:p>
                <a:pPr lvl="1"/>
                <a:endParaRPr lang="en-US" dirty="0"/>
              </a:p>
              <a:p>
                <a:pPr lvl="1"/>
                <a:r>
                  <a:rPr lang="en-US" dirty="0"/>
                  <a:t>Actions: East, West, and Exit (only available in exit states a, e)</a:t>
                </a:r>
              </a:p>
              <a:p>
                <a:pPr lvl="1"/>
                <a:r>
                  <a:rPr lang="en-US" dirty="0"/>
                  <a:t>Transitions: deterministic</a:t>
                </a:r>
              </a:p>
              <a:p>
                <a:endParaRPr lang="en-US" dirty="0"/>
              </a:p>
              <a:p>
                <a:r>
                  <a:rPr lang="en-US" dirty="0"/>
                  <a:t>For </a:t>
                </a:r>
                <a14:m>
                  <m:oMath xmlns:m="http://schemas.openxmlformats.org/officeDocument/2006/math">
                    <m:r>
                      <a:rPr lang="en-US" smtClean="0"/>
                      <m:t>𝛾</m:t>
                    </m:r>
                    <m:r>
                      <a:rPr lang="en-US" smtClean="0"/>
                      <m:t>=1</m:t>
                    </m:r>
                  </m:oMath>
                </a14:m>
                <a:r>
                  <a:rPr lang="en-US" dirty="0"/>
                  <a:t>, what is the optimal policy?</a:t>
                </a:r>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25" t="-580"/>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CB852399-EC9E-4B41-9AB9-20406BEAEE78}"/>
              </a:ext>
            </a:extLst>
          </p:cNvPr>
          <p:cNvSpPr>
            <a:spLocks noGrp="1"/>
          </p:cNvSpPr>
          <p:nvPr>
            <p:ph type="sldNum" sz="quarter" idx="12"/>
          </p:nvPr>
        </p:nvSpPr>
        <p:spPr/>
        <p:txBody>
          <a:bodyPr/>
          <a:lstStyle/>
          <a:p>
            <a:fld id="{A2EF37A0-74FC-AB4F-AE4C-D9BFC6719E9F}" type="slidenum">
              <a:rPr lang="en-US" smtClean="0"/>
              <a:pPr/>
              <a:t>24</a:t>
            </a:fld>
            <a:endParaRPr lang="en-US"/>
          </a:p>
        </p:txBody>
      </p:sp>
      <p:grpSp>
        <p:nvGrpSpPr>
          <p:cNvPr id="6" name="Group 5"/>
          <p:cNvGrpSpPr/>
          <p:nvPr/>
        </p:nvGrpSpPr>
        <p:grpSpPr>
          <a:xfrm>
            <a:off x="1428991" y="1520774"/>
            <a:ext cx="3594100" cy="1168400"/>
            <a:chOff x="3352800" y="3505200"/>
            <a:chExt cx="3594100" cy="1168400"/>
          </a:xfrm>
        </p:grpSpPr>
        <p:pic>
          <p:nvPicPr>
            <p:cNvPr id="4" name="Picture 3" descr="discounting.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352800" y="3505200"/>
              <a:ext cx="3594100" cy="1168400"/>
            </a:xfrm>
            <a:prstGeom prst="rect">
              <a:avLst/>
            </a:prstGeom>
          </p:spPr>
        </p:pic>
        <p:sp>
          <p:nvSpPr>
            <p:cNvPr id="5" name="Rectangle 4"/>
            <p:cNvSpPr/>
            <p:nvPr/>
          </p:nvSpPr>
          <p:spPr>
            <a:xfrm>
              <a:off x="5486400" y="3733800"/>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p:cNvSpPr/>
          <p:nvPr/>
        </p:nvSpPr>
        <p:spPr>
          <a:xfrm>
            <a:off x="9372600" y="1676400"/>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a:off x="8229600" y="3657600"/>
            <a:ext cx="3289300" cy="685800"/>
            <a:chOff x="7870815" y="3645405"/>
            <a:chExt cx="3289300" cy="685800"/>
          </a:xfrm>
        </p:grpSpPr>
        <p:pic>
          <p:nvPicPr>
            <p:cNvPr id="17" name="Picture 16" descr="discounting.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870815" y="3645405"/>
              <a:ext cx="3289300" cy="685800"/>
            </a:xfrm>
            <a:prstGeom prst="rect">
              <a:avLst/>
            </a:prstGeom>
          </p:spPr>
        </p:pic>
        <p:sp>
          <p:nvSpPr>
            <p:cNvPr id="18" name="Rectangle 17"/>
            <p:cNvSpPr/>
            <p:nvPr/>
          </p:nvSpPr>
          <p:spPr>
            <a:xfrm>
              <a:off x="9886156" y="3760395"/>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186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Policy with Discounting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Given:</a:t>
                </a:r>
              </a:p>
              <a:p>
                <a:pPr lvl="1"/>
                <a:endParaRPr lang="en-US" dirty="0"/>
              </a:p>
              <a:p>
                <a:pPr lvl="1"/>
                <a:r>
                  <a:rPr lang="en-US" dirty="0"/>
                  <a:t>Actions: East, West, and Exit (only available in exit states a, e)</a:t>
                </a:r>
              </a:p>
              <a:p>
                <a:pPr lvl="1"/>
                <a:r>
                  <a:rPr lang="en-US" dirty="0"/>
                  <a:t>Transitions: deterministic</a:t>
                </a:r>
              </a:p>
              <a:p>
                <a:endParaRPr lang="en-US" dirty="0"/>
              </a:p>
              <a:p>
                <a:r>
                  <a:rPr lang="en-US" dirty="0"/>
                  <a:t>For </a:t>
                </a:r>
                <a14:m>
                  <m:oMath xmlns:m="http://schemas.openxmlformats.org/officeDocument/2006/math">
                    <m:r>
                      <a:rPr lang="en-US" smtClean="0"/>
                      <m:t>𝛾</m:t>
                    </m:r>
                    <m:r>
                      <a:rPr lang="en-US" smtClean="0"/>
                      <m:t>=1</m:t>
                    </m:r>
                  </m:oMath>
                </a14:m>
                <a:r>
                  <a:rPr lang="en-US" dirty="0"/>
                  <a:t>, what is the optimal policy?</a:t>
                </a:r>
              </a:p>
              <a:p>
                <a:pPr lvl="2"/>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25" t="-580"/>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CB852399-EC9E-4B41-9AB9-20406BEAEE78}"/>
              </a:ext>
            </a:extLst>
          </p:cNvPr>
          <p:cNvSpPr>
            <a:spLocks noGrp="1"/>
          </p:cNvSpPr>
          <p:nvPr>
            <p:ph type="sldNum" sz="quarter" idx="12"/>
          </p:nvPr>
        </p:nvSpPr>
        <p:spPr/>
        <p:txBody>
          <a:bodyPr/>
          <a:lstStyle/>
          <a:p>
            <a:fld id="{A2EF37A0-74FC-AB4F-AE4C-D9BFC6719E9F}" type="slidenum">
              <a:rPr lang="en-US" smtClean="0"/>
              <a:pPr/>
              <a:t>25</a:t>
            </a:fld>
            <a:endParaRPr lang="en-US"/>
          </a:p>
        </p:txBody>
      </p:sp>
      <p:grpSp>
        <p:nvGrpSpPr>
          <p:cNvPr id="6" name="Group 5"/>
          <p:cNvGrpSpPr/>
          <p:nvPr/>
        </p:nvGrpSpPr>
        <p:grpSpPr>
          <a:xfrm>
            <a:off x="1428991" y="1520774"/>
            <a:ext cx="3594100" cy="1168400"/>
            <a:chOff x="3352800" y="3505200"/>
            <a:chExt cx="3594100" cy="1168400"/>
          </a:xfrm>
        </p:grpSpPr>
        <p:pic>
          <p:nvPicPr>
            <p:cNvPr id="4" name="Picture 3" descr="discounting.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352800" y="3505200"/>
              <a:ext cx="3594100" cy="1168400"/>
            </a:xfrm>
            <a:prstGeom prst="rect">
              <a:avLst/>
            </a:prstGeom>
          </p:spPr>
        </p:pic>
        <p:sp>
          <p:nvSpPr>
            <p:cNvPr id="5" name="Rectangle 4"/>
            <p:cNvSpPr/>
            <p:nvPr/>
          </p:nvSpPr>
          <p:spPr>
            <a:xfrm>
              <a:off x="5486400" y="3733800"/>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p:cNvSpPr/>
          <p:nvPr/>
        </p:nvSpPr>
        <p:spPr>
          <a:xfrm>
            <a:off x="9372600" y="1676400"/>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93B9F28E-4C43-AA4B-9261-CAC60197E5A4}"/>
              </a:ext>
            </a:extLst>
          </p:cNvPr>
          <p:cNvGrpSpPr/>
          <p:nvPr/>
        </p:nvGrpSpPr>
        <p:grpSpPr>
          <a:xfrm>
            <a:off x="8229600" y="3657600"/>
            <a:ext cx="3289300" cy="685800"/>
            <a:chOff x="7870815" y="3645405"/>
            <a:chExt cx="3289300" cy="685800"/>
          </a:xfrm>
        </p:grpSpPr>
        <p:pic>
          <p:nvPicPr>
            <p:cNvPr id="30" name="Picture 29" descr="discounting.png">
              <a:extLst>
                <a:ext uri="{FF2B5EF4-FFF2-40B4-BE49-F238E27FC236}">
                  <a16:creationId xmlns:a16="http://schemas.microsoft.com/office/drawing/2014/main" id="{D993C742-3DA5-5340-80F6-18D97328BE8E}"/>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870815" y="3645405"/>
              <a:ext cx="3289300" cy="685800"/>
            </a:xfrm>
            <a:prstGeom prst="rect">
              <a:avLst/>
            </a:prstGeom>
          </p:spPr>
        </p:pic>
        <p:sp>
          <p:nvSpPr>
            <p:cNvPr id="31" name="Rectangle 30">
              <a:extLst>
                <a:ext uri="{FF2B5EF4-FFF2-40B4-BE49-F238E27FC236}">
                  <a16:creationId xmlns:a16="http://schemas.microsoft.com/office/drawing/2014/main" id="{81750C00-F32E-4F42-A658-6FEE30C29960}"/>
                </a:ext>
              </a:extLst>
            </p:cNvPr>
            <p:cNvSpPr/>
            <p:nvPr/>
          </p:nvSpPr>
          <p:spPr>
            <a:xfrm>
              <a:off x="9886156" y="3760395"/>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35" name="Straight Arrow Connector 34">
            <a:extLst>
              <a:ext uri="{FF2B5EF4-FFF2-40B4-BE49-F238E27FC236}">
                <a16:creationId xmlns:a16="http://schemas.microsoft.com/office/drawing/2014/main" id="{28A90565-205D-DB4F-B73F-0D6947A5DBE8}"/>
              </a:ext>
            </a:extLst>
          </p:cNvPr>
          <p:cNvCxnSpPr/>
          <p:nvPr/>
        </p:nvCxnSpPr>
        <p:spPr>
          <a:xfrm flipH="1">
            <a:off x="9029700" y="400050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3067AFB-1D57-5D4A-A8AD-BCFD11455E6E}"/>
              </a:ext>
            </a:extLst>
          </p:cNvPr>
          <p:cNvCxnSpPr/>
          <p:nvPr/>
        </p:nvCxnSpPr>
        <p:spPr>
          <a:xfrm flipH="1">
            <a:off x="9688830" y="400050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07443A4-231C-874D-AE5A-6E4834EF7F3A}"/>
              </a:ext>
            </a:extLst>
          </p:cNvPr>
          <p:cNvCxnSpPr/>
          <p:nvPr/>
        </p:nvCxnSpPr>
        <p:spPr>
          <a:xfrm flipH="1">
            <a:off x="10275421" y="400050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983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Policy with Discounting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Given:</a:t>
                </a:r>
              </a:p>
              <a:p>
                <a:pPr lvl="1"/>
                <a:endParaRPr lang="en-US" dirty="0"/>
              </a:p>
              <a:p>
                <a:pPr lvl="1"/>
                <a:r>
                  <a:rPr lang="en-US" dirty="0"/>
                  <a:t>Actions: East, West, and Exit (only available in exit states a, e)</a:t>
                </a:r>
              </a:p>
              <a:p>
                <a:pPr lvl="1"/>
                <a:r>
                  <a:rPr lang="en-US" dirty="0"/>
                  <a:t>Transitions: deterministic</a:t>
                </a:r>
              </a:p>
              <a:p>
                <a:endParaRPr lang="en-US" dirty="0"/>
              </a:p>
              <a:p>
                <a:r>
                  <a:rPr lang="en-US" dirty="0"/>
                  <a:t>For </a:t>
                </a:r>
                <a14:m>
                  <m:oMath xmlns:m="http://schemas.openxmlformats.org/officeDocument/2006/math">
                    <m:r>
                      <a:rPr lang="en-US" smtClean="0"/>
                      <m:t>𝛾</m:t>
                    </m:r>
                    <m:r>
                      <a:rPr lang="en-US" smtClean="0"/>
                      <m:t>=1</m:t>
                    </m:r>
                  </m:oMath>
                </a14:m>
                <a:r>
                  <a:rPr lang="en-US" dirty="0"/>
                  <a:t>, what is the optimal policy?</a:t>
                </a:r>
              </a:p>
              <a:p>
                <a:pPr lvl="2"/>
                <a:endParaRPr lang="en-US" dirty="0"/>
              </a:p>
              <a:p>
                <a:r>
                  <a:rPr lang="en-US" dirty="0"/>
                  <a:t>For </a:t>
                </a:r>
                <a14:m>
                  <m:oMath xmlns:m="http://schemas.openxmlformats.org/officeDocument/2006/math">
                    <m:r>
                      <a:rPr lang="en-US"/>
                      <m:t>𝛾</m:t>
                    </m:r>
                    <m:r>
                      <a:rPr lang="en-US" smtClean="0"/>
                      <m:t>=0.1</m:t>
                    </m:r>
                  </m:oMath>
                </a14:m>
                <a:r>
                  <a:rPr lang="en-US" dirty="0"/>
                  <a:t>, what is the optimal policy?</a:t>
                </a:r>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25" t="-580"/>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CB852399-EC9E-4B41-9AB9-20406BEAEE78}"/>
              </a:ext>
            </a:extLst>
          </p:cNvPr>
          <p:cNvSpPr>
            <a:spLocks noGrp="1"/>
          </p:cNvSpPr>
          <p:nvPr>
            <p:ph type="sldNum" sz="quarter" idx="12"/>
          </p:nvPr>
        </p:nvSpPr>
        <p:spPr/>
        <p:txBody>
          <a:bodyPr/>
          <a:lstStyle/>
          <a:p>
            <a:fld id="{A2EF37A0-74FC-AB4F-AE4C-D9BFC6719E9F}" type="slidenum">
              <a:rPr lang="en-US" smtClean="0"/>
              <a:pPr/>
              <a:t>26</a:t>
            </a:fld>
            <a:endParaRPr lang="en-US"/>
          </a:p>
        </p:txBody>
      </p:sp>
      <p:grpSp>
        <p:nvGrpSpPr>
          <p:cNvPr id="6" name="Group 5"/>
          <p:cNvGrpSpPr/>
          <p:nvPr/>
        </p:nvGrpSpPr>
        <p:grpSpPr>
          <a:xfrm>
            <a:off x="1428991" y="1520774"/>
            <a:ext cx="3594100" cy="1168400"/>
            <a:chOff x="3352800" y="3505200"/>
            <a:chExt cx="3594100" cy="1168400"/>
          </a:xfrm>
        </p:grpSpPr>
        <p:pic>
          <p:nvPicPr>
            <p:cNvPr id="4" name="Picture 3" descr="discounting.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352800" y="3505200"/>
              <a:ext cx="3594100" cy="1168400"/>
            </a:xfrm>
            <a:prstGeom prst="rect">
              <a:avLst/>
            </a:prstGeom>
          </p:spPr>
        </p:pic>
        <p:sp>
          <p:nvSpPr>
            <p:cNvPr id="5" name="Rectangle 4"/>
            <p:cNvSpPr/>
            <p:nvPr/>
          </p:nvSpPr>
          <p:spPr>
            <a:xfrm>
              <a:off x="5486400" y="3733800"/>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p:cNvSpPr/>
          <p:nvPr/>
        </p:nvSpPr>
        <p:spPr>
          <a:xfrm>
            <a:off x="9372600" y="1676400"/>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a:off x="8229600" y="3657600"/>
            <a:ext cx="3289300" cy="685800"/>
            <a:chOff x="7870815" y="3645405"/>
            <a:chExt cx="3289300" cy="685800"/>
          </a:xfrm>
        </p:grpSpPr>
        <p:pic>
          <p:nvPicPr>
            <p:cNvPr id="17" name="Picture 16" descr="discounting.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870815" y="3645405"/>
              <a:ext cx="3289300" cy="685800"/>
            </a:xfrm>
            <a:prstGeom prst="rect">
              <a:avLst/>
            </a:prstGeom>
          </p:spPr>
        </p:pic>
        <p:sp>
          <p:nvSpPr>
            <p:cNvPr id="18" name="Rectangle 17"/>
            <p:cNvSpPr/>
            <p:nvPr/>
          </p:nvSpPr>
          <p:spPr>
            <a:xfrm>
              <a:off x="9886156" y="3760395"/>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8229600" y="4572000"/>
            <a:ext cx="3289300" cy="685800"/>
            <a:chOff x="7870815" y="3645405"/>
            <a:chExt cx="3289300" cy="685800"/>
          </a:xfrm>
        </p:grpSpPr>
        <p:pic>
          <p:nvPicPr>
            <p:cNvPr id="21" name="Picture 20" descr="discounting.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870815" y="3645405"/>
              <a:ext cx="3289300" cy="685800"/>
            </a:xfrm>
            <a:prstGeom prst="rect">
              <a:avLst/>
            </a:prstGeom>
          </p:spPr>
        </p:pic>
        <p:sp>
          <p:nvSpPr>
            <p:cNvPr id="22" name="Rectangle 21"/>
            <p:cNvSpPr/>
            <p:nvPr/>
          </p:nvSpPr>
          <p:spPr>
            <a:xfrm>
              <a:off x="9886156" y="3760395"/>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5" name="Straight Arrow Connector 14">
            <a:extLst>
              <a:ext uri="{FF2B5EF4-FFF2-40B4-BE49-F238E27FC236}">
                <a16:creationId xmlns:a16="http://schemas.microsoft.com/office/drawing/2014/main" id="{5946A42C-9081-7742-B95E-4BF2499A39D4}"/>
              </a:ext>
            </a:extLst>
          </p:cNvPr>
          <p:cNvCxnSpPr/>
          <p:nvPr/>
        </p:nvCxnSpPr>
        <p:spPr>
          <a:xfrm flipH="1">
            <a:off x="9029700" y="400050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3D6DF8C-E2A3-3840-9005-517C7C00FC61}"/>
              </a:ext>
            </a:extLst>
          </p:cNvPr>
          <p:cNvCxnSpPr/>
          <p:nvPr/>
        </p:nvCxnSpPr>
        <p:spPr>
          <a:xfrm flipH="1">
            <a:off x="9688830" y="400050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7113019-73AB-8241-ACDE-1E68480167A9}"/>
              </a:ext>
            </a:extLst>
          </p:cNvPr>
          <p:cNvCxnSpPr/>
          <p:nvPr/>
        </p:nvCxnSpPr>
        <p:spPr>
          <a:xfrm flipH="1">
            <a:off x="10275421" y="400050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80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Policy with Discounting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Given:</a:t>
                </a:r>
              </a:p>
              <a:p>
                <a:pPr lvl="1"/>
                <a:endParaRPr lang="en-US" dirty="0"/>
              </a:p>
              <a:p>
                <a:pPr lvl="1"/>
                <a:r>
                  <a:rPr lang="en-US" dirty="0"/>
                  <a:t>Actions: East, West, and Exit (only available in exit states a, e)</a:t>
                </a:r>
              </a:p>
              <a:p>
                <a:pPr lvl="1"/>
                <a:r>
                  <a:rPr lang="en-US" dirty="0"/>
                  <a:t>Transitions: deterministic</a:t>
                </a:r>
              </a:p>
              <a:p>
                <a:endParaRPr lang="en-US" dirty="0"/>
              </a:p>
              <a:p>
                <a:r>
                  <a:rPr lang="en-US" dirty="0"/>
                  <a:t>For </a:t>
                </a:r>
                <a14:m>
                  <m:oMath xmlns:m="http://schemas.openxmlformats.org/officeDocument/2006/math">
                    <m:r>
                      <a:rPr lang="en-US" smtClean="0"/>
                      <m:t>𝛾</m:t>
                    </m:r>
                    <m:r>
                      <a:rPr lang="en-US" smtClean="0"/>
                      <m:t>=1</m:t>
                    </m:r>
                  </m:oMath>
                </a14:m>
                <a:r>
                  <a:rPr lang="en-US" dirty="0"/>
                  <a:t>, what is the optimal policy?</a:t>
                </a:r>
              </a:p>
              <a:p>
                <a:pPr lvl="2"/>
                <a:endParaRPr lang="en-US" dirty="0"/>
              </a:p>
              <a:p>
                <a:r>
                  <a:rPr lang="en-US" dirty="0"/>
                  <a:t>For </a:t>
                </a:r>
                <a14:m>
                  <m:oMath xmlns:m="http://schemas.openxmlformats.org/officeDocument/2006/math">
                    <m:r>
                      <a:rPr lang="en-US"/>
                      <m:t>𝛾</m:t>
                    </m:r>
                    <m:r>
                      <a:rPr lang="en-US" smtClean="0"/>
                      <m:t>=0.1</m:t>
                    </m:r>
                  </m:oMath>
                </a14:m>
                <a:r>
                  <a:rPr lang="en-US" dirty="0"/>
                  <a:t>, what is the optimal policy?</a:t>
                </a:r>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25" t="-580"/>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CB852399-EC9E-4B41-9AB9-20406BEAEE78}"/>
              </a:ext>
            </a:extLst>
          </p:cNvPr>
          <p:cNvSpPr>
            <a:spLocks noGrp="1"/>
          </p:cNvSpPr>
          <p:nvPr>
            <p:ph type="sldNum" sz="quarter" idx="12"/>
          </p:nvPr>
        </p:nvSpPr>
        <p:spPr/>
        <p:txBody>
          <a:bodyPr/>
          <a:lstStyle/>
          <a:p>
            <a:fld id="{A2EF37A0-74FC-AB4F-AE4C-D9BFC6719E9F}" type="slidenum">
              <a:rPr lang="en-US" smtClean="0"/>
              <a:pPr/>
              <a:t>27</a:t>
            </a:fld>
            <a:endParaRPr lang="en-US"/>
          </a:p>
        </p:txBody>
      </p:sp>
      <p:grpSp>
        <p:nvGrpSpPr>
          <p:cNvPr id="6" name="Group 5"/>
          <p:cNvGrpSpPr/>
          <p:nvPr/>
        </p:nvGrpSpPr>
        <p:grpSpPr>
          <a:xfrm>
            <a:off x="1428991" y="1520774"/>
            <a:ext cx="3594100" cy="1168400"/>
            <a:chOff x="3352800" y="3505200"/>
            <a:chExt cx="3594100" cy="1168400"/>
          </a:xfrm>
        </p:grpSpPr>
        <p:pic>
          <p:nvPicPr>
            <p:cNvPr id="4" name="Picture 3" descr="discounting.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352800" y="3505200"/>
              <a:ext cx="3594100" cy="1168400"/>
            </a:xfrm>
            <a:prstGeom prst="rect">
              <a:avLst/>
            </a:prstGeom>
          </p:spPr>
        </p:pic>
        <p:sp>
          <p:nvSpPr>
            <p:cNvPr id="5" name="Rectangle 4"/>
            <p:cNvSpPr/>
            <p:nvPr/>
          </p:nvSpPr>
          <p:spPr>
            <a:xfrm>
              <a:off x="5486400" y="3733800"/>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p:cNvSpPr/>
          <p:nvPr/>
        </p:nvSpPr>
        <p:spPr>
          <a:xfrm>
            <a:off x="9372600" y="1676400"/>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93B9F28E-4C43-AA4B-9261-CAC60197E5A4}"/>
              </a:ext>
            </a:extLst>
          </p:cNvPr>
          <p:cNvGrpSpPr/>
          <p:nvPr/>
        </p:nvGrpSpPr>
        <p:grpSpPr>
          <a:xfrm>
            <a:off x="8229600" y="3657600"/>
            <a:ext cx="3289300" cy="685800"/>
            <a:chOff x="7870815" y="3645405"/>
            <a:chExt cx="3289300" cy="685800"/>
          </a:xfrm>
        </p:grpSpPr>
        <p:pic>
          <p:nvPicPr>
            <p:cNvPr id="30" name="Picture 29" descr="discounting.png">
              <a:extLst>
                <a:ext uri="{FF2B5EF4-FFF2-40B4-BE49-F238E27FC236}">
                  <a16:creationId xmlns:a16="http://schemas.microsoft.com/office/drawing/2014/main" id="{D993C742-3DA5-5340-80F6-18D97328BE8E}"/>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870815" y="3645405"/>
              <a:ext cx="3289300" cy="685800"/>
            </a:xfrm>
            <a:prstGeom prst="rect">
              <a:avLst/>
            </a:prstGeom>
          </p:spPr>
        </p:pic>
        <p:sp>
          <p:nvSpPr>
            <p:cNvPr id="31" name="Rectangle 30">
              <a:extLst>
                <a:ext uri="{FF2B5EF4-FFF2-40B4-BE49-F238E27FC236}">
                  <a16:creationId xmlns:a16="http://schemas.microsoft.com/office/drawing/2014/main" id="{81750C00-F32E-4F42-A658-6FEE30C29960}"/>
                </a:ext>
              </a:extLst>
            </p:cNvPr>
            <p:cNvSpPr/>
            <p:nvPr/>
          </p:nvSpPr>
          <p:spPr>
            <a:xfrm>
              <a:off x="9886156" y="3760395"/>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8A484982-98EB-6542-A93C-410A7C87F78E}"/>
              </a:ext>
            </a:extLst>
          </p:cNvPr>
          <p:cNvGrpSpPr/>
          <p:nvPr/>
        </p:nvGrpSpPr>
        <p:grpSpPr>
          <a:xfrm>
            <a:off x="8229600" y="4572000"/>
            <a:ext cx="3289300" cy="685800"/>
            <a:chOff x="7870815" y="3645405"/>
            <a:chExt cx="3289300" cy="685800"/>
          </a:xfrm>
        </p:grpSpPr>
        <p:pic>
          <p:nvPicPr>
            <p:cNvPr id="33" name="Picture 32" descr="discounting.png">
              <a:extLst>
                <a:ext uri="{FF2B5EF4-FFF2-40B4-BE49-F238E27FC236}">
                  <a16:creationId xmlns:a16="http://schemas.microsoft.com/office/drawing/2014/main" id="{6A71FC94-B097-B743-9005-7CAD51E55040}"/>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870815" y="3645405"/>
              <a:ext cx="3289300" cy="685800"/>
            </a:xfrm>
            <a:prstGeom prst="rect">
              <a:avLst/>
            </a:prstGeom>
          </p:spPr>
        </p:pic>
        <p:sp>
          <p:nvSpPr>
            <p:cNvPr id="34" name="Rectangle 33">
              <a:extLst>
                <a:ext uri="{FF2B5EF4-FFF2-40B4-BE49-F238E27FC236}">
                  <a16:creationId xmlns:a16="http://schemas.microsoft.com/office/drawing/2014/main" id="{862F6B39-563D-C74B-9B64-C28AE17D7E48}"/>
                </a:ext>
              </a:extLst>
            </p:cNvPr>
            <p:cNvSpPr/>
            <p:nvPr/>
          </p:nvSpPr>
          <p:spPr>
            <a:xfrm>
              <a:off x="9886156" y="3760395"/>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35" name="Straight Arrow Connector 34">
            <a:extLst>
              <a:ext uri="{FF2B5EF4-FFF2-40B4-BE49-F238E27FC236}">
                <a16:creationId xmlns:a16="http://schemas.microsoft.com/office/drawing/2014/main" id="{28A90565-205D-DB4F-B73F-0D6947A5DBE8}"/>
              </a:ext>
            </a:extLst>
          </p:cNvPr>
          <p:cNvCxnSpPr/>
          <p:nvPr/>
        </p:nvCxnSpPr>
        <p:spPr>
          <a:xfrm flipH="1">
            <a:off x="9029700" y="400050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3067AFB-1D57-5D4A-A8AD-BCFD11455E6E}"/>
              </a:ext>
            </a:extLst>
          </p:cNvPr>
          <p:cNvCxnSpPr/>
          <p:nvPr/>
        </p:nvCxnSpPr>
        <p:spPr>
          <a:xfrm flipH="1">
            <a:off x="9688830" y="400050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07443A4-231C-874D-AE5A-6E4834EF7F3A}"/>
              </a:ext>
            </a:extLst>
          </p:cNvPr>
          <p:cNvCxnSpPr/>
          <p:nvPr/>
        </p:nvCxnSpPr>
        <p:spPr>
          <a:xfrm flipH="1">
            <a:off x="10275421" y="400050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3164891-3531-CA4E-A3BE-247128F1D322}"/>
              </a:ext>
            </a:extLst>
          </p:cNvPr>
          <p:cNvCxnSpPr/>
          <p:nvPr/>
        </p:nvCxnSpPr>
        <p:spPr>
          <a:xfrm flipH="1">
            <a:off x="9014460" y="493776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A2C8FDE-989C-FF41-9E11-2154C42B8276}"/>
              </a:ext>
            </a:extLst>
          </p:cNvPr>
          <p:cNvCxnSpPr/>
          <p:nvPr/>
        </p:nvCxnSpPr>
        <p:spPr>
          <a:xfrm flipH="1">
            <a:off x="9586616" y="493776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11F3B7-7063-BD45-A375-09D02647C3F4}"/>
              </a:ext>
            </a:extLst>
          </p:cNvPr>
          <p:cNvCxnSpPr/>
          <p:nvPr/>
        </p:nvCxnSpPr>
        <p:spPr>
          <a:xfrm>
            <a:off x="10275421" y="4945380"/>
            <a:ext cx="478501"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70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Policy with Discounting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Given:</a:t>
                </a:r>
              </a:p>
              <a:p>
                <a:pPr lvl="1"/>
                <a:endParaRPr lang="en-US" dirty="0"/>
              </a:p>
              <a:p>
                <a:pPr lvl="1"/>
                <a:r>
                  <a:rPr lang="en-US" dirty="0"/>
                  <a:t>Actions: East, West, and Exit (only available in exit states a, e)</a:t>
                </a:r>
              </a:p>
              <a:p>
                <a:pPr lvl="1"/>
                <a:r>
                  <a:rPr lang="en-US" dirty="0"/>
                  <a:t>Transitions: deterministic</a:t>
                </a:r>
              </a:p>
              <a:p>
                <a:endParaRPr lang="en-US" dirty="0"/>
              </a:p>
              <a:p>
                <a:r>
                  <a:rPr lang="en-US" dirty="0"/>
                  <a:t>For </a:t>
                </a:r>
                <a14:m>
                  <m:oMath xmlns:m="http://schemas.openxmlformats.org/officeDocument/2006/math">
                    <m:r>
                      <a:rPr lang="en-US" smtClean="0"/>
                      <m:t>𝛾</m:t>
                    </m:r>
                    <m:r>
                      <a:rPr lang="en-US" smtClean="0"/>
                      <m:t>=1</m:t>
                    </m:r>
                  </m:oMath>
                </a14:m>
                <a:r>
                  <a:rPr lang="en-US" dirty="0"/>
                  <a:t>, what is the optimal policy?</a:t>
                </a:r>
              </a:p>
              <a:p>
                <a:pPr lvl="2"/>
                <a:endParaRPr lang="en-US" dirty="0"/>
              </a:p>
              <a:p>
                <a:r>
                  <a:rPr lang="en-US" dirty="0"/>
                  <a:t>For </a:t>
                </a:r>
                <a14:m>
                  <m:oMath xmlns:m="http://schemas.openxmlformats.org/officeDocument/2006/math">
                    <m:r>
                      <a:rPr lang="en-US"/>
                      <m:t>𝛾</m:t>
                    </m:r>
                    <m:r>
                      <a:rPr lang="en-US" smtClean="0"/>
                      <m:t>=0.1</m:t>
                    </m:r>
                  </m:oMath>
                </a14:m>
                <a:r>
                  <a:rPr lang="en-US" dirty="0"/>
                  <a:t>, what is the optimal policy?</a:t>
                </a:r>
              </a:p>
              <a:p>
                <a:pPr lvl="2"/>
                <a:endParaRPr lang="en-US" dirty="0"/>
              </a:p>
              <a:p>
                <a:r>
                  <a:rPr lang="en-US" dirty="0"/>
                  <a:t>For which </a:t>
                </a:r>
                <a14:m>
                  <m:oMath xmlns:m="http://schemas.openxmlformats.org/officeDocument/2006/math">
                    <m:r>
                      <a:rPr lang="en-US" smtClean="0"/>
                      <m:t>𝛾</m:t>
                    </m:r>
                  </m:oMath>
                </a14:m>
                <a:r>
                  <a:rPr lang="en-US" dirty="0"/>
                  <a:t> are West and East equally good when in state 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25" t="-580"/>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CB852399-EC9E-4B41-9AB9-20406BEAEE78}"/>
              </a:ext>
            </a:extLst>
          </p:cNvPr>
          <p:cNvSpPr>
            <a:spLocks noGrp="1"/>
          </p:cNvSpPr>
          <p:nvPr>
            <p:ph type="sldNum" sz="quarter" idx="12"/>
          </p:nvPr>
        </p:nvSpPr>
        <p:spPr/>
        <p:txBody>
          <a:bodyPr/>
          <a:lstStyle/>
          <a:p>
            <a:fld id="{A2EF37A0-74FC-AB4F-AE4C-D9BFC6719E9F}" type="slidenum">
              <a:rPr lang="en-US" smtClean="0"/>
              <a:pPr/>
              <a:t>28</a:t>
            </a:fld>
            <a:endParaRPr lang="en-US"/>
          </a:p>
        </p:txBody>
      </p:sp>
      <p:grpSp>
        <p:nvGrpSpPr>
          <p:cNvPr id="6" name="Group 5"/>
          <p:cNvGrpSpPr/>
          <p:nvPr/>
        </p:nvGrpSpPr>
        <p:grpSpPr>
          <a:xfrm>
            <a:off x="1428991" y="1520774"/>
            <a:ext cx="3594100" cy="1168400"/>
            <a:chOff x="3352800" y="3505200"/>
            <a:chExt cx="3594100" cy="1168400"/>
          </a:xfrm>
        </p:grpSpPr>
        <p:pic>
          <p:nvPicPr>
            <p:cNvPr id="4" name="Picture 3" descr="discounting.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352800" y="3505200"/>
              <a:ext cx="3594100" cy="1168400"/>
            </a:xfrm>
            <a:prstGeom prst="rect">
              <a:avLst/>
            </a:prstGeom>
          </p:spPr>
        </p:pic>
        <p:sp>
          <p:nvSpPr>
            <p:cNvPr id="5" name="Rectangle 4"/>
            <p:cNvSpPr/>
            <p:nvPr/>
          </p:nvSpPr>
          <p:spPr>
            <a:xfrm>
              <a:off x="5486400" y="3733800"/>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p:cNvSpPr/>
          <p:nvPr/>
        </p:nvSpPr>
        <p:spPr>
          <a:xfrm>
            <a:off x="9372600" y="1676400"/>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93B9F28E-4C43-AA4B-9261-CAC60197E5A4}"/>
              </a:ext>
            </a:extLst>
          </p:cNvPr>
          <p:cNvGrpSpPr/>
          <p:nvPr/>
        </p:nvGrpSpPr>
        <p:grpSpPr>
          <a:xfrm>
            <a:off x="8229600" y="3657600"/>
            <a:ext cx="3289300" cy="685800"/>
            <a:chOff x="7870815" y="3645405"/>
            <a:chExt cx="3289300" cy="685800"/>
          </a:xfrm>
        </p:grpSpPr>
        <p:pic>
          <p:nvPicPr>
            <p:cNvPr id="30" name="Picture 29" descr="discounting.png">
              <a:extLst>
                <a:ext uri="{FF2B5EF4-FFF2-40B4-BE49-F238E27FC236}">
                  <a16:creationId xmlns:a16="http://schemas.microsoft.com/office/drawing/2014/main" id="{D993C742-3DA5-5340-80F6-18D97328BE8E}"/>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870815" y="3645405"/>
              <a:ext cx="3289300" cy="685800"/>
            </a:xfrm>
            <a:prstGeom prst="rect">
              <a:avLst/>
            </a:prstGeom>
          </p:spPr>
        </p:pic>
        <p:sp>
          <p:nvSpPr>
            <p:cNvPr id="31" name="Rectangle 30">
              <a:extLst>
                <a:ext uri="{FF2B5EF4-FFF2-40B4-BE49-F238E27FC236}">
                  <a16:creationId xmlns:a16="http://schemas.microsoft.com/office/drawing/2014/main" id="{81750C00-F32E-4F42-A658-6FEE30C29960}"/>
                </a:ext>
              </a:extLst>
            </p:cNvPr>
            <p:cNvSpPr/>
            <p:nvPr/>
          </p:nvSpPr>
          <p:spPr>
            <a:xfrm>
              <a:off x="9886156" y="3760395"/>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8A484982-98EB-6542-A93C-410A7C87F78E}"/>
              </a:ext>
            </a:extLst>
          </p:cNvPr>
          <p:cNvGrpSpPr/>
          <p:nvPr/>
        </p:nvGrpSpPr>
        <p:grpSpPr>
          <a:xfrm>
            <a:off x="8229600" y="4572000"/>
            <a:ext cx="3289300" cy="685800"/>
            <a:chOff x="7870815" y="3645405"/>
            <a:chExt cx="3289300" cy="685800"/>
          </a:xfrm>
        </p:grpSpPr>
        <p:pic>
          <p:nvPicPr>
            <p:cNvPr id="33" name="Picture 32" descr="discounting.png">
              <a:extLst>
                <a:ext uri="{FF2B5EF4-FFF2-40B4-BE49-F238E27FC236}">
                  <a16:creationId xmlns:a16="http://schemas.microsoft.com/office/drawing/2014/main" id="{6A71FC94-B097-B743-9005-7CAD51E55040}"/>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870815" y="3645405"/>
              <a:ext cx="3289300" cy="685800"/>
            </a:xfrm>
            <a:prstGeom prst="rect">
              <a:avLst/>
            </a:prstGeom>
          </p:spPr>
        </p:pic>
        <p:sp>
          <p:nvSpPr>
            <p:cNvPr id="34" name="Rectangle 33">
              <a:extLst>
                <a:ext uri="{FF2B5EF4-FFF2-40B4-BE49-F238E27FC236}">
                  <a16:creationId xmlns:a16="http://schemas.microsoft.com/office/drawing/2014/main" id="{862F6B39-563D-C74B-9B64-C28AE17D7E48}"/>
                </a:ext>
              </a:extLst>
            </p:cNvPr>
            <p:cNvSpPr/>
            <p:nvPr/>
          </p:nvSpPr>
          <p:spPr>
            <a:xfrm>
              <a:off x="9886156" y="3760395"/>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35" name="Straight Arrow Connector 34">
            <a:extLst>
              <a:ext uri="{FF2B5EF4-FFF2-40B4-BE49-F238E27FC236}">
                <a16:creationId xmlns:a16="http://schemas.microsoft.com/office/drawing/2014/main" id="{28A90565-205D-DB4F-B73F-0D6947A5DBE8}"/>
              </a:ext>
            </a:extLst>
          </p:cNvPr>
          <p:cNvCxnSpPr/>
          <p:nvPr/>
        </p:nvCxnSpPr>
        <p:spPr>
          <a:xfrm flipH="1">
            <a:off x="9029700" y="400050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3067AFB-1D57-5D4A-A8AD-BCFD11455E6E}"/>
              </a:ext>
            </a:extLst>
          </p:cNvPr>
          <p:cNvCxnSpPr/>
          <p:nvPr/>
        </p:nvCxnSpPr>
        <p:spPr>
          <a:xfrm flipH="1">
            <a:off x="9688830" y="400050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07443A4-231C-874D-AE5A-6E4834EF7F3A}"/>
              </a:ext>
            </a:extLst>
          </p:cNvPr>
          <p:cNvCxnSpPr/>
          <p:nvPr/>
        </p:nvCxnSpPr>
        <p:spPr>
          <a:xfrm flipH="1">
            <a:off x="10275421" y="400050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3164891-3531-CA4E-A3BE-247128F1D322}"/>
              </a:ext>
            </a:extLst>
          </p:cNvPr>
          <p:cNvCxnSpPr/>
          <p:nvPr/>
        </p:nvCxnSpPr>
        <p:spPr>
          <a:xfrm flipH="1">
            <a:off x="9014460" y="493776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A2C8FDE-989C-FF41-9E11-2154C42B8276}"/>
              </a:ext>
            </a:extLst>
          </p:cNvPr>
          <p:cNvCxnSpPr/>
          <p:nvPr/>
        </p:nvCxnSpPr>
        <p:spPr>
          <a:xfrm flipH="1">
            <a:off x="9586616" y="493776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11F3B7-7063-BD45-A375-09D02647C3F4}"/>
              </a:ext>
            </a:extLst>
          </p:cNvPr>
          <p:cNvCxnSpPr/>
          <p:nvPr/>
        </p:nvCxnSpPr>
        <p:spPr>
          <a:xfrm>
            <a:off x="10275421" y="4945380"/>
            <a:ext cx="478501"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329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Policy with Discounting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Given:</a:t>
                </a:r>
              </a:p>
              <a:p>
                <a:pPr lvl="1"/>
                <a:endParaRPr lang="en-US" dirty="0"/>
              </a:p>
              <a:p>
                <a:pPr lvl="1"/>
                <a:r>
                  <a:rPr lang="en-US" dirty="0"/>
                  <a:t>Actions: East, West, and Exit (only available in exit states a, e)</a:t>
                </a:r>
              </a:p>
              <a:p>
                <a:pPr lvl="1"/>
                <a:r>
                  <a:rPr lang="en-US" dirty="0"/>
                  <a:t>Transitions: deterministic</a:t>
                </a:r>
              </a:p>
              <a:p>
                <a:endParaRPr lang="en-US" dirty="0"/>
              </a:p>
              <a:p>
                <a:r>
                  <a:rPr lang="en-US" dirty="0"/>
                  <a:t>For </a:t>
                </a:r>
                <a14:m>
                  <m:oMath xmlns:m="http://schemas.openxmlformats.org/officeDocument/2006/math">
                    <m:r>
                      <a:rPr lang="en-US" smtClean="0"/>
                      <m:t>𝛾</m:t>
                    </m:r>
                    <m:r>
                      <a:rPr lang="en-US" smtClean="0"/>
                      <m:t>=1</m:t>
                    </m:r>
                  </m:oMath>
                </a14:m>
                <a:r>
                  <a:rPr lang="en-US" dirty="0"/>
                  <a:t>, what is the optimal policy?</a:t>
                </a:r>
              </a:p>
              <a:p>
                <a:pPr lvl="2"/>
                <a:endParaRPr lang="en-US" dirty="0"/>
              </a:p>
              <a:p>
                <a:r>
                  <a:rPr lang="en-US" dirty="0"/>
                  <a:t>For </a:t>
                </a:r>
                <a14:m>
                  <m:oMath xmlns:m="http://schemas.openxmlformats.org/officeDocument/2006/math">
                    <m:r>
                      <a:rPr lang="en-US"/>
                      <m:t>𝛾</m:t>
                    </m:r>
                    <m:r>
                      <a:rPr lang="en-US" smtClean="0"/>
                      <m:t>=0.1</m:t>
                    </m:r>
                  </m:oMath>
                </a14:m>
                <a:r>
                  <a:rPr lang="en-US" dirty="0"/>
                  <a:t>, what is the optimal policy?</a:t>
                </a:r>
              </a:p>
              <a:p>
                <a:pPr lvl="2"/>
                <a:endParaRPr lang="en-US" dirty="0"/>
              </a:p>
              <a:p>
                <a:r>
                  <a:rPr lang="en-US" dirty="0"/>
                  <a:t>For which </a:t>
                </a:r>
                <a14:m>
                  <m:oMath xmlns:m="http://schemas.openxmlformats.org/officeDocument/2006/math">
                    <m:r>
                      <a:rPr lang="en-US" smtClean="0"/>
                      <m:t>𝛾</m:t>
                    </m:r>
                  </m:oMath>
                </a14:m>
                <a:r>
                  <a:rPr lang="en-US" dirty="0"/>
                  <a:t> are West and East equally good when in state 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25" t="-580"/>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CB852399-EC9E-4B41-9AB9-20406BEAEE78}"/>
              </a:ext>
            </a:extLst>
          </p:cNvPr>
          <p:cNvSpPr>
            <a:spLocks noGrp="1"/>
          </p:cNvSpPr>
          <p:nvPr>
            <p:ph type="sldNum" sz="quarter" idx="12"/>
          </p:nvPr>
        </p:nvSpPr>
        <p:spPr/>
        <p:txBody>
          <a:bodyPr/>
          <a:lstStyle/>
          <a:p>
            <a:fld id="{A2EF37A0-74FC-AB4F-AE4C-D9BFC6719E9F}" type="slidenum">
              <a:rPr lang="en-US" smtClean="0"/>
              <a:pPr/>
              <a:t>29</a:t>
            </a:fld>
            <a:endParaRPr lang="en-US"/>
          </a:p>
        </p:txBody>
      </p:sp>
      <p:grpSp>
        <p:nvGrpSpPr>
          <p:cNvPr id="6" name="Group 5"/>
          <p:cNvGrpSpPr/>
          <p:nvPr/>
        </p:nvGrpSpPr>
        <p:grpSpPr>
          <a:xfrm>
            <a:off x="1428991" y="1520774"/>
            <a:ext cx="3594100" cy="1168400"/>
            <a:chOff x="3352800" y="3505200"/>
            <a:chExt cx="3594100" cy="1168400"/>
          </a:xfrm>
        </p:grpSpPr>
        <p:pic>
          <p:nvPicPr>
            <p:cNvPr id="4" name="Picture 3" descr="discounting.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352800" y="3505200"/>
              <a:ext cx="3594100" cy="1168400"/>
            </a:xfrm>
            <a:prstGeom prst="rect">
              <a:avLst/>
            </a:prstGeom>
          </p:spPr>
        </p:pic>
        <p:sp>
          <p:nvSpPr>
            <p:cNvPr id="5" name="Rectangle 4"/>
            <p:cNvSpPr/>
            <p:nvPr/>
          </p:nvSpPr>
          <p:spPr>
            <a:xfrm>
              <a:off x="5486400" y="3733800"/>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p:cNvSpPr/>
          <p:nvPr/>
        </p:nvSpPr>
        <p:spPr>
          <a:xfrm>
            <a:off x="9372600" y="1676400"/>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93B9F28E-4C43-AA4B-9261-CAC60197E5A4}"/>
              </a:ext>
            </a:extLst>
          </p:cNvPr>
          <p:cNvGrpSpPr/>
          <p:nvPr/>
        </p:nvGrpSpPr>
        <p:grpSpPr>
          <a:xfrm>
            <a:off x="8229600" y="3657600"/>
            <a:ext cx="3289300" cy="685800"/>
            <a:chOff x="7870815" y="3645405"/>
            <a:chExt cx="3289300" cy="685800"/>
          </a:xfrm>
        </p:grpSpPr>
        <p:pic>
          <p:nvPicPr>
            <p:cNvPr id="30" name="Picture 29" descr="discounting.png">
              <a:extLst>
                <a:ext uri="{FF2B5EF4-FFF2-40B4-BE49-F238E27FC236}">
                  <a16:creationId xmlns:a16="http://schemas.microsoft.com/office/drawing/2014/main" id="{D993C742-3DA5-5340-80F6-18D97328BE8E}"/>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870815" y="3645405"/>
              <a:ext cx="3289300" cy="685800"/>
            </a:xfrm>
            <a:prstGeom prst="rect">
              <a:avLst/>
            </a:prstGeom>
          </p:spPr>
        </p:pic>
        <p:sp>
          <p:nvSpPr>
            <p:cNvPr id="31" name="Rectangle 30">
              <a:extLst>
                <a:ext uri="{FF2B5EF4-FFF2-40B4-BE49-F238E27FC236}">
                  <a16:creationId xmlns:a16="http://schemas.microsoft.com/office/drawing/2014/main" id="{81750C00-F32E-4F42-A658-6FEE30C29960}"/>
                </a:ext>
              </a:extLst>
            </p:cNvPr>
            <p:cNvSpPr/>
            <p:nvPr/>
          </p:nvSpPr>
          <p:spPr>
            <a:xfrm>
              <a:off x="9886156" y="3760395"/>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8A484982-98EB-6542-A93C-410A7C87F78E}"/>
              </a:ext>
            </a:extLst>
          </p:cNvPr>
          <p:cNvGrpSpPr/>
          <p:nvPr/>
        </p:nvGrpSpPr>
        <p:grpSpPr>
          <a:xfrm>
            <a:off x="8229600" y="4572000"/>
            <a:ext cx="3289300" cy="685800"/>
            <a:chOff x="7870815" y="3645405"/>
            <a:chExt cx="3289300" cy="685800"/>
          </a:xfrm>
        </p:grpSpPr>
        <p:pic>
          <p:nvPicPr>
            <p:cNvPr id="33" name="Picture 32" descr="discounting.png">
              <a:extLst>
                <a:ext uri="{FF2B5EF4-FFF2-40B4-BE49-F238E27FC236}">
                  <a16:creationId xmlns:a16="http://schemas.microsoft.com/office/drawing/2014/main" id="{6A71FC94-B097-B743-9005-7CAD51E55040}"/>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870815" y="3645405"/>
              <a:ext cx="3289300" cy="685800"/>
            </a:xfrm>
            <a:prstGeom prst="rect">
              <a:avLst/>
            </a:prstGeom>
          </p:spPr>
        </p:pic>
        <p:sp>
          <p:nvSpPr>
            <p:cNvPr id="34" name="Rectangle 33">
              <a:extLst>
                <a:ext uri="{FF2B5EF4-FFF2-40B4-BE49-F238E27FC236}">
                  <a16:creationId xmlns:a16="http://schemas.microsoft.com/office/drawing/2014/main" id="{862F6B39-563D-C74B-9B64-C28AE17D7E48}"/>
                </a:ext>
              </a:extLst>
            </p:cNvPr>
            <p:cNvSpPr/>
            <p:nvPr/>
          </p:nvSpPr>
          <p:spPr>
            <a:xfrm>
              <a:off x="9886156" y="3760395"/>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35" name="Straight Arrow Connector 34">
            <a:extLst>
              <a:ext uri="{FF2B5EF4-FFF2-40B4-BE49-F238E27FC236}">
                <a16:creationId xmlns:a16="http://schemas.microsoft.com/office/drawing/2014/main" id="{28A90565-205D-DB4F-B73F-0D6947A5DBE8}"/>
              </a:ext>
            </a:extLst>
          </p:cNvPr>
          <p:cNvCxnSpPr/>
          <p:nvPr/>
        </p:nvCxnSpPr>
        <p:spPr>
          <a:xfrm flipH="1">
            <a:off x="9029700" y="400050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3067AFB-1D57-5D4A-A8AD-BCFD11455E6E}"/>
              </a:ext>
            </a:extLst>
          </p:cNvPr>
          <p:cNvCxnSpPr/>
          <p:nvPr/>
        </p:nvCxnSpPr>
        <p:spPr>
          <a:xfrm flipH="1">
            <a:off x="9688830" y="400050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07443A4-231C-874D-AE5A-6E4834EF7F3A}"/>
              </a:ext>
            </a:extLst>
          </p:cNvPr>
          <p:cNvCxnSpPr/>
          <p:nvPr/>
        </p:nvCxnSpPr>
        <p:spPr>
          <a:xfrm flipH="1">
            <a:off x="10275421" y="400050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3164891-3531-CA4E-A3BE-247128F1D322}"/>
              </a:ext>
            </a:extLst>
          </p:cNvPr>
          <p:cNvCxnSpPr/>
          <p:nvPr/>
        </p:nvCxnSpPr>
        <p:spPr>
          <a:xfrm flipH="1">
            <a:off x="9014460" y="493776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A2C8FDE-989C-FF41-9E11-2154C42B8276}"/>
              </a:ext>
            </a:extLst>
          </p:cNvPr>
          <p:cNvCxnSpPr/>
          <p:nvPr/>
        </p:nvCxnSpPr>
        <p:spPr>
          <a:xfrm flipH="1">
            <a:off x="9586616" y="4937760"/>
            <a:ext cx="43434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11F3B7-7063-BD45-A375-09D02647C3F4}"/>
              </a:ext>
            </a:extLst>
          </p:cNvPr>
          <p:cNvCxnSpPr/>
          <p:nvPr/>
        </p:nvCxnSpPr>
        <p:spPr>
          <a:xfrm>
            <a:off x="10275421" y="4945380"/>
            <a:ext cx="478501"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6FC7E88A-9D94-E346-AF72-D1602CC325A4}"/>
                  </a:ext>
                </a:extLst>
              </p:cNvPr>
              <p:cNvSpPr txBox="1"/>
              <p:nvPr/>
            </p:nvSpPr>
            <p:spPr>
              <a:xfrm>
                <a:off x="4835270" y="5837227"/>
                <a:ext cx="252145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𝛾</m:t>
                          </m:r>
                        </m:e>
                        <m:sup>
                          <m:r>
                            <a:rPr lang="en-US" sz="2400" b="0" i="1" smtClean="0">
                              <a:solidFill>
                                <a:srgbClr val="C00000"/>
                              </a:solidFill>
                              <a:latin typeface="Cambria Math" panose="02040503050406030204" pitchFamily="18" charset="0"/>
                            </a:rPr>
                            <m:t>3</m:t>
                          </m:r>
                        </m:sup>
                      </m:sSup>
                      <m:r>
                        <a:rPr lang="en-US" sz="2400" b="0" i="1" smtClean="0">
                          <a:solidFill>
                            <a:srgbClr val="C00000"/>
                          </a:solidFill>
                          <a:latin typeface="Cambria Math" panose="02040503050406030204" pitchFamily="18" charset="0"/>
                        </a:rPr>
                        <m:t>×10=</m:t>
                      </m:r>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𝛾</m:t>
                          </m:r>
                        </m:e>
                        <m:sup>
                          <m:r>
                            <a:rPr lang="en-US" sz="2400" b="0" i="1" smtClean="0">
                              <a:solidFill>
                                <a:srgbClr val="C00000"/>
                              </a:solidFill>
                              <a:latin typeface="Cambria Math" panose="02040503050406030204" pitchFamily="18" charset="0"/>
                            </a:rPr>
                            <m:t>1</m:t>
                          </m:r>
                        </m:sup>
                      </m:sSup>
                      <m:r>
                        <a:rPr lang="en-US" sz="2400" b="0" i="1" smtClean="0">
                          <a:solidFill>
                            <a:srgbClr val="C00000"/>
                          </a:solidFill>
                          <a:latin typeface="Cambria Math" panose="02040503050406030204" pitchFamily="18" charset="0"/>
                        </a:rPr>
                        <m:t>×1</m:t>
                      </m:r>
                    </m:oMath>
                  </m:oMathPara>
                </a14:m>
                <a:endParaRPr lang="en-US" sz="2400" dirty="0">
                  <a:solidFill>
                    <a:srgbClr val="C00000"/>
                  </a:solidFill>
                </a:endParaRPr>
              </a:p>
            </p:txBody>
          </p:sp>
        </mc:Choice>
        <mc:Fallback>
          <p:sp>
            <p:nvSpPr>
              <p:cNvPr id="41" name="TextBox 40">
                <a:extLst>
                  <a:ext uri="{FF2B5EF4-FFF2-40B4-BE49-F238E27FC236}">
                    <a16:creationId xmlns:a16="http://schemas.microsoft.com/office/drawing/2014/main" id="{6FC7E88A-9D94-E346-AF72-D1602CC325A4}"/>
                  </a:ext>
                </a:extLst>
              </p:cNvPr>
              <p:cNvSpPr txBox="1">
                <a:spLocks noRot="1" noChangeAspect="1" noMove="1" noResize="1" noEditPoints="1" noAdjustHandles="1" noChangeArrowheads="1" noChangeShapeType="1" noTextEdit="1"/>
              </p:cNvSpPr>
              <p:nvPr/>
            </p:nvSpPr>
            <p:spPr>
              <a:xfrm>
                <a:off x="4835270" y="5837227"/>
                <a:ext cx="2521459" cy="461665"/>
              </a:xfrm>
              <a:prstGeom prst="rect">
                <a:avLst/>
              </a:prstGeom>
              <a:blipFill>
                <a:blip r:embed="rId5"/>
                <a:stretch>
                  <a:fillRect b="-8108"/>
                </a:stretch>
              </a:blipFill>
            </p:spPr>
            <p:txBody>
              <a:bodyPr/>
              <a:lstStyle/>
              <a:p>
                <a:r>
                  <a:rPr lang="en-US">
                    <a:noFill/>
                  </a:rPr>
                  <a:t> </a:t>
                </a:r>
              </a:p>
            </p:txBody>
          </p:sp>
        </mc:Fallback>
      </mc:AlternateContent>
    </p:spTree>
    <p:extLst>
      <p:ext uri="{BB962C8B-B14F-4D97-AF65-F5344CB8AC3E}">
        <p14:creationId xmlns:p14="http://schemas.microsoft.com/office/powerpoint/2010/main" val="301045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01CF06E2-9D2E-4F9D-80EE-E35C3221C9A4}"/>
              </a:ext>
            </a:extLst>
          </p:cNvPr>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2649481" y="1763939"/>
            <a:ext cx="6893038" cy="3687775"/>
          </a:xfrm>
          <a:prstGeom prst="rect">
            <a:avLst/>
          </a:prstGeom>
          <a:noFill/>
        </p:spPr>
      </p:pic>
      <p:sp>
        <p:nvSpPr>
          <p:cNvPr id="4" name="Title 3">
            <a:extLst>
              <a:ext uri="{FF2B5EF4-FFF2-40B4-BE49-F238E27FC236}">
                <a16:creationId xmlns:a16="http://schemas.microsoft.com/office/drawing/2014/main" id="{9D40EE3A-8C81-7A4E-AE62-BB10848A9B84}"/>
              </a:ext>
            </a:extLst>
          </p:cNvPr>
          <p:cNvSpPr>
            <a:spLocks noGrp="1"/>
          </p:cNvSpPr>
          <p:nvPr>
            <p:ph type="title"/>
          </p:nvPr>
        </p:nvSpPr>
        <p:spPr>
          <a:xfrm>
            <a:off x="609599" y="152718"/>
            <a:ext cx="8811491" cy="1371600"/>
          </a:xfrm>
        </p:spPr>
        <p:txBody>
          <a:bodyPr/>
          <a:lstStyle/>
          <a:p>
            <a:r>
              <a:rPr lang="en-US" dirty="0"/>
              <a:t>Markov Decision Processes</a:t>
            </a:r>
          </a:p>
        </p:txBody>
      </p:sp>
      <p:sp>
        <p:nvSpPr>
          <p:cNvPr id="5125" name="Text Box 8"/>
          <p:cNvSpPr txBox="1">
            <a:spLocks noChangeArrowheads="1"/>
          </p:cNvSpPr>
          <p:nvPr/>
        </p:nvSpPr>
        <p:spPr bwMode="auto">
          <a:xfrm>
            <a:off x="0" y="5562600"/>
            <a:ext cx="12192000" cy="379654"/>
          </a:xfrm>
          <a:prstGeom prst="rect">
            <a:avLst/>
          </a:prstGeom>
          <a:noFill/>
          <a:ln w="9525">
            <a:noFill/>
            <a:miter lim="800000"/>
            <a:headEnd/>
            <a:tailEnd/>
          </a:ln>
        </p:spPr>
        <p:txBody>
          <a:bodyPr wrap="square" lIns="91439" tIns="45719" rIns="91439" bIns="45719">
            <a:spAutoFit/>
          </a:bodyPr>
          <a:lstStyle/>
          <a:p>
            <a:pPr algn="ctr">
              <a:spcBef>
                <a:spcPct val="50000"/>
              </a:spcBef>
            </a:pPr>
            <a:r>
              <a:rPr lang="en-US" sz="1867" dirty="0"/>
              <a:t>Slide credits: CMU AI and http://ai.berkeley.edu</a:t>
            </a:r>
          </a:p>
        </p:txBody>
      </p:sp>
      <p:sp>
        <p:nvSpPr>
          <p:cNvPr id="5" name="Slide Number Placeholder 4">
            <a:extLst>
              <a:ext uri="{FF2B5EF4-FFF2-40B4-BE49-F238E27FC236}">
                <a16:creationId xmlns:a16="http://schemas.microsoft.com/office/drawing/2014/main" id="{24071636-61A0-834D-9984-8DA8D88DB0CE}"/>
              </a:ext>
            </a:extLst>
          </p:cNvPr>
          <p:cNvSpPr>
            <a:spLocks noGrp="1"/>
          </p:cNvSpPr>
          <p:nvPr>
            <p:ph type="sldNum" sz="quarter" idx="12"/>
          </p:nvPr>
        </p:nvSpPr>
        <p:spPr/>
        <p:txBody>
          <a:bodyPr/>
          <a:lstStyle/>
          <a:p>
            <a:fld id="{A2EF37A0-74FC-AB4F-AE4C-D9BFC6719E9F}" type="slidenum">
              <a:rPr lang="en-US" smtClean="0"/>
              <a:t>3</a:t>
            </a:fld>
            <a:endParaRPr lang="en-US"/>
          </a:p>
        </p:txBody>
      </p:sp>
    </p:spTree>
    <p:extLst>
      <p:ext uri="{BB962C8B-B14F-4D97-AF65-F5344CB8AC3E}">
        <p14:creationId xmlns:p14="http://schemas.microsoft.com/office/powerpoint/2010/main" val="10803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dirty="0"/>
              <a:t>MDP Quantities (So Far!)</a:t>
            </a:r>
          </a:p>
        </p:txBody>
      </p:sp>
      <p:sp>
        <p:nvSpPr>
          <p:cNvPr id="41986" name="Rectangle 3"/>
          <p:cNvSpPr>
            <a:spLocks noGrp="1" noChangeArrowheads="1"/>
          </p:cNvSpPr>
          <p:nvPr>
            <p:ph idx="1"/>
          </p:nvPr>
        </p:nvSpPr>
        <p:spPr/>
        <p:txBody>
          <a:bodyPr/>
          <a:lstStyle/>
          <a:p>
            <a:r>
              <a:rPr lang="en-US" dirty="0"/>
              <a:t>Markov decision processes:</a:t>
            </a:r>
          </a:p>
          <a:p>
            <a:pPr lvl="1"/>
            <a:r>
              <a:rPr lang="en-US" dirty="0"/>
              <a:t>States S</a:t>
            </a:r>
          </a:p>
          <a:p>
            <a:pPr lvl="1"/>
            <a:r>
              <a:rPr lang="en-US" dirty="0"/>
              <a:t>Actions A</a:t>
            </a:r>
          </a:p>
          <a:p>
            <a:pPr lvl="1"/>
            <a:r>
              <a:rPr lang="en-US" dirty="0"/>
              <a:t>Transitions P(</a:t>
            </a:r>
            <a:r>
              <a:rPr lang="en-US" dirty="0" err="1"/>
              <a:t>s’</a:t>
            </a:r>
            <a:r>
              <a:rPr lang="en-US" altLang="ja-JP" dirty="0" err="1"/>
              <a:t>|s,a</a:t>
            </a:r>
            <a:r>
              <a:rPr lang="en-US" altLang="ja-JP" dirty="0"/>
              <a:t>) (or T(</a:t>
            </a:r>
            <a:r>
              <a:rPr lang="en-US" altLang="ja-JP" dirty="0" err="1"/>
              <a:t>s,a,s</a:t>
            </a:r>
            <a:r>
              <a:rPr lang="en-US" altLang="ja-JP" dirty="0"/>
              <a:t>’))</a:t>
            </a:r>
          </a:p>
          <a:p>
            <a:pPr lvl="1"/>
            <a:r>
              <a:rPr lang="en-US" dirty="0"/>
              <a:t>Rewards R(</a:t>
            </a:r>
            <a:r>
              <a:rPr lang="en-US" dirty="0" err="1"/>
              <a:t>s,a,s</a:t>
            </a:r>
            <a:r>
              <a:rPr lang="en-US" dirty="0"/>
              <a:t>’</a:t>
            </a:r>
            <a:r>
              <a:rPr lang="en-US" altLang="ja-JP" dirty="0"/>
              <a:t>) (and discount </a:t>
            </a:r>
            <a:r>
              <a:rPr lang="en-US" altLang="ja-JP" dirty="0">
                <a:sym typeface="Symbol" pitchFamily="18" charset="2"/>
              </a:rPr>
              <a:t></a:t>
            </a:r>
            <a:r>
              <a:rPr lang="en-US" altLang="ja-JP" dirty="0"/>
              <a:t>)</a:t>
            </a:r>
          </a:p>
          <a:p>
            <a:pPr lvl="1"/>
            <a:r>
              <a:rPr lang="en-US" dirty="0"/>
              <a:t>Start state s0</a:t>
            </a:r>
          </a:p>
          <a:p>
            <a:pPr lvl="1"/>
            <a:endParaRPr lang="en-US" dirty="0"/>
          </a:p>
          <a:p>
            <a:r>
              <a:rPr lang="en-US" dirty="0"/>
              <a:t>MDP quantities so far:</a:t>
            </a:r>
          </a:p>
          <a:p>
            <a:pPr lvl="1"/>
            <a:r>
              <a:rPr lang="en-US" dirty="0"/>
              <a:t>Policy = map of states to actions</a:t>
            </a:r>
          </a:p>
          <a:p>
            <a:pPr lvl="1"/>
            <a:r>
              <a:rPr lang="en-US" dirty="0"/>
              <a:t>Utility = sum of (discounted) rewards</a:t>
            </a:r>
          </a:p>
        </p:txBody>
      </p:sp>
      <p:sp>
        <p:nvSpPr>
          <p:cNvPr id="2" name="Slide Number Placeholder 1">
            <a:extLst>
              <a:ext uri="{FF2B5EF4-FFF2-40B4-BE49-F238E27FC236}">
                <a16:creationId xmlns:a16="http://schemas.microsoft.com/office/drawing/2014/main" id="{F859FB01-82CF-5E41-A2C9-BF3C1604CDB1}"/>
              </a:ext>
            </a:extLst>
          </p:cNvPr>
          <p:cNvSpPr>
            <a:spLocks noGrp="1"/>
          </p:cNvSpPr>
          <p:nvPr>
            <p:ph type="sldNum" sz="quarter" idx="12"/>
          </p:nvPr>
        </p:nvSpPr>
        <p:spPr/>
        <p:txBody>
          <a:bodyPr/>
          <a:lstStyle/>
          <a:p>
            <a:fld id="{A2EF37A0-74FC-AB4F-AE4C-D9BFC6719E9F}" type="slidenum">
              <a:rPr lang="en-US" smtClean="0"/>
              <a:pPr/>
              <a:t>30</a:t>
            </a:fld>
            <a:endParaRPr lang="en-US"/>
          </a:p>
        </p:txBody>
      </p:sp>
      <p:grpSp>
        <p:nvGrpSpPr>
          <p:cNvPr id="41987" name="Group 4"/>
          <p:cNvGrpSpPr>
            <a:grpSpLocks/>
          </p:cNvGrpSpPr>
          <p:nvPr/>
        </p:nvGrpSpPr>
        <p:grpSpPr bwMode="auto">
          <a:xfrm>
            <a:off x="8001000" y="1600200"/>
            <a:ext cx="3048000" cy="2754586"/>
            <a:chOff x="2400" y="1401"/>
            <a:chExt cx="1392" cy="1258"/>
          </a:xfrm>
        </p:grpSpPr>
        <p:sp>
          <p:nvSpPr>
            <p:cNvPr id="41989" name="AutoShape 5"/>
            <p:cNvSpPr>
              <a:spLocks noChangeArrowheads="1"/>
            </p:cNvSpPr>
            <p:nvPr/>
          </p:nvSpPr>
          <p:spPr bwMode="auto">
            <a:xfrm>
              <a:off x="3070" y="1488"/>
              <a:ext cx="155" cy="124"/>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sz="2400">
                <a:latin typeface="Calibri"/>
                <a:cs typeface="Calibri"/>
              </a:endParaRPr>
            </a:p>
          </p:txBody>
        </p:sp>
        <p:grpSp>
          <p:nvGrpSpPr>
            <p:cNvPr id="41990" name="Group 6"/>
            <p:cNvGrpSpPr>
              <a:grpSpLocks/>
            </p:cNvGrpSpPr>
            <p:nvPr/>
          </p:nvGrpSpPr>
          <p:grpSpPr bwMode="auto">
            <a:xfrm>
              <a:off x="2529" y="1617"/>
              <a:ext cx="1263" cy="361"/>
              <a:chOff x="1584" y="1680"/>
              <a:chExt cx="2352" cy="336"/>
            </a:xfrm>
          </p:grpSpPr>
          <p:sp>
            <p:nvSpPr>
              <p:cNvPr id="42003" name="Line 7"/>
              <p:cNvSpPr>
                <a:spLocks noChangeShapeType="1"/>
              </p:cNvSpPr>
              <p:nvPr/>
            </p:nvSpPr>
            <p:spPr bwMode="auto">
              <a:xfrm flipH="1">
                <a:off x="1584" y="1680"/>
                <a:ext cx="1152" cy="336"/>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42004" name="Line 8"/>
              <p:cNvSpPr>
                <a:spLocks noChangeShapeType="1"/>
              </p:cNvSpPr>
              <p:nvPr/>
            </p:nvSpPr>
            <p:spPr bwMode="auto">
              <a:xfrm>
                <a:off x="2736" y="1680"/>
                <a:ext cx="1200" cy="288"/>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42005" name="Line 9"/>
              <p:cNvSpPr>
                <a:spLocks noChangeShapeType="1"/>
              </p:cNvSpPr>
              <p:nvPr/>
            </p:nvSpPr>
            <p:spPr bwMode="auto">
              <a:xfrm flipH="1">
                <a:off x="2304" y="1680"/>
                <a:ext cx="432" cy="336"/>
              </a:xfrm>
              <a:prstGeom prst="line">
                <a:avLst/>
              </a:prstGeom>
              <a:noFill/>
              <a:ln w="28575">
                <a:solidFill>
                  <a:schemeClr val="tx1"/>
                </a:solidFill>
                <a:round/>
                <a:headEnd/>
                <a:tailEnd type="triangle" w="med" len="med"/>
              </a:ln>
            </p:spPr>
            <p:txBody>
              <a:bodyPr/>
              <a:lstStyle/>
              <a:p>
                <a:endParaRPr lang="en-US" sz="2400">
                  <a:latin typeface="Calibri"/>
                  <a:cs typeface="Calibri"/>
                </a:endParaRPr>
              </a:p>
            </p:txBody>
          </p:sp>
          <p:sp>
            <p:nvSpPr>
              <p:cNvPr id="42006" name="Line 10"/>
              <p:cNvSpPr>
                <a:spLocks noChangeShapeType="1"/>
              </p:cNvSpPr>
              <p:nvPr/>
            </p:nvSpPr>
            <p:spPr bwMode="auto">
              <a:xfrm>
                <a:off x="2736" y="1680"/>
                <a:ext cx="432" cy="288"/>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grpSp>
        <p:sp>
          <p:nvSpPr>
            <p:cNvPr id="41991" name="Oval 11"/>
            <p:cNvSpPr>
              <a:spLocks noChangeArrowheads="1"/>
            </p:cNvSpPr>
            <p:nvPr/>
          </p:nvSpPr>
          <p:spPr bwMode="auto">
            <a:xfrm>
              <a:off x="2864" y="1978"/>
              <a:ext cx="129" cy="129"/>
            </a:xfrm>
            <a:prstGeom prst="ellipse">
              <a:avLst/>
            </a:prstGeom>
            <a:solidFill>
              <a:srgbClr val="008000"/>
            </a:solidFill>
            <a:ln w="9525">
              <a:solidFill>
                <a:schemeClr val="tx1"/>
              </a:solidFill>
              <a:round/>
              <a:headEnd/>
              <a:tailEnd/>
            </a:ln>
          </p:spPr>
          <p:txBody>
            <a:bodyPr wrap="none" anchor="ctr"/>
            <a:lstStyle/>
            <a:p>
              <a:endParaRPr lang="en-US" sz="2400">
                <a:latin typeface="Calibri"/>
                <a:cs typeface="Calibri"/>
              </a:endParaRPr>
            </a:p>
          </p:txBody>
        </p:sp>
        <p:grpSp>
          <p:nvGrpSpPr>
            <p:cNvPr id="41992" name="Group 12"/>
            <p:cNvGrpSpPr>
              <a:grpSpLocks/>
            </p:cNvGrpSpPr>
            <p:nvPr/>
          </p:nvGrpSpPr>
          <p:grpSpPr bwMode="auto">
            <a:xfrm>
              <a:off x="2400" y="2107"/>
              <a:ext cx="1057" cy="386"/>
              <a:chOff x="1536" y="2400"/>
              <a:chExt cx="1584" cy="624"/>
            </a:xfrm>
          </p:grpSpPr>
          <p:sp>
            <p:nvSpPr>
              <p:cNvPr id="41999" name="Line 13"/>
              <p:cNvSpPr>
                <a:spLocks noChangeShapeType="1"/>
              </p:cNvSpPr>
              <p:nvPr/>
            </p:nvSpPr>
            <p:spPr bwMode="auto">
              <a:xfrm flipH="1">
                <a:off x="1536" y="2400"/>
                <a:ext cx="776"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42000" name="Line 14"/>
              <p:cNvSpPr>
                <a:spLocks noChangeShapeType="1"/>
              </p:cNvSpPr>
              <p:nvPr/>
            </p:nvSpPr>
            <p:spPr bwMode="auto">
              <a:xfrm>
                <a:off x="2312" y="2400"/>
                <a:ext cx="808"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42001" name="Line 15"/>
              <p:cNvSpPr>
                <a:spLocks noChangeShapeType="1"/>
              </p:cNvSpPr>
              <p:nvPr/>
            </p:nvSpPr>
            <p:spPr bwMode="auto">
              <a:xfrm flipH="1">
                <a:off x="2021" y="2400"/>
                <a:ext cx="291" cy="624"/>
              </a:xfrm>
              <a:prstGeom prst="line">
                <a:avLst/>
              </a:prstGeom>
              <a:noFill/>
              <a:ln w="9525">
                <a:solidFill>
                  <a:schemeClr val="bg1"/>
                </a:solidFill>
                <a:prstDash val="dash"/>
                <a:round/>
                <a:headEnd/>
                <a:tailEnd type="triangle" w="med" len="med"/>
              </a:ln>
            </p:spPr>
            <p:txBody>
              <a:bodyPr/>
              <a:lstStyle/>
              <a:p>
                <a:endParaRPr lang="en-US" sz="2400">
                  <a:latin typeface="Calibri"/>
                  <a:cs typeface="Calibri"/>
                </a:endParaRPr>
              </a:p>
            </p:txBody>
          </p:sp>
          <p:sp>
            <p:nvSpPr>
              <p:cNvPr id="42002" name="Line 16"/>
              <p:cNvSpPr>
                <a:spLocks noChangeShapeType="1"/>
              </p:cNvSpPr>
              <p:nvPr/>
            </p:nvSpPr>
            <p:spPr bwMode="auto">
              <a:xfrm>
                <a:off x="2312" y="2400"/>
                <a:ext cx="280" cy="624"/>
              </a:xfrm>
              <a:prstGeom prst="line">
                <a:avLst/>
              </a:prstGeom>
              <a:noFill/>
              <a:ln w="28575">
                <a:solidFill>
                  <a:schemeClr val="tx1"/>
                </a:solidFill>
                <a:round/>
                <a:headEnd/>
                <a:tailEnd type="triangle" w="med" len="med"/>
              </a:ln>
            </p:spPr>
            <p:txBody>
              <a:bodyPr/>
              <a:lstStyle/>
              <a:p>
                <a:endParaRPr lang="en-US" sz="2400">
                  <a:latin typeface="Calibri"/>
                  <a:cs typeface="Calibri"/>
                </a:endParaRPr>
              </a:p>
            </p:txBody>
          </p:sp>
        </p:grpSp>
        <p:sp>
          <p:nvSpPr>
            <p:cNvPr id="41993" name="Text Box 17"/>
            <p:cNvSpPr txBox="1">
              <a:spLocks noChangeArrowheads="1"/>
            </p:cNvSpPr>
            <p:nvPr/>
          </p:nvSpPr>
          <p:spPr bwMode="auto">
            <a:xfrm>
              <a:off x="3071" y="1680"/>
              <a:ext cx="129" cy="211"/>
            </a:xfrm>
            <a:prstGeom prst="rect">
              <a:avLst/>
            </a:prstGeom>
            <a:noFill/>
            <a:ln w="9525">
              <a:noFill/>
              <a:miter lim="800000"/>
              <a:headEnd/>
              <a:tailEnd/>
            </a:ln>
          </p:spPr>
          <p:txBody>
            <a:bodyPr>
              <a:spAutoFit/>
            </a:bodyPr>
            <a:lstStyle/>
            <a:p>
              <a:pPr>
                <a:spcBef>
                  <a:spcPct val="50000"/>
                </a:spcBef>
              </a:pPr>
              <a:r>
                <a:rPr lang="en-US" sz="2400" dirty="0">
                  <a:latin typeface="Calibri"/>
                  <a:cs typeface="Calibri"/>
                </a:rPr>
                <a:t>a</a:t>
              </a:r>
            </a:p>
          </p:txBody>
        </p:sp>
        <p:sp>
          <p:nvSpPr>
            <p:cNvPr id="41994" name="Text Box 18"/>
            <p:cNvSpPr txBox="1">
              <a:spLocks noChangeArrowheads="1"/>
            </p:cNvSpPr>
            <p:nvPr/>
          </p:nvSpPr>
          <p:spPr bwMode="auto">
            <a:xfrm>
              <a:off x="3216" y="1401"/>
              <a:ext cx="129" cy="211"/>
            </a:xfrm>
            <a:prstGeom prst="rect">
              <a:avLst/>
            </a:prstGeom>
            <a:noFill/>
            <a:ln w="9525">
              <a:noFill/>
              <a:miter lim="800000"/>
              <a:headEnd/>
              <a:tailEnd/>
            </a:ln>
          </p:spPr>
          <p:txBody>
            <a:bodyPr>
              <a:spAutoFit/>
            </a:bodyPr>
            <a:lstStyle/>
            <a:p>
              <a:pPr>
                <a:spcBef>
                  <a:spcPct val="50000"/>
                </a:spcBef>
              </a:pPr>
              <a:r>
                <a:rPr lang="en-US" sz="2400" dirty="0">
                  <a:solidFill>
                    <a:srgbClr val="0000FF"/>
                  </a:solidFill>
                  <a:latin typeface="Calibri"/>
                  <a:cs typeface="Calibri"/>
                </a:rPr>
                <a:t>s</a:t>
              </a:r>
            </a:p>
          </p:txBody>
        </p:sp>
        <p:sp>
          <p:nvSpPr>
            <p:cNvPr id="41995" name="Text Box 19"/>
            <p:cNvSpPr txBox="1">
              <a:spLocks noChangeArrowheads="1"/>
            </p:cNvSpPr>
            <p:nvPr/>
          </p:nvSpPr>
          <p:spPr bwMode="auto">
            <a:xfrm>
              <a:off x="3024" y="1920"/>
              <a:ext cx="559" cy="211"/>
            </a:xfrm>
            <a:prstGeom prst="rect">
              <a:avLst/>
            </a:prstGeom>
            <a:noFill/>
            <a:ln w="9525">
              <a:noFill/>
              <a:miter lim="800000"/>
              <a:headEnd/>
              <a:tailEnd/>
            </a:ln>
          </p:spPr>
          <p:txBody>
            <a:bodyPr>
              <a:spAutoFit/>
            </a:bodyPr>
            <a:lstStyle/>
            <a:p>
              <a:pPr>
                <a:spcBef>
                  <a:spcPct val="50000"/>
                </a:spcBef>
              </a:pPr>
              <a:r>
                <a:rPr lang="en-US" sz="2400" dirty="0">
                  <a:solidFill>
                    <a:srgbClr val="008000"/>
                  </a:solidFill>
                  <a:latin typeface="Calibri"/>
                  <a:cs typeface="Calibri"/>
                </a:rPr>
                <a:t>s, a</a:t>
              </a:r>
            </a:p>
          </p:txBody>
        </p:sp>
        <p:sp>
          <p:nvSpPr>
            <p:cNvPr id="41996" name="Text Box 20"/>
            <p:cNvSpPr txBox="1">
              <a:spLocks noChangeArrowheads="1"/>
            </p:cNvSpPr>
            <p:nvPr/>
          </p:nvSpPr>
          <p:spPr bwMode="auto">
            <a:xfrm>
              <a:off x="2609" y="2261"/>
              <a:ext cx="504" cy="211"/>
            </a:xfrm>
            <a:prstGeom prst="rect">
              <a:avLst/>
            </a:prstGeom>
            <a:noFill/>
            <a:ln w="9525">
              <a:noFill/>
              <a:miter lim="800000"/>
              <a:headEnd/>
              <a:tailEnd/>
            </a:ln>
          </p:spPr>
          <p:txBody>
            <a:bodyPr>
              <a:spAutoFit/>
            </a:bodyPr>
            <a:lstStyle/>
            <a:p>
              <a:pPr>
                <a:spcBef>
                  <a:spcPct val="50000"/>
                </a:spcBef>
              </a:pPr>
              <a:r>
                <a:rPr lang="en-US" sz="2400" dirty="0" err="1">
                  <a:latin typeface="Calibri"/>
                  <a:cs typeface="Calibri"/>
                </a:rPr>
                <a:t>s,a,s</a:t>
              </a:r>
              <a:r>
                <a:rPr lang="ja-JP" altLang="en-US" sz="2400" dirty="0">
                  <a:latin typeface="Calibri"/>
                  <a:cs typeface="Calibri"/>
                </a:rPr>
                <a:t>’</a:t>
              </a:r>
              <a:endParaRPr lang="en-US" sz="2400" dirty="0">
                <a:latin typeface="Calibri"/>
                <a:cs typeface="Calibri"/>
              </a:endParaRPr>
            </a:p>
          </p:txBody>
        </p:sp>
        <p:sp>
          <p:nvSpPr>
            <p:cNvPr id="41997" name="AutoShape 21"/>
            <p:cNvSpPr>
              <a:spLocks noChangeArrowheads="1"/>
            </p:cNvSpPr>
            <p:nvPr/>
          </p:nvSpPr>
          <p:spPr bwMode="auto">
            <a:xfrm>
              <a:off x="3019" y="2499"/>
              <a:ext cx="154" cy="123"/>
            </a:xfrm>
            <a:prstGeom prst="triangle">
              <a:avLst>
                <a:gd name="adj" fmla="val 50000"/>
              </a:avLst>
            </a:prstGeom>
            <a:solidFill>
              <a:srgbClr val="0000FF"/>
            </a:solidFill>
            <a:ln w="9525">
              <a:solidFill>
                <a:schemeClr val="tx1"/>
              </a:solidFill>
              <a:miter lim="800000"/>
              <a:headEnd/>
              <a:tailEnd/>
            </a:ln>
          </p:spPr>
          <p:txBody>
            <a:bodyPr wrap="none" anchor="ctr"/>
            <a:lstStyle/>
            <a:p>
              <a:pPr algn="r" rtl="1"/>
              <a:endParaRPr lang="en-US" sz="2400">
                <a:latin typeface="Calibri"/>
                <a:cs typeface="Calibri"/>
              </a:endParaRPr>
            </a:p>
          </p:txBody>
        </p:sp>
        <p:sp>
          <p:nvSpPr>
            <p:cNvPr id="41998" name="Text Box 22"/>
            <p:cNvSpPr txBox="1">
              <a:spLocks noChangeArrowheads="1"/>
            </p:cNvSpPr>
            <p:nvPr/>
          </p:nvSpPr>
          <p:spPr bwMode="auto">
            <a:xfrm>
              <a:off x="3096" y="2448"/>
              <a:ext cx="331" cy="211"/>
            </a:xfrm>
            <a:prstGeom prst="rect">
              <a:avLst/>
            </a:prstGeom>
            <a:noFill/>
            <a:ln w="9525">
              <a:noFill/>
              <a:miter lim="800000"/>
              <a:headEnd/>
              <a:tailEnd/>
            </a:ln>
          </p:spPr>
          <p:txBody>
            <a:bodyPr wrap="square">
              <a:spAutoFit/>
            </a:bodyPr>
            <a:lstStyle/>
            <a:p>
              <a:pPr algn="r" rtl="1">
                <a:spcBef>
                  <a:spcPct val="50000"/>
                </a:spcBef>
              </a:pPr>
              <a:r>
                <a:rPr lang="en-US" sz="2400" dirty="0">
                  <a:solidFill>
                    <a:srgbClr val="0000FF"/>
                  </a:solidFill>
                  <a:latin typeface="Calibri"/>
                  <a:cs typeface="Calibri"/>
                </a:rPr>
                <a:t>s</a:t>
              </a:r>
              <a:r>
                <a:rPr lang="ja-JP" altLang="en-US" sz="2400">
                  <a:solidFill>
                    <a:srgbClr val="0000FF"/>
                  </a:solidFill>
                  <a:latin typeface="Calibri"/>
                  <a:cs typeface="Calibri"/>
                </a:rPr>
                <a:t>’</a:t>
              </a:r>
              <a:endParaRPr lang="en-US" sz="2400" dirty="0">
                <a:solidFill>
                  <a:srgbClr val="0000FF"/>
                </a:solidFill>
                <a:latin typeface="Calibri"/>
                <a:cs typeface="Calibri"/>
              </a:endParaRPr>
            </a:p>
          </p:txBody>
        </p:sp>
      </p:grpSp>
    </p:spTree>
    <p:extLst>
      <p:ext uri="{BB962C8B-B14F-4D97-AF65-F5344CB8AC3E}">
        <p14:creationId xmlns:p14="http://schemas.microsoft.com/office/powerpoint/2010/main" val="322661248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MDPs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2516187" y="1667339"/>
            <a:ext cx="7313613" cy="4275797"/>
          </a:xfrm>
          <a:prstGeom prst="rect">
            <a:avLst/>
          </a:prstGeom>
          <a:noFill/>
        </p:spPr>
      </p:pic>
      <p:sp>
        <p:nvSpPr>
          <p:cNvPr id="3" name="Slide Number Placeholder 2">
            <a:extLst>
              <a:ext uri="{FF2B5EF4-FFF2-40B4-BE49-F238E27FC236}">
                <a16:creationId xmlns:a16="http://schemas.microsoft.com/office/drawing/2014/main" id="{452F9D22-9C42-8247-AD67-28F99ACCF3E9}"/>
              </a:ext>
            </a:extLst>
          </p:cNvPr>
          <p:cNvSpPr>
            <a:spLocks noGrp="1"/>
          </p:cNvSpPr>
          <p:nvPr>
            <p:ph type="sldNum" sz="quarter" idx="12"/>
          </p:nvPr>
        </p:nvSpPr>
        <p:spPr/>
        <p:txBody>
          <a:bodyPr/>
          <a:lstStyle/>
          <a:p>
            <a:fld id="{A2EF37A0-74FC-AB4F-AE4C-D9BFC6719E9F}" type="slidenum">
              <a:rPr lang="en-US" smtClean="0"/>
              <a:t>31</a:t>
            </a:fld>
            <a:endParaRPr lang="en-US"/>
          </a:p>
        </p:txBody>
      </p:sp>
    </p:spTree>
    <p:extLst>
      <p:ext uri="{BB962C8B-B14F-4D97-AF65-F5344CB8AC3E}">
        <p14:creationId xmlns:p14="http://schemas.microsoft.com/office/powerpoint/2010/main" val="165126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dirty="0">
                <a:ea typeface="ＭＳ Ｐゴシック" pitchFamily="34" charset="-128"/>
              </a:rPr>
              <a:t>MDP Quantities</a:t>
            </a:r>
          </a:p>
        </p:txBody>
      </p:sp>
      <p:sp>
        <p:nvSpPr>
          <p:cNvPr id="41986" name="Rectangle 3"/>
          <p:cNvSpPr>
            <a:spLocks noGrp="1" noChangeArrowheads="1"/>
          </p:cNvSpPr>
          <p:nvPr>
            <p:ph idx="1"/>
          </p:nvPr>
        </p:nvSpPr>
        <p:spPr>
          <a:xfrm>
            <a:off x="406400" y="1443036"/>
            <a:ext cx="11379200" cy="4729164"/>
          </a:xfrm>
        </p:spPr>
        <p:txBody>
          <a:bodyPr/>
          <a:lstStyle/>
          <a:p>
            <a:pPr>
              <a:lnSpc>
                <a:spcPct val="80000"/>
              </a:lnSpc>
            </a:pPr>
            <a:r>
              <a:rPr lang="en-US" dirty="0">
                <a:ea typeface="ＭＳ Ｐゴシック" pitchFamily="34" charset="-128"/>
              </a:rPr>
              <a:t>Markov decision processes:</a:t>
            </a:r>
          </a:p>
          <a:p>
            <a:pPr lvl="1">
              <a:lnSpc>
                <a:spcPct val="80000"/>
              </a:lnSpc>
            </a:pPr>
            <a:r>
              <a:rPr lang="en-US" dirty="0">
                <a:ea typeface="ＭＳ Ｐゴシック" pitchFamily="34" charset="-128"/>
              </a:rPr>
              <a:t>States S</a:t>
            </a:r>
          </a:p>
          <a:p>
            <a:pPr lvl="1">
              <a:lnSpc>
                <a:spcPct val="80000"/>
              </a:lnSpc>
            </a:pPr>
            <a:r>
              <a:rPr lang="en-US" dirty="0">
                <a:ea typeface="ＭＳ Ｐゴシック" pitchFamily="34" charset="-128"/>
              </a:rPr>
              <a:t>Actions A</a:t>
            </a:r>
          </a:p>
          <a:p>
            <a:pPr lvl="1">
              <a:lnSpc>
                <a:spcPct val="80000"/>
              </a:lnSpc>
            </a:pPr>
            <a:r>
              <a:rPr lang="en-US" dirty="0">
                <a:ea typeface="ＭＳ Ｐゴシック" pitchFamily="34" charset="-128"/>
              </a:rPr>
              <a:t>Transitions P(</a:t>
            </a:r>
            <a:r>
              <a:rPr lang="en-US" dirty="0" err="1">
                <a:ea typeface="ＭＳ Ｐゴシック" pitchFamily="34" charset="-128"/>
              </a:rPr>
              <a:t>s’</a:t>
            </a:r>
            <a:r>
              <a:rPr lang="en-US" altLang="ja-JP" dirty="0" err="1">
                <a:ea typeface="ＭＳ Ｐゴシック" pitchFamily="34" charset="-128"/>
              </a:rPr>
              <a:t>|s,a</a:t>
            </a:r>
            <a:r>
              <a:rPr lang="en-US" altLang="ja-JP" dirty="0">
                <a:ea typeface="ＭＳ Ｐゴシック" pitchFamily="34" charset="-128"/>
              </a:rPr>
              <a:t>) (or T(</a:t>
            </a:r>
            <a:r>
              <a:rPr lang="en-US" altLang="ja-JP" dirty="0" err="1">
                <a:ea typeface="ＭＳ Ｐゴシック" pitchFamily="34" charset="-128"/>
              </a:rPr>
              <a:t>s,a,s</a:t>
            </a:r>
            <a:r>
              <a:rPr lang="en-US" altLang="ja-JP" dirty="0">
                <a:ea typeface="ＭＳ Ｐゴシック" pitchFamily="34" charset="-128"/>
              </a:rPr>
              <a:t>’))</a:t>
            </a:r>
          </a:p>
          <a:p>
            <a:pPr lvl="1">
              <a:lnSpc>
                <a:spcPct val="80000"/>
              </a:lnSpc>
            </a:pPr>
            <a:r>
              <a:rPr lang="en-US" dirty="0">
                <a:ea typeface="ＭＳ Ｐゴシック" pitchFamily="34" charset="-128"/>
              </a:rPr>
              <a:t>Rewards R(</a:t>
            </a:r>
            <a:r>
              <a:rPr lang="en-US" dirty="0" err="1">
                <a:ea typeface="ＭＳ Ｐゴシック" pitchFamily="34" charset="-128"/>
              </a:rPr>
              <a:t>s,a,s</a:t>
            </a:r>
            <a:r>
              <a:rPr lang="en-US" dirty="0">
                <a:ea typeface="ＭＳ Ｐゴシック" pitchFamily="34" charset="-128"/>
              </a:rPr>
              <a:t>’</a:t>
            </a:r>
            <a:r>
              <a:rPr lang="en-US" altLang="ja-JP" dirty="0">
                <a:ea typeface="ＭＳ Ｐゴシック" pitchFamily="34" charset="-128"/>
              </a:rPr>
              <a:t>) (and discount </a:t>
            </a:r>
            <a:r>
              <a:rPr lang="en-US" altLang="ja-JP" dirty="0">
                <a:ea typeface="ＭＳ Ｐゴシック" pitchFamily="34" charset="-128"/>
                <a:sym typeface="Symbol" pitchFamily="18" charset="2"/>
              </a:rPr>
              <a:t></a:t>
            </a:r>
            <a:r>
              <a:rPr lang="en-US" altLang="ja-JP" dirty="0">
                <a:ea typeface="ＭＳ Ｐゴシック" pitchFamily="34" charset="-128"/>
              </a:rPr>
              <a:t>)</a:t>
            </a:r>
          </a:p>
          <a:p>
            <a:pPr lvl="1">
              <a:lnSpc>
                <a:spcPct val="80000"/>
              </a:lnSpc>
            </a:pPr>
            <a:r>
              <a:rPr lang="en-US" dirty="0">
                <a:ea typeface="ＭＳ Ｐゴシック" pitchFamily="34" charset="-128"/>
              </a:rPr>
              <a:t>Start state s</a:t>
            </a:r>
            <a:r>
              <a:rPr lang="en-US" baseline="-25000" dirty="0">
                <a:ea typeface="ＭＳ Ｐゴシック" pitchFamily="34" charset="-128"/>
              </a:rPr>
              <a:t>0</a:t>
            </a:r>
          </a:p>
          <a:p>
            <a:pPr lvl="1">
              <a:lnSpc>
                <a:spcPct val="80000"/>
              </a:lnSpc>
            </a:pPr>
            <a:endParaRPr lang="en-US" baseline="-25000" dirty="0">
              <a:ea typeface="ＭＳ Ｐゴシック" pitchFamily="34" charset="-128"/>
            </a:endParaRPr>
          </a:p>
          <a:p>
            <a:pPr>
              <a:lnSpc>
                <a:spcPct val="80000"/>
              </a:lnSpc>
            </a:pPr>
            <a:r>
              <a:rPr lang="en-US" dirty="0">
                <a:ea typeface="ＭＳ Ｐゴシック" pitchFamily="34" charset="-128"/>
              </a:rPr>
              <a:t>MDP quantities:</a:t>
            </a:r>
          </a:p>
          <a:p>
            <a:pPr lvl="1">
              <a:lnSpc>
                <a:spcPct val="80000"/>
              </a:lnSpc>
            </a:pPr>
            <a:r>
              <a:rPr lang="en-US" dirty="0">
                <a:ea typeface="ＭＳ Ｐゴシック" pitchFamily="34" charset="-128"/>
              </a:rPr>
              <a:t>Policy = map of states to actions</a:t>
            </a:r>
          </a:p>
          <a:p>
            <a:pPr lvl="1">
              <a:lnSpc>
                <a:spcPct val="80000"/>
              </a:lnSpc>
            </a:pPr>
            <a:r>
              <a:rPr lang="en-US" dirty="0">
                <a:ea typeface="ＭＳ Ｐゴシック" pitchFamily="34" charset="-128"/>
              </a:rPr>
              <a:t>Utility = sum of (discounted) rewards</a:t>
            </a:r>
          </a:p>
          <a:p>
            <a:pPr lvl="1">
              <a:lnSpc>
                <a:spcPct val="80000"/>
              </a:lnSpc>
            </a:pPr>
            <a:r>
              <a:rPr lang="en-US" dirty="0">
                <a:solidFill>
                  <a:srgbClr val="C00000"/>
                </a:solidFill>
                <a:ea typeface="ＭＳ Ｐゴシック" pitchFamily="34" charset="-128"/>
              </a:rPr>
              <a:t>(State) Value = expected utility starting from a state (max node)</a:t>
            </a:r>
          </a:p>
          <a:p>
            <a:pPr lvl="1">
              <a:lnSpc>
                <a:spcPct val="80000"/>
              </a:lnSpc>
            </a:pPr>
            <a:r>
              <a:rPr lang="en-US" dirty="0">
                <a:solidFill>
                  <a:srgbClr val="C00000"/>
                </a:solidFill>
                <a:ea typeface="ＭＳ Ｐゴシック" pitchFamily="34" charset="-128"/>
              </a:rPr>
              <a:t>Q-Value = expected utility starting from a state-action pair, i.e., q-state (chance node)</a:t>
            </a:r>
          </a:p>
        </p:txBody>
      </p:sp>
      <p:grpSp>
        <p:nvGrpSpPr>
          <p:cNvPr id="41987" name="Group 4"/>
          <p:cNvGrpSpPr>
            <a:grpSpLocks/>
          </p:cNvGrpSpPr>
          <p:nvPr/>
        </p:nvGrpSpPr>
        <p:grpSpPr bwMode="auto">
          <a:xfrm>
            <a:off x="8001000" y="1600200"/>
            <a:ext cx="3048000" cy="2754586"/>
            <a:chOff x="2400" y="1401"/>
            <a:chExt cx="1392" cy="1258"/>
          </a:xfrm>
        </p:grpSpPr>
        <p:sp>
          <p:nvSpPr>
            <p:cNvPr id="41989" name="AutoShape 5"/>
            <p:cNvSpPr>
              <a:spLocks noChangeArrowheads="1"/>
            </p:cNvSpPr>
            <p:nvPr/>
          </p:nvSpPr>
          <p:spPr bwMode="auto">
            <a:xfrm>
              <a:off x="3070" y="1488"/>
              <a:ext cx="155" cy="124"/>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sz="2400">
                <a:latin typeface="Calibri"/>
                <a:cs typeface="Calibri"/>
              </a:endParaRPr>
            </a:p>
          </p:txBody>
        </p:sp>
        <p:grpSp>
          <p:nvGrpSpPr>
            <p:cNvPr id="41990" name="Group 6"/>
            <p:cNvGrpSpPr>
              <a:grpSpLocks/>
            </p:cNvGrpSpPr>
            <p:nvPr/>
          </p:nvGrpSpPr>
          <p:grpSpPr bwMode="auto">
            <a:xfrm>
              <a:off x="2529" y="1617"/>
              <a:ext cx="1263" cy="361"/>
              <a:chOff x="1584" y="1680"/>
              <a:chExt cx="2352" cy="336"/>
            </a:xfrm>
          </p:grpSpPr>
          <p:sp>
            <p:nvSpPr>
              <p:cNvPr id="42003" name="Line 7"/>
              <p:cNvSpPr>
                <a:spLocks noChangeShapeType="1"/>
              </p:cNvSpPr>
              <p:nvPr/>
            </p:nvSpPr>
            <p:spPr bwMode="auto">
              <a:xfrm flipH="1">
                <a:off x="1584" y="1680"/>
                <a:ext cx="1152" cy="336"/>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42004" name="Line 8"/>
              <p:cNvSpPr>
                <a:spLocks noChangeShapeType="1"/>
              </p:cNvSpPr>
              <p:nvPr/>
            </p:nvSpPr>
            <p:spPr bwMode="auto">
              <a:xfrm>
                <a:off x="2736" y="1680"/>
                <a:ext cx="1200" cy="288"/>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42005" name="Line 9"/>
              <p:cNvSpPr>
                <a:spLocks noChangeShapeType="1"/>
              </p:cNvSpPr>
              <p:nvPr/>
            </p:nvSpPr>
            <p:spPr bwMode="auto">
              <a:xfrm flipH="1">
                <a:off x="2304" y="1680"/>
                <a:ext cx="432" cy="336"/>
              </a:xfrm>
              <a:prstGeom prst="line">
                <a:avLst/>
              </a:prstGeom>
              <a:noFill/>
              <a:ln w="28575">
                <a:solidFill>
                  <a:schemeClr val="tx1"/>
                </a:solidFill>
                <a:round/>
                <a:headEnd/>
                <a:tailEnd type="triangle" w="med" len="med"/>
              </a:ln>
            </p:spPr>
            <p:txBody>
              <a:bodyPr/>
              <a:lstStyle/>
              <a:p>
                <a:endParaRPr lang="en-US" sz="2400">
                  <a:latin typeface="Calibri"/>
                  <a:cs typeface="Calibri"/>
                </a:endParaRPr>
              </a:p>
            </p:txBody>
          </p:sp>
          <p:sp>
            <p:nvSpPr>
              <p:cNvPr id="42006" name="Line 10"/>
              <p:cNvSpPr>
                <a:spLocks noChangeShapeType="1"/>
              </p:cNvSpPr>
              <p:nvPr/>
            </p:nvSpPr>
            <p:spPr bwMode="auto">
              <a:xfrm>
                <a:off x="2736" y="1680"/>
                <a:ext cx="432" cy="288"/>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grpSp>
        <p:sp>
          <p:nvSpPr>
            <p:cNvPr id="41991" name="Oval 11"/>
            <p:cNvSpPr>
              <a:spLocks noChangeArrowheads="1"/>
            </p:cNvSpPr>
            <p:nvPr/>
          </p:nvSpPr>
          <p:spPr bwMode="auto">
            <a:xfrm>
              <a:off x="2864" y="1978"/>
              <a:ext cx="129" cy="129"/>
            </a:xfrm>
            <a:prstGeom prst="ellipse">
              <a:avLst/>
            </a:prstGeom>
            <a:solidFill>
              <a:srgbClr val="008000"/>
            </a:solidFill>
            <a:ln w="9525">
              <a:solidFill>
                <a:schemeClr val="tx1"/>
              </a:solidFill>
              <a:round/>
              <a:headEnd/>
              <a:tailEnd/>
            </a:ln>
          </p:spPr>
          <p:txBody>
            <a:bodyPr wrap="none" anchor="ctr"/>
            <a:lstStyle/>
            <a:p>
              <a:endParaRPr lang="en-US" sz="2400">
                <a:latin typeface="Calibri"/>
                <a:cs typeface="Calibri"/>
              </a:endParaRPr>
            </a:p>
          </p:txBody>
        </p:sp>
        <p:grpSp>
          <p:nvGrpSpPr>
            <p:cNvPr id="41992" name="Group 12"/>
            <p:cNvGrpSpPr>
              <a:grpSpLocks/>
            </p:cNvGrpSpPr>
            <p:nvPr/>
          </p:nvGrpSpPr>
          <p:grpSpPr bwMode="auto">
            <a:xfrm>
              <a:off x="2400" y="2107"/>
              <a:ext cx="1057" cy="386"/>
              <a:chOff x="1536" y="2400"/>
              <a:chExt cx="1584" cy="624"/>
            </a:xfrm>
          </p:grpSpPr>
          <p:sp>
            <p:nvSpPr>
              <p:cNvPr id="41999" name="Line 13"/>
              <p:cNvSpPr>
                <a:spLocks noChangeShapeType="1"/>
              </p:cNvSpPr>
              <p:nvPr/>
            </p:nvSpPr>
            <p:spPr bwMode="auto">
              <a:xfrm flipH="1">
                <a:off x="1536" y="2400"/>
                <a:ext cx="776"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42000" name="Line 14"/>
              <p:cNvSpPr>
                <a:spLocks noChangeShapeType="1"/>
              </p:cNvSpPr>
              <p:nvPr/>
            </p:nvSpPr>
            <p:spPr bwMode="auto">
              <a:xfrm>
                <a:off x="2312" y="2400"/>
                <a:ext cx="808"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42001" name="Line 15"/>
              <p:cNvSpPr>
                <a:spLocks noChangeShapeType="1"/>
              </p:cNvSpPr>
              <p:nvPr/>
            </p:nvSpPr>
            <p:spPr bwMode="auto">
              <a:xfrm flipH="1">
                <a:off x="2021" y="2400"/>
                <a:ext cx="291" cy="624"/>
              </a:xfrm>
              <a:prstGeom prst="line">
                <a:avLst/>
              </a:prstGeom>
              <a:noFill/>
              <a:ln w="9525">
                <a:solidFill>
                  <a:schemeClr val="bg1"/>
                </a:solidFill>
                <a:prstDash val="dash"/>
                <a:round/>
                <a:headEnd/>
                <a:tailEnd type="triangle" w="med" len="med"/>
              </a:ln>
            </p:spPr>
            <p:txBody>
              <a:bodyPr/>
              <a:lstStyle/>
              <a:p>
                <a:endParaRPr lang="en-US" sz="2400">
                  <a:latin typeface="Calibri"/>
                  <a:cs typeface="Calibri"/>
                </a:endParaRPr>
              </a:p>
            </p:txBody>
          </p:sp>
          <p:sp>
            <p:nvSpPr>
              <p:cNvPr id="42002" name="Line 16"/>
              <p:cNvSpPr>
                <a:spLocks noChangeShapeType="1"/>
              </p:cNvSpPr>
              <p:nvPr/>
            </p:nvSpPr>
            <p:spPr bwMode="auto">
              <a:xfrm>
                <a:off x="2312" y="2400"/>
                <a:ext cx="280" cy="624"/>
              </a:xfrm>
              <a:prstGeom prst="line">
                <a:avLst/>
              </a:prstGeom>
              <a:noFill/>
              <a:ln w="28575">
                <a:solidFill>
                  <a:schemeClr val="tx1"/>
                </a:solidFill>
                <a:round/>
                <a:headEnd/>
                <a:tailEnd type="triangle" w="med" len="med"/>
              </a:ln>
            </p:spPr>
            <p:txBody>
              <a:bodyPr/>
              <a:lstStyle/>
              <a:p>
                <a:endParaRPr lang="en-US" sz="2400">
                  <a:latin typeface="Calibri"/>
                  <a:cs typeface="Calibri"/>
                </a:endParaRPr>
              </a:p>
            </p:txBody>
          </p:sp>
        </p:grpSp>
        <p:sp>
          <p:nvSpPr>
            <p:cNvPr id="41993" name="Text Box 17"/>
            <p:cNvSpPr txBox="1">
              <a:spLocks noChangeArrowheads="1"/>
            </p:cNvSpPr>
            <p:nvPr/>
          </p:nvSpPr>
          <p:spPr bwMode="auto">
            <a:xfrm>
              <a:off x="3071" y="1680"/>
              <a:ext cx="129" cy="211"/>
            </a:xfrm>
            <a:prstGeom prst="rect">
              <a:avLst/>
            </a:prstGeom>
            <a:noFill/>
            <a:ln w="9525">
              <a:noFill/>
              <a:miter lim="800000"/>
              <a:headEnd/>
              <a:tailEnd/>
            </a:ln>
          </p:spPr>
          <p:txBody>
            <a:bodyPr>
              <a:spAutoFit/>
            </a:bodyPr>
            <a:lstStyle/>
            <a:p>
              <a:pPr>
                <a:spcBef>
                  <a:spcPct val="50000"/>
                </a:spcBef>
              </a:pPr>
              <a:r>
                <a:rPr lang="en-US" sz="2400" dirty="0">
                  <a:latin typeface="Calibri"/>
                  <a:cs typeface="Calibri"/>
                </a:rPr>
                <a:t>a</a:t>
              </a:r>
            </a:p>
          </p:txBody>
        </p:sp>
        <p:sp>
          <p:nvSpPr>
            <p:cNvPr id="41994" name="Text Box 18"/>
            <p:cNvSpPr txBox="1">
              <a:spLocks noChangeArrowheads="1"/>
            </p:cNvSpPr>
            <p:nvPr/>
          </p:nvSpPr>
          <p:spPr bwMode="auto">
            <a:xfrm>
              <a:off x="3216" y="1401"/>
              <a:ext cx="129" cy="211"/>
            </a:xfrm>
            <a:prstGeom prst="rect">
              <a:avLst/>
            </a:prstGeom>
            <a:noFill/>
            <a:ln w="9525">
              <a:noFill/>
              <a:miter lim="800000"/>
              <a:headEnd/>
              <a:tailEnd/>
            </a:ln>
          </p:spPr>
          <p:txBody>
            <a:bodyPr>
              <a:spAutoFit/>
            </a:bodyPr>
            <a:lstStyle/>
            <a:p>
              <a:pPr>
                <a:spcBef>
                  <a:spcPct val="50000"/>
                </a:spcBef>
              </a:pPr>
              <a:r>
                <a:rPr lang="en-US" sz="2400" dirty="0">
                  <a:solidFill>
                    <a:srgbClr val="0000FF"/>
                  </a:solidFill>
                  <a:latin typeface="Calibri"/>
                  <a:cs typeface="Calibri"/>
                </a:rPr>
                <a:t>s</a:t>
              </a:r>
            </a:p>
          </p:txBody>
        </p:sp>
        <p:sp>
          <p:nvSpPr>
            <p:cNvPr id="41995" name="Text Box 19"/>
            <p:cNvSpPr txBox="1">
              <a:spLocks noChangeArrowheads="1"/>
            </p:cNvSpPr>
            <p:nvPr/>
          </p:nvSpPr>
          <p:spPr bwMode="auto">
            <a:xfrm>
              <a:off x="3024" y="1920"/>
              <a:ext cx="559" cy="211"/>
            </a:xfrm>
            <a:prstGeom prst="rect">
              <a:avLst/>
            </a:prstGeom>
            <a:noFill/>
            <a:ln w="9525">
              <a:noFill/>
              <a:miter lim="800000"/>
              <a:headEnd/>
              <a:tailEnd/>
            </a:ln>
          </p:spPr>
          <p:txBody>
            <a:bodyPr>
              <a:spAutoFit/>
            </a:bodyPr>
            <a:lstStyle/>
            <a:p>
              <a:pPr>
                <a:spcBef>
                  <a:spcPct val="50000"/>
                </a:spcBef>
              </a:pPr>
              <a:r>
                <a:rPr lang="en-US" sz="2400" dirty="0">
                  <a:solidFill>
                    <a:srgbClr val="008000"/>
                  </a:solidFill>
                  <a:latin typeface="Calibri"/>
                  <a:cs typeface="Calibri"/>
                </a:rPr>
                <a:t>s, a</a:t>
              </a:r>
            </a:p>
          </p:txBody>
        </p:sp>
        <p:sp>
          <p:nvSpPr>
            <p:cNvPr id="41996" name="Text Box 20"/>
            <p:cNvSpPr txBox="1">
              <a:spLocks noChangeArrowheads="1"/>
            </p:cNvSpPr>
            <p:nvPr/>
          </p:nvSpPr>
          <p:spPr bwMode="auto">
            <a:xfrm>
              <a:off x="2609" y="2261"/>
              <a:ext cx="504" cy="211"/>
            </a:xfrm>
            <a:prstGeom prst="rect">
              <a:avLst/>
            </a:prstGeom>
            <a:noFill/>
            <a:ln w="9525">
              <a:noFill/>
              <a:miter lim="800000"/>
              <a:headEnd/>
              <a:tailEnd/>
            </a:ln>
          </p:spPr>
          <p:txBody>
            <a:bodyPr>
              <a:spAutoFit/>
            </a:bodyPr>
            <a:lstStyle/>
            <a:p>
              <a:pPr>
                <a:spcBef>
                  <a:spcPct val="50000"/>
                </a:spcBef>
              </a:pPr>
              <a:r>
                <a:rPr lang="en-US" sz="2400" dirty="0" err="1">
                  <a:latin typeface="Calibri"/>
                  <a:cs typeface="Calibri"/>
                </a:rPr>
                <a:t>s,a,s</a:t>
              </a:r>
              <a:r>
                <a:rPr lang="ja-JP" altLang="en-US" sz="2400" dirty="0">
                  <a:latin typeface="Calibri"/>
                  <a:cs typeface="Calibri"/>
                </a:rPr>
                <a:t>’</a:t>
              </a:r>
              <a:endParaRPr lang="en-US" sz="2400" dirty="0">
                <a:latin typeface="Calibri"/>
                <a:cs typeface="Calibri"/>
              </a:endParaRPr>
            </a:p>
          </p:txBody>
        </p:sp>
        <p:sp>
          <p:nvSpPr>
            <p:cNvPr id="41997" name="AutoShape 21"/>
            <p:cNvSpPr>
              <a:spLocks noChangeArrowheads="1"/>
            </p:cNvSpPr>
            <p:nvPr/>
          </p:nvSpPr>
          <p:spPr bwMode="auto">
            <a:xfrm>
              <a:off x="3019" y="2499"/>
              <a:ext cx="154" cy="123"/>
            </a:xfrm>
            <a:prstGeom prst="triangle">
              <a:avLst>
                <a:gd name="adj" fmla="val 50000"/>
              </a:avLst>
            </a:prstGeom>
            <a:solidFill>
              <a:srgbClr val="0000FF"/>
            </a:solidFill>
            <a:ln w="9525">
              <a:solidFill>
                <a:schemeClr val="tx1"/>
              </a:solidFill>
              <a:miter lim="800000"/>
              <a:headEnd/>
              <a:tailEnd/>
            </a:ln>
          </p:spPr>
          <p:txBody>
            <a:bodyPr wrap="none" anchor="ctr"/>
            <a:lstStyle/>
            <a:p>
              <a:pPr algn="r" rtl="1"/>
              <a:endParaRPr lang="en-US" sz="2400">
                <a:latin typeface="Calibri"/>
                <a:cs typeface="Calibri"/>
              </a:endParaRPr>
            </a:p>
          </p:txBody>
        </p:sp>
        <p:sp>
          <p:nvSpPr>
            <p:cNvPr id="41998" name="Text Box 22"/>
            <p:cNvSpPr txBox="1">
              <a:spLocks noChangeArrowheads="1"/>
            </p:cNvSpPr>
            <p:nvPr/>
          </p:nvSpPr>
          <p:spPr bwMode="auto">
            <a:xfrm>
              <a:off x="3096" y="2448"/>
              <a:ext cx="331" cy="211"/>
            </a:xfrm>
            <a:prstGeom prst="rect">
              <a:avLst/>
            </a:prstGeom>
            <a:noFill/>
            <a:ln w="9525">
              <a:noFill/>
              <a:miter lim="800000"/>
              <a:headEnd/>
              <a:tailEnd/>
            </a:ln>
          </p:spPr>
          <p:txBody>
            <a:bodyPr wrap="square">
              <a:spAutoFit/>
            </a:bodyPr>
            <a:lstStyle/>
            <a:p>
              <a:pPr algn="r" rtl="1">
                <a:spcBef>
                  <a:spcPct val="50000"/>
                </a:spcBef>
              </a:pPr>
              <a:r>
                <a:rPr lang="en-US" sz="2400" dirty="0">
                  <a:solidFill>
                    <a:srgbClr val="0000FF"/>
                  </a:solidFill>
                  <a:latin typeface="Calibri"/>
                  <a:cs typeface="Calibri"/>
                </a:rPr>
                <a:t>s</a:t>
              </a:r>
              <a:r>
                <a:rPr lang="ja-JP" altLang="en-US" sz="2400">
                  <a:solidFill>
                    <a:srgbClr val="0000FF"/>
                  </a:solidFill>
                  <a:latin typeface="Calibri"/>
                  <a:cs typeface="Calibri"/>
                </a:rPr>
                <a:t>’</a:t>
              </a:r>
              <a:endParaRPr lang="en-US" sz="2400" dirty="0">
                <a:solidFill>
                  <a:srgbClr val="0000FF"/>
                </a:solidFill>
                <a:latin typeface="Calibri"/>
                <a:cs typeface="Calibri"/>
              </a:endParaRPr>
            </a:p>
          </p:txBody>
        </p:sp>
      </p:grpSp>
      <p:sp>
        <p:nvSpPr>
          <p:cNvPr id="2" name="Slide Number Placeholder 1">
            <a:extLst>
              <a:ext uri="{FF2B5EF4-FFF2-40B4-BE49-F238E27FC236}">
                <a16:creationId xmlns:a16="http://schemas.microsoft.com/office/drawing/2014/main" id="{89CBBB01-6CB4-E44C-A578-70F0D13228D8}"/>
              </a:ext>
            </a:extLst>
          </p:cNvPr>
          <p:cNvSpPr>
            <a:spLocks noGrp="1"/>
          </p:cNvSpPr>
          <p:nvPr>
            <p:ph type="sldNum" sz="quarter" idx="12"/>
          </p:nvPr>
        </p:nvSpPr>
        <p:spPr/>
        <p:txBody>
          <a:bodyPr/>
          <a:lstStyle/>
          <a:p>
            <a:fld id="{A2EF37A0-74FC-AB4F-AE4C-D9BFC6719E9F}" type="slidenum">
              <a:rPr lang="en-US" smtClean="0"/>
              <a:t>32</a:t>
            </a:fld>
            <a:endParaRPr lang="en-US"/>
          </a:p>
        </p:txBody>
      </p:sp>
    </p:spTree>
    <p:extLst>
      <p:ext uri="{BB962C8B-B14F-4D97-AF65-F5344CB8AC3E}">
        <p14:creationId xmlns:p14="http://schemas.microsoft.com/office/powerpoint/2010/main" val="3765011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86">
                                            <p:txEl>
                                              <p:pRg st="10" end="10"/>
                                            </p:txEl>
                                          </p:spTgt>
                                        </p:tgtEl>
                                        <p:attrNameLst>
                                          <p:attrName>style.visibility</p:attrName>
                                        </p:attrNameLst>
                                      </p:cBhvr>
                                      <p:to>
                                        <p:strVal val="visible"/>
                                      </p:to>
                                    </p:set>
                                    <p:animEffect transition="in" filter="fade">
                                      <p:cBhvr>
                                        <p:cTn id="7" dur="500"/>
                                        <p:tgtEl>
                                          <p:spTgt spid="41986">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986">
                                            <p:txEl>
                                              <p:pRg st="11" end="11"/>
                                            </p:txEl>
                                          </p:spTgt>
                                        </p:tgtEl>
                                        <p:attrNameLst>
                                          <p:attrName>style.visibility</p:attrName>
                                        </p:attrNameLst>
                                      </p:cBhvr>
                                      <p:to>
                                        <p:strVal val="visible"/>
                                      </p:to>
                                    </p:set>
                                    <p:animEffect transition="in" filter="fade">
                                      <p:cBhvr>
                                        <p:cTn id="12" dur="500"/>
                                        <p:tgtEl>
                                          <p:spTgt spid="4198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MDP Optimal Quantities</a:t>
            </a:r>
          </a:p>
        </p:txBody>
      </p:sp>
      <p:sp>
        <p:nvSpPr>
          <p:cNvPr id="7" name="Content Placeholder 6">
            <a:extLst>
              <a:ext uri="{FF2B5EF4-FFF2-40B4-BE49-F238E27FC236}">
                <a16:creationId xmlns:a16="http://schemas.microsoft.com/office/drawing/2014/main" id="{86201673-5FD2-024B-973E-FE1B3EF6AD7F}"/>
              </a:ext>
            </a:extLst>
          </p:cNvPr>
          <p:cNvSpPr>
            <a:spLocks noGrp="1"/>
          </p:cNvSpPr>
          <p:nvPr>
            <p:ph idx="1"/>
          </p:nvPr>
        </p:nvSpPr>
        <p:spPr/>
        <p:txBody>
          <a:bodyPr/>
          <a:lstStyle/>
          <a:p>
            <a:pPr lvl="0"/>
            <a:r>
              <a:rPr lang="en-US" dirty="0"/>
              <a:t>The optimal policy:</a:t>
            </a:r>
          </a:p>
          <a:p>
            <a:pPr lvl="1"/>
            <a:r>
              <a:rPr lang="en-US" dirty="0">
                <a:sym typeface="Symbol" pitchFamily="18" charset="2"/>
              </a:rPr>
              <a:t>*</a:t>
            </a:r>
            <a:r>
              <a:rPr lang="en-US" dirty="0"/>
              <a:t>(s) = optimal action from state s</a:t>
            </a:r>
          </a:p>
          <a:p>
            <a:pPr lvl="0"/>
            <a:endParaRPr lang="en-US" dirty="0"/>
          </a:p>
          <a:p>
            <a:pPr lvl="0"/>
            <a:r>
              <a:rPr lang="en-US" dirty="0"/>
              <a:t>The (true) value (or utility) of a state s:</a:t>
            </a:r>
          </a:p>
          <a:p>
            <a:pPr lvl="1"/>
            <a:r>
              <a:rPr lang="en-US" dirty="0"/>
              <a:t>V</a:t>
            </a:r>
            <a:r>
              <a:rPr lang="en-US" dirty="0">
                <a:sym typeface="Symbol" pitchFamily="18" charset="2"/>
              </a:rPr>
              <a:t>*</a:t>
            </a:r>
            <a:r>
              <a:rPr lang="en-US" dirty="0"/>
              <a:t>(s) = expected utility starting in s and acting optimally</a:t>
            </a:r>
          </a:p>
          <a:p>
            <a:pPr lvl="0"/>
            <a:endParaRPr lang="en-US" dirty="0"/>
          </a:p>
          <a:p>
            <a:pPr lvl="0"/>
            <a:r>
              <a:rPr lang="en-US" dirty="0"/>
              <a:t>The (true) value (or utility) of a q-state (</a:t>
            </a:r>
            <a:r>
              <a:rPr lang="en-US" dirty="0" err="1"/>
              <a:t>s,a</a:t>
            </a:r>
            <a:r>
              <a:rPr lang="en-US" dirty="0"/>
              <a:t>):</a:t>
            </a:r>
          </a:p>
          <a:p>
            <a:pPr lvl="1"/>
            <a:r>
              <a:rPr lang="en-US" dirty="0"/>
              <a:t>Q</a:t>
            </a:r>
            <a:r>
              <a:rPr lang="en-US" dirty="0">
                <a:sym typeface="Symbol" pitchFamily="18" charset="2"/>
              </a:rPr>
              <a:t>*</a:t>
            </a:r>
            <a:r>
              <a:rPr lang="en-US" dirty="0"/>
              <a:t>(</a:t>
            </a:r>
            <a:r>
              <a:rPr lang="en-US" dirty="0" err="1"/>
              <a:t>s,a</a:t>
            </a:r>
            <a:r>
              <a:rPr lang="en-US" dirty="0"/>
              <a:t>) = expected utility starting out having taken action a from state s and (thereafter) acting optimally</a:t>
            </a:r>
          </a:p>
        </p:txBody>
      </p:sp>
      <p:sp>
        <p:nvSpPr>
          <p:cNvPr id="3" name="Slide Number Placeholder 2">
            <a:extLst>
              <a:ext uri="{FF2B5EF4-FFF2-40B4-BE49-F238E27FC236}">
                <a16:creationId xmlns:a16="http://schemas.microsoft.com/office/drawing/2014/main" id="{897F98EE-FCBE-3945-BA62-6C6D6A4B36D3}"/>
              </a:ext>
            </a:extLst>
          </p:cNvPr>
          <p:cNvSpPr>
            <a:spLocks noGrp="1"/>
          </p:cNvSpPr>
          <p:nvPr>
            <p:ph type="sldNum" sz="quarter" idx="12"/>
          </p:nvPr>
        </p:nvSpPr>
        <p:spPr/>
        <p:txBody>
          <a:bodyPr/>
          <a:lstStyle/>
          <a:p>
            <a:fld id="{A2EF37A0-74FC-AB4F-AE4C-D9BFC6719E9F}" type="slidenum">
              <a:rPr lang="en-US" smtClean="0"/>
              <a:pPr/>
              <a:t>33</a:t>
            </a:fld>
            <a:endParaRPr lang="en-US"/>
          </a:p>
        </p:txBody>
      </p:sp>
      <p:grpSp>
        <p:nvGrpSpPr>
          <p:cNvPr id="27" name="Group 4">
            <a:extLst>
              <a:ext uri="{FF2B5EF4-FFF2-40B4-BE49-F238E27FC236}">
                <a16:creationId xmlns:a16="http://schemas.microsoft.com/office/drawing/2014/main" id="{C7F6D9E6-2CC1-4132-98A2-7CE1CFA3A5F3}"/>
              </a:ext>
            </a:extLst>
          </p:cNvPr>
          <p:cNvGrpSpPr>
            <a:grpSpLocks/>
          </p:cNvGrpSpPr>
          <p:nvPr/>
        </p:nvGrpSpPr>
        <p:grpSpPr bwMode="auto">
          <a:xfrm>
            <a:off x="7406570" y="681037"/>
            <a:ext cx="4326147" cy="3839526"/>
            <a:chOff x="2400" y="1401"/>
            <a:chExt cx="1392" cy="1255"/>
          </a:xfrm>
        </p:grpSpPr>
        <p:sp>
          <p:nvSpPr>
            <p:cNvPr id="28" name="AutoShape 5">
              <a:extLst>
                <a:ext uri="{FF2B5EF4-FFF2-40B4-BE49-F238E27FC236}">
                  <a16:creationId xmlns:a16="http://schemas.microsoft.com/office/drawing/2014/main" id="{6F9569BA-16A2-4A4E-95FE-BC01D9C34A64}"/>
                </a:ext>
              </a:extLst>
            </p:cNvPr>
            <p:cNvSpPr>
              <a:spLocks noChangeArrowheads="1"/>
            </p:cNvSpPr>
            <p:nvPr/>
          </p:nvSpPr>
          <p:spPr bwMode="auto">
            <a:xfrm>
              <a:off x="3070" y="1488"/>
              <a:ext cx="155" cy="124"/>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sz="3200">
                <a:latin typeface="Calibri"/>
                <a:cs typeface="Calibri"/>
              </a:endParaRPr>
            </a:p>
          </p:txBody>
        </p:sp>
        <p:grpSp>
          <p:nvGrpSpPr>
            <p:cNvPr id="29" name="Group 6">
              <a:extLst>
                <a:ext uri="{FF2B5EF4-FFF2-40B4-BE49-F238E27FC236}">
                  <a16:creationId xmlns:a16="http://schemas.microsoft.com/office/drawing/2014/main" id="{5E82F9F6-A8F7-41D3-8BBA-9038BF909F7B}"/>
                </a:ext>
              </a:extLst>
            </p:cNvPr>
            <p:cNvGrpSpPr>
              <a:grpSpLocks/>
            </p:cNvGrpSpPr>
            <p:nvPr/>
          </p:nvGrpSpPr>
          <p:grpSpPr bwMode="auto">
            <a:xfrm>
              <a:off x="2529" y="1617"/>
              <a:ext cx="1263" cy="361"/>
              <a:chOff x="1584" y="1680"/>
              <a:chExt cx="2352" cy="336"/>
            </a:xfrm>
          </p:grpSpPr>
          <p:sp>
            <p:nvSpPr>
              <p:cNvPr id="42" name="Line 7">
                <a:extLst>
                  <a:ext uri="{FF2B5EF4-FFF2-40B4-BE49-F238E27FC236}">
                    <a16:creationId xmlns:a16="http://schemas.microsoft.com/office/drawing/2014/main" id="{BC58C926-B423-4428-B55C-DF49599D80DB}"/>
                  </a:ext>
                </a:extLst>
              </p:cNvPr>
              <p:cNvSpPr>
                <a:spLocks noChangeShapeType="1"/>
              </p:cNvSpPr>
              <p:nvPr/>
            </p:nvSpPr>
            <p:spPr bwMode="auto">
              <a:xfrm flipH="1">
                <a:off x="1584" y="1680"/>
                <a:ext cx="1152" cy="336"/>
              </a:xfrm>
              <a:prstGeom prst="line">
                <a:avLst/>
              </a:prstGeom>
              <a:noFill/>
              <a:ln w="25400">
                <a:solidFill>
                  <a:schemeClr val="tx1"/>
                </a:solidFill>
                <a:prstDash val="dash"/>
                <a:round/>
                <a:headEnd/>
                <a:tailEnd type="triangle" w="lg" len="lg"/>
              </a:ln>
            </p:spPr>
            <p:txBody>
              <a:bodyPr/>
              <a:lstStyle/>
              <a:p>
                <a:endParaRPr lang="en-US" sz="3200">
                  <a:latin typeface="Calibri"/>
                  <a:cs typeface="Calibri"/>
                </a:endParaRPr>
              </a:p>
            </p:txBody>
          </p:sp>
          <p:sp>
            <p:nvSpPr>
              <p:cNvPr id="43" name="Line 8">
                <a:extLst>
                  <a:ext uri="{FF2B5EF4-FFF2-40B4-BE49-F238E27FC236}">
                    <a16:creationId xmlns:a16="http://schemas.microsoft.com/office/drawing/2014/main" id="{2CD710A8-6479-4E20-AF87-B3E62FCABD31}"/>
                  </a:ext>
                </a:extLst>
              </p:cNvPr>
              <p:cNvSpPr>
                <a:spLocks noChangeShapeType="1"/>
              </p:cNvSpPr>
              <p:nvPr/>
            </p:nvSpPr>
            <p:spPr bwMode="auto">
              <a:xfrm>
                <a:off x="2736" y="1680"/>
                <a:ext cx="1200" cy="288"/>
              </a:xfrm>
              <a:prstGeom prst="line">
                <a:avLst/>
              </a:prstGeom>
              <a:noFill/>
              <a:ln w="25400">
                <a:solidFill>
                  <a:schemeClr val="tx1"/>
                </a:solidFill>
                <a:prstDash val="dash"/>
                <a:round/>
                <a:headEnd/>
                <a:tailEnd type="triangle" w="lg" len="lg"/>
              </a:ln>
            </p:spPr>
            <p:txBody>
              <a:bodyPr/>
              <a:lstStyle/>
              <a:p>
                <a:endParaRPr lang="en-US" sz="3200">
                  <a:latin typeface="Calibri"/>
                  <a:cs typeface="Calibri"/>
                </a:endParaRPr>
              </a:p>
            </p:txBody>
          </p:sp>
          <p:sp>
            <p:nvSpPr>
              <p:cNvPr id="44" name="Line 9">
                <a:extLst>
                  <a:ext uri="{FF2B5EF4-FFF2-40B4-BE49-F238E27FC236}">
                    <a16:creationId xmlns:a16="http://schemas.microsoft.com/office/drawing/2014/main" id="{77436827-07FA-482E-8AC9-627BF401EFA0}"/>
                  </a:ext>
                </a:extLst>
              </p:cNvPr>
              <p:cNvSpPr>
                <a:spLocks noChangeShapeType="1"/>
              </p:cNvSpPr>
              <p:nvPr/>
            </p:nvSpPr>
            <p:spPr bwMode="auto">
              <a:xfrm flipH="1">
                <a:off x="2304" y="1680"/>
                <a:ext cx="432" cy="336"/>
              </a:xfrm>
              <a:prstGeom prst="line">
                <a:avLst/>
              </a:prstGeom>
              <a:noFill/>
              <a:ln w="25400">
                <a:solidFill>
                  <a:schemeClr val="tx1"/>
                </a:solidFill>
                <a:round/>
                <a:headEnd/>
                <a:tailEnd type="triangle" w="lg" len="lg"/>
              </a:ln>
            </p:spPr>
            <p:txBody>
              <a:bodyPr/>
              <a:lstStyle/>
              <a:p>
                <a:endParaRPr lang="en-US" sz="3200">
                  <a:latin typeface="Calibri"/>
                  <a:cs typeface="Calibri"/>
                </a:endParaRPr>
              </a:p>
            </p:txBody>
          </p:sp>
          <p:sp>
            <p:nvSpPr>
              <p:cNvPr id="45" name="Line 10">
                <a:extLst>
                  <a:ext uri="{FF2B5EF4-FFF2-40B4-BE49-F238E27FC236}">
                    <a16:creationId xmlns:a16="http://schemas.microsoft.com/office/drawing/2014/main" id="{9437F7AB-7379-43E5-AC3D-1EED3CADF34A}"/>
                  </a:ext>
                </a:extLst>
              </p:cNvPr>
              <p:cNvSpPr>
                <a:spLocks noChangeShapeType="1"/>
              </p:cNvSpPr>
              <p:nvPr/>
            </p:nvSpPr>
            <p:spPr bwMode="auto">
              <a:xfrm>
                <a:off x="2736" y="1680"/>
                <a:ext cx="432" cy="288"/>
              </a:xfrm>
              <a:prstGeom prst="line">
                <a:avLst/>
              </a:prstGeom>
              <a:noFill/>
              <a:ln w="25400">
                <a:solidFill>
                  <a:schemeClr val="tx1"/>
                </a:solidFill>
                <a:prstDash val="dash"/>
                <a:round/>
                <a:headEnd/>
                <a:tailEnd type="triangle" w="lg" len="lg"/>
              </a:ln>
            </p:spPr>
            <p:txBody>
              <a:bodyPr/>
              <a:lstStyle/>
              <a:p>
                <a:endParaRPr lang="en-US" sz="3200">
                  <a:latin typeface="Calibri"/>
                  <a:cs typeface="Calibri"/>
                </a:endParaRPr>
              </a:p>
            </p:txBody>
          </p:sp>
        </p:grpSp>
        <p:grpSp>
          <p:nvGrpSpPr>
            <p:cNvPr id="30" name="Group 12">
              <a:extLst>
                <a:ext uri="{FF2B5EF4-FFF2-40B4-BE49-F238E27FC236}">
                  <a16:creationId xmlns:a16="http://schemas.microsoft.com/office/drawing/2014/main" id="{C9D0AD78-E6F3-4CE9-A9CC-DEEE754D7914}"/>
                </a:ext>
              </a:extLst>
            </p:cNvPr>
            <p:cNvGrpSpPr>
              <a:grpSpLocks/>
            </p:cNvGrpSpPr>
            <p:nvPr/>
          </p:nvGrpSpPr>
          <p:grpSpPr bwMode="auto">
            <a:xfrm>
              <a:off x="2400" y="2095"/>
              <a:ext cx="1057" cy="397"/>
              <a:chOff x="1536" y="2382"/>
              <a:chExt cx="1584" cy="642"/>
            </a:xfrm>
          </p:grpSpPr>
          <p:sp>
            <p:nvSpPr>
              <p:cNvPr id="38" name="Line 13">
                <a:extLst>
                  <a:ext uri="{FF2B5EF4-FFF2-40B4-BE49-F238E27FC236}">
                    <a16:creationId xmlns:a16="http://schemas.microsoft.com/office/drawing/2014/main" id="{1B9D5482-A766-4CDB-83C8-10214FA8DED5}"/>
                  </a:ext>
                </a:extLst>
              </p:cNvPr>
              <p:cNvSpPr>
                <a:spLocks noChangeShapeType="1"/>
              </p:cNvSpPr>
              <p:nvPr/>
            </p:nvSpPr>
            <p:spPr bwMode="auto">
              <a:xfrm flipH="1">
                <a:off x="1536" y="2400"/>
                <a:ext cx="776" cy="624"/>
              </a:xfrm>
              <a:prstGeom prst="line">
                <a:avLst/>
              </a:prstGeom>
              <a:noFill/>
              <a:ln w="25400">
                <a:solidFill>
                  <a:schemeClr val="tx1"/>
                </a:solidFill>
                <a:prstDash val="dash"/>
                <a:round/>
                <a:headEnd/>
                <a:tailEnd type="triangle" w="lg" len="lg"/>
              </a:ln>
            </p:spPr>
            <p:txBody>
              <a:bodyPr/>
              <a:lstStyle/>
              <a:p>
                <a:endParaRPr lang="en-US" sz="3200">
                  <a:latin typeface="Calibri"/>
                  <a:cs typeface="Calibri"/>
                </a:endParaRPr>
              </a:p>
            </p:txBody>
          </p:sp>
          <p:sp>
            <p:nvSpPr>
              <p:cNvPr id="39" name="Line 14">
                <a:extLst>
                  <a:ext uri="{FF2B5EF4-FFF2-40B4-BE49-F238E27FC236}">
                    <a16:creationId xmlns:a16="http://schemas.microsoft.com/office/drawing/2014/main" id="{F8EA5D42-472D-485E-9355-56CE2E738C83}"/>
                  </a:ext>
                </a:extLst>
              </p:cNvPr>
              <p:cNvSpPr>
                <a:spLocks noChangeShapeType="1"/>
              </p:cNvSpPr>
              <p:nvPr/>
            </p:nvSpPr>
            <p:spPr bwMode="auto">
              <a:xfrm>
                <a:off x="2312" y="2400"/>
                <a:ext cx="808" cy="624"/>
              </a:xfrm>
              <a:prstGeom prst="line">
                <a:avLst/>
              </a:prstGeom>
              <a:noFill/>
              <a:ln w="25400">
                <a:solidFill>
                  <a:schemeClr val="tx1"/>
                </a:solidFill>
                <a:prstDash val="dash"/>
                <a:round/>
                <a:headEnd/>
                <a:tailEnd type="triangle" w="lg" len="lg"/>
              </a:ln>
            </p:spPr>
            <p:txBody>
              <a:bodyPr/>
              <a:lstStyle/>
              <a:p>
                <a:endParaRPr lang="en-US" sz="3200">
                  <a:latin typeface="Calibri"/>
                  <a:cs typeface="Calibri"/>
                </a:endParaRPr>
              </a:p>
            </p:txBody>
          </p:sp>
          <p:sp>
            <p:nvSpPr>
              <p:cNvPr id="40" name="Line 15">
                <a:extLst>
                  <a:ext uri="{FF2B5EF4-FFF2-40B4-BE49-F238E27FC236}">
                    <a16:creationId xmlns:a16="http://schemas.microsoft.com/office/drawing/2014/main" id="{45256E29-0207-486A-A0BC-7C8321BAE6D2}"/>
                  </a:ext>
                </a:extLst>
              </p:cNvPr>
              <p:cNvSpPr>
                <a:spLocks noChangeShapeType="1"/>
              </p:cNvSpPr>
              <p:nvPr/>
            </p:nvSpPr>
            <p:spPr bwMode="auto">
              <a:xfrm flipH="1">
                <a:off x="2021" y="2382"/>
                <a:ext cx="291" cy="624"/>
              </a:xfrm>
              <a:prstGeom prst="line">
                <a:avLst/>
              </a:prstGeom>
              <a:noFill/>
              <a:ln w="25400">
                <a:solidFill>
                  <a:schemeClr val="bg1"/>
                </a:solidFill>
                <a:prstDash val="dash"/>
                <a:round/>
                <a:headEnd/>
                <a:tailEnd type="triangle" w="lg" len="lg"/>
              </a:ln>
            </p:spPr>
            <p:txBody>
              <a:bodyPr/>
              <a:lstStyle/>
              <a:p>
                <a:endParaRPr lang="en-US" sz="3200">
                  <a:latin typeface="Calibri"/>
                  <a:cs typeface="Calibri"/>
                </a:endParaRPr>
              </a:p>
            </p:txBody>
          </p:sp>
          <p:sp>
            <p:nvSpPr>
              <p:cNvPr id="41" name="Line 16">
                <a:extLst>
                  <a:ext uri="{FF2B5EF4-FFF2-40B4-BE49-F238E27FC236}">
                    <a16:creationId xmlns:a16="http://schemas.microsoft.com/office/drawing/2014/main" id="{F8817495-582E-4A5C-829D-5FEDD3DBBC07}"/>
                  </a:ext>
                </a:extLst>
              </p:cNvPr>
              <p:cNvSpPr>
                <a:spLocks noChangeShapeType="1"/>
              </p:cNvSpPr>
              <p:nvPr/>
            </p:nvSpPr>
            <p:spPr bwMode="auto">
              <a:xfrm>
                <a:off x="2312" y="2400"/>
                <a:ext cx="280" cy="624"/>
              </a:xfrm>
              <a:prstGeom prst="line">
                <a:avLst/>
              </a:prstGeom>
              <a:noFill/>
              <a:ln w="25400">
                <a:solidFill>
                  <a:schemeClr val="tx1"/>
                </a:solidFill>
                <a:round/>
                <a:headEnd/>
                <a:tailEnd type="triangle" w="lg" len="lg"/>
              </a:ln>
            </p:spPr>
            <p:txBody>
              <a:bodyPr/>
              <a:lstStyle/>
              <a:p>
                <a:endParaRPr lang="en-US" sz="3200" dirty="0">
                  <a:latin typeface="Calibri"/>
                  <a:cs typeface="Calibri"/>
                </a:endParaRPr>
              </a:p>
            </p:txBody>
          </p:sp>
        </p:grpSp>
        <p:sp>
          <p:nvSpPr>
            <p:cNvPr id="31" name="Text Box 17">
              <a:extLst>
                <a:ext uri="{FF2B5EF4-FFF2-40B4-BE49-F238E27FC236}">
                  <a16:creationId xmlns:a16="http://schemas.microsoft.com/office/drawing/2014/main" id="{DC01B5CE-2679-4375-B9DF-AB4E356C1233}"/>
                </a:ext>
              </a:extLst>
            </p:cNvPr>
            <p:cNvSpPr txBox="1">
              <a:spLocks noChangeArrowheads="1"/>
            </p:cNvSpPr>
            <p:nvPr/>
          </p:nvSpPr>
          <p:spPr bwMode="auto">
            <a:xfrm>
              <a:off x="3044" y="1690"/>
              <a:ext cx="129" cy="191"/>
            </a:xfrm>
            <a:prstGeom prst="rect">
              <a:avLst/>
            </a:prstGeom>
            <a:noFill/>
            <a:ln w="9525">
              <a:noFill/>
              <a:miter lim="800000"/>
              <a:headEnd/>
              <a:tailEnd/>
            </a:ln>
          </p:spPr>
          <p:txBody>
            <a:bodyPr>
              <a:spAutoFit/>
            </a:bodyPr>
            <a:lstStyle/>
            <a:p>
              <a:pPr>
                <a:spcBef>
                  <a:spcPct val="50000"/>
                </a:spcBef>
              </a:pPr>
              <a:r>
                <a:rPr lang="en-US" sz="3200" dirty="0">
                  <a:latin typeface="Calibri"/>
                  <a:cs typeface="Calibri"/>
                </a:rPr>
                <a:t>a</a:t>
              </a:r>
            </a:p>
          </p:txBody>
        </p:sp>
        <p:sp>
          <p:nvSpPr>
            <p:cNvPr id="32" name="Text Box 18">
              <a:extLst>
                <a:ext uri="{FF2B5EF4-FFF2-40B4-BE49-F238E27FC236}">
                  <a16:creationId xmlns:a16="http://schemas.microsoft.com/office/drawing/2014/main" id="{F185E963-C8DA-4CAB-82EB-D47BDA186A58}"/>
                </a:ext>
              </a:extLst>
            </p:cNvPr>
            <p:cNvSpPr txBox="1">
              <a:spLocks noChangeArrowheads="1"/>
            </p:cNvSpPr>
            <p:nvPr/>
          </p:nvSpPr>
          <p:spPr bwMode="auto">
            <a:xfrm>
              <a:off x="3216" y="1401"/>
              <a:ext cx="129" cy="191"/>
            </a:xfrm>
            <a:prstGeom prst="rect">
              <a:avLst/>
            </a:prstGeom>
            <a:noFill/>
            <a:ln w="9525">
              <a:noFill/>
              <a:miter lim="800000"/>
              <a:headEnd/>
              <a:tailEnd/>
            </a:ln>
          </p:spPr>
          <p:txBody>
            <a:bodyPr>
              <a:spAutoFit/>
            </a:bodyPr>
            <a:lstStyle/>
            <a:p>
              <a:pPr>
                <a:spcBef>
                  <a:spcPct val="50000"/>
                </a:spcBef>
              </a:pPr>
              <a:r>
                <a:rPr lang="en-US" sz="3200" dirty="0">
                  <a:solidFill>
                    <a:srgbClr val="0000FF"/>
                  </a:solidFill>
                  <a:latin typeface="Calibri"/>
                  <a:cs typeface="Calibri"/>
                </a:rPr>
                <a:t>s</a:t>
              </a:r>
            </a:p>
          </p:txBody>
        </p:sp>
        <p:sp>
          <p:nvSpPr>
            <p:cNvPr id="33" name="Text Box 19">
              <a:extLst>
                <a:ext uri="{FF2B5EF4-FFF2-40B4-BE49-F238E27FC236}">
                  <a16:creationId xmlns:a16="http://schemas.microsoft.com/office/drawing/2014/main" id="{6492F549-3AF9-4C8C-93CD-622127054981}"/>
                </a:ext>
              </a:extLst>
            </p:cNvPr>
            <p:cNvSpPr txBox="1">
              <a:spLocks noChangeArrowheads="1"/>
            </p:cNvSpPr>
            <p:nvPr/>
          </p:nvSpPr>
          <p:spPr bwMode="auto">
            <a:xfrm>
              <a:off x="2991" y="1926"/>
              <a:ext cx="559" cy="191"/>
            </a:xfrm>
            <a:prstGeom prst="rect">
              <a:avLst/>
            </a:prstGeom>
            <a:noFill/>
            <a:ln w="9525">
              <a:noFill/>
              <a:miter lim="800000"/>
              <a:headEnd/>
              <a:tailEnd/>
            </a:ln>
          </p:spPr>
          <p:txBody>
            <a:bodyPr>
              <a:spAutoFit/>
            </a:bodyPr>
            <a:lstStyle/>
            <a:p>
              <a:pPr>
                <a:spcBef>
                  <a:spcPct val="50000"/>
                </a:spcBef>
              </a:pPr>
              <a:r>
                <a:rPr lang="en-US" sz="3200" dirty="0">
                  <a:solidFill>
                    <a:srgbClr val="008000"/>
                  </a:solidFill>
                  <a:latin typeface="Calibri"/>
                  <a:cs typeface="Calibri"/>
                </a:rPr>
                <a:t>s, a</a:t>
              </a:r>
            </a:p>
          </p:txBody>
        </p:sp>
        <p:sp>
          <p:nvSpPr>
            <p:cNvPr id="34" name="Text Box 20">
              <a:extLst>
                <a:ext uri="{FF2B5EF4-FFF2-40B4-BE49-F238E27FC236}">
                  <a16:creationId xmlns:a16="http://schemas.microsoft.com/office/drawing/2014/main" id="{26B45B7C-9AEC-47F1-9A61-89A338A55295}"/>
                </a:ext>
              </a:extLst>
            </p:cNvPr>
            <p:cNvSpPr txBox="1">
              <a:spLocks noChangeArrowheads="1"/>
            </p:cNvSpPr>
            <p:nvPr/>
          </p:nvSpPr>
          <p:spPr bwMode="auto">
            <a:xfrm>
              <a:off x="2704" y="2289"/>
              <a:ext cx="504" cy="191"/>
            </a:xfrm>
            <a:prstGeom prst="rect">
              <a:avLst/>
            </a:prstGeom>
            <a:noFill/>
            <a:ln w="9525">
              <a:noFill/>
              <a:miter lim="800000"/>
              <a:headEnd/>
              <a:tailEnd/>
            </a:ln>
          </p:spPr>
          <p:txBody>
            <a:bodyPr>
              <a:spAutoFit/>
            </a:bodyPr>
            <a:lstStyle/>
            <a:p>
              <a:pPr>
                <a:spcBef>
                  <a:spcPct val="50000"/>
                </a:spcBef>
              </a:pPr>
              <a:r>
                <a:rPr lang="en-US" sz="3200" dirty="0" err="1">
                  <a:latin typeface="Calibri"/>
                  <a:cs typeface="Calibri"/>
                </a:rPr>
                <a:t>s,a,s</a:t>
              </a:r>
              <a:r>
                <a:rPr lang="ja-JP" altLang="en-US" sz="3200" dirty="0">
                  <a:latin typeface="Calibri"/>
                  <a:cs typeface="Calibri"/>
                </a:rPr>
                <a:t>’</a:t>
              </a:r>
              <a:endParaRPr lang="en-US" sz="3200" dirty="0">
                <a:latin typeface="Calibri"/>
                <a:cs typeface="Calibri"/>
              </a:endParaRPr>
            </a:p>
          </p:txBody>
        </p:sp>
        <p:sp>
          <p:nvSpPr>
            <p:cNvPr id="35" name="AutoShape 21">
              <a:extLst>
                <a:ext uri="{FF2B5EF4-FFF2-40B4-BE49-F238E27FC236}">
                  <a16:creationId xmlns:a16="http://schemas.microsoft.com/office/drawing/2014/main" id="{52EB808A-3326-41F5-852F-E8053441510F}"/>
                </a:ext>
              </a:extLst>
            </p:cNvPr>
            <p:cNvSpPr>
              <a:spLocks noChangeArrowheads="1"/>
            </p:cNvSpPr>
            <p:nvPr/>
          </p:nvSpPr>
          <p:spPr bwMode="auto">
            <a:xfrm>
              <a:off x="3019" y="2499"/>
              <a:ext cx="154" cy="123"/>
            </a:xfrm>
            <a:prstGeom prst="triangle">
              <a:avLst>
                <a:gd name="adj" fmla="val 50000"/>
              </a:avLst>
            </a:prstGeom>
            <a:solidFill>
              <a:srgbClr val="0000FF"/>
            </a:solidFill>
            <a:ln w="9525">
              <a:solidFill>
                <a:schemeClr val="tx1"/>
              </a:solidFill>
              <a:miter lim="800000"/>
              <a:headEnd/>
              <a:tailEnd/>
            </a:ln>
          </p:spPr>
          <p:txBody>
            <a:bodyPr wrap="none" anchor="ctr"/>
            <a:lstStyle/>
            <a:p>
              <a:pPr algn="r" rtl="1"/>
              <a:endParaRPr lang="en-US" sz="3200">
                <a:latin typeface="Calibri"/>
                <a:cs typeface="Calibri"/>
              </a:endParaRPr>
            </a:p>
          </p:txBody>
        </p:sp>
        <p:sp>
          <p:nvSpPr>
            <p:cNvPr id="36" name="Text Box 22">
              <a:extLst>
                <a:ext uri="{FF2B5EF4-FFF2-40B4-BE49-F238E27FC236}">
                  <a16:creationId xmlns:a16="http://schemas.microsoft.com/office/drawing/2014/main" id="{BC051B17-1A38-4FD2-B5E6-9E4D5B1B0BC9}"/>
                </a:ext>
              </a:extLst>
            </p:cNvPr>
            <p:cNvSpPr txBox="1">
              <a:spLocks noChangeArrowheads="1"/>
            </p:cNvSpPr>
            <p:nvPr/>
          </p:nvSpPr>
          <p:spPr bwMode="auto">
            <a:xfrm>
              <a:off x="3001" y="2465"/>
              <a:ext cx="331" cy="191"/>
            </a:xfrm>
            <a:prstGeom prst="rect">
              <a:avLst/>
            </a:prstGeom>
            <a:noFill/>
            <a:ln w="9525">
              <a:noFill/>
              <a:miter lim="800000"/>
              <a:headEnd/>
              <a:tailEnd/>
            </a:ln>
          </p:spPr>
          <p:txBody>
            <a:bodyPr wrap="square">
              <a:spAutoFit/>
            </a:bodyPr>
            <a:lstStyle/>
            <a:p>
              <a:pPr algn="r" rtl="1">
                <a:spcBef>
                  <a:spcPct val="50000"/>
                </a:spcBef>
              </a:pPr>
              <a:r>
                <a:rPr lang="en-US" sz="3200" dirty="0">
                  <a:solidFill>
                    <a:srgbClr val="0000FF"/>
                  </a:solidFill>
                  <a:latin typeface="Calibri"/>
                  <a:cs typeface="Calibri"/>
                </a:rPr>
                <a:t>s</a:t>
              </a:r>
              <a:r>
                <a:rPr lang="ja-JP" altLang="en-US" sz="3200" dirty="0">
                  <a:solidFill>
                    <a:srgbClr val="0000FF"/>
                  </a:solidFill>
                  <a:latin typeface="Calibri"/>
                  <a:cs typeface="Calibri"/>
                </a:rPr>
                <a:t>’</a:t>
              </a:r>
              <a:endParaRPr lang="en-US" sz="3200" dirty="0">
                <a:solidFill>
                  <a:srgbClr val="0000FF"/>
                </a:solidFill>
                <a:latin typeface="Calibri"/>
                <a:cs typeface="Calibri"/>
              </a:endParaRPr>
            </a:p>
          </p:txBody>
        </p:sp>
        <p:sp>
          <p:nvSpPr>
            <p:cNvPr id="37" name="Oval 11">
              <a:extLst>
                <a:ext uri="{FF2B5EF4-FFF2-40B4-BE49-F238E27FC236}">
                  <a16:creationId xmlns:a16="http://schemas.microsoft.com/office/drawing/2014/main" id="{A762802A-D648-46C1-8797-18BF28BD54EB}"/>
                </a:ext>
              </a:extLst>
            </p:cNvPr>
            <p:cNvSpPr>
              <a:spLocks noChangeArrowheads="1"/>
            </p:cNvSpPr>
            <p:nvPr/>
          </p:nvSpPr>
          <p:spPr bwMode="auto">
            <a:xfrm>
              <a:off x="2864" y="1978"/>
              <a:ext cx="129" cy="129"/>
            </a:xfrm>
            <a:prstGeom prst="ellipse">
              <a:avLst/>
            </a:prstGeom>
            <a:solidFill>
              <a:srgbClr val="008000"/>
            </a:solidFill>
            <a:ln w="9525">
              <a:solidFill>
                <a:schemeClr val="tx1"/>
              </a:solidFill>
              <a:round/>
              <a:headEnd/>
              <a:tailEnd/>
            </a:ln>
          </p:spPr>
          <p:txBody>
            <a:bodyPr wrap="none" anchor="ctr"/>
            <a:lstStyle/>
            <a:p>
              <a:endParaRPr lang="en-US" sz="3200">
                <a:latin typeface="Calibri"/>
                <a:cs typeface="Calibri"/>
              </a:endParaRPr>
            </a:p>
          </p:txBody>
        </p:sp>
      </p:grpSp>
      <mc:AlternateContent xmlns:mc="http://schemas.openxmlformats.org/markup-compatibility/2006">
        <mc:Choice xmlns:a14="http://schemas.microsoft.com/office/drawing/2010/main" Requires="a14">
          <p:sp>
            <p:nvSpPr>
              <p:cNvPr id="25" name="TextBox 24"/>
              <p:cNvSpPr txBox="1"/>
              <p:nvPr/>
            </p:nvSpPr>
            <p:spPr>
              <a:xfrm>
                <a:off x="3483194" y="5698553"/>
                <a:ext cx="4412811" cy="461665"/>
              </a:xfrm>
              <a:prstGeom prst="rect">
                <a:avLst/>
              </a:prstGeom>
              <a:noFill/>
            </p:spPr>
            <p:txBody>
              <a:bodyPr wrap="none" rtlCol="0">
                <a:spAutoFit/>
              </a:bodyPr>
              <a:lstStyle/>
              <a:p>
                <a:r>
                  <a:rPr lang="en-US" sz="2400" dirty="0">
                    <a:solidFill>
                      <a:srgbClr val="C00000"/>
                    </a:solidFill>
                  </a:rPr>
                  <a:t>Solve MDP: Find </a:t>
                </a:r>
                <a14:m>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𝜋</m:t>
                        </m:r>
                      </m:e>
                      <m:sup>
                        <m:r>
                          <a:rPr lang="en-US" sz="2400" b="0" i="1" smtClean="0">
                            <a:solidFill>
                              <a:srgbClr val="C00000"/>
                            </a:solidFill>
                            <a:latin typeface="Cambria Math" panose="02040503050406030204" pitchFamily="18" charset="0"/>
                          </a:rPr>
                          <m:t>∗</m:t>
                        </m:r>
                      </m:sup>
                    </m:sSup>
                  </m:oMath>
                </a14:m>
                <a:r>
                  <a:rPr lang="en-US" sz="2400" dirty="0">
                    <a:solidFill>
                      <a:srgbClr val="C00000"/>
                    </a:solidFill>
                  </a:rPr>
                  <a:t>, </a:t>
                </a:r>
                <a14:m>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m:t>
                        </m:r>
                      </m:sup>
                    </m:sSup>
                  </m:oMath>
                </a14:m>
                <a:r>
                  <a:rPr lang="en-US" sz="2400" dirty="0">
                    <a:solidFill>
                      <a:srgbClr val="C00000"/>
                    </a:solidFill>
                  </a:rPr>
                  <a:t> and/or </a:t>
                </a:r>
                <a14:m>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𝑄</m:t>
                        </m:r>
                      </m:e>
                      <m:sup>
                        <m:r>
                          <a:rPr lang="en-US" sz="2400" b="0" i="1" smtClean="0">
                            <a:solidFill>
                              <a:srgbClr val="C00000"/>
                            </a:solidFill>
                            <a:latin typeface="Cambria Math" panose="02040503050406030204" pitchFamily="18" charset="0"/>
                          </a:rPr>
                          <m:t>∗</m:t>
                        </m:r>
                      </m:sup>
                    </m:sSup>
                  </m:oMath>
                </a14:m>
                <a:endParaRPr lang="en-US" sz="2400" dirty="0">
                  <a:solidFill>
                    <a:srgbClr val="C00000"/>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3483194" y="5698553"/>
                <a:ext cx="4412811" cy="461665"/>
              </a:xfrm>
              <a:prstGeom prst="rect">
                <a:avLst/>
              </a:prstGeom>
              <a:blipFill>
                <a:blip r:embed="rId3"/>
                <a:stretch>
                  <a:fillRect l="-2006" t="-10811" r="-6017" b="-24324"/>
                </a:stretch>
              </a:blipFill>
            </p:spPr>
            <p:txBody>
              <a:bodyPr/>
              <a:lstStyle/>
              <a:p>
                <a:r>
                  <a:rPr lang="en-US">
                    <a:noFill/>
                  </a:rPr>
                  <a:t> </a:t>
                </a:r>
              </a:p>
            </p:txBody>
          </p:sp>
        </mc:Fallback>
      </mc:AlternateContent>
    </p:spTree>
    <p:extLst>
      <p:ext uri="{BB962C8B-B14F-4D97-AF65-F5344CB8AC3E}">
        <p14:creationId xmlns:p14="http://schemas.microsoft.com/office/powerpoint/2010/main" val="58148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ea typeface="ＭＳ Ｐゴシック" pitchFamily="34" charset="-128"/>
              </a:rPr>
              <a:t>Non-Deterministic Search</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3048095" y="1482439"/>
            <a:ext cx="6150138" cy="5327650"/>
          </a:xfrm>
          <a:prstGeom prst="rect">
            <a:avLst/>
          </a:prstGeom>
          <a:noFill/>
        </p:spPr>
      </p:pic>
      <p:sp>
        <p:nvSpPr>
          <p:cNvPr id="2" name="Slide Number Placeholder 1">
            <a:extLst>
              <a:ext uri="{FF2B5EF4-FFF2-40B4-BE49-F238E27FC236}">
                <a16:creationId xmlns:a16="http://schemas.microsoft.com/office/drawing/2014/main" id="{91740563-2A71-2445-AAAE-BF8CA8A2468A}"/>
              </a:ext>
            </a:extLst>
          </p:cNvPr>
          <p:cNvSpPr>
            <a:spLocks noGrp="1"/>
          </p:cNvSpPr>
          <p:nvPr>
            <p:ph type="sldNum" sz="quarter" idx="12"/>
          </p:nvPr>
        </p:nvSpPr>
        <p:spPr/>
        <p:txBody>
          <a:bodyPr/>
          <a:lstStyle/>
          <a:p>
            <a:fld id="{A2EF37A0-74FC-AB4F-AE4C-D9BFC6719E9F}" type="slidenum">
              <a:rPr lang="en-US" smtClean="0"/>
              <a:t>4</a:t>
            </a:fld>
            <a:endParaRPr lang="en-US"/>
          </a:p>
        </p:txBody>
      </p:sp>
    </p:spTree>
    <p:extLst>
      <p:ext uri="{BB962C8B-B14F-4D97-AF65-F5344CB8AC3E}">
        <p14:creationId xmlns:p14="http://schemas.microsoft.com/office/powerpoint/2010/main" val="963313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9600" y="152718"/>
            <a:ext cx="7721600" cy="678555"/>
          </a:xfrm>
        </p:spPr>
        <p:txBody>
          <a:bodyPr/>
          <a:lstStyle/>
          <a:p>
            <a:r>
              <a:rPr lang="en-US" dirty="0">
                <a:ea typeface="ＭＳ Ｐゴシック" pitchFamily="34" charset="-128"/>
              </a:rPr>
              <a:t>Example: Grid World</a:t>
            </a:r>
          </a:p>
        </p:txBody>
      </p:sp>
      <p:pic>
        <p:nvPicPr>
          <p:cNvPr id="18434" name="Picture 4"/>
          <p:cNvPicPr>
            <a:picLocks noChangeAspect="1" noChangeArrowheads="1"/>
          </p:cNvPicPr>
          <p:nvPr/>
        </p:nvPicPr>
        <p:blipFill>
          <a:blip r:embed="rId3" cstate="print"/>
          <a:srcRect/>
          <a:stretch>
            <a:fillRect/>
          </a:stretch>
        </p:blipFill>
        <p:spPr bwMode="auto">
          <a:xfrm>
            <a:off x="7377661" y="271220"/>
            <a:ext cx="4495800" cy="3484999"/>
          </a:xfrm>
          <a:prstGeom prst="rect">
            <a:avLst/>
          </a:prstGeom>
          <a:noFill/>
          <a:ln w="9525">
            <a:noFill/>
            <a:miter lim="800000"/>
            <a:headEnd/>
            <a:tailEnd/>
          </a:ln>
        </p:spPr>
      </p:pic>
      <p:sp>
        <p:nvSpPr>
          <p:cNvPr id="18436" name="Rectangle 3"/>
          <p:cNvSpPr txBox="1">
            <a:spLocks noChangeArrowheads="1"/>
          </p:cNvSpPr>
          <p:nvPr/>
        </p:nvSpPr>
        <p:spPr bwMode="auto">
          <a:xfrm>
            <a:off x="228600" y="994943"/>
            <a:ext cx="11521440" cy="5646081"/>
          </a:xfrm>
          <a:prstGeom prst="rect">
            <a:avLst/>
          </a:prstGeom>
          <a:noFill/>
          <a:ln w="9525">
            <a:noFill/>
            <a:miter lim="800000"/>
            <a:headEnd/>
            <a:tailEnd/>
          </a:ln>
        </p:spPr>
        <p:txBody>
          <a:bodyPr/>
          <a:lstStyle/>
          <a:p>
            <a:pPr marL="342900" indent="-342900" eaLnBrk="0" hangingPunct="0">
              <a:spcBef>
                <a:spcPct val="20000"/>
              </a:spcBef>
              <a:buClr>
                <a:schemeClr val="accent2"/>
              </a:buClr>
              <a:buFont typeface="Wingdings" pitchFamily="2" charset="2"/>
              <a:buChar char="§"/>
            </a:pPr>
            <a:r>
              <a:rPr lang="en-US" sz="2400" dirty="0">
                <a:solidFill>
                  <a:schemeClr val="tx2"/>
                </a:solidFill>
                <a:latin typeface="Calibri" pitchFamily="34" charset="0"/>
              </a:rPr>
              <a:t>A maze-like problem</a:t>
            </a:r>
          </a:p>
          <a:p>
            <a:pPr marL="800100" lvl="1" indent="-342900" eaLnBrk="0" hangingPunct="0">
              <a:spcBef>
                <a:spcPct val="20000"/>
              </a:spcBef>
              <a:buFont typeface="Wingdings" pitchFamily="2" charset="2"/>
              <a:buChar char="§"/>
            </a:pPr>
            <a:r>
              <a:rPr lang="en-US" sz="2400" dirty="0">
                <a:latin typeface="Calibri" pitchFamily="34" charset="0"/>
              </a:rPr>
              <a:t>The agent lives in a grid</a:t>
            </a:r>
          </a:p>
          <a:p>
            <a:pPr marL="800100" lvl="1" indent="-342900" eaLnBrk="0" hangingPunct="0">
              <a:spcBef>
                <a:spcPct val="20000"/>
              </a:spcBef>
              <a:buFont typeface="Wingdings" pitchFamily="2" charset="2"/>
              <a:buChar char="§"/>
            </a:pPr>
            <a:r>
              <a:rPr lang="en-US" sz="2400" dirty="0">
                <a:latin typeface="Calibri" pitchFamily="34" charset="0"/>
              </a:rPr>
              <a:t>Walls block the agent’</a:t>
            </a:r>
            <a:r>
              <a:rPr lang="en-US" altLang="ja-JP" sz="2400" dirty="0">
                <a:latin typeface="Calibri" pitchFamily="34" charset="0"/>
              </a:rPr>
              <a:t>s path</a:t>
            </a:r>
          </a:p>
          <a:p>
            <a:pPr marL="342900" indent="-342900" eaLnBrk="0" hangingPunct="0">
              <a:spcBef>
                <a:spcPct val="20000"/>
              </a:spcBef>
              <a:buClr>
                <a:schemeClr val="accent2"/>
              </a:buClr>
              <a:buFont typeface="Wingdings" pitchFamily="2" charset="2"/>
              <a:buChar char="§"/>
            </a:pPr>
            <a:r>
              <a:rPr lang="en-US" sz="2400" dirty="0">
                <a:solidFill>
                  <a:schemeClr val="tx2"/>
                </a:solidFill>
                <a:latin typeface="Calibri" pitchFamily="34" charset="0"/>
              </a:rPr>
              <a:t>Noisy movement: </a:t>
            </a:r>
            <a:r>
              <a:rPr lang="en-US" altLang="ja-JP" sz="2400" dirty="0">
                <a:solidFill>
                  <a:schemeClr val="tx2"/>
                </a:solidFill>
                <a:latin typeface="Calibri" pitchFamily="34" charset="0"/>
              </a:rPr>
              <a:t>actions do not always go as planned</a:t>
            </a:r>
          </a:p>
          <a:p>
            <a:pPr marL="800100" lvl="1" indent="-342900" eaLnBrk="0" hangingPunct="0">
              <a:spcBef>
                <a:spcPct val="20000"/>
              </a:spcBef>
              <a:buClr>
                <a:schemeClr val="accent2"/>
              </a:buClr>
              <a:buFont typeface="Wingdings" pitchFamily="2" charset="2"/>
              <a:buChar char="§"/>
            </a:pPr>
            <a:r>
              <a:rPr lang="en-US" sz="2400" dirty="0">
                <a:latin typeface="Calibri" pitchFamily="34" charset="0"/>
              </a:rPr>
              <a:t>If agent takes action North</a:t>
            </a:r>
          </a:p>
          <a:p>
            <a:pPr marL="1257300" lvl="2" indent="-342900" eaLnBrk="0" hangingPunct="0">
              <a:spcBef>
                <a:spcPct val="20000"/>
              </a:spcBef>
              <a:buClr>
                <a:schemeClr val="accent2"/>
              </a:buClr>
              <a:buFont typeface="Wingdings" pitchFamily="2" charset="2"/>
              <a:buChar char="§"/>
            </a:pPr>
            <a:r>
              <a:rPr lang="en-US" sz="2400" dirty="0">
                <a:latin typeface="Calibri" pitchFamily="34" charset="0"/>
              </a:rPr>
              <a:t>80%  of the time: Get to the cell on the North</a:t>
            </a:r>
            <a:br>
              <a:rPr lang="en-US" sz="2400" dirty="0">
                <a:latin typeface="Calibri" pitchFamily="34" charset="0"/>
              </a:rPr>
            </a:br>
            <a:r>
              <a:rPr lang="en-US" sz="2400" dirty="0">
                <a:latin typeface="Calibri" pitchFamily="34" charset="0"/>
              </a:rPr>
              <a:t>(if there is no wall there)</a:t>
            </a:r>
          </a:p>
          <a:p>
            <a:pPr marL="1257300" lvl="2" indent="-342900" eaLnBrk="0" hangingPunct="0">
              <a:spcBef>
                <a:spcPct val="20000"/>
              </a:spcBef>
              <a:buClr>
                <a:schemeClr val="accent2"/>
              </a:buClr>
              <a:buFont typeface="Wingdings" pitchFamily="2" charset="2"/>
              <a:buChar char="§"/>
            </a:pPr>
            <a:r>
              <a:rPr lang="en-US" sz="2400" dirty="0">
                <a:latin typeface="Calibri" pitchFamily="34" charset="0"/>
              </a:rPr>
              <a:t>10%: West; 10%: East</a:t>
            </a:r>
          </a:p>
          <a:p>
            <a:pPr marL="800100" lvl="1" indent="-342900" eaLnBrk="0" hangingPunct="0">
              <a:spcBef>
                <a:spcPct val="20000"/>
              </a:spcBef>
              <a:buClr>
                <a:schemeClr val="accent2"/>
              </a:buClr>
              <a:buFont typeface="Wingdings" pitchFamily="2" charset="2"/>
              <a:buChar char="§"/>
            </a:pPr>
            <a:r>
              <a:rPr lang="en-US" sz="2400" dirty="0">
                <a:latin typeface="Calibri" pitchFamily="34" charset="0"/>
              </a:rPr>
              <a:t>If path after roll dice blocked by wall, stays put</a:t>
            </a:r>
          </a:p>
          <a:p>
            <a:pPr marL="342900" indent="-342900" eaLnBrk="0" hangingPunct="0">
              <a:spcBef>
                <a:spcPct val="20000"/>
              </a:spcBef>
              <a:buClr>
                <a:schemeClr val="accent2"/>
              </a:buClr>
              <a:buFont typeface="Wingdings" pitchFamily="2" charset="2"/>
              <a:buChar char="§"/>
            </a:pPr>
            <a:r>
              <a:rPr lang="en-US" sz="2400" dirty="0">
                <a:solidFill>
                  <a:schemeClr val="tx2"/>
                </a:solidFill>
                <a:latin typeface="Calibri" pitchFamily="34" charset="0"/>
              </a:rPr>
              <a:t>The agent receives rewards each time step</a:t>
            </a:r>
          </a:p>
          <a:p>
            <a:pPr marL="800100" lvl="1" indent="-342900" eaLnBrk="0" hangingPunct="0">
              <a:spcBef>
                <a:spcPct val="20000"/>
              </a:spcBef>
              <a:buFont typeface="Wingdings" pitchFamily="2" charset="2"/>
              <a:buChar char="§"/>
            </a:pPr>
            <a:r>
              <a:rPr lang="en-US" sz="2400" dirty="0">
                <a:latin typeface="Calibri" pitchFamily="34" charset="0"/>
              </a:rPr>
              <a:t>“Living” </a:t>
            </a:r>
            <a:r>
              <a:rPr lang="en-US" altLang="ja-JP" sz="2400" dirty="0">
                <a:latin typeface="Calibri" pitchFamily="34" charset="0"/>
              </a:rPr>
              <a:t>reward (can be negative)</a:t>
            </a:r>
          </a:p>
          <a:p>
            <a:pPr marL="800100" lvl="1" indent="-342900" eaLnBrk="0" hangingPunct="0">
              <a:spcBef>
                <a:spcPct val="20000"/>
              </a:spcBef>
              <a:buFont typeface="Wingdings" pitchFamily="2" charset="2"/>
              <a:buChar char="§"/>
            </a:pPr>
            <a:r>
              <a:rPr lang="en-US" sz="2400" dirty="0">
                <a:latin typeface="Calibri" pitchFamily="34" charset="0"/>
              </a:rPr>
              <a:t>Additional reward at pit or target (good or bad) and will exit the grid world afterward</a:t>
            </a:r>
          </a:p>
          <a:p>
            <a:pPr marL="342900" indent="-342900" eaLnBrk="0" hangingPunct="0">
              <a:spcBef>
                <a:spcPct val="20000"/>
              </a:spcBef>
              <a:buClr>
                <a:schemeClr val="accent2"/>
              </a:buClr>
              <a:buFont typeface="Wingdings" pitchFamily="2" charset="2"/>
              <a:buChar char="§"/>
            </a:pPr>
            <a:r>
              <a:rPr lang="en-US" sz="2400" dirty="0">
                <a:solidFill>
                  <a:schemeClr val="tx2"/>
                </a:solidFill>
                <a:latin typeface="Calibri" pitchFamily="34" charset="0"/>
              </a:rPr>
              <a:t>Goal: maximize sum of rewards</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a:ext>
            </a:extLst>
          </a:blip>
          <a:stretch>
            <a:fillRect/>
          </a:stretch>
        </p:blipFill>
        <p:spPr bwMode="auto">
          <a:xfrm>
            <a:off x="7530061" y="272919"/>
            <a:ext cx="4439265" cy="3197001"/>
          </a:xfrm>
          <a:prstGeom prst="rect">
            <a:avLst/>
          </a:prstGeom>
          <a:noFill/>
        </p:spPr>
      </p:pic>
      <p:pic>
        <p:nvPicPr>
          <p:cNvPr id="11" name="Picture 3"/>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597726" y="2796169"/>
            <a:ext cx="457200" cy="244617"/>
          </a:xfrm>
          <a:prstGeom prst="rect">
            <a:avLst/>
          </a:prstGeom>
          <a:noFill/>
          <a:ln w="9525">
            <a:noFill/>
            <a:miter lim="800000"/>
            <a:headEnd/>
            <a:tailEnd/>
          </a:ln>
        </p:spPr>
      </p:pic>
      <p:pic>
        <p:nvPicPr>
          <p:cNvPr id="12" name="Picture 4"/>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454727" y="2785820"/>
            <a:ext cx="509618" cy="218854"/>
          </a:xfrm>
          <a:prstGeom prst="rect">
            <a:avLst/>
          </a:prstGeom>
          <a:noFill/>
          <a:ln w="9525">
            <a:noFill/>
            <a:miter lim="800000"/>
            <a:headEnd/>
            <a:tailEnd/>
          </a:ln>
        </p:spPr>
      </p:pic>
      <p:pic>
        <p:nvPicPr>
          <p:cNvPr id="13" name="Picture 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0064326" y="1795220"/>
            <a:ext cx="433322" cy="781050"/>
          </a:xfrm>
          <a:prstGeom prst="rect">
            <a:avLst/>
          </a:prstGeom>
          <a:noFill/>
          <a:ln w="9525">
            <a:noFill/>
            <a:miter lim="800000"/>
            <a:headEnd/>
            <a:tailEnd/>
          </a:ln>
        </p:spPr>
      </p:pic>
      <p:pic>
        <p:nvPicPr>
          <p:cNvPr id="14" name="Picture 2" descr="C:\Users\Dan\Dropbox\Office\CS 188\Ketrina Art\MDPs\AgentTopDown.png"/>
          <p:cNvPicPr>
            <a:picLocks noChangeAspect="1" noChangeArrowheads="1"/>
          </p:cNvPicPr>
          <p:nvPr/>
        </p:nvPicPr>
        <p:blipFill>
          <a:blip r:embed="rId8" cstate="print"/>
          <a:srcRect/>
          <a:stretch>
            <a:fillRect/>
          </a:stretch>
        </p:blipFill>
        <p:spPr bwMode="auto">
          <a:xfrm>
            <a:off x="9858348" y="2481020"/>
            <a:ext cx="815578" cy="762000"/>
          </a:xfrm>
          <a:prstGeom prst="rect">
            <a:avLst/>
          </a:prstGeom>
          <a:noFill/>
        </p:spPr>
      </p:pic>
      <p:sp>
        <p:nvSpPr>
          <p:cNvPr id="2" name="Slide Number Placeholder 1">
            <a:extLst>
              <a:ext uri="{FF2B5EF4-FFF2-40B4-BE49-F238E27FC236}">
                <a16:creationId xmlns:a16="http://schemas.microsoft.com/office/drawing/2014/main" id="{1EE96F85-933D-7541-91F1-19445BCC92AF}"/>
              </a:ext>
            </a:extLst>
          </p:cNvPr>
          <p:cNvSpPr>
            <a:spLocks noGrp="1"/>
          </p:cNvSpPr>
          <p:nvPr>
            <p:ph type="sldNum" sz="quarter" idx="12"/>
          </p:nvPr>
        </p:nvSpPr>
        <p:spPr/>
        <p:txBody>
          <a:bodyPr/>
          <a:lstStyle/>
          <a:p>
            <a:fld id="{A2EF37A0-74FC-AB4F-AE4C-D9BFC6719E9F}" type="slidenum">
              <a:rPr lang="en-US" smtClean="0"/>
              <a:t>5</a:t>
            </a:fld>
            <a:endParaRPr lang="en-US"/>
          </a:p>
        </p:txBody>
      </p:sp>
    </p:spTree>
    <p:extLst>
      <p:ext uri="{BB962C8B-B14F-4D97-AF65-F5344CB8AC3E}">
        <p14:creationId xmlns:p14="http://schemas.microsoft.com/office/powerpoint/2010/main" val="208130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43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3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43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7721600" cy="692409"/>
          </a:xfrm>
        </p:spPr>
        <p:txBody>
          <a:bodyPr/>
          <a:lstStyle/>
          <a:p>
            <a:r>
              <a:rPr lang="en-US" dirty="0"/>
              <a:t>Grid World Actions</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1436308" y="1728787"/>
            <a:ext cx="2067596" cy="3113557"/>
          </a:xfrm>
          <a:prstGeom prst="rect">
            <a:avLst/>
          </a:prstGeom>
          <a:noFill/>
        </p:spPr>
      </p:pic>
      <p:pic>
        <p:nvPicPr>
          <p:cNvPr id="5"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5050953" y="1805405"/>
            <a:ext cx="6607647" cy="4518777"/>
          </a:xfrm>
          <a:prstGeom prst="rect">
            <a:avLst/>
          </a:prstGeom>
          <a:noFill/>
        </p:spPr>
      </p:pic>
      <p:sp>
        <p:nvSpPr>
          <p:cNvPr id="6" name="TextBox 5"/>
          <p:cNvSpPr txBox="1">
            <a:spLocks noChangeArrowheads="1"/>
          </p:cNvSpPr>
          <p:nvPr/>
        </p:nvSpPr>
        <p:spPr bwMode="auto">
          <a:xfrm>
            <a:off x="914400" y="1214735"/>
            <a:ext cx="3276600" cy="461665"/>
          </a:xfrm>
          <a:prstGeom prst="rect">
            <a:avLst/>
          </a:prstGeom>
          <a:noFill/>
          <a:ln w="9525">
            <a:noFill/>
            <a:miter lim="800000"/>
            <a:headEnd/>
            <a:tailEnd/>
          </a:ln>
        </p:spPr>
        <p:txBody>
          <a:bodyPr>
            <a:spAutoFit/>
          </a:bodyPr>
          <a:lstStyle/>
          <a:p>
            <a:pPr algn="ctr"/>
            <a:r>
              <a:rPr lang="en-US" sz="2400" dirty="0">
                <a:latin typeface="Calibri" pitchFamily="34" charset="0"/>
              </a:rPr>
              <a:t>Deterministic Grid World</a:t>
            </a:r>
          </a:p>
        </p:txBody>
      </p:sp>
      <p:sp>
        <p:nvSpPr>
          <p:cNvPr id="7" name="TextBox 6"/>
          <p:cNvSpPr txBox="1">
            <a:spLocks noChangeArrowheads="1"/>
          </p:cNvSpPr>
          <p:nvPr/>
        </p:nvSpPr>
        <p:spPr bwMode="auto">
          <a:xfrm>
            <a:off x="6858000" y="1214735"/>
            <a:ext cx="3276600" cy="461665"/>
          </a:xfrm>
          <a:prstGeom prst="rect">
            <a:avLst/>
          </a:prstGeom>
          <a:noFill/>
          <a:ln w="9525">
            <a:noFill/>
            <a:miter lim="800000"/>
            <a:headEnd/>
            <a:tailEnd/>
          </a:ln>
        </p:spPr>
        <p:txBody>
          <a:bodyPr>
            <a:spAutoFit/>
          </a:bodyPr>
          <a:lstStyle/>
          <a:p>
            <a:pPr algn="ctr"/>
            <a:r>
              <a:rPr lang="en-US" sz="2400" dirty="0">
                <a:latin typeface="Calibri" pitchFamily="34" charset="0"/>
              </a:rPr>
              <a:t>Stochastic Grid World</a:t>
            </a:r>
          </a:p>
        </p:txBody>
      </p:sp>
      <p:cxnSp>
        <p:nvCxnSpPr>
          <p:cNvPr id="8" name="Straight Connector 7"/>
          <p:cNvCxnSpPr/>
          <p:nvPr/>
        </p:nvCxnSpPr>
        <p:spPr>
          <a:xfrm rot="16200000" flipH="1">
            <a:off x="2171700" y="3924301"/>
            <a:ext cx="5181600" cy="7620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a:blip r:embed="rId4">
            <a:extLst>
              <a:ext uri="{28A0092B-C50C-407E-A947-70E740481C1C}">
                <a14:useLocalDpi xmlns:a14="http://schemas.microsoft.com/office/drawing/2010/main"/>
              </a:ext>
            </a:extLst>
          </a:blip>
          <a:stretch>
            <a:fillRect/>
          </a:stretch>
        </p:blipFill>
        <p:spPr bwMode="auto">
          <a:xfrm>
            <a:off x="1371600" y="4877716"/>
            <a:ext cx="2057400" cy="1442614"/>
          </a:xfrm>
          <a:prstGeom prst="rect">
            <a:avLst/>
          </a:prstGeom>
          <a:noFill/>
        </p:spPr>
      </p:pic>
      <p:sp>
        <p:nvSpPr>
          <p:cNvPr id="3" name="Slide Number Placeholder 2">
            <a:extLst>
              <a:ext uri="{FF2B5EF4-FFF2-40B4-BE49-F238E27FC236}">
                <a16:creationId xmlns:a16="http://schemas.microsoft.com/office/drawing/2014/main" id="{B225E18B-FBB3-914D-9E79-D07D43AE2E00}"/>
              </a:ext>
            </a:extLst>
          </p:cNvPr>
          <p:cNvSpPr>
            <a:spLocks noGrp="1"/>
          </p:cNvSpPr>
          <p:nvPr>
            <p:ph type="sldNum" sz="quarter" idx="12"/>
          </p:nvPr>
        </p:nvSpPr>
        <p:spPr/>
        <p:txBody>
          <a:bodyPr/>
          <a:lstStyle/>
          <a:p>
            <a:fld id="{A2EF37A0-74FC-AB4F-AE4C-D9BFC6719E9F}" type="slidenum">
              <a:rPr lang="en-US" smtClean="0"/>
              <a:t>6</a:t>
            </a:fld>
            <a:endParaRPr lang="en-US"/>
          </a:p>
        </p:txBody>
      </p:sp>
    </p:spTree>
    <p:extLst>
      <p:ext uri="{BB962C8B-B14F-4D97-AF65-F5344CB8AC3E}">
        <p14:creationId xmlns:p14="http://schemas.microsoft.com/office/powerpoint/2010/main" val="271611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609600" y="152718"/>
            <a:ext cx="6492206" cy="1371600"/>
          </a:xfrm>
        </p:spPr>
        <p:txBody>
          <a:bodyPr/>
          <a:lstStyle/>
          <a:p>
            <a:r>
              <a:rPr lang="en-US" dirty="0">
                <a:ea typeface="ＭＳ Ｐゴシック" pitchFamily="34" charset="-128"/>
              </a:rPr>
              <a:t>Markov Decision Process (MDP)</a:t>
            </a:r>
          </a:p>
        </p:txBody>
      </p:sp>
      <mc:AlternateContent xmlns:mc="http://schemas.openxmlformats.org/markup-compatibility/2006">
        <mc:Choice xmlns:a14="http://schemas.microsoft.com/office/drawing/2010/main" Requires="a14">
          <p:sp>
            <p:nvSpPr>
              <p:cNvPr id="22530" name="Rectangle 3"/>
              <p:cNvSpPr>
                <a:spLocks noGrp="1" noChangeArrowheads="1"/>
              </p:cNvSpPr>
              <p:nvPr>
                <p:ph idx="1"/>
              </p:nvPr>
            </p:nvSpPr>
            <p:spPr>
              <a:xfrm>
                <a:off x="228599" y="1493838"/>
                <a:ext cx="11769672" cy="5129986"/>
              </a:xfrm>
            </p:spPr>
            <p:txBody>
              <a:bodyPr/>
              <a:lstStyle/>
              <a:p>
                <a:pPr>
                  <a:lnSpc>
                    <a:spcPct val="80000"/>
                  </a:lnSpc>
                </a:pPr>
                <a:r>
                  <a:rPr lang="en-US" sz="2400" dirty="0">
                    <a:ea typeface="ＭＳ Ｐゴシック" pitchFamily="34" charset="-128"/>
                  </a:rPr>
                  <a:t>An MDP is defined by a tuple </a:t>
                </a:r>
                <a:r>
                  <a:rPr lang="en-US" sz="2400" dirty="0">
                    <a:solidFill>
                      <a:srgbClr val="CC0000"/>
                    </a:solidFill>
                    <a:ea typeface="ＭＳ Ｐゴシック" pitchFamily="34" charset="-128"/>
                  </a:rPr>
                  <a:t>(S,A,T,R)</a:t>
                </a:r>
                <a:r>
                  <a:rPr lang="en-US" sz="2400" dirty="0">
                    <a:ea typeface="ＭＳ Ｐゴシック" pitchFamily="34" charset="-128"/>
                  </a:rPr>
                  <a:t>:</a:t>
                </a:r>
              </a:p>
              <a:p>
                <a:pPr lvl="1">
                  <a:lnSpc>
                    <a:spcPct val="80000"/>
                  </a:lnSpc>
                </a:pPr>
                <a:r>
                  <a:rPr lang="en-US" dirty="0">
                    <a:solidFill>
                      <a:srgbClr val="CC0000"/>
                    </a:solidFill>
                    <a:ea typeface="ＭＳ Ｐゴシック" pitchFamily="34" charset="-128"/>
                  </a:rPr>
                  <a:t>S</a:t>
                </a:r>
                <a:r>
                  <a:rPr lang="en-US" dirty="0">
                    <a:ea typeface="ＭＳ Ｐゴシック" pitchFamily="34" charset="-128"/>
                  </a:rPr>
                  <a:t>: a set of states</a:t>
                </a:r>
              </a:p>
              <a:p>
                <a:pPr lvl="1">
                  <a:lnSpc>
                    <a:spcPct val="80000"/>
                  </a:lnSpc>
                </a:pPr>
                <a:r>
                  <a:rPr lang="en-US" dirty="0">
                    <a:solidFill>
                      <a:srgbClr val="CC0000"/>
                    </a:solidFill>
                    <a:ea typeface="ＭＳ Ｐゴシック" pitchFamily="34" charset="-128"/>
                    <a:sym typeface="Symbol" pitchFamily="18" charset="2"/>
                  </a:rPr>
                  <a:t>A</a:t>
                </a:r>
                <a:r>
                  <a:rPr lang="en-US" dirty="0">
                    <a:ea typeface="ＭＳ Ｐゴシック" pitchFamily="34" charset="-128"/>
                    <a:sym typeface="Symbol" pitchFamily="18" charset="2"/>
                  </a:rPr>
                  <a:t>: a </a:t>
                </a:r>
                <a:r>
                  <a:rPr lang="en-US" dirty="0">
                    <a:ea typeface="ＭＳ Ｐゴシック" pitchFamily="34" charset="-128"/>
                  </a:rPr>
                  <a:t>set of actions</a:t>
                </a:r>
              </a:p>
              <a:p>
                <a:pPr lvl="1">
                  <a:lnSpc>
                    <a:spcPct val="80000"/>
                  </a:lnSpc>
                </a:pPr>
                <a:r>
                  <a:rPr lang="en-US" dirty="0">
                    <a:solidFill>
                      <a:srgbClr val="CC0000"/>
                    </a:solidFill>
                    <a:ea typeface="ＭＳ Ｐゴシック" pitchFamily="34" charset="-128"/>
                  </a:rPr>
                  <a:t>T</a:t>
                </a:r>
                <a:r>
                  <a:rPr lang="en-US" dirty="0">
                    <a:ea typeface="ＭＳ Ｐゴシック" pitchFamily="34" charset="-128"/>
                  </a:rPr>
                  <a:t>: a transition function</a:t>
                </a:r>
                <a:endParaRPr lang="en-US" altLang="ja-JP" dirty="0">
                  <a:ea typeface="ＭＳ Ｐゴシック" pitchFamily="34" charset="-128"/>
                </a:endParaRPr>
              </a:p>
              <a:p>
                <a:pPr lvl="2">
                  <a:lnSpc>
                    <a:spcPct val="80000"/>
                  </a:lnSpc>
                </a:pPr>
                <a:r>
                  <a:rPr lang="en-US" sz="2000" dirty="0">
                    <a:solidFill>
                      <a:srgbClr val="CC0000"/>
                    </a:solidFill>
                    <a:ea typeface="ＭＳ Ｐゴシック" pitchFamily="34" charset="-128"/>
                  </a:rPr>
                  <a:t>T(s, a, s</a:t>
                </a:r>
                <a:r>
                  <a:rPr lang="en-US" altLang="ja-JP" sz="2000" dirty="0">
                    <a:solidFill>
                      <a:srgbClr val="CC0000"/>
                    </a:solidFill>
                    <a:ea typeface="ＭＳ Ｐゴシック" pitchFamily="34" charset="-128"/>
                  </a:rPr>
                  <a:t>’)</a:t>
                </a:r>
                <a:r>
                  <a:rPr lang="en-US" sz="2000" dirty="0">
                    <a:solidFill>
                      <a:srgbClr val="CC0000"/>
                    </a:solidFill>
                    <a:ea typeface="ＭＳ Ｐゴシック" pitchFamily="34" charset="-128"/>
                  </a:rPr>
                  <a:t> </a:t>
                </a:r>
                <a:r>
                  <a:rPr lang="en-US" sz="2000" dirty="0">
                    <a:ea typeface="ＭＳ Ｐゴシック" pitchFamily="34" charset="-128"/>
                  </a:rPr>
                  <a:t>where s </a:t>
                </a:r>
                <a:r>
                  <a:rPr lang="en-US" sz="2000" dirty="0">
                    <a:ea typeface="ＭＳ Ｐゴシック" pitchFamily="34" charset="-128"/>
                    <a:sym typeface="Symbol" pitchFamily="18" charset="2"/>
                  </a:rPr>
                  <a:t> </a:t>
                </a:r>
                <a:r>
                  <a:rPr lang="en-US" sz="2000" dirty="0">
                    <a:ea typeface="ＭＳ Ｐゴシック" pitchFamily="34" charset="-128"/>
                  </a:rPr>
                  <a:t>S, a </a:t>
                </a:r>
                <a:r>
                  <a:rPr lang="en-US" sz="2000" dirty="0">
                    <a:ea typeface="ＭＳ Ｐゴシック" pitchFamily="34" charset="-128"/>
                    <a:sym typeface="Symbol" pitchFamily="18" charset="2"/>
                  </a:rPr>
                  <a:t> A, </a:t>
                </a:r>
                <a:r>
                  <a:rPr lang="en-US" sz="2000" dirty="0">
                    <a:ea typeface="ＭＳ Ｐゴシック" pitchFamily="34" charset="-128"/>
                  </a:rPr>
                  <a:t>s’ </a:t>
                </a:r>
                <a:r>
                  <a:rPr lang="en-US" sz="2000" dirty="0">
                    <a:ea typeface="ＭＳ Ｐゴシック" pitchFamily="34" charset="-128"/>
                    <a:sym typeface="Symbol" pitchFamily="18" charset="2"/>
                  </a:rPr>
                  <a:t> </a:t>
                </a:r>
                <a:r>
                  <a:rPr lang="en-US" sz="2000" dirty="0">
                    <a:ea typeface="ＭＳ Ｐゴシック" pitchFamily="34" charset="-128"/>
                  </a:rPr>
                  <a:t>S is P(s</a:t>
                </a:r>
                <a:r>
                  <a:rPr lang="en-US" altLang="ja-JP" sz="2000" dirty="0">
                    <a:ea typeface="ＭＳ Ｐゴシック" pitchFamily="34" charset="-128"/>
                  </a:rPr>
                  <a:t>’| s, a) </a:t>
                </a:r>
              </a:p>
              <a:p>
                <a:pPr lvl="1">
                  <a:lnSpc>
                    <a:spcPct val="80000"/>
                  </a:lnSpc>
                </a:pPr>
                <a:r>
                  <a:rPr lang="en-US" dirty="0">
                    <a:solidFill>
                      <a:srgbClr val="CC0000"/>
                    </a:solidFill>
                    <a:ea typeface="ＭＳ Ｐゴシック" pitchFamily="34" charset="-128"/>
                  </a:rPr>
                  <a:t>R</a:t>
                </a:r>
                <a:r>
                  <a:rPr lang="en-US" dirty="0">
                    <a:ea typeface="ＭＳ Ｐゴシック" pitchFamily="34" charset="-128"/>
                  </a:rPr>
                  <a:t>: a reward function</a:t>
                </a:r>
              </a:p>
              <a:p>
                <a:pPr lvl="2">
                  <a:lnSpc>
                    <a:spcPct val="80000"/>
                  </a:lnSpc>
                </a:pPr>
                <a:r>
                  <a:rPr lang="en-US" sz="2000" dirty="0">
                    <a:solidFill>
                      <a:srgbClr val="CC0000"/>
                    </a:solidFill>
                    <a:ea typeface="ＭＳ Ｐゴシック" pitchFamily="34" charset="-128"/>
                  </a:rPr>
                  <a:t>R(s, a, s</a:t>
                </a:r>
                <a:r>
                  <a:rPr lang="en-US" altLang="ja-JP" sz="2000" dirty="0">
                    <a:solidFill>
                      <a:srgbClr val="CC0000"/>
                    </a:solidFill>
                    <a:ea typeface="ＭＳ Ｐゴシック" pitchFamily="34" charset="-128"/>
                  </a:rPr>
                  <a:t>’) </a:t>
                </a:r>
                <a:r>
                  <a:rPr lang="en-US" sz="2000" dirty="0">
                    <a:ea typeface="ＭＳ Ｐゴシック" pitchFamily="34" charset="-128"/>
                  </a:rPr>
                  <a:t>is reward at this time step</a:t>
                </a:r>
                <a:endParaRPr lang="en-US" altLang="ja-JP" sz="2000" dirty="0">
                  <a:solidFill>
                    <a:srgbClr val="CC0000"/>
                  </a:solidFill>
                  <a:ea typeface="ＭＳ Ｐゴシック" pitchFamily="34" charset="-128"/>
                </a:endParaRPr>
              </a:p>
              <a:p>
                <a:pPr lvl="2">
                  <a:lnSpc>
                    <a:spcPct val="80000"/>
                  </a:lnSpc>
                </a:pPr>
                <a:r>
                  <a:rPr lang="en-US" sz="2000" dirty="0">
                    <a:ea typeface="ＭＳ Ｐゴシック" pitchFamily="34" charset="-128"/>
                  </a:rPr>
                  <a:t>Sometimes just </a:t>
                </a:r>
                <a:r>
                  <a:rPr lang="en-US" sz="2000" dirty="0">
                    <a:solidFill>
                      <a:srgbClr val="CC0000"/>
                    </a:solidFill>
                    <a:ea typeface="ＭＳ Ｐゴシック" pitchFamily="34" charset="-128"/>
                  </a:rPr>
                  <a:t>R(s)</a:t>
                </a:r>
                <a:r>
                  <a:rPr lang="en-US" sz="2000" dirty="0">
                    <a:ea typeface="ＭＳ Ｐゴシック" pitchFamily="34" charset="-128"/>
                  </a:rPr>
                  <a:t> or </a:t>
                </a:r>
                <a:r>
                  <a:rPr lang="en-US" sz="2000" dirty="0">
                    <a:solidFill>
                      <a:srgbClr val="CC0000"/>
                    </a:solidFill>
                    <a:ea typeface="ＭＳ Ｐゴシック" pitchFamily="34" charset="-128"/>
                  </a:rPr>
                  <a:t>R(s</a:t>
                </a:r>
                <a:r>
                  <a:rPr lang="en-US" altLang="ja-JP" sz="2000" dirty="0">
                    <a:solidFill>
                      <a:srgbClr val="CC0000"/>
                    </a:solidFill>
                    <a:ea typeface="ＭＳ Ｐゴシック" pitchFamily="34" charset="-128"/>
                  </a:rPr>
                  <a:t>’)</a:t>
                </a:r>
              </a:p>
              <a:p>
                <a:pPr lvl="2">
                  <a:lnSpc>
                    <a:spcPct val="80000"/>
                  </a:lnSpc>
                </a:pPr>
                <a:endParaRPr lang="en-US" altLang="ja-JP" sz="2000" dirty="0">
                  <a:ea typeface="ＭＳ Ｐゴシック" pitchFamily="34" charset="-128"/>
                </a:endParaRPr>
              </a:p>
              <a:p>
                <a:pPr lvl="1">
                  <a:lnSpc>
                    <a:spcPct val="80000"/>
                  </a:lnSpc>
                </a:pPr>
                <a:r>
                  <a:rPr lang="en-US" altLang="ja-JP" dirty="0">
                    <a:ea typeface="ＭＳ Ｐゴシック" pitchFamily="34" charset="-128"/>
                  </a:rPr>
                  <a:t>Sometimes also have</a:t>
                </a:r>
              </a:p>
              <a:p>
                <a:pPr lvl="2">
                  <a:lnSpc>
                    <a:spcPct val="80000"/>
                  </a:lnSpc>
                </a:pPr>
                <a14:m>
                  <m:oMath xmlns:m="http://schemas.openxmlformats.org/officeDocument/2006/math">
                    <m:r>
                      <a:rPr lang="en-US" altLang="ja-JP" sz="2000" b="0" i="1" smtClean="0">
                        <a:solidFill>
                          <a:srgbClr val="CC0000"/>
                        </a:solidFill>
                        <a:latin typeface="Cambria Math" panose="02040503050406030204" pitchFamily="18" charset="0"/>
                        <a:ea typeface="ＭＳ Ｐゴシック" pitchFamily="34" charset="-128"/>
                      </a:rPr>
                      <m:t>𝛾</m:t>
                    </m:r>
                  </m:oMath>
                </a14:m>
                <a:r>
                  <a:rPr lang="en-US" altLang="ja-JP" sz="2000" dirty="0">
                    <a:ea typeface="ＭＳ Ｐゴシック" pitchFamily="34" charset="-128"/>
                  </a:rPr>
                  <a:t>: discount factor (introduced later)</a:t>
                </a:r>
              </a:p>
              <a:p>
                <a:pPr lvl="2">
                  <a:lnSpc>
                    <a:spcPct val="80000"/>
                  </a:lnSpc>
                </a:pPr>
                <a14:m>
                  <m:oMath xmlns:m="http://schemas.openxmlformats.org/officeDocument/2006/math">
                    <m:r>
                      <a:rPr lang="en-US" altLang="ja-JP" sz="2000" b="0" i="1" smtClean="0">
                        <a:solidFill>
                          <a:srgbClr val="C00000"/>
                        </a:solidFill>
                        <a:latin typeface="Cambria Math" panose="02040503050406030204" pitchFamily="18" charset="0"/>
                        <a:ea typeface="ＭＳ Ｐゴシック" pitchFamily="34" charset="-128"/>
                      </a:rPr>
                      <m:t>𝜇</m:t>
                    </m:r>
                  </m:oMath>
                </a14:m>
                <a:r>
                  <a:rPr lang="en-US" altLang="ja-JP" sz="2000" dirty="0">
                    <a:ea typeface="ＭＳ Ｐゴシック" pitchFamily="34" charset="-128"/>
                  </a:rPr>
                  <a:t>: distribution of initial state (or just start state </a:t>
                </a:r>
                <a14:m>
                  <m:oMath xmlns:m="http://schemas.openxmlformats.org/officeDocument/2006/math">
                    <m:sSub>
                      <m:sSubPr>
                        <m:ctrlPr>
                          <a:rPr lang="en-US" altLang="ja-JP" sz="2000" b="0" i="1" smtClean="0">
                            <a:solidFill>
                              <a:srgbClr val="C00000"/>
                            </a:solidFill>
                            <a:latin typeface="Cambria Math" panose="02040503050406030204" pitchFamily="18" charset="0"/>
                            <a:ea typeface="ＭＳ Ｐゴシック" pitchFamily="34" charset="-128"/>
                          </a:rPr>
                        </m:ctrlPr>
                      </m:sSubPr>
                      <m:e>
                        <m:r>
                          <a:rPr lang="en-US" altLang="ja-JP" sz="2000" b="0" i="1" smtClean="0">
                            <a:solidFill>
                              <a:srgbClr val="C00000"/>
                            </a:solidFill>
                            <a:latin typeface="Cambria Math" panose="02040503050406030204" pitchFamily="18" charset="0"/>
                            <a:ea typeface="ＭＳ Ｐゴシック" pitchFamily="34" charset="-128"/>
                          </a:rPr>
                          <m:t>𝑠</m:t>
                        </m:r>
                      </m:e>
                      <m:sub>
                        <m:r>
                          <a:rPr lang="en-US" altLang="ja-JP" sz="2000" b="0" i="1" smtClean="0">
                            <a:solidFill>
                              <a:srgbClr val="C00000"/>
                            </a:solidFill>
                            <a:latin typeface="Cambria Math" panose="02040503050406030204" pitchFamily="18" charset="0"/>
                            <a:ea typeface="ＭＳ Ｐゴシック" pitchFamily="34" charset="-128"/>
                          </a:rPr>
                          <m:t>0</m:t>
                        </m:r>
                      </m:sub>
                    </m:sSub>
                  </m:oMath>
                </a14:m>
                <a:r>
                  <a:rPr lang="en-US" altLang="ja-JP" sz="2000" dirty="0">
                    <a:ea typeface="ＭＳ Ｐゴシック" pitchFamily="34" charset="-128"/>
                  </a:rPr>
                  <a:t>)</a:t>
                </a:r>
              </a:p>
              <a:p>
                <a:pPr lvl="2">
                  <a:lnSpc>
                    <a:spcPct val="80000"/>
                  </a:lnSpc>
                </a:pPr>
                <a:r>
                  <a:rPr lang="en-US" altLang="ja-JP" sz="2000" dirty="0">
                    <a:ea typeface="ＭＳ Ｐゴシック" pitchFamily="34" charset="-128"/>
                  </a:rPr>
                  <a:t>Terminal states: processes end after </a:t>
                </a:r>
                <a:br>
                  <a:rPr lang="en-US" altLang="ja-JP" sz="2000" dirty="0">
                    <a:ea typeface="ＭＳ Ｐゴシック" pitchFamily="34" charset="-128"/>
                  </a:rPr>
                </a:br>
                <a:r>
                  <a:rPr lang="en-US" altLang="ja-JP" sz="2000" dirty="0">
                    <a:ea typeface="ＭＳ Ｐゴシック" pitchFamily="34" charset="-128"/>
                  </a:rPr>
                  <a:t>reaching these states</a:t>
                </a:r>
              </a:p>
            </p:txBody>
          </p:sp>
        </mc:Choice>
        <mc:Fallback>
          <p:sp>
            <p:nvSpPr>
              <p:cNvPr id="22530" name="Rectangle 3"/>
              <p:cNvSpPr>
                <a:spLocks noGrp="1" noRot="1" noChangeAspect="1" noMove="1" noResize="1" noEditPoints="1" noAdjustHandles="1" noChangeArrowheads="1" noChangeShapeType="1" noTextEdit="1"/>
              </p:cNvSpPr>
              <p:nvPr>
                <p:ph idx="1"/>
              </p:nvPr>
            </p:nvSpPr>
            <p:spPr>
              <a:xfrm>
                <a:off x="228599" y="1493838"/>
                <a:ext cx="11769672" cy="5129986"/>
              </a:xfrm>
              <a:blipFill>
                <a:blip r:embed="rId3"/>
                <a:stretch>
                  <a:fillRect l="-754" t="-2222"/>
                </a:stretch>
              </a:blipFill>
            </p:spPr>
            <p:txBody>
              <a:bodyPr/>
              <a:lstStyle/>
              <a:p>
                <a:r>
                  <a:rPr lang="en-US">
                    <a:noFill/>
                  </a:rPr>
                  <a:t> </a:t>
                </a:r>
              </a:p>
            </p:txBody>
          </p:sp>
        </mc:Fallback>
      </mc:AlternateContent>
      <p:pic>
        <p:nvPicPr>
          <p:cNvPr id="7" name="Picture 4"/>
          <p:cNvPicPr>
            <a:picLocks noChangeAspect="1" noChangeArrowheads="1"/>
          </p:cNvPicPr>
          <p:nvPr/>
        </p:nvPicPr>
        <p:blipFill>
          <a:blip r:embed="rId4" cstate="print"/>
          <a:srcRect/>
          <a:stretch>
            <a:fillRect/>
          </a:stretch>
        </p:blipFill>
        <p:spPr bwMode="auto">
          <a:xfrm>
            <a:off x="7254206" y="365432"/>
            <a:ext cx="4495800" cy="3484999"/>
          </a:xfrm>
          <a:prstGeom prst="rect">
            <a:avLst/>
          </a:prstGeom>
          <a:noFill/>
          <a:ln w="9525">
            <a:noFill/>
            <a:miter lim="800000"/>
            <a:headEnd/>
            <a:tailEnd/>
          </a:ln>
        </p:spPr>
      </p:pic>
      <p:pic>
        <p:nvPicPr>
          <p:cNvPr id="9" name="Picture 2"/>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7406606" y="367131"/>
            <a:ext cx="4439265" cy="3197001"/>
          </a:xfrm>
          <a:prstGeom prst="rect">
            <a:avLst/>
          </a:prstGeom>
          <a:noFill/>
        </p:spPr>
      </p:pic>
      <p:pic>
        <p:nvPicPr>
          <p:cNvPr id="11" name="Picture 3"/>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474271" y="2890381"/>
            <a:ext cx="457200" cy="244617"/>
          </a:xfrm>
          <a:prstGeom prst="rect">
            <a:avLst/>
          </a:prstGeom>
          <a:noFill/>
          <a:ln w="9525">
            <a:noFill/>
            <a:miter lim="800000"/>
            <a:headEnd/>
            <a:tailEnd/>
          </a:ln>
        </p:spPr>
      </p:pic>
      <p:pic>
        <p:nvPicPr>
          <p:cNvPr id="12" name="Picture 4"/>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331272" y="2880032"/>
            <a:ext cx="509618" cy="218854"/>
          </a:xfrm>
          <a:prstGeom prst="rect">
            <a:avLst/>
          </a:prstGeom>
          <a:noFill/>
          <a:ln w="9525">
            <a:noFill/>
            <a:miter lim="800000"/>
            <a:headEnd/>
            <a:tailEnd/>
          </a:ln>
        </p:spPr>
      </p:pic>
      <p:pic>
        <p:nvPicPr>
          <p:cNvPr id="13" name="Picture 5"/>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9940871" y="1889432"/>
            <a:ext cx="433322" cy="781050"/>
          </a:xfrm>
          <a:prstGeom prst="rect">
            <a:avLst/>
          </a:prstGeom>
          <a:noFill/>
          <a:ln w="9525">
            <a:noFill/>
            <a:miter lim="800000"/>
            <a:headEnd/>
            <a:tailEnd/>
          </a:ln>
        </p:spPr>
      </p:pic>
      <p:pic>
        <p:nvPicPr>
          <p:cNvPr id="16386" name="Picture 2" descr="C:\Users\Dan\Dropbox\Office\CS 188\Ketrina Art\MDPs\AgentTopDown.png"/>
          <p:cNvPicPr>
            <a:picLocks noChangeAspect="1" noChangeArrowheads="1"/>
          </p:cNvPicPr>
          <p:nvPr/>
        </p:nvPicPr>
        <p:blipFill>
          <a:blip r:embed="rId9" cstate="print"/>
          <a:srcRect/>
          <a:stretch>
            <a:fillRect/>
          </a:stretch>
        </p:blipFill>
        <p:spPr bwMode="auto">
          <a:xfrm>
            <a:off x="9734893" y="2575232"/>
            <a:ext cx="815578" cy="762000"/>
          </a:xfrm>
          <a:prstGeom prst="rect">
            <a:avLst/>
          </a:prstGeom>
          <a:noFill/>
        </p:spPr>
      </p:pic>
      <mc:AlternateContent xmlns:mc="http://schemas.openxmlformats.org/markup-compatibility/2006">
        <mc:Choice xmlns:a14="http://schemas.microsoft.com/office/drawing/2010/main" Requires="a14">
          <p:sp>
            <p:nvSpPr>
              <p:cNvPr id="2" name="Rectangle 1"/>
              <p:cNvSpPr/>
              <p:nvPr/>
            </p:nvSpPr>
            <p:spPr>
              <a:xfrm>
                <a:off x="7301713" y="4525150"/>
                <a:ext cx="4253216" cy="477888"/>
              </a:xfrm>
              <a:prstGeom prst="rect">
                <a:avLst/>
              </a:prstGeom>
            </p:spPr>
            <p:txBody>
              <a:bodyPr wrap="none">
                <a:spAutoFit/>
              </a:bodyPr>
              <a:lstStyle/>
              <a:p>
                <a:r>
                  <a:rPr lang="en-US" sz="2400" dirty="0">
                    <a:solidFill>
                      <a:srgbClr val="CC0000"/>
                    </a:solidFill>
                    <a:ea typeface="ＭＳ Ｐゴシック" pitchFamily="34" charset="-128"/>
                  </a:rPr>
                  <a:t>R(</a:t>
                </a:r>
                <a14:m>
                  <m:oMath xmlns:m="http://schemas.openxmlformats.org/officeDocument/2006/math">
                    <m:sSub>
                      <m:sSubPr>
                        <m:ctrlPr>
                          <a:rPr lang="en-US" sz="2400" b="0" i="1" smtClean="0">
                            <a:solidFill>
                              <a:srgbClr val="CC0000"/>
                            </a:solidFill>
                            <a:latin typeface="Cambria Math" panose="02040503050406030204" pitchFamily="18" charset="0"/>
                            <a:ea typeface="ＭＳ Ｐゴシック" pitchFamily="34" charset="-128"/>
                          </a:rPr>
                        </m:ctrlPr>
                      </m:sSubPr>
                      <m:e>
                        <m:r>
                          <a:rPr lang="en-US" sz="2400" b="0" i="1" smtClean="0">
                            <a:solidFill>
                              <a:srgbClr val="CC0000"/>
                            </a:solidFill>
                            <a:latin typeface="Cambria Math" panose="02040503050406030204" pitchFamily="18" charset="0"/>
                            <a:ea typeface="ＭＳ Ｐゴシック" pitchFamily="34" charset="-128"/>
                          </a:rPr>
                          <m:t>𝑠</m:t>
                        </m:r>
                      </m:e>
                      <m:sub>
                        <m:r>
                          <a:rPr lang="en-US" sz="2400" b="0" i="1" smtClean="0">
                            <a:solidFill>
                              <a:srgbClr val="CC0000"/>
                            </a:solidFill>
                            <a:latin typeface="Cambria Math" panose="02040503050406030204" pitchFamily="18" charset="0"/>
                            <a:ea typeface="ＭＳ Ｐゴシック" pitchFamily="34" charset="-128"/>
                          </a:rPr>
                          <m:t>4,2</m:t>
                        </m:r>
                      </m:sub>
                    </m:sSub>
                  </m:oMath>
                </a14:m>
                <a:r>
                  <a:rPr lang="en-US" sz="2400" dirty="0">
                    <a:solidFill>
                      <a:srgbClr val="CC0000"/>
                    </a:solidFill>
                    <a:ea typeface="ＭＳ Ｐゴシック" pitchFamily="34" charset="-128"/>
                  </a:rPr>
                  <a:t>, </a:t>
                </a:r>
                <a14:m>
                  <m:oMath xmlns:m="http://schemas.openxmlformats.org/officeDocument/2006/math">
                    <m:r>
                      <a:rPr lang="en-US" sz="2400" b="0" i="1" dirty="0" smtClean="0">
                        <a:solidFill>
                          <a:srgbClr val="CC0000"/>
                        </a:solidFill>
                        <a:latin typeface="Cambria Math" panose="02040503050406030204" pitchFamily="18" charset="0"/>
                        <a:ea typeface="ＭＳ Ｐゴシック" pitchFamily="34" charset="-128"/>
                      </a:rPr>
                      <m:t>𝑒𝑥𝑖𝑡</m:t>
                    </m:r>
                  </m:oMath>
                </a14:m>
                <a:r>
                  <a:rPr lang="en-US" sz="2400" dirty="0">
                    <a:solidFill>
                      <a:srgbClr val="CC0000"/>
                    </a:solidFill>
                    <a:ea typeface="ＭＳ Ｐゴシック" pitchFamily="34" charset="-128"/>
                  </a:rPr>
                  <a:t>, </a:t>
                </a:r>
                <a14:m>
                  <m:oMath xmlns:m="http://schemas.openxmlformats.org/officeDocument/2006/math">
                    <m:sSub>
                      <m:sSubPr>
                        <m:ctrlPr>
                          <a:rPr lang="en-US" sz="2400" b="0" i="1" smtClean="0">
                            <a:solidFill>
                              <a:srgbClr val="CC0000"/>
                            </a:solidFill>
                            <a:latin typeface="Cambria Math" panose="02040503050406030204" pitchFamily="18" charset="0"/>
                            <a:ea typeface="ＭＳ Ｐゴシック" pitchFamily="34" charset="-128"/>
                          </a:rPr>
                        </m:ctrlPr>
                      </m:sSubPr>
                      <m:e>
                        <m:r>
                          <a:rPr lang="en-US" sz="2400" b="0" i="1" smtClean="0">
                            <a:solidFill>
                              <a:srgbClr val="CC0000"/>
                            </a:solidFill>
                            <a:latin typeface="Cambria Math" panose="02040503050406030204" pitchFamily="18" charset="0"/>
                            <a:ea typeface="ＭＳ Ｐゴシック" pitchFamily="34" charset="-128"/>
                          </a:rPr>
                          <m:t>𝑠</m:t>
                        </m:r>
                      </m:e>
                      <m:sub>
                        <m:r>
                          <a:rPr lang="en-US" sz="2400" b="0" i="1" smtClean="0">
                            <a:solidFill>
                              <a:srgbClr val="CC0000"/>
                            </a:solidFill>
                            <a:latin typeface="Cambria Math" panose="02040503050406030204" pitchFamily="18" charset="0"/>
                            <a:ea typeface="ＭＳ Ｐゴシック" pitchFamily="34" charset="-128"/>
                          </a:rPr>
                          <m:t>𝑣𝑖𝑟𝑡𝑢𝑎𝑙</m:t>
                        </m:r>
                        <m:r>
                          <a:rPr lang="en-US" sz="2400" b="0" i="1" smtClean="0">
                            <a:solidFill>
                              <a:srgbClr val="CC0000"/>
                            </a:solidFill>
                            <a:latin typeface="Cambria Math" panose="02040503050406030204" pitchFamily="18" charset="0"/>
                            <a:ea typeface="ＭＳ Ｐゴシック" pitchFamily="34" charset="-128"/>
                          </a:rPr>
                          <m:t>_</m:t>
                        </m:r>
                        <m:r>
                          <a:rPr lang="en-US" sz="2400" b="0" i="1" smtClean="0">
                            <a:solidFill>
                              <a:srgbClr val="CC0000"/>
                            </a:solidFill>
                            <a:latin typeface="Cambria Math" panose="02040503050406030204" pitchFamily="18" charset="0"/>
                            <a:ea typeface="ＭＳ Ｐゴシック" pitchFamily="34" charset="-128"/>
                          </a:rPr>
                          <m:t>𝑡𝑒𝑟𝑚𝑖𝑛𝑎𝑙</m:t>
                        </m:r>
                      </m:sub>
                    </m:sSub>
                  </m:oMath>
                </a14:m>
                <a:r>
                  <a:rPr lang="en-US" altLang="ja-JP" sz="2400" dirty="0">
                    <a:solidFill>
                      <a:srgbClr val="CC0000"/>
                    </a:solidFill>
                    <a:ea typeface="ＭＳ Ｐゴシック" pitchFamily="34" charset="-128"/>
                  </a:rPr>
                  <a:t>)=-1</a:t>
                </a:r>
                <a:endParaRPr lang="en-US" sz="2400" dirty="0"/>
              </a:p>
            </p:txBody>
          </p:sp>
        </mc:Choice>
        <mc:Fallback>
          <p:sp>
            <p:nvSpPr>
              <p:cNvPr id="2" name="Rectangle 1"/>
              <p:cNvSpPr>
                <a:spLocks noRot="1" noChangeAspect="1" noMove="1" noResize="1" noEditPoints="1" noAdjustHandles="1" noChangeArrowheads="1" noChangeShapeType="1" noTextEdit="1"/>
              </p:cNvSpPr>
              <p:nvPr/>
            </p:nvSpPr>
            <p:spPr>
              <a:xfrm>
                <a:off x="7301713" y="4525150"/>
                <a:ext cx="4253216" cy="477888"/>
              </a:xfrm>
              <a:prstGeom prst="rect">
                <a:avLst/>
              </a:prstGeom>
              <a:blipFill>
                <a:blip r:embed="rId10"/>
                <a:stretch>
                  <a:fillRect l="-2083" t="-7692" r="-5060" b="-205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7257997" y="5042284"/>
                <a:ext cx="4535281" cy="477888"/>
              </a:xfrm>
              <a:prstGeom prst="rect">
                <a:avLst/>
              </a:prstGeom>
            </p:spPr>
            <p:txBody>
              <a:bodyPr wrap="none">
                <a:spAutoFit/>
              </a:bodyPr>
              <a:lstStyle/>
              <a:p>
                <a:r>
                  <a:rPr lang="en-US" sz="2400" dirty="0">
                    <a:solidFill>
                      <a:srgbClr val="CC0000"/>
                    </a:solidFill>
                    <a:ea typeface="ＭＳ Ｐゴシック" pitchFamily="34" charset="-128"/>
                  </a:rPr>
                  <a:t>R(</a:t>
                </a:r>
                <a14:m>
                  <m:oMath xmlns:m="http://schemas.openxmlformats.org/officeDocument/2006/math">
                    <m:sSub>
                      <m:sSubPr>
                        <m:ctrlPr>
                          <a:rPr lang="en-US" sz="2400" b="0" i="1" smtClean="0">
                            <a:solidFill>
                              <a:srgbClr val="CC0000"/>
                            </a:solidFill>
                            <a:latin typeface="Cambria Math" panose="02040503050406030204" pitchFamily="18" charset="0"/>
                            <a:ea typeface="ＭＳ Ｐゴシック" pitchFamily="34" charset="-128"/>
                          </a:rPr>
                        </m:ctrlPr>
                      </m:sSubPr>
                      <m:e>
                        <m:r>
                          <a:rPr lang="en-US" sz="2400" b="0" i="1" smtClean="0">
                            <a:solidFill>
                              <a:srgbClr val="CC0000"/>
                            </a:solidFill>
                            <a:latin typeface="Cambria Math" panose="02040503050406030204" pitchFamily="18" charset="0"/>
                            <a:ea typeface="ＭＳ Ｐゴシック" pitchFamily="34" charset="-128"/>
                          </a:rPr>
                          <m:t>𝑠</m:t>
                        </m:r>
                      </m:e>
                      <m:sub>
                        <m:r>
                          <a:rPr lang="en-US" sz="2400" b="0" i="1" smtClean="0">
                            <a:solidFill>
                              <a:srgbClr val="CC0000"/>
                            </a:solidFill>
                            <a:latin typeface="Cambria Math" panose="02040503050406030204" pitchFamily="18" charset="0"/>
                            <a:ea typeface="ＭＳ Ｐゴシック" pitchFamily="34" charset="-128"/>
                          </a:rPr>
                          <m:t>4,2</m:t>
                        </m:r>
                      </m:sub>
                    </m:sSub>
                  </m:oMath>
                </a14:m>
                <a:r>
                  <a:rPr lang="en-US" altLang="ja-JP" sz="2400" dirty="0">
                    <a:solidFill>
                      <a:srgbClr val="CC0000"/>
                    </a:solidFill>
                    <a:ea typeface="ＭＳ Ｐゴシック" pitchFamily="34" charset="-128"/>
                  </a:rPr>
                  <a:t>)=-1, no virtual terminal state</a:t>
                </a:r>
                <a:endParaRPr lang="en-US" sz="2400" dirty="0"/>
              </a:p>
            </p:txBody>
          </p:sp>
        </mc:Choice>
        <mc:Fallback>
          <p:sp>
            <p:nvSpPr>
              <p:cNvPr id="14" name="Rectangle 13"/>
              <p:cNvSpPr>
                <a:spLocks noRot="1" noChangeAspect="1" noMove="1" noResize="1" noEditPoints="1" noAdjustHandles="1" noChangeArrowheads="1" noChangeShapeType="1" noTextEdit="1"/>
              </p:cNvSpPr>
              <p:nvPr/>
            </p:nvSpPr>
            <p:spPr>
              <a:xfrm>
                <a:off x="7257997" y="5042284"/>
                <a:ext cx="4535281" cy="477888"/>
              </a:xfrm>
              <a:prstGeom prst="rect">
                <a:avLst/>
              </a:prstGeom>
              <a:blipFill>
                <a:blip r:embed="rId11"/>
                <a:stretch>
                  <a:fillRect l="-1671" t="-7692" r="-8078" b="-20513"/>
                </a:stretch>
              </a:blipFill>
            </p:spPr>
            <p:txBody>
              <a:bodyPr/>
              <a:lstStyle/>
              <a:p>
                <a:r>
                  <a:rPr lang="en-US">
                    <a:noFill/>
                  </a:rPr>
                  <a:t> </a:t>
                </a:r>
              </a:p>
            </p:txBody>
          </p:sp>
        </mc:Fallback>
      </mc:AlternateContent>
      <p:sp>
        <p:nvSpPr>
          <p:cNvPr id="3" name="TextBox 2"/>
          <p:cNvSpPr txBox="1"/>
          <p:nvPr/>
        </p:nvSpPr>
        <p:spPr>
          <a:xfrm>
            <a:off x="6927273" y="3952240"/>
            <a:ext cx="5133349" cy="461665"/>
          </a:xfrm>
          <a:prstGeom prst="rect">
            <a:avLst/>
          </a:prstGeom>
          <a:noFill/>
        </p:spPr>
        <p:txBody>
          <a:bodyPr wrap="square" rtlCol="0">
            <a:spAutoFit/>
          </a:bodyPr>
          <a:lstStyle/>
          <a:p>
            <a:r>
              <a:rPr lang="en-US" sz="2400" dirty="0">
                <a:solidFill>
                  <a:schemeClr val="tx2"/>
                </a:solidFill>
              </a:rPr>
              <a:t>The Grid World problem as an MDP</a:t>
            </a:r>
          </a:p>
        </p:txBody>
      </p:sp>
      <p:sp>
        <p:nvSpPr>
          <p:cNvPr id="15" name="TextBox 14"/>
          <p:cNvSpPr txBox="1"/>
          <p:nvPr/>
        </p:nvSpPr>
        <p:spPr>
          <a:xfrm>
            <a:off x="612695" y="6142056"/>
            <a:ext cx="11001480" cy="461665"/>
          </a:xfrm>
          <a:prstGeom prst="rect">
            <a:avLst/>
          </a:prstGeom>
          <a:noFill/>
        </p:spPr>
        <p:txBody>
          <a:bodyPr wrap="square" rtlCol="0">
            <a:spAutoFit/>
          </a:bodyPr>
          <a:lstStyle/>
          <a:p>
            <a:r>
              <a:rPr lang="en-US" sz="2400" dirty="0">
                <a:solidFill>
                  <a:schemeClr val="tx2"/>
                </a:solidFill>
              </a:rPr>
              <a:t>How to define the terminal states &amp; reward function for the Grid World problem?</a:t>
            </a:r>
          </a:p>
        </p:txBody>
      </p:sp>
      <p:sp>
        <p:nvSpPr>
          <p:cNvPr id="4" name="Rectangle 3"/>
          <p:cNvSpPr/>
          <p:nvPr/>
        </p:nvSpPr>
        <p:spPr>
          <a:xfrm>
            <a:off x="7074091" y="4456386"/>
            <a:ext cx="4719187" cy="62536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 name="Slide Number Placeholder 4">
            <a:extLst>
              <a:ext uri="{FF2B5EF4-FFF2-40B4-BE49-F238E27FC236}">
                <a16:creationId xmlns:a16="http://schemas.microsoft.com/office/drawing/2014/main" id="{5D863E2A-CD77-CC4E-9562-EF3F28B7C638}"/>
              </a:ext>
            </a:extLst>
          </p:cNvPr>
          <p:cNvSpPr>
            <a:spLocks noGrp="1"/>
          </p:cNvSpPr>
          <p:nvPr>
            <p:ph type="sldNum" sz="quarter" idx="12"/>
          </p:nvPr>
        </p:nvSpPr>
        <p:spPr/>
        <p:txBody>
          <a:bodyPr/>
          <a:lstStyle/>
          <a:p>
            <a:fld id="{A2EF37A0-74FC-AB4F-AE4C-D9BFC6719E9F}" type="slidenum">
              <a:rPr lang="en-US" smtClean="0"/>
              <a:t>7</a:t>
            </a:fld>
            <a:endParaRPr lang="en-US"/>
          </a:p>
        </p:txBody>
      </p:sp>
    </p:spTree>
    <p:extLst>
      <p:ext uri="{BB962C8B-B14F-4D97-AF65-F5344CB8AC3E}">
        <p14:creationId xmlns:p14="http://schemas.microsoft.com/office/powerpoint/2010/main" val="20709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0">
                                            <p:txEl>
                                              <p:pRg st="1" end="1"/>
                                            </p:txEl>
                                          </p:spTgt>
                                        </p:tgtEl>
                                        <p:attrNameLst>
                                          <p:attrName>style.visibility</p:attrName>
                                        </p:attrNameLst>
                                      </p:cBhvr>
                                      <p:to>
                                        <p:strVal val="visible"/>
                                      </p:to>
                                    </p:set>
                                    <p:animEffect transition="in" filter="fade">
                                      <p:cBhvr>
                                        <p:cTn id="7" dur="500"/>
                                        <p:tgtEl>
                                          <p:spTgt spid="225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0">
                                            <p:txEl>
                                              <p:pRg st="2" end="2"/>
                                            </p:txEl>
                                          </p:spTgt>
                                        </p:tgtEl>
                                        <p:attrNameLst>
                                          <p:attrName>style.visibility</p:attrName>
                                        </p:attrNameLst>
                                      </p:cBhvr>
                                      <p:to>
                                        <p:strVal val="visible"/>
                                      </p:to>
                                    </p:set>
                                    <p:animEffect transition="in" filter="fade">
                                      <p:cBhvr>
                                        <p:cTn id="12" dur="500"/>
                                        <p:tgtEl>
                                          <p:spTgt spid="225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30">
                                            <p:txEl>
                                              <p:pRg st="3" end="3"/>
                                            </p:txEl>
                                          </p:spTgt>
                                        </p:tgtEl>
                                        <p:attrNameLst>
                                          <p:attrName>style.visibility</p:attrName>
                                        </p:attrNameLst>
                                      </p:cBhvr>
                                      <p:to>
                                        <p:strVal val="visible"/>
                                      </p:to>
                                    </p:set>
                                    <p:animEffect transition="in" filter="fade">
                                      <p:cBhvr>
                                        <p:cTn id="17" dur="500"/>
                                        <p:tgtEl>
                                          <p:spTgt spid="22530">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2530">
                                            <p:txEl>
                                              <p:pRg st="4" end="4"/>
                                            </p:txEl>
                                          </p:spTgt>
                                        </p:tgtEl>
                                        <p:attrNameLst>
                                          <p:attrName>style.visibility</p:attrName>
                                        </p:attrNameLst>
                                      </p:cBhvr>
                                      <p:to>
                                        <p:strVal val="visible"/>
                                      </p:to>
                                    </p:set>
                                    <p:animEffect transition="in" filter="fade">
                                      <p:cBhvr>
                                        <p:cTn id="20" dur="500"/>
                                        <p:tgtEl>
                                          <p:spTgt spid="22530">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530">
                                            <p:txEl>
                                              <p:pRg st="5" end="5"/>
                                            </p:txEl>
                                          </p:spTgt>
                                        </p:tgtEl>
                                        <p:attrNameLst>
                                          <p:attrName>style.visibility</p:attrName>
                                        </p:attrNameLst>
                                      </p:cBhvr>
                                      <p:to>
                                        <p:strVal val="visible"/>
                                      </p:to>
                                    </p:set>
                                    <p:animEffect transition="in" filter="fade">
                                      <p:cBhvr>
                                        <p:cTn id="25" dur="500"/>
                                        <p:tgtEl>
                                          <p:spTgt spid="22530">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2530">
                                            <p:txEl>
                                              <p:pRg st="6" end="6"/>
                                            </p:txEl>
                                          </p:spTgt>
                                        </p:tgtEl>
                                        <p:attrNameLst>
                                          <p:attrName>style.visibility</p:attrName>
                                        </p:attrNameLst>
                                      </p:cBhvr>
                                      <p:to>
                                        <p:strVal val="visible"/>
                                      </p:to>
                                    </p:set>
                                    <p:animEffect transition="in" filter="fade">
                                      <p:cBhvr>
                                        <p:cTn id="28" dur="500"/>
                                        <p:tgtEl>
                                          <p:spTgt spid="22530">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2530">
                                            <p:txEl>
                                              <p:pRg st="7" end="7"/>
                                            </p:txEl>
                                          </p:spTgt>
                                        </p:tgtEl>
                                        <p:attrNameLst>
                                          <p:attrName>style.visibility</p:attrName>
                                        </p:attrNameLst>
                                      </p:cBhvr>
                                      <p:to>
                                        <p:strVal val="visible"/>
                                      </p:to>
                                    </p:set>
                                    <p:animEffect transition="in" filter="fade">
                                      <p:cBhvr>
                                        <p:cTn id="31" dur="500"/>
                                        <p:tgtEl>
                                          <p:spTgt spid="22530">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530">
                                            <p:txEl>
                                              <p:pRg st="9" end="9"/>
                                            </p:txEl>
                                          </p:spTgt>
                                        </p:tgtEl>
                                        <p:attrNameLst>
                                          <p:attrName>style.visibility</p:attrName>
                                        </p:attrNameLst>
                                      </p:cBhvr>
                                      <p:to>
                                        <p:strVal val="visible"/>
                                      </p:to>
                                    </p:set>
                                    <p:animEffect transition="in" filter="fade">
                                      <p:cBhvr>
                                        <p:cTn id="36" dur="500"/>
                                        <p:tgtEl>
                                          <p:spTgt spid="22530">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2530">
                                            <p:txEl>
                                              <p:pRg st="10" end="10"/>
                                            </p:txEl>
                                          </p:spTgt>
                                        </p:tgtEl>
                                        <p:attrNameLst>
                                          <p:attrName>style.visibility</p:attrName>
                                        </p:attrNameLst>
                                      </p:cBhvr>
                                      <p:to>
                                        <p:strVal val="visible"/>
                                      </p:to>
                                    </p:set>
                                    <p:animEffect transition="in" filter="fade">
                                      <p:cBhvr>
                                        <p:cTn id="39" dur="500"/>
                                        <p:tgtEl>
                                          <p:spTgt spid="22530">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2530">
                                            <p:txEl>
                                              <p:pRg st="11" end="11"/>
                                            </p:txEl>
                                          </p:spTgt>
                                        </p:tgtEl>
                                        <p:attrNameLst>
                                          <p:attrName>style.visibility</p:attrName>
                                        </p:attrNameLst>
                                      </p:cBhvr>
                                      <p:to>
                                        <p:strVal val="visible"/>
                                      </p:to>
                                    </p:set>
                                    <p:animEffect transition="in" filter="fade">
                                      <p:cBhvr>
                                        <p:cTn id="44" dur="500"/>
                                        <p:tgtEl>
                                          <p:spTgt spid="22530">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2530">
                                            <p:txEl>
                                              <p:pRg st="12" end="12"/>
                                            </p:txEl>
                                          </p:spTgt>
                                        </p:tgtEl>
                                        <p:attrNameLst>
                                          <p:attrName>style.visibility</p:attrName>
                                        </p:attrNameLst>
                                      </p:cBhvr>
                                      <p:to>
                                        <p:strVal val="visible"/>
                                      </p:to>
                                    </p:set>
                                    <p:animEffect transition="in" filter="fade">
                                      <p:cBhvr>
                                        <p:cTn id="49" dur="500"/>
                                        <p:tgtEl>
                                          <p:spTgt spid="22530">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fade">
                                      <p:cBhvr>
                                        <p:cTn id="6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609600" y="152718"/>
            <a:ext cx="6012873" cy="1371600"/>
          </a:xfrm>
        </p:spPr>
        <p:txBody>
          <a:bodyPr/>
          <a:lstStyle/>
          <a:p>
            <a:r>
              <a:rPr lang="en-US" dirty="0">
                <a:ea typeface="ＭＳ Ｐゴシック" pitchFamily="34" charset="-128"/>
              </a:rPr>
              <a:t>Markov Decision Process (MDP)</a:t>
            </a:r>
          </a:p>
        </p:txBody>
      </p:sp>
      <p:sp>
        <p:nvSpPr>
          <p:cNvPr id="22530" name="Rectangle 3"/>
          <p:cNvSpPr>
            <a:spLocks noGrp="1" noChangeArrowheads="1"/>
          </p:cNvSpPr>
          <p:nvPr>
            <p:ph idx="1"/>
          </p:nvPr>
        </p:nvSpPr>
        <p:spPr>
          <a:xfrm>
            <a:off x="228599" y="1493838"/>
            <a:ext cx="11769672" cy="5129986"/>
          </a:xfrm>
        </p:spPr>
        <p:txBody>
          <a:bodyPr/>
          <a:lstStyle/>
          <a:p>
            <a:pPr>
              <a:lnSpc>
                <a:spcPct val="80000"/>
              </a:lnSpc>
            </a:pPr>
            <a:r>
              <a:rPr lang="en-US" sz="2400" dirty="0">
                <a:ea typeface="ＭＳ Ｐゴシック" pitchFamily="34" charset="-128"/>
              </a:rPr>
              <a:t>An MDP is defined by a tuple </a:t>
            </a:r>
            <a:r>
              <a:rPr lang="en-US" sz="2400" dirty="0">
                <a:solidFill>
                  <a:srgbClr val="CC0000"/>
                </a:solidFill>
                <a:ea typeface="ＭＳ Ｐゴシック" pitchFamily="34" charset="-128"/>
              </a:rPr>
              <a:t>(S,A,T,R)</a:t>
            </a:r>
          </a:p>
          <a:p>
            <a:pPr>
              <a:lnSpc>
                <a:spcPct val="80000"/>
              </a:lnSpc>
            </a:pPr>
            <a:endParaRPr lang="en-US" altLang="ja-JP" sz="2400" dirty="0">
              <a:ea typeface="ＭＳ Ｐゴシック" pitchFamily="34" charset="-128"/>
            </a:endParaRPr>
          </a:p>
          <a:p>
            <a:pPr>
              <a:lnSpc>
                <a:spcPct val="80000"/>
              </a:lnSpc>
            </a:pPr>
            <a:r>
              <a:rPr lang="en-US" altLang="ja-JP" sz="2400" dirty="0">
                <a:ea typeface="ＭＳ Ｐゴシック" pitchFamily="34" charset="-128"/>
              </a:rPr>
              <a:t>Why is it called Markov Decision Process?</a:t>
            </a:r>
          </a:p>
          <a:p>
            <a:pPr>
              <a:lnSpc>
                <a:spcPct val="80000"/>
              </a:lnSpc>
            </a:pPr>
            <a:endParaRPr lang="en-US" altLang="ja-JP" sz="2400" dirty="0">
              <a:ea typeface="ＭＳ Ｐゴシック" pitchFamily="34" charset="-128"/>
            </a:endParaRPr>
          </a:p>
          <a:p>
            <a:pPr>
              <a:lnSpc>
                <a:spcPct val="80000"/>
              </a:lnSpc>
            </a:pPr>
            <a:r>
              <a:rPr lang="en-US" altLang="ja-JP" sz="2400" dirty="0">
                <a:ea typeface="ＭＳ Ｐゴシック" pitchFamily="34" charset="-128"/>
              </a:rPr>
              <a:t>Decision:</a:t>
            </a:r>
          </a:p>
          <a:p>
            <a:pPr>
              <a:lnSpc>
                <a:spcPct val="80000"/>
              </a:lnSpc>
            </a:pPr>
            <a:endParaRPr lang="en-US" altLang="ja-JP" sz="2400" dirty="0">
              <a:ea typeface="ＭＳ Ｐゴシック" pitchFamily="34" charset="-128"/>
            </a:endParaRPr>
          </a:p>
          <a:p>
            <a:pPr>
              <a:lnSpc>
                <a:spcPct val="80000"/>
              </a:lnSpc>
            </a:pPr>
            <a:endParaRPr lang="en-US" altLang="ja-JP" sz="2400" dirty="0">
              <a:ea typeface="ＭＳ Ｐゴシック" pitchFamily="34" charset="-128"/>
            </a:endParaRPr>
          </a:p>
          <a:p>
            <a:pPr>
              <a:lnSpc>
                <a:spcPct val="80000"/>
              </a:lnSpc>
            </a:pPr>
            <a:r>
              <a:rPr lang="en-US" altLang="ja-JP" sz="2400" dirty="0">
                <a:ea typeface="ＭＳ Ｐゴシック" pitchFamily="34" charset="-128"/>
              </a:rPr>
              <a:t>Process:</a:t>
            </a:r>
          </a:p>
        </p:txBody>
      </p:sp>
      <p:pic>
        <p:nvPicPr>
          <p:cNvPr id="7" name="Picture 4"/>
          <p:cNvPicPr>
            <a:picLocks noChangeAspect="1" noChangeArrowheads="1"/>
          </p:cNvPicPr>
          <p:nvPr/>
        </p:nvPicPr>
        <p:blipFill>
          <a:blip r:embed="rId3" cstate="print"/>
          <a:srcRect/>
          <a:stretch>
            <a:fillRect/>
          </a:stretch>
        </p:blipFill>
        <p:spPr bwMode="auto">
          <a:xfrm>
            <a:off x="7254206" y="365432"/>
            <a:ext cx="4495800" cy="3484999"/>
          </a:xfrm>
          <a:prstGeom prst="rect">
            <a:avLst/>
          </a:prstGeom>
          <a:noFill/>
          <a:ln w="9525">
            <a:noFill/>
            <a:miter lim="800000"/>
            <a:headEnd/>
            <a:tailEnd/>
          </a:ln>
        </p:spPr>
      </p:pic>
      <p:pic>
        <p:nvPicPr>
          <p:cNvPr id="9" name="Picture 2"/>
          <p:cNvPicPr>
            <a:picLocks noChangeAspect="1" noChangeArrowheads="1"/>
          </p:cNvPicPr>
          <p:nvPr/>
        </p:nvPicPr>
        <p:blipFill>
          <a:blip r:embed="rId4">
            <a:extLst>
              <a:ext uri="{28A0092B-C50C-407E-A947-70E740481C1C}">
                <a14:useLocalDpi xmlns:a14="http://schemas.microsoft.com/office/drawing/2010/main"/>
              </a:ext>
            </a:extLst>
          </a:blip>
          <a:stretch>
            <a:fillRect/>
          </a:stretch>
        </p:blipFill>
        <p:spPr bwMode="auto">
          <a:xfrm>
            <a:off x="7406606" y="367131"/>
            <a:ext cx="4439265" cy="3197001"/>
          </a:xfrm>
          <a:prstGeom prst="rect">
            <a:avLst/>
          </a:prstGeom>
          <a:noFill/>
        </p:spPr>
      </p:pic>
      <p:pic>
        <p:nvPicPr>
          <p:cNvPr id="11" name="Picture 3"/>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474271" y="2890381"/>
            <a:ext cx="457200" cy="244617"/>
          </a:xfrm>
          <a:prstGeom prst="rect">
            <a:avLst/>
          </a:prstGeom>
          <a:noFill/>
          <a:ln w="9525">
            <a:noFill/>
            <a:miter lim="800000"/>
            <a:headEnd/>
            <a:tailEnd/>
          </a:ln>
        </p:spPr>
      </p:pic>
      <p:pic>
        <p:nvPicPr>
          <p:cNvPr id="12" name="Picture 4"/>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331272" y="2880032"/>
            <a:ext cx="509618" cy="218854"/>
          </a:xfrm>
          <a:prstGeom prst="rect">
            <a:avLst/>
          </a:prstGeom>
          <a:noFill/>
          <a:ln w="9525">
            <a:noFill/>
            <a:miter lim="800000"/>
            <a:headEnd/>
            <a:tailEnd/>
          </a:ln>
        </p:spPr>
      </p:pic>
      <p:pic>
        <p:nvPicPr>
          <p:cNvPr id="13" name="Picture 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9940871" y="1889432"/>
            <a:ext cx="433322" cy="781050"/>
          </a:xfrm>
          <a:prstGeom prst="rect">
            <a:avLst/>
          </a:prstGeom>
          <a:noFill/>
          <a:ln w="9525">
            <a:noFill/>
            <a:miter lim="800000"/>
            <a:headEnd/>
            <a:tailEnd/>
          </a:ln>
        </p:spPr>
      </p:pic>
      <p:pic>
        <p:nvPicPr>
          <p:cNvPr id="16386" name="Picture 2" descr="C:\Users\Dan\Dropbox\Office\CS 188\Ketrina Art\MDPs\AgentTopDown.png"/>
          <p:cNvPicPr>
            <a:picLocks noChangeAspect="1" noChangeArrowheads="1"/>
          </p:cNvPicPr>
          <p:nvPr/>
        </p:nvPicPr>
        <p:blipFill>
          <a:blip r:embed="rId8" cstate="print"/>
          <a:srcRect/>
          <a:stretch>
            <a:fillRect/>
          </a:stretch>
        </p:blipFill>
        <p:spPr bwMode="auto">
          <a:xfrm>
            <a:off x="9734893" y="2575232"/>
            <a:ext cx="815578" cy="762000"/>
          </a:xfrm>
          <a:prstGeom prst="rect">
            <a:avLst/>
          </a:prstGeom>
          <a:noFill/>
        </p:spPr>
      </p:pic>
      <p:sp>
        <p:nvSpPr>
          <p:cNvPr id="2" name="Slide Number Placeholder 1">
            <a:extLst>
              <a:ext uri="{FF2B5EF4-FFF2-40B4-BE49-F238E27FC236}">
                <a16:creationId xmlns:a16="http://schemas.microsoft.com/office/drawing/2014/main" id="{B5EFF22E-940F-9543-BBD6-4C2B748490E0}"/>
              </a:ext>
            </a:extLst>
          </p:cNvPr>
          <p:cNvSpPr>
            <a:spLocks noGrp="1"/>
          </p:cNvSpPr>
          <p:nvPr>
            <p:ph type="sldNum" sz="quarter" idx="12"/>
          </p:nvPr>
        </p:nvSpPr>
        <p:spPr/>
        <p:txBody>
          <a:bodyPr/>
          <a:lstStyle/>
          <a:p>
            <a:fld id="{A2EF37A0-74FC-AB4F-AE4C-D9BFC6719E9F}" type="slidenum">
              <a:rPr lang="en-US" smtClean="0"/>
              <a:t>8</a:t>
            </a:fld>
            <a:endParaRPr lang="en-US"/>
          </a:p>
        </p:txBody>
      </p:sp>
    </p:spTree>
    <p:extLst>
      <p:ext uri="{BB962C8B-B14F-4D97-AF65-F5344CB8AC3E}">
        <p14:creationId xmlns:p14="http://schemas.microsoft.com/office/powerpoint/2010/main" val="25720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609600" y="152718"/>
            <a:ext cx="5957455" cy="1371600"/>
          </a:xfrm>
        </p:spPr>
        <p:txBody>
          <a:bodyPr/>
          <a:lstStyle/>
          <a:p>
            <a:r>
              <a:rPr lang="en-US" dirty="0">
                <a:ea typeface="ＭＳ Ｐゴシック" pitchFamily="34" charset="-128"/>
              </a:rPr>
              <a:t>Markov Decision Process (MDP)</a:t>
            </a:r>
          </a:p>
        </p:txBody>
      </p:sp>
      <p:sp>
        <p:nvSpPr>
          <p:cNvPr id="22530" name="Rectangle 3"/>
          <p:cNvSpPr>
            <a:spLocks noGrp="1" noChangeArrowheads="1"/>
          </p:cNvSpPr>
          <p:nvPr>
            <p:ph idx="1"/>
          </p:nvPr>
        </p:nvSpPr>
        <p:spPr>
          <a:xfrm>
            <a:off x="228599" y="1493838"/>
            <a:ext cx="11769672" cy="5129986"/>
          </a:xfrm>
        </p:spPr>
        <p:txBody>
          <a:bodyPr/>
          <a:lstStyle/>
          <a:p>
            <a:pPr>
              <a:lnSpc>
                <a:spcPct val="80000"/>
              </a:lnSpc>
            </a:pPr>
            <a:r>
              <a:rPr lang="en-US" sz="2400" dirty="0">
                <a:ea typeface="ＭＳ Ｐゴシック" pitchFamily="34" charset="-128"/>
              </a:rPr>
              <a:t>An MDP is defined by a tuple </a:t>
            </a:r>
            <a:r>
              <a:rPr lang="en-US" sz="2400" dirty="0">
                <a:solidFill>
                  <a:srgbClr val="CC0000"/>
                </a:solidFill>
                <a:ea typeface="ＭＳ Ｐゴシック" pitchFamily="34" charset="-128"/>
              </a:rPr>
              <a:t>(S,A,T,R)</a:t>
            </a:r>
          </a:p>
          <a:p>
            <a:pPr>
              <a:lnSpc>
                <a:spcPct val="80000"/>
              </a:lnSpc>
            </a:pPr>
            <a:endParaRPr lang="en-US" altLang="ja-JP" sz="2400" dirty="0">
              <a:solidFill>
                <a:srgbClr val="CC0000"/>
              </a:solidFill>
              <a:ea typeface="ＭＳ Ｐゴシック" pitchFamily="34" charset="-128"/>
            </a:endParaRPr>
          </a:p>
          <a:p>
            <a:pPr>
              <a:lnSpc>
                <a:spcPct val="80000"/>
              </a:lnSpc>
            </a:pPr>
            <a:r>
              <a:rPr lang="en-US" altLang="ja-JP" sz="2400" dirty="0">
                <a:ea typeface="ＭＳ Ｐゴシック" pitchFamily="34" charset="-128"/>
              </a:rPr>
              <a:t>Why is it called Markov Decision Process?</a:t>
            </a:r>
          </a:p>
          <a:p>
            <a:pPr>
              <a:lnSpc>
                <a:spcPct val="80000"/>
              </a:lnSpc>
            </a:pPr>
            <a:endParaRPr lang="en-US" altLang="ja-JP" sz="2400" dirty="0">
              <a:ea typeface="ＭＳ Ｐゴシック" pitchFamily="34" charset="-128"/>
            </a:endParaRPr>
          </a:p>
          <a:p>
            <a:pPr>
              <a:lnSpc>
                <a:spcPct val="80000"/>
              </a:lnSpc>
            </a:pPr>
            <a:r>
              <a:rPr lang="en-US" altLang="ja-JP" sz="2400" dirty="0">
                <a:ea typeface="ＭＳ Ｐゴシック" pitchFamily="34" charset="-128"/>
              </a:rPr>
              <a:t>Decision:</a:t>
            </a:r>
          </a:p>
          <a:p>
            <a:pPr>
              <a:lnSpc>
                <a:spcPct val="80000"/>
              </a:lnSpc>
            </a:pPr>
            <a:endParaRPr lang="en-US" altLang="ja-JP" sz="2400" dirty="0">
              <a:ea typeface="ＭＳ Ｐゴシック" pitchFamily="34" charset="-128"/>
            </a:endParaRPr>
          </a:p>
          <a:p>
            <a:pPr>
              <a:lnSpc>
                <a:spcPct val="80000"/>
              </a:lnSpc>
            </a:pPr>
            <a:endParaRPr lang="en-US" altLang="ja-JP" sz="2400" dirty="0">
              <a:ea typeface="ＭＳ Ｐゴシック" pitchFamily="34" charset="-128"/>
            </a:endParaRPr>
          </a:p>
          <a:p>
            <a:pPr>
              <a:lnSpc>
                <a:spcPct val="80000"/>
              </a:lnSpc>
            </a:pPr>
            <a:r>
              <a:rPr lang="en-US" altLang="ja-JP" sz="2400" dirty="0">
                <a:ea typeface="ＭＳ Ｐゴシック" pitchFamily="34" charset="-128"/>
              </a:rPr>
              <a:t>Process:</a:t>
            </a:r>
          </a:p>
        </p:txBody>
      </p:sp>
      <p:pic>
        <p:nvPicPr>
          <p:cNvPr id="7" name="Picture 4"/>
          <p:cNvPicPr>
            <a:picLocks noChangeAspect="1" noChangeArrowheads="1"/>
          </p:cNvPicPr>
          <p:nvPr/>
        </p:nvPicPr>
        <p:blipFill>
          <a:blip r:embed="rId3" cstate="print"/>
          <a:srcRect/>
          <a:stretch>
            <a:fillRect/>
          </a:stretch>
        </p:blipFill>
        <p:spPr bwMode="auto">
          <a:xfrm>
            <a:off x="7254206" y="365432"/>
            <a:ext cx="4495800" cy="3484999"/>
          </a:xfrm>
          <a:prstGeom prst="rect">
            <a:avLst/>
          </a:prstGeom>
          <a:noFill/>
          <a:ln w="9525">
            <a:noFill/>
            <a:miter lim="800000"/>
            <a:headEnd/>
            <a:tailEnd/>
          </a:ln>
        </p:spPr>
      </p:pic>
      <p:pic>
        <p:nvPicPr>
          <p:cNvPr id="9" name="Picture 2"/>
          <p:cNvPicPr>
            <a:picLocks noChangeAspect="1" noChangeArrowheads="1"/>
          </p:cNvPicPr>
          <p:nvPr/>
        </p:nvPicPr>
        <p:blipFill>
          <a:blip r:embed="rId4">
            <a:extLst>
              <a:ext uri="{28A0092B-C50C-407E-A947-70E740481C1C}">
                <a14:useLocalDpi xmlns:a14="http://schemas.microsoft.com/office/drawing/2010/main"/>
              </a:ext>
            </a:extLst>
          </a:blip>
          <a:stretch>
            <a:fillRect/>
          </a:stretch>
        </p:blipFill>
        <p:spPr bwMode="auto">
          <a:xfrm>
            <a:off x="7406606" y="367131"/>
            <a:ext cx="4439265" cy="3197001"/>
          </a:xfrm>
          <a:prstGeom prst="rect">
            <a:avLst/>
          </a:prstGeom>
          <a:noFill/>
        </p:spPr>
      </p:pic>
      <p:pic>
        <p:nvPicPr>
          <p:cNvPr id="11" name="Picture 3"/>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474271" y="2890381"/>
            <a:ext cx="457200" cy="244617"/>
          </a:xfrm>
          <a:prstGeom prst="rect">
            <a:avLst/>
          </a:prstGeom>
          <a:noFill/>
          <a:ln w="9525">
            <a:noFill/>
            <a:miter lim="800000"/>
            <a:headEnd/>
            <a:tailEnd/>
          </a:ln>
        </p:spPr>
      </p:pic>
      <p:pic>
        <p:nvPicPr>
          <p:cNvPr id="12" name="Picture 4"/>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331272" y="2880032"/>
            <a:ext cx="509618" cy="218854"/>
          </a:xfrm>
          <a:prstGeom prst="rect">
            <a:avLst/>
          </a:prstGeom>
          <a:noFill/>
          <a:ln w="9525">
            <a:noFill/>
            <a:miter lim="800000"/>
            <a:headEnd/>
            <a:tailEnd/>
          </a:ln>
        </p:spPr>
      </p:pic>
      <p:pic>
        <p:nvPicPr>
          <p:cNvPr id="13" name="Picture 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9940871" y="1889432"/>
            <a:ext cx="433322" cy="781050"/>
          </a:xfrm>
          <a:prstGeom prst="rect">
            <a:avLst/>
          </a:prstGeom>
          <a:noFill/>
          <a:ln w="9525">
            <a:noFill/>
            <a:miter lim="800000"/>
            <a:headEnd/>
            <a:tailEnd/>
          </a:ln>
        </p:spPr>
      </p:pic>
      <p:pic>
        <p:nvPicPr>
          <p:cNvPr id="16386" name="Picture 2" descr="C:\Users\Dan\Dropbox\Office\CS 188\Ketrina Art\MDPs\AgentTopDown.png"/>
          <p:cNvPicPr>
            <a:picLocks noChangeAspect="1" noChangeArrowheads="1"/>
          </p:cNvPicPr>
          <p:nvPr/>
        </p:nvPicPr>
        <p:blipFill>
          <a:blip r:embed="rId8" cstate="print"/>
          <a:srcRect/>
          <a:stretch>
            <a:fillRect/>
          </a:stretch>
        </p:blipFill>
        <p:spPr bwMode="auto">
          <a:xfrm>
            <a:off x="9734893" y="2575232"/>
            <a:ext cx="815578" cy="762000"/>
          </a:xfrm>
          <a:prstGeom prst="rect">
            <a:avLst/>
          </a:prstGeom>
          <a:noFill/>
        </p:spPr>
      </p:pic>
      <p:sp>
        <p:nvSpPr>
          <p:cNvPr id="2" name="TextBox 1"/>
          <p:cNvSpPr txBox="1"/>
          <p:nvPr/>
        </p:nvSpPr>
        <p:spPr>
          <a:xfrm>
            <a:off x="914400" y="3762748"/>
            <a:ext cx="7217040" cy="461665"/>
          </a:xfrm>
          <a:prstGeom prst="rect">
            <a:avLst/>
          </a:prstGeom>
          <a:noFill/>
        </p:spPr>
        <p:txBody>
          <a:bodyPr wrap="none" rtlCol="0">
            <a:spAutoFit/>
          </a:bodyPr>
          <a:lstStyle/>
          <a:p>
            <a:r>
              <a:rPr lang="en-US" sz="2400" dirty="0">
                <a:solidFill>
                  <a:srgbClr val="C00000"/>
                </a:solidFill>
              </a:rPr>
              <a:t>Agent decides what action to take at each time step</a:t>
            </a:r>
          </a:p>
        </p:txBody>
      </p:sp>
      <p:sp>
        <p:nvSpPr>
          <p:cNvPr id="14" name="TextBox 13"/>
          <p:cNvSpPr txBox="1"/>
          <p:nvPr/>
        </p:nvSpPr>
        <p:spPr>
          <a:xfrm>
            <a:off x="914400" y="5006295"/>
            <a:ext cx="7164590" cy="461665"/>
          </a:xfrm>
          <a:prstGeom prst="rect">
            <a:avLst/>
          </a:prstGeom>
          <a:noFill/>
        </p:spPr>
        <p:txBody>
          <a:bodyPr wrap="none" rtlCol="0">
            <a:spAutoFit/>
          </a:bodyPr>
          <a:lstStyle/>
          <a:p>
            <a:r>
              <a:rPr lang="en-US" sz="2400" dirty="0">
                <a:solidFill>
                  <a:srgbClr val="C00000"/>
                </a:solidFill>
              </a:rPr>
              <a:t>The system (environment + agent) is changing over time</a:t>
            </a:r>
          </a:p>
        </p:txBody>
      </p:sp>
      <p:sp>
        <p:nvSpPr>
          <p:cNvPr id="3" name="Slide Number Placeholder 2">
            <a:extLst>
              <a:ext uri="{FF2B5EF4-FFF2-40B4-BE49-F238E27FC236}">
                <a16:creationId xmlns:a16="http://schemas.microsoft.com/office/drawing/2014/main" id="{A7D94DFA-F954-E140-87CA-E3E75C34A113}"/>
              </a:ext>
            </a:extLst>
          </p:cNvPr>
          <p:cNvSpPr>
            <a:spLocks noGrp="1"/>
          </p:cNvSpPr>
          <p:nvPr>
            <p:ph type="sldNum" sz="quarter" idx="12"/>
          </p:nvPr>
        </p:nvSpPr>
        <p:spPr/>
        <p:txBody>
          <a:bodyPr/>
          <a:lstStyle/>
          <a:p>
            <a:fld id="{A2EF37A0-74FC-AB4F-AE4C-D9BFC6719E9F}" type="slidenum">
              <a:rPr lang="en-US" smtClean="0"/>
              <a:t>9</a:t>
            </a:fld>
            <a:endParaRPr lang="en-US"/>
          </a:p>
        </p:txBody>
      </p:sp>
    </p:spTree>
    <p:extLst>
      <p:ext uri="{BB962C8B-B14F-4D97-AF65-F5344CB8AC3E}">
        <p14:creationId xmlns:p14="http://schemas.microsoft.com/office/powerpoint/2010/main" val="9736340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  template TPT1  env TPENV1  fore 0  back 16777215  eqnno 1"/>
  <p:tag name="FILENAME" val="TP_tmp"/>
  <p:tag name="ORIGWIDTH" val="7"/>
  <p:tag name="PICTUREFILESIZE" val="164"/>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def\pref{\succ}&#10;\def\lequiv{\Leftrightarrow}&#10;\begin{document}&#10;\centering&#10;$[r,r_0,r_1,r_2,\ldots]\pref [r,r'_0,r'_1,r'_2,\ldots]$\\&#10;$\lequiv$\\&#10;$[r_0,r_1,r_2,\ldots]\pref [r'_0,r'_1,r'_2,\ldots]$&#10;\end{document}&#10;"/>
  <p:tag name="EXTERNALNAME" val="txp_fig"/>
  <p:tag name="BLEND" val="False"/>
  <p:tag name="TRANSPARENT" val="False"/>
  <p:tag name="KEEPFILES" val="False"/>
  <p:tag name="DEBUGPAUSE" val="False"/>
  <p:tag name="RESOLUTION" val="1200"/>
  <p:tag name="TIMEOUT" val="(none)"/>
  <p:tag name="BOXWIDTH" val="620"/>
  <p:tag name="BOXHEIGHT" val="374"/>
  <p:tag name="BOXFONT" val="10"/>
  <p:tag name="BOXWRAP" val="False"/>
  <p:tag name="WORKAROUNDTRANSPARENCYBUG" val="False"/>
  <p:tag name="ALLOWFONTSUBSTITUTION" val="False"/>
  <p:tag name="BITMAPFORMAT" val="png16m"/>
  <p:tag name="ORIGWIDTH" val="316"/>
  <p:tag name="PICTUREFILESIZE" val="47868"/>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def\pref{\succ}&#10;\def\lequiv{\Leftrightarrow}&#10;\begin{document}&#10;$U([r_0,r_1,r_2,\ldots]) = r_0 + r_1 + r_2 + \cdots $&#10;\end{document}&#10;"/>
  <p:tag name="FILENAME" val="txp_fig"/>
  <p:tag name="FORMAT" val="png16m"/>
  <p:tag name="RES" val="1200"/>
  <p:tag name="BLEND" val="0"/>
  <p:tag name="TRANSPARENT" val="0"/>
  <p:tag name="TBUG" val="0"/>
  <p:tag name="ALLOWFS" val="0"/>
  <p:tag name="ORIGWIDTH" val="364"/>
  <p:tag name="PICTUREFILESIZE" val="18194"/>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def\pref{\succ}&#10;\def\lequiv{\Leftrightarrow}&#10;\begin{document}&#10;$U([r_0,r_1,r_2,\ldots]) = r_0 + \gamma r_1 + \gamma^2 r_2 \cdots $&#10;\end{document}&#10;"/>
  <p:tag name="FILENAME" val="txp_fig"/>
  <p:tag name="FORMAT" val="png16m"/>
  <p:tag name="RES" val="1200"/>
  <p:tag name="BLEND" val="0"/>
  <p:tag name="TRANSPARENT" val="0"/>
  <p:tag name="TBUG" val="0"/>
  <p:tag name="ALLOWFS" val="0"/>
  <p:tag name="ORIGWIDTH" val="374"/>
  <p:tag name="PICTUREFILESIZE" val="21779"/>
</p:tagLst>
</file>

<file path=ppt/tags/tag13.xml><?xml version="1.0" encoding="utf-8"?>
<p:tagLst xmlns:a="http://schemas.openxmlformats.org/drawingml/2006/main" xmlns:r="http://schemas.openxmlformats.org/officeDocument/2006/relationships" xmlns:p="http://schemas.openxmlformats.org/presentationml/2006/main">
  <p:tag name="TEXPOINT" val="template"/>
  <p:tag name="SOURCE" val="TPT1  equation [a_1, a_2, \ldots] \succ [b_1, b_2, \ldots]  template TPT1  env TPENV1  fore 0  back 16777215  eqnno 3"/>
  <p:tag name="FILENAME" val="TP_tmp"/>
  <p:tag name="ORIGWIDTH" val="101"/>
  <p:tag name="PICTUREFILESIZE" val="4675"/>
</p:tagLst>
</file>

<file path=ppt/tags/tag14.xml><?xml version="1.0" encoding="utf-8"?>
<p:tagLst xmlns:a="http://schemas.openxmlformats.org/drawingml/2006/main" xmlns:r="http://schemas.openxmlformats.org/officeDocument/2006/relationships" xmlns:p="http://schemas.openxmlformats.org/presentationml/2006/main">
  <p:tag name="TEXPOINT" val="template"/>
  <p:tag name="SOURCE" val="TPT1  equation [r, a_1, a_2, \ldots] \succ [r, b_1, b_2, \ldots]  template TPT1  env TPENV1  fore 0  back 16777215  eqnno 3"/>
  <p:tag name="FILENAME" val="TP_tmp"/>
  <p:tag name="ORIGWIDTH" val="119"/>
  <p:tag name="PICTUREFILESIZE" val="5504"/>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U([r_0,\ldots r_{\infty}]) = \sum_{t=0}^{\infty} \gamma^t r_t \leq R_{{\rm max}}/(1-\gamma)}&#10;\]&#10;\end{document}&#10;"/>
  <p:tag name="FILENAME" val="txp_fig"/>
  <p:tag name="FORMAT" val="png16m"/>
  <p:tag name="RES" val="1200"/>
  <p:tag name="BLEND" val="0"/>
  <p:tag name="TRANSPARENT" val="0"/>
  <p:tag name="TBUG" val="0"/>
  <p:tag name="ALLOWFS" val="0"/>
  <p:tag name="ORIGWIDTH" val="395"/>
  <p:tag name="PICTUREFILESIZE" val="43739"/>
</p:tagLst>
</file>

<file path=ppt/tags/tag2.xml><?xml version="1.0" encoding="utf-8"?>
<p:tagLst xmlns:a="http://schemas.openxmlformats.org/drawingml/2006/main" xmlns:r="http://schemas.openxmlformats.org/officeDocument/2006/relationships" xmlns:p="http://schemas.openxmlformats.org/presentationml/2006/main">
  <p:tag name="TEXPOINT" val="template"/>
  <p:tag name="SOURCE" val="TPT1  equation P(S_{t+1} = s' | S_t = s_t, A_t = a_t, S_{t-1}=s_{t-1},A_{t-1}, \ldots S_0 = s_0)  template TPT1  env TPENV1  fore 0  back 16777215  eqnno 1"/>
  <p:tag name="FILENAME" val="TP_tmp"/>
  <p:tag name="ORIGWIDTH" val="259"/>
  <p:tag name="PICTUREFILESIZE" val="8247"/>
</p:tagLst>
</file>

<file path=ppt/tags/tag3.xml><?xml version="1.0" encoding="utf-8"?>
<p:tagLst xmlns:a="http://schemas.openxmlformats.org/drawingml/2006/main" xmlns:r="http://schemas.openxmlformats.org/officeDocument/2006/relationships" xmlns:p="http://schemas.openxmlformats.org/presentationml/2006/main">
  <p:tag name="TEXPOINT" val="template"/>
  <p:tag name="SOURCE" val="TPT1  equation P(S_{t+1} = s' | S_t = s_t, A_t = a_t)  template TPT1  env TPENV1  fore 0  back 16777215  eqnno 1"/>
  <p:tag name="FILENAME" val="TP_tmp"/>
  <p:tag name="ORIGWIDTH" val="126"/>
  <p:tag name="PICTUREFILESIZE" val="4726"/>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rickRed}{1}&#10;\]&#10;\end{document}&#10;"/>
  <p:tag name="FILENAME" val="txp_fig"/>
  <p:tag name="FORMAT" val="png16m"/>
  <p:tag name="RES" val="1200"/>
  <p:tag name="BLEND" val="0"/>
  <p:tag name="TRANSPARENT" val="0"/>
  <p:tag name="TBUG" val="0"/>
  <p:tag name="ALLOWFS" val="0"/>
  <p:tag name="ORIGWIDTH" val="9"/>
  <p:tag name="PICTUREFILESIZE" val="984"/>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rickRed}{\gamma}&#10;\]&#10;\end{document}&#10;"/>
  <p:tag name="FILENAME" val="txp_fig"/>
  <p:tag name="FORMAT" val="png16m"/>
  <p:tag name="RES" val="1200"/>
  <p:tag name="BLEND" val="0"/>
  <p:tag name="TRANSPARENT" val="0"/>
  <p:tag name="TBUG" val="0"/>
  <p:tag name="ALLOWFS" val="0"/>
  <p:tag name="ORIGWIDTH" val="12"/>
  <p:tag name="PICTUREFILESIZE" val="1703"/>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rickRed}{\gamma^2}&#10;\]&#10;\end{document}&#10;"/>
  <p:tag name="FILENAME" val="txp_fig"/>
  <p:tag name="FORMAT" val="png16m"/>
  <p:tag name="RES" val="1200"/>
  <p:tag name="BLEND" val="0"/>
  <p:tag name="TRANSPARENT" val="0"/>
  <p:tag name="TBUG" val="0"/>
  <p:tag name="ALLOWFS" val="0"/>
  <p:tag name="ORIGWIDTH" val="22"/>
  <p:tag name="PICTUREFILESIZE" val="3201"/>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rickRed}{1}&#10;\]&#10;\end{document}&#10;"/>
  <p:tag name="FILENAME" val="txp_fig"/>
  <p:tag name="FORMAT" val="png16m"/>
  <p:tag name="RES" val="1200"/>
  <p:tag name="BLEND" val="0"/>
  <p:tag name="TRANSPARENT" val="0"/>
  <p:tag name="TBUG" val="0"/>
  <p:tag name="ALLOWFS" val="0"/>
  <p:tag name="ORIGWIDTH" val="9"/>
  <p:tag name="PICTUREFILESIZE" val="984"/>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rickRed}{\gamma}&#10;\]&#10;\end{document}&#10;"/>
  <p:tag name="FILENAME" val="txp_fig"/>
  <p:tag name="FORMAT" val="png16m"/>
  <p:tag name="RES" val="1200"/>
  <p:tag name="BLEND" val="0"/>
  <p:tag name="TRANSPARENT" val="0"/>
  <p:tag name="TBUG" val="0"/>
  <p:tag name="ALLOWFS" val="0"/>
  <p:tag name="ORIGWIDTH" val="12"/>
  <p:tag name="PICTUREFILESIZE" val="1703"/>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rickRed}{\gamma^2}&#10;\]&#10;\end{document}&#10;"/>
  <p:tag name="FILENAME" val="txp_fig"/>
  <p:tag name="FORMAT" val="png16m"/>
  <p:tag name="RES" val="1200"/>
  <p:tag name="BLEND" val="0"/>
  <p:tag name="TRANSPARENT" val="0"/>
  <p:tag name="TBUG" val="0"/>
  <p:tag name="ALLOWFS" val="0"/>
  <p:tag name="ORIGWIDTH" val="22"/>
  <p:tag name="PICTUREFILESIZE" val="32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9881</TotalTime>
  <Words>2628</Words>
  <Application>Microsoft Macintosh PowerPoint</Application>
  <PresentationFormat>Widescreen</PresentationFormat>
  <Paragraphs>408</Paragraphs>
  <Slides>33</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Black</vt:lpstr>
      <vt:lpstr>Calibri</vt:lpstr>
      <vt:lpstr>Cambria Math</vt:lpstr>
      <vt:lpstr>Wingdings</vt:lpstr>
      <vt:lpstr>Essential</vt:lpstr>
      <vt:lpstr>Applied Mechanism Design For Social Good</vt:lpstr>
      <vt:lpstr>Announcements</vt:lpstr>
      <vt:lpstr>Markov Decision Processes</vt:lpstr>
      <vt:lpstr>Non-Deterministic Search</vt:lpstr>
      <vt:lpstr>Example: Grid World</vt:lpstr>
      <vt:lpstr>Grid World Actions</vt:lpstr>
      <vt:lpstr>Markov Decision Process (MDP)</vt:lpstr>
      <vt:lpstr>Markov Decision Process (MDP)</vt:lpstr>
      <vt:lpstr>Markov Decision Process (MDP)</vt:lpstr>
      <vt:lpstr>What is “Markovian” about MDPs?</vt:lpstr>
      <vt:lpstr>Policies</vt:lpstr>
      <vt:lpstr>Policies</vt:lpstr>
      <vt:lpstr>Discussion Point!</vt:lpstr>
      <vt:lpstr>Discussion Point!</vt:lpstr>
      <vt:lpstr>Discussion Point!  Policies</vt:lpstr>
      <vt:lpstr>Utilities of Sequences</vt:lpstr>
      <vt:lpstr>Utilities of Sequences</vt:lpstr>
      <vt:lpstr>Discounting</vt:lpstr>
      <vt:lpstr>Discounting</vt:lpstr>
      <vt:lpstr>Discussion Point!</vt:lpstr>
      <vt:lpstr>Discussion Point!</vt:lpstr>
      <vt:lpstr>Stationary Preferences</vt:lpstr>
      <vt:lpstr>Infinite Utilities?!</vt:lpstr>
      <vt:lpstr>Optimal Policy with Discounting</vt:lpstr>
      <vt:lpstr>Optimal Policy with Discounting</vt:lpstr>
      <vt:lpstr>Optimal Policy with Discounting</vt:lpstr>
      <vt:lpstr>Optimal Policy with Discounting</vt:lpstr>
      <vt:lpstr>Optimal Policy with Discounting</vt:lpstr>
      <vt:lpstr>Optimal Policy with Discounting</vt:lpstr>
      <vt:lpstr>MDP Quantities (So Far!)</vt:lpstr>
      <vt:lpstr>Solving MDPs</vt:lpstr>
      <vt:lpstr>MDP Quantities</vt:lpstr>
      <vt:lpstr>MDP Optimal Quantities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Kidney Exchange at CMU</dc:title>
  <dc:creator>John Dickerson</dc:creator>
  <cp:lastModifiedBy>John Dickerson</cp:lastModifiedBy>
  <cp:revision>1356</cp:revision>
  <cp:lastPrinted>2016-09-08T16:17:56Z</cp:lastPrinted>
  <dcterms:created xsi:type="dcterms:W3CDTF">2013-03-05T15:39:19Z</dcterms:created>
  <dcterms:modified xsi:type="dcterms:W3CDTF">2020-02-26T06:28:27Z</dcterms:modified>
</cp:coreProperties>
</file>