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0" r:id="rId7"/>
    <p:sldId id="258" r:id="rId8"/>
    <p:sldId id="261" r:id="rId9"/>
    <p:sldId id="286" r:id="rId10"/>
    <p:sldId id="288" r:id="rId11"/>
    <p:sldId id="287" r:id="rId12"/>
    <p:sldId id="283" r:id="rId13"/>
    <p:sldId id="266" r:id="rId14"/>
    <p:sldId id="289" r:id="rId15"/>
    <p:sldId id="264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6/9/2021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Early Stage Diabetes Prediction Using Machine Learning.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116365"/>
              </p:ext>
            </p:extLst>
          </p:nvPr>
        </p:nvGraphicFramePr>
        <p:xfrm>
          <a:off x="1523999" y="2032091"/>
          <a:ext cx="8693666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468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468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0051">
                <a:tc>
                  <a:txBody>
                    <a:bodyPr/>
                    <a:lstStyle/>
                    <a:p>
                      <a:r>
                        <a:rPr lang="en-US" dirty="0"/>
                        <a:t>Machine Learning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/>
                        <a:t>Accuracy(%)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051">
                <a:tc>
                  <a:txBody>
                    <a:bodyPr/>
                    <a:lstStyle/>
                    <a:p>
                      <a:r>
                        <a:rPr lang="en-US" dirty="0"/>
                        <a:t>Logistic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051">
                <a:tc>
                  <a:txBody>
                    <a:bodyPr/>
                    <a:lstStyle/>
                    <a:p>
                      <a:r>
                        <a:rPr lang="en-US" dirty="0"/>
                        <a:t>K-Folds cross-validator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051">
                <a:tc>
                  <a:txBody>
                    <a:bodyPr/>
                    <a:lstStyle/>
                    <a:p>
                      <a:r>
                        <a:rPr lang="en-US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93.84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051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051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0051">
                <a:tc>
                  <a:txBody>
                    <a:bodyPr/>
                    <a:lstStyle/>
                    <a:p>
                      <a:r>
                        <a:rPr lang="en-US" dirty="0"/>
                        <a:t>Gaussian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18" y="3696765"/>
            <a:ext cx="3230885" cy="2302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17" y="1367480"/>
            <a:ext cx="3230886" cy="2329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704" y="3646758"/>
            <a:ext cx="2851944" cy="23524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46" y="1367481"/>
            <a:ext cx="3230887" cy="22792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703" y="1367480"/>
            <a:ext cx="2851944" cy="227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2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5107459"/>
            <a:ext cx="9402006" cy="595674"/>
          </a:xfrm>
        </p:spPr>
        <p:txBody>
          <a:bodyPr/>
          <a:lstStyle/>
          <a:p>
            <a:r>
              <a:rPr lang="en-US" dirty="0"/>
              <a:t>Upon using 6 models it has been proven that our supervised , classification problem has acquired the best accuracy using logistic regression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507524"/>
            <a:ext cx="10486768" cy="340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/>
              <a:t>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0" y="1457632"/>
            <a:ext cx="7781544" cy="859055"/>
          </a:xfrm>
        </p:spPr>
        <p:txBody>
          <a:bodyPr/>
          <a:lstStyle/>
          <a:p>
            <a:r>
              <a:rPr lang="en-US" dirty="0"/>
              <a:t>Supervised </a:t>
            </a:r>
            <a:r>
              <a:rPr lang="en-US" dirty="0" smtClean="0"/>
              <a:t>By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20" y="2444299"/>
            <a:ext cx="6803136" cy="2855288"/>
          </a:xfrm>
        </p:spPr>
        <p:txBody>
          <a:bodyPr/>
          <a:lstStyle/>
          <a:p>
            <a:r>
              <a:rPr lang="en-US" sz="2800" dirty="0" err="1"/>
              <a:t>Dr.Ghada</a:t>
            </a:r>
            <a:r>
              <a:rPr lang="en-US" sz="2800" dirty="0"/>
              <a:t> </a:t>
            </a:r>
            <a:r>
              <a:rPr lang="en-US" sz="2800" dirty="0" err="1"/>
              <a:t>Khoriba</a:t>
            </a:r>
            <a:endParaRPr lang="en-US" sz="2800" dirty="0"/>
          </a:p>
          <a:p>
            <a:r>
              <a:rPr lang="en-US" sz="2400" dirty="0" err="1"/>
              <a:t>Eng.Mai</a:t>
            </a:r>
            <a:r>
              <a:rPr lang="en-US" sz="2400" dirty="0"/>
              <a:t> Mohamed</a:t>
            </a:r>
          </a:p>
          <a:p>
            <a:r>
              <a:rPr lang="en-US" sz="2400" dirty="0" err="1"/>
              <a:t>Eng.Ahmed</a:t>
            </a:r>
            <a:r>
              <a:rPr lang="en-US" sz="2400" dirty="0"/>
              <a:t> Kamal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81" y="671052"/>
            <a:ext cx="7781544" cy="859055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181" y="1661652"/>
            <a:ext cx="7510805" cy="3458988"/>
          </a:xfrm>
        </p:spPr>
        <p:txBody>
          <a:bodyPr/>
          <a:lstStyle/>
          <a:p>
            <a:r>
              <a:rPr lang="en-US" sz="2400" dirty="0"/>
              <a:t>This dataset contains the sign and symptom data of newly diabetic or would be diabetic patient. This has been collected using direct questionnaires from the patients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be Followed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Importing Essential Libraries.</a:t>
            </a:r>
          </a:p>
          <a:p>
            <a:r>
              <a:rPr lang="en-US" dirty="0"/>
              <a:t>Data Preparation &amp; Data Cleaning.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Train Test Split</a:t>
            </a:r>
          </a:p>
          <a:p>
            <a:r>
              <a:rPr lang="en-US" dirty="0"/>
              <a:t>Machine Learning Models</a:t>
            </a:r>
          </a:p>
          <a:p>
            <a:r>
              <a:rPr lang="en-US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Essential Libraries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0" y="1379809"/>
            <a:ext cx="11252200" cy="4809854"/>
          </a:xfrm>
        </p:spPr>
        <p:txBody>
          <a:bodyPr/>
          <a:lstStyle/>
          <a:p>
            <a:pPr algn="l"/>
            <a:endParaRPr lang="en-US" b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0" y="1818967"/>
            <a:ext cx="5602287" cy="4370695"/>
          </a:xfrm>
        </p:spPr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Matplotlib</a:t>
            </a:r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r>
              <a:rPr lang="en-US" dirty="0" err="1"/>
              <a:t>Seaborn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&amp; Data Cleaning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514168"/>
            <a:ext cx="5157787" cy="4675495"/>
          </a:xfrm>
        </p:spPr>
        <p:txBody>
          <a:bodyPr/>
          <a:lstStyle/>
          <a:p>
            <a:r>
              <a:rPr lang="en-US" dirty="0"/>
              <a:t>Checking for null values</a:t>
            </a:r>
          </a:p>
          <a:p>
            <a:r>
              <a:rPr lang="en-US" dirty="0"/>
              <a:t>Checking imbalanced dataset</a:t>
            </a:r>
          </a:p>
          <a:p>
            <a:r>
              <a:rPr lang="en-US" dirty="0"/>
              <a:t>Data normalization </a:t>
            </a:r>
          </a:p>
          <a:p>
            <a:r>
              <a:rPr lang="en-US" dirty="0"/>
              <a:t>Data processing dictionary</a:t>
            </a:r>
          </a:p>
          <a:p>
            <a:r>
              <a:rPr lang="en-US" dirty="0"/>
              <a:t>Data correlation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&amp; Data Cleaning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0" y="1349412"/>
            <a:ext cx="12192000" cy="477954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5" y="1425146"/>
            <a:ext cx="3624648" cy="3785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734" y="1425146"/>
            <a:ext cx="4102443" cy="37852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804" y="1433385"/>
            <a:ext cx="3910866" cy="378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3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826514-960F-4479-8590-8B0CEF1C71B3}"/>
              </a:ext>
            </a:extLst>
          </p:cNvPr>
          <p:cNvSpPr txBox="1"/>
          <p:nvPr/>
        </p:nvSpPr>
        <p:spPr>
          <a:xfrm>
            <a:off x="331304" y="1603513"/>
            <a:ext cx="1132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Pie plot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Ratio between positive and negative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632174A-D0A5-48A6-A077-26090871C5F1}"/>
              </a:ext>
            </a:extLst>
          </p:cNvPr>
          <p:cNvSpPr txBox="1"/>
          <p:nvPr/>
        </p:nvSpPr>
        <p:spPr>
          <a:xfrm>
            <a:off x="331304" y="2266157"/>
            <a:ext cx="4269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Count plot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Relation between age and class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D686DFF-6F0D-43AC-9D58-506F804F788C}"/>
              </a:ext>
            </a:extLst>
          </p:cNvPr>
          <p:cNvSpPr txBox="1"/>
          <p:nvPr/>
        </p:nvSpPr>
        <p:spPr>
          <a:xfrm>
            <a:off x="444500" y="3535736"/>
            <a:ext cx="65924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Heat map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Correlation between features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Confusion matrix for each model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Logistic regression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K-Nearest-Neighbors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K-Fold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Random forest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Gaussian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SVM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632174A-D0A5-48A6-A077-26090871C5F1}"/>
              </a:ext>
            </a:extLst>
          </p:cNvPr>
          <p:cNvSpPr txBox="1"/>
          <p:nvPr/>
        </p:nvSpPr>
        <p:spPr>
          <a:xfrm>
            <a:off x="444500" y="2935571"/>
            <a:ext cx="4346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Bar Plot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Comparison between accuracies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66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Test Split</a:t>
            </a:r>
          </a:p>
        </p:txBody>
      </p:sp>
      <p:pic>
        <p:nvPicPr>
          <p:cNvPr id="20" name="Picture Placeholder 19" descr="Triangular pattern design with dimension">
            <a:extLst>
              <a:ext uri="{FF2B5EF4-FFF2-40B4-BE49-F238E27FC236}">
                <a16:creationId xmlns:a16="http://schemas.microsoft.com/office/drawing/2014/main" xmlns="" id="{3DCA2B8E-64D3-7645-8DEB-688ED5756F5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500" y="3916591"/>
            <a:ext cx="8065186" cy="2327690"/>
          </a:xfrm>
        </p:spPr>
        <p:txBody>
          <a:bodyPr/>
          <a:lstStyle/>
          <a:p>
            <a:r>
              <a:rPr lang="en-US" sz="3200" dirty="0"/>
              <a:t>Data has been spitted into </a:t>
            </a:r>
            <a:r>
              <a:rPr lang="en-US" sz="3200" dirty="0" smtClean="0"/>
              <a:t>25% </a:t>
            </a:r>
            <a:r>
              <a:rPr lang="en-US" sz="3200" dirty="0"/>
              <a:t>for testing </a:t>
            </a:r>
            <a:r>
              <a:rPr lang="en-US" sz="3200" dirty="0" smtClean="0"/>
              <a:t>75</a:t>
            </a:r>
            <a:r>
              <a:rPr lang="en-US" sz="3200" dirty="0" smtClean="0"/>
              <a:t>% </a:t>
            </a:r>
            <a:r>
              <a:rPr lang="en-US" sz="3200" dirty="0"/>
              <a:t>for training in our machine learning </a:t>
            </a:r>
            <a:r>
              <a:rPr lang="en-US" sz="3200" dirty="0" smtClean="0"/>
              <a:t>algorithms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222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Tahoma</vt:lpstr>
      <vt:lpstr>Trade Gothic LT Pro</vt:lpstr>
      <vt:lpstr>Trebuchet MS</vt:lpstr>
      <vt:lpstr>Office Theme</vt:lpstr>
      <vt:lpstr>Data Science Project </vt:lpstr>
      <vt:lpstr>Supervised By</vt:lpstr>
      <vt:lpstr>Dataset</vt:lpstr>
      <vt:lpstr>Steps to be Followed</vt:lpstr>
      <vt:lpstr>Importing Essential Libraries</vt:lpstr>
      <vt:lpstr>Data Preparation &amp; Data Cleaning</vt:lpstr>
      <vt:lpstr>Data Preparation &amp; Data Cleaning</vt:lpstr>
      <vt:lpstr>Data Visualization</vt:lpstr>
      <vt:lpstr>Train Test Split</vt:lpstr>
      <vt:lpstr>Machine Learning Models</vt:lpstr>
      <vt:lpstr>Machine Learning Models</vt:lpstr>
      <vt:lpstr>Model Evaluation 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2021-06-07T01:19:51Z</dcterms:created>
  <dcterms:modified xsi:type="dcterms:W3CDTF">2021-06-09T14:30:12Z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