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7" r:id="rId1"/>
    <p:sldMasterId id="2147483729" r:id="rId2"/>
  </p:sldMasterIdLst>
  <p:notesMasterIdLst>
    <p:notesMasterId r:id="rId39"/>
  </p:notesMasterIdLst>
  <p:sldIdLst>
    <p:sldId id="256" r:id="rId3"/>
    <p:sldId id="298" r:id="rId4"/>
    <p:sldId id="312" r:id="rId5"/>
    <p:sldId id="290" r:id="rId6"/>
    <p:sldId id="295" r:id="rId7"/>
    <p:sldId id="313" r:id="rId8"/>
    <p:sldId id="314" r:id="rId9"/>
    <p:sldId id="315" r:id="rId10"/>
    <p:sldId id="316" r:id="rId11"/>
    <p:sldId id="296" r:id="rId12"/>
    <p:sldId id="317" r:id="rId13"/>
    <p:sldId id="292" r:id="rId14"/>
    <p:sldId id="297" r:id="rId15"/>
    <p:sldId id="299" r:id="rId16"/>
    <p:sldId id="293" r:id="rId17"/>
    <p:sldId id="304" r:id="rId18"/>
    <p:sldId id="320" r:id="rId19"/>
    <p:sldId id="305" r:id="rId20"/>
    <p:sldId id="319" r:id="rId21"/>
    <p:sldId id="318" r:id="rId22"/>
    <p:sldId id="306" r:id="rId23"/>
    <p:sldId id="307" r:id="rId24"/>
    <p:sldId id="308" r:id="rId25"/>
    <p:sldId id="300" r:id="rId26"/>
    <p:sldId id="301" r:id="rId27"/>
    <p:sldId id="321" r:id="rId28"/>
    <p:sldId id="322" r:id="rId29"/>
    <p:sldId id="323" r:id="rId30"/>
    <p:sldId id="302" r:id="rId31"/>
    <p:sldId id="303" r:id="rId32"/>
    <p:sldId id="294" r:id="rId33"/>
    <p:sldId id="309" r:id="rId34"/>
    <p:sldId id="310" r:id="rId35"/>
    <p:sldId id="289" r:id="rId36"/>
    <p:sldId id="288" r:id="rId37"/>
    <p:sldId id="311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0119C8B-9DAF-344F-964F-0D6BDD4C4798}">
          <p14:sldIdLst>
            <p14:sldId id="256"/>
            <p14:sldId id="298"/>
            <p14:sldId id="312"/>
          </p14:sldIdLst>
        </p14:section>
        <p14:section name="Spark Installation &amp; Setup" id="{2B31E935-7D1F-0646-AE42-3193AF9953D3}">
          <p14:sldIdLst>
            <p14:sldId id="290"/>
            <p14:sldId id="295"/>
            <p14:sldId id="313"/>
            <p14:sldId id="314"/>
            <p14:sldId id="315"/>
            <p14:sldId id="316"/>
            <p14:sldId id="296"/>
            <p14:sldId id="317"/>
          </p14:sldIdLst>
        </p14:section>
        <p14:section name="Running Spark Programs" id="{E4F2F680-01AC-0D4A-B4BA-A4F2CDB941DE}">
          <p14:sldIdLst>
            <p14:sldId id="292"/>
            <p14:sldId id="297"/>
            <p14:sldId id="299"/>
          </p14:sldIdLst>
        </p14:section>
        <p14:section name="Spark Data Access" id="{A292B1E3-CCB4-DB49-8E88-857104F64A6B}">
          <p14:sldIdLst>
            <p14:sldId id="293"/>
            <p14:sldId id="304"/>
            <p14:sldId id="320"/>
            <p14:sldId id="305"/>
            <p14:sldId id="319"/>
            <p14:sldId id="318"/>
            <p14:sldId id="306"/>
            <p14:sldId id="307"/>
            <p14:sldId id="308"/>
          </p14:sldIdLst>
        </p14:section>
        <p14:section name="Spark Debugging &amp; Monitoring" id="{D967866A-F4E5-FF41-B4F2-DC0140127233}">
          <p14:sldIdLst>
            <p14:sldId id="300"/>
            <p14:sldId id="301"/>
            <p14:sldId id="321"/>
            <p14:sldId id="322"/>
            <p14:sldId id="323"/>
            <p14:sldId id="302"/>
            <p14:sldId id="303"/>
          </p14:sldIdLst>
        </p14:section>
        <p14:section name="Spark Data Analytics" id="{BB0AF872-206C-0540-AD70-F0C8629B4981}">
          <p14:sldIdLst>
            <p14:sldId id="294"/>
            <p14:sldId id="309"/>
            <p14:sldId id="310"/>
            <p14:sldId id="289"/>
            <p14:sldId id="288"/>
            <p14:sldId id="3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D12B73-DD07-4E5B-906E-CC1B7FE258FB}">
  <a:tblStyle styleId="{AED12B73-DD07-4E5B-906E-CC1B7FE258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864"/>
  </p:normalViewPr>
  <p:slideViewPr>
    <p:cSldViewPr snapToGrid="0" snapToObjects="1">
      <p:cViewPr varScale="1">
        <p:scale>
          <a:sx n="69" d="100"/>
          <a:sy n="69" d="100"/>
        </p:scale>
        <p:origin x="27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Shape 9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F222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gradien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415731" y="5537200"/>
            <a:ext cx="6166669" cy="7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9093200" cy="35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80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609600" y="4394200"/>
            <a:ext cx="9093200" cy="7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4" name="Shape 14" descr="Mesosphere%2520Logo%2520%2528Horizontal%252C%2520Inverse%2529-BkZMYPPZ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911850"/>
            <a:ext cx="2477634" cy="40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Split Alt, Title, Body)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4368800" cy="6858000"/>
          </a:xfrm>
          <a:prstGeom prst="roundRect">
            <a:avLst>
              <a:gd name="adj" fmla="val 0"/>
            </a:avLst>
          </a:prstGeom>
          <a:solidFill>
            <a:srgbClr val="7D58FF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1496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978400" y="609600"/>
            <a:ext cx="67183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6857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Light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870400" y="508000"/>
            <a:ext cx="11321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777240" y="1014984"/>
            <a:ext cx="6080700" cy="42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6099048"/>
            <a:ext cx="2825100" cy="3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(Subtitle) - Light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60831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6099048"/>
            <a:ext cx="2825100" cy="3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777240" y="1271016"/>
            <a:ext cx="6080700" cy="42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9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9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9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9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9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9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9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9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149" name="Shape 149"/>
          <p:cNvSpPr/>
          <p:nvPr/>
        </p:nvSpPr>
        <p:spPr>
          <a:xfrm>
            <a:off x="870400" y="508000"/>
            <a:ext cx="11321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 - Light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858000" y="886968"/>
            <a:ext cx="3657600" cy="31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6858000" y="6512900"/>
            <a:ext cx="4576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155" name="Shape 155"/>
          <p:cNvSpPr/>
          <p:nvPr/>
        </p:nvSpPr>
        <p:spPr>
          <a:xfrm>
            <a:off x="6957300" y="508000"/>
            <a:ext cx="5234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 (Subtitle) - Light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6957300" y="508000"/>
            <a:ext cx="5234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0" y="762000"/>
            <a:ext cx="36576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6858000" y="6512900"/>
            <a:ext cx="4576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858000" y="1271016"/>
            <a:ext cx="3657600" cy="317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) - Light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) - Light"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Body) - Light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1067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241300" lvl="1" indent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57200" lvl="2" indent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98500" lvl="3" indent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914400" lvl="4" indent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Body) - Light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1067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2-Col Body) - Light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51801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2"/>
          </p:nvPr>
        </p:nvSpPr>
        <p:spPr>
          <a:xfrm>
            <a:off x="6251686" y="2029968"/>
            <a:ext cx="51801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(Body)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09600" y="609600"/>
            <a:ext cx="109728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6857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2-Col Body) - Light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51801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6251686" y="2221992"/>
            <a:ext cx="51801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3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207" name="Shape 207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3-Col Body) - Light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422123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3"/>
          </p:nvPr>
        </p:nvSpPr>
        <p:spPr>
          <a:xfrm>
            <a:off x="8080486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3-Col Body) - Light"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4422123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3"/>
          </p:nvPr>
        </p:nvSpPr>
        <p:spPr>
          <a:xfrm>
            <a:off x="8080486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4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4-Col Body) - Light"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2"/>
          </p:nvPr>
        </p:nvSpPr>
        <p:spPr>
          <a:xfrm>
            <a:off x="3507311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3"/>
          </p:nvPr>
        </p:nvSpPr>
        <p:spPr>
          <a:xfrm>
            <a:off x="6251098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4"/>
          </p:nvPr>
        </p:nvSpPr>
        <p:spPr>
          <a:xfrm>
            <a:off x="8994885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4-Col Body) - Light"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3507311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3"/>
          </p:nvPr>
        </p:nvSpPr>
        <p:spPr>
          <a:xfrm>
            <a:off x="6251098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4"/>
          </p:nvPr>
        </p:nvSpPr>
        <p:spPr>
          <a:xfrm>
            <a:off x="8994885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5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) - Light"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251" name="Shape 251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) - Light"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257" name="Shape 257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Body) - Light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572000" y="763524"/>
            <a:ext cx="68580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, Body) - Light"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2"/>
          </p:nvPr>
        </p:nvSpPr>
        <p:spPr>
          <a:xfrm>
            <a:off x="4572000" y="763524"/>
            <a:ext cx="68580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2-Col Body) - Light">
    <p:bg>
      <p:bgPr>
        <a:solidFill>
          <a:schemeClr val="l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0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2"/>
          </p:nvPr>
        </p:nvSpPr>
        <p:spPr>
          <a:xfrm>
            <a:off x="8156448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Split Alt, Title)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68800" cy="6858000"/>
          </a:xfrm>
          <a:prstGeom prst="roundRect">
            <a:avLst>
              <a:gd name="adj" fmla="val 0"/>
            </a:avLst>
          </a:prstGeom>
          <a:solidFill>
            <a:srgbClr val="7D58FF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1496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, 2-Col Body) - Light"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2"/>
          </p:nvPr>
        </p:nvSpPr>
        <p:spPr>
          <a:xfrm>
            <a:off x="4572000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body" idx="3"/>
          </p:nvPr>
        </p:nvSpPr>
        <p:spPr>
          <a:xfrm>
            <a:off x="8156448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Body) - Light"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1067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2-Col Body) - Light"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51801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2"/>
          </p:nvPr>
        </p:nvSpPr>
        <p:spPr>
          <a:xfrm>
            <a:off x="6251686" y="507492"/>
            <a:ext cx="51801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3-Col Body) - Light"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body" idx="2"/>
          </p:nvPr>
        </p:nvSpPr>
        <p:spPr>
          <a:xfrm>
            <a:off x="4422123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body" idx="3"/>
          </p:nvPr>
        </p:nvSpPr>
        <p:spPr>
          <a:xfrm>
            <a:off x="8080486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4-Col Body) - Light">
    <p:bg>
      <p:bgPr>
        <a:solidFill>
          <a:schemeClr val="l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2"/>
          </p:nvPr>
        </p:nvSpPr>
        <p:spPr>
          <a:xfrm>
            <a:off x="3507311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body" idx="3"/>
          </p:nvPr>
        </p:nvSpPr>
        <p:spPr>
          <a:xfrm>
            <a:off x="6251098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4"/>
          </p:nvPr>
        </p:nvSpPr>
        <p:spPr>
          <a:xfrm>
            <a:off x="8994885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Dark">
    <p:bg>
      <p:bgPr>
        <a:solidFill>
          <a:srgbClr val="282E3D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870400" y="508000"/>
            <a:ext cx="11321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777240" y="1014984"/>
            <a:ext cx="6080700" cy="42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6099048"/>
            <a:ext cx="2825100" cy="3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(Subtitle) - Dark">
    <p:bg>
      <p:bgPr>
        <a:solidFill>
          <a:srgbClr val="282E3D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60837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777240" y="1271016"/>
            <a:ext cx="6080700" cy="42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326" name="Shape 326"/>
          <p:cNvSpPr/>
          <p:nvPr/>
        </p:nvSpPr>
        <p:spPr>
          <a:xfrm>
            <a:off x="870400" y="508000"/>
            <a:ext cx="11321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6099048"/>
            <a:ext cx="2825100" cy="3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 - Dark">
    <p:bg>
      <p:bgPr>
        <a:solidFill>
          <a:srgbClr val="282E3D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6858000" y="886968"/>
            <a:ext cx="3657600" cy="317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6858000" y="6512900"/>
            <a:ext cx="4576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333" name="Shape 333"/>
          <p:cNvSpPr/>
          <p:nvPr/>
        </p:nvSpPr>
        <p:spPr>
          <a:xfrm>
            <a:off x="6957300" y="508000"/>
            <a:ext cx="5234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 (Subtitle) - Dark">
    <p:bg>
      <p:bgPr>
        <a:solidFill>
          <a:srgbClr val="282E3D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6957300" y="508000"/>
            <a:ext cx="5234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0" y="762000"/>
            <a:ext cx="36576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6858000" y="6512900"/>
            <a:ext cx="4576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6858000" y="1271016"/>
            <a:ext cx="3657600" cy="317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) - Dark">
    <p:bg>
      <p:bgPr>
        <a:solidFill>
          <a:srgbClr val="323A4E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mp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109728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46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) - Dark">
    <p:bg>
      <p:bgPr>
        <a:solidFill>
          <a:srgbClr val="323A4E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Body) - Dark">
    <p:bg>
      <p:bgPr>
        <a:solidFill>
          <a:srgbClr val="323A4E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106707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241300" lvl="1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57200" lvl="2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98500" lvl="3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914400" lvl="4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Body) - Dark">
    <p:bg>
      <p:bgPr>
        <a:solidFill>
          <a:srgbClr val="323A4E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106707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body" idx="2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2-Col Body) - Dark">
    <p:bg>
      <p:bgPr>
        <a:solidFill>
          <a:srgbClr val="323A4E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51801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body" idx="2"/>
          </p:nvPr>
        </p:nvSpPr>
        <p:spPr>
          <a:xfrm>
            <a:off x="6251686" y="2029968"/>
            <a:ext cx="51801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2-Col Body) - Dark">
    <p:bg>
      <p:bgPr>
        <a:solidFill>
          <a:srgbClr val="323A4E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51801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2"/>
          </p:nvPr>
        </p:nvSpPr>
        <p:spPr>
          <a:xfrm>
            <a:off x="6251686" y="2221992"/>
            <a:ext cx="51801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3" name="Shape 383"/>
          <p:cNvSpPr txBox="1">
            <a:spLocks noGrp="1"/>
          </p:cNvSpPr>
          <p:nvPr>
            <p:ph type="body" idx="3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3-Col Body) - Dark">
    <p:bg>
      <p:bgPr>
        <a:solidFill>
          <a:srgbClr val="323A4E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body" idx="2"/>
          </p:nvPr>
        </p:nvSpPr>
        <p:spPr>
          <a:xfrm>
            <a:off x="4422123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body" idx="3"/>
          </p:nvPr>
        </p:nvSpPr>
        <p:spPr>
          <a:xfrm>
            <a:off x="8080486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3-Col Body) - Dark">
    <p:bg>
      <p:bgPr>
        <a:solidFill>
          <a:srgbClr val="323A4E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body" idx="2"/>
          </p:nvPr>
        </p:nvSpPr>
        <p:spPr>
          <a:xfrm>
            <a:off x="4422123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body" idx="3"/>
          </p:nvPr>
        </p:nvSpPr>
        <p:spPr>
          <a:xfrm>
            <a:off x="8080486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body" idx="4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4-Col Body) - Dark">
    <p:bg>
      <p:bgPr>
        <a:solidFill>
          <a:srgbClr val="323A4E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8" name="Shape 408"/>
          <p:cNvSpPr txBox="1">
            <a:spLocks noGrp="1"/>
          </p:cNvSpPr>
          <p:nvPr>
            <p:ph type="body" idx="2"/>
          </p:nvPr>
        </p:nvSpPr>
        <p:spPr>
          <a:xfrm>
            <a:off x="3507311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9" name="Shape 409"/>
          <p:cNvSpPr txBox="1">
            <a:spLocks noGrp="1"/>
          </p:cNvSpPr>
          <p:nvPr>
            <p:ph type="body" idx="3"/>
          </p:nvPr>
        </p:nvSpPr>
        <p:spPr>
          <a:xfrm>
            <a:off x="6251098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body" idx="4"/>
          </p:nvPr>
        </p:nvSpPr>
        <p:spPr>
          <a:xfrm>
            <a:off x="8994885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4-Col Body) - Dark">
    <p:bg>
      <p:bgPr>
        <a:solidFill>
          <a:srgbClr val="323A4E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body" idx="2"/>
          </p:nvPr>
        </p:nvSpPr>
        <p:spPr>
          <a:xfrm>
            <a:off x="3507311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9" name="Shape 419"/>
          <p:cNvSpPr txBox="1">
            <a:spLocks noGrp="1"/>
          </p:cNvSpPr>
          <p:nvPr>
            <p:ph type="body" idx="3"/>
          </p:nvPr>
        </p:nvSpPr>
        <p:spPr>
          <a:xfrm>
            <a:off x="6251098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body" idx="4"/>
          </p:nvPr>
        </p:nvSpPr>
        <p:spPr>
          <a:xfrm>
            <a:off x="8994885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body" idx="5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) - Dark">
    <p:bg>
      <p:bgPr>
        <a:solidFill>
          <a:srgbClr val="323A4E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429" name="Shape 429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) - Dark">
    <p:bg>
      <p:bgPr>
        <a:solidFill>
          <a:srgbClr val="323A4E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435" name="Shape 435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Body) - Dark">
    <p:bg>
      <p:bgPr>
        <a:solidFill>
          <a:srgbClr val="323A4E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4572000" y="763524"/>
            <a:ext cx="68580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, Body) - Dark">
    <p:bg>
      <p:bgPr>
        <a:solidFill>
          <a:srgbClr val="323A4E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2" name="Shape 452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2"/>
          </p:nvPr>
        </p:nvSpPr>
        <p:spPr>
          <a:xfrm>
            <a:off x="4572000" y="763524"/>
            <a:ext cx="68580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2-Col Body) - Dark">
    <p:bg>
      <p:bgPr>
        <a:solidFill>
          <a:srgbClr val="323A4E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4572000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0" name="Shape 460"/>
          <p:cNvSpPr txBox="1">
            <a:spLocks noGrp="1"/>
          </p:cNvSpPr>
          <p:nvPr>
            <p:ph type="body" idx="2"/>
          </p:nvPr>
        </p:nvSpPr>
        <p:spPr>
          <a:xfrm>
            <a:off x="8156448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, 2-Col Body) - Dark">
    <p:bg>
      <p:bgPr>
        <a:solidFill>
          <a:srgbClr val="323A4E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8" name="Shape 468"/>
          <p:cNvSpPr txBox="1">
            <a:spLocks noGrp="1"/>
          </p:cNvSpPr>
          <p:nvPr>
            <p:ph type="body" idx="2"/>
          </p:nvPr>
        </p:nvSpPr>
        <p:spPr>
          <a:xfrm>
            <a:off x="4572000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9" name="Shape 469"/>
          <p:cNvSpPr txBox="1">
            <a:spLocks noGrp="1"/>
          </p:cNvSpPr>
          <p:nvPr>
            <p:ph type="body" idx="3"/>
          </p:nvPr>
        </p:nvSpPr>
        <p:spPr>
          <a:xfrm>
            <a:off x="8156448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Body) - Dark">
    <p:bg>
      <p:bgPr>
        <a:solidFill>
          <a:srgbClr val="323A4E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106707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2-Col Body) - Dark">
    <p:bg>
      <p:bgPr>
        <a:solidFill>
          <a:srgbClr val="323A4E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51801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2"/>
          </p:nvPr>
        </p:nvSpPr>
        <p:spPr>
          <a:xfrm>
            <a:off x="6251686" y="507492"/>
            <a:ext cx="51801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9" name="Shape 479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3-Col Body) - Dark">
    <p:bg>
      <p:bgPr>
        <a:solidFill>
          <a:srgbClr val="323A4E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3" name="Shape 483"/>
          <p:cNvSpPr txBox="1">
            <a:spLocks noGrp="1"/>
          </p:cNvSpPr>
          <p:nvPr>
            <p:ph type="body" idx="2"/>
          </p:nvPr>
        </p:nvSpPr>
        <p:spPr>
          <a:xfrm>
            <a:off x="4422123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body" idx="3"/>
          </p:nvPr>
        </p:nvSpPr>
        <p:spPr>
          <a:xfrm>
            <a:off x="8080486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5" name="Shape 48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4-Col Body) - Dark">
    <p:bg>
      <p:bgPr>
        <a:solidFill>
          <a:srgbClr val="323A4E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body" idx="2"/>
          </p:nvPr>
        </p:nvSpPr>
        <p:spPr>
          <a:xfrm>
            <a:off x="3507311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0" name="Shape 490"/>
          <p:cNvSpPr txBox="1">
            <a:spLocks noGrp="1"/>
          </p:cNvSpPr>
          <p:nvPr>
            <p:ph type="body" idx="3"/>
          </p:nvPr>
        </p:nvSpPr>
        <p:spPr>
          <a:xfrm>
            <a:off x="6251098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1" name="Shape 491"/>
          <p:cNvSpPr txBox="1">
            <a:spLocks noGrp="1"/>
          </p:cNvSpPr>
          <p:nvPr>
            <p:ph type="body" idx="4"/>
          </p:nvPr>
        </p:nvSpPr>
        <p:spPr>
          <a:xfrm>
            <a:off x="8994885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2" name="Shape 492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Light"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)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273800" cy="88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30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Dark">
    <p:bg>
      <p:bgPr>
        <a:solidFill>
          <a:srgbClr val="323A4E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Purple">
    <p:bg>
      <p:bgPr>
        <a:solidFill>
          <a:srgbClr val="9351E5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b" anchorCtr="0"/>
          <a:lstStyle>
            <a:lvl1pPr lvl="0" algn="ctr" rtl="0">
              <a:spcBef>
                <a:spcPts val="0"/>
              </a:spcBef>
              <a:buSzPct val="100000"/>
              <a:defRPr sz="6900"/>
            </a:lvl1pPr>
            <a:lvl2pPr lvl="1" algn="ctr" rtl="0">
              <a:spcBef>
                <a:spcPts val="0"/>
              </a:spcBef>
              <a:buSzPct val="100000"/>
              <a:defRPr sz="6900"/>
            </a:lvl2pPr>
            <a:lvl3pPr lvl="2" algn="ctr" rtl="0">
              <a:spcBef>
                <a:spcPts val="0"/>
              </a:spcBef>
              <a:buSzPct val="100000"/>
              <a:defRPr sz="6900"/>
            </a:lvl3pPr>
            <a:lvl4pPr lvl="3" algn="ctr" rtl="0">
              <a:spcBef>
                <a:spcPts val="0"/>
              </a:spcBef>
              <a:buSzPct val="100000"/>
              <a:defRPr sz="6900"/>
            </a:lvl4pPr>
            <a:lvl5pPr lvl="4" algn="ctr" rtl="0">
              <a:spcBef>
                <a:spcPts val="0"/>
              </a:spcBef>
              <a:buSzPct val="100000"/>
              <a:defRPr sz="6900"/>
            </a:lvl5pPr>
            <a:lvl6pPr lvl="5" algn="ctr" rtl="0">
              <a:spcBef>
                <a:spcPts val="0"/>
              </a:spcBef>
              <a:buSzPct val="100000"/>
              <a:defRPr sz="6900"/>
            </a:lvl6pPr>
            <a:lvl7pPr lvl="6" algn="ctr" rtl="0">
              <a:spcBef>
                <a:spcPts val="0"/>
              </a:spcBef>
              <a:buSzPct val="100000"/>
              <a:defRPr sz="6900"/>
            </a:lvl7pPr>
            <a:lvl8pPr lvl="7" algn="ctr" rtl="0">
              <a:spcBef>
                <a:spcPts val="0"/>
              </a:spcBef>
              <a:buSzPct val="100000"/>
              <a:defRPr sz="6900"/>
            </a:lvl8pPr>
            <a:lvl9pPr lvl="8" algn="ctr" rtl="0">
              <a:spcBef>
                <a:spcPts val="0"/>
              </a:spcBef>
              <a:buSzPct val="100000"/>
              <a:defRPr sz="6900"/>
            </a:lvl9pPr>
          </a:lstStyle>
          <a:p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(Title, Subtitle, Body)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611171" y="596900"/>
            <a:ext cx="10969500" cy="746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lvl="0" algn="ctr" rtl="0">
              <a:spcBef>
                <a:spcPts val="0"/>
              </a:spcBef>
              <a:buSzPct val="100000"/>
              <a:defRPr sz="1900"/>
            </a:lvl1pPr>
            <a:lvl2pPr lvl="1" indent="114300" algn="ctr" rtl="0">
              <a:spcBef>
                <a:spcPts val="0"/>
              </a:spcBef>
              <a:buSzPct val="100000"/>
              <a:defRPr sz="1900"/>
            </a:lvl2pPr>
            <a:lvl3pPr lvl="2" indent="241300" algn="ctr" rtl="0">
              <a:spcBef>
                <a:spcPts val="0"/>
              </a:spcBef>
              <a:buSzPct val="100000"/>
              <a:defRPr sz="1900"/>
            </a:lvl3pPr>
            <a:lvl4pPr lvl="3" indent="342900" algn="ctr" rtl="0">
              <a:spcBef>
                <a:spcPts val="0"/>
              </a:spcBef>
              <a:buSzPct val="100000"/>
              <a:defRPr sz="1900"/>
            </a:lvl4pPr>
            <a:lvl5pPr lvl="4" indent="457200" algn="ctr" rtl="0">
              <a:spcBef>
                <a:spcPts val="0"/>
              </a:spcBef>
              <a:buSzPct val="100000"/>
              <a:defRPr sz="1900"/>
            </a:lvl5pPr>
            <a:lvl6pPr lvl="5" indent="571500" algn="ctr" rtl="0">
              <a:spcBef>
                <a:spcPts val="0"/>
              </a:spcBef>
              <a:buSzPct val="100000"/>
              <a:defRPr sz="1900"/>
            </a:lvl6pPr>
            <a:lvl7pPr lvl="6" indent="698500" algn="ctr" rtl="0">
              <a:spcBef>
                <a:spcPts val="0"/>
              </a:spcBef>
              <a:buSzPct val="100000"/>
              <a:defRPr sz="1900"/>
            </a:lvl7pPr>
            <a:lvl8pPr lvl="7" indent="800100" algn="ctr" rtl="0">
              <a:spcBef>
                <a:spcPts val="0"/>
              </a:spcBef>
              <a:buSzPct val="100000"/>
              <a:defRPr sz="1900"/>
            </a:lvl8pPr>
            <a:lvl9pPr lvl="8" indent="914400" algn="ctr" rtl="0">
              <a:spcBef>
                <a:spcPts val="0"/>
              </a:spcBef>
              <a:buSzPct val="100000"/>
              <a:defRPr sz="1900"/>
            </a:lvl9pPr>
          </a:lstStyle>
          <a:p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11170" y="1661248"/>
            <a:ext cx="10969500" cy="45741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/>
          <a:lstStyle>
            <a:lvl1pPr marL="393700" lvl="0" indent="-2413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1pPr>
            <a:lvl2pPr marL="762000" lvl="1" indent="-2159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2pPr>
            <a:lvl3pPr marL="1155700" lvl="2" indent="-2413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3pPr>
            <a:lvl4pPr marL="1524000" lvl="3" indent="-2159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4pPr>
            <a:lvl5pPr marL="1917700" lvl="4" indent="-2413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5pPr>
            <a:lvl6pPr marL="1879600" lvl="5" indent="-1651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6pPr>
            <a:lvl7pPr marL="2197100" lvl="6" indent="-1778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7pPr>
            <a:lvl8pPr marL="2527300" lvl="7" indent="-1905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8pPr>
            <a:lvl9pPr marL="2832100" lvl="8" indent="-1778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9pPr>
          </a:lstStyle>
          <a:p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sldNum" idx="12"/>
          </p:nvPr>
        </p:nvSpPr>
        <p:spPr>
          <a:xfrm>
            <a:off x="11728018" y="6579844"/>
            <a:ext cx="156000" cy="15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9B9F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700" b="0" i="0" u="none" strike="noStrike" cap="none">
              <a:solidFill>
                <a:srgbClr val="9B9F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F222E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7823200" cy="6858000"/>
          </a:xfrm>
          <a:prstGeom prst="roundRect">
            <a:avLst>
              <a:gd name="adj" fmla="val 0"/>
            </a:avLst>
          </a:prstGeom>
          <a:solidFill>
            <a:srgbClr val="7D58FF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6040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4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Split, Title)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1496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30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Split, Title, Body)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1496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30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78400" y="609600"/>
            <a:ext cx="67183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6857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29.xml"/><Relationship Id="rId50" Type="http://schemas.openxmlformats.org/officeDocument/2006/relationships/slideLayout" Target="../slideLayouts/slideLayout60.xml"/><Relationship Id="rId51" Type="http://schemas.openxmlformats.org/officeDocument/2006/relationships/slideLayout" Target="../slideLayouts/slideLayout61.xml"/><Relationship Id="rId52" Type="http://schemas.openxmlformats.org/officeDocument/2006/relationships/slideLayout" Target="../slideLayouts/slideLayout62.xml"/><Relationship Id="rId53" Type="http://schemas.openxmlformats.org/officeDocument/2006/relationships/slideLayout" Target="../slideLayouts/slideLayout63.xml"/><Relationship Id="rId54" Type="http://schemas.openxmlformats.org/officeDocument/2006/relationships/theme" Target="../theme/theme2.xml"/><Relationship Id="rId40" Type="http://schemas.openxmlformats.org/officeDocument/2006/relationships/slideLayout" Target="../slideLayouts/slideLayout50.xml"/><Relationship Id="rId41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2.xml"/><Relationship Id="rId43" Type="http://schemas.openxmlformats.org/officeDocument/2006/relationships/slideLayout" Target="../slideLayouts/slideLayout53.xml"/><Relationship Id="rId44" Type="http://schemas.openxmlformats.org/officeDocument/2006/relationships/slideLayout" Target="../slideLayouts/slideLayout54.xml"/><Relationship Id="rId45" Type="http://schemas.openxmlformats.org/officeDocument/2006/relationships/slideLayout" Target="../slideLayouts/slideLayout55.xml"/><Relationship Id="rId46" Type="http://schemas.openxmlformats.org/officeDocument/2006/relationships/slideLayout" Target="../slideLayouts/slideLayout56.xml"/><Relationship Id="rId47" Type="http://schemas.openxmlformats.org/officeDocument/2006/relationships/slideLayout" Target="../slideLayouts/slideLayout57.xml"/><Relationship Id="rId48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43.xml"/><Relationship Id="rId34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5.xml"/><Relationship Id="rId36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47.xml"/><Relationship Id="rId38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0" y="609600"/>
            <a:ext cx="109728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6857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44550" y="476250"/>
            <a:ext cx="105029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62687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  <p:sldLayoutId id="2147483716" r:id="rId43"/>
    <p:sldLayoutId id="2147483717" r:id="rId44"/>
    <p:sldLayoutId id="2147483718" r:id="rId45"/>
    <p:sldLayoutId id="2147483719" r:id="rId46"/>
    <p:sldLayoutId id="2147483720" r:id="rId47"/>
    <p:sldLayoutId id="2147483721" r:id="rId48"/>
    <p:sldLayoutId id="2147483722" r:id="rId49"/>
    <p:sldLayoutId id="2147483723" r:id="rId50"/>
    <p:sldLayoutId id="2147483724" r:id="rId51"/>
    <p:sldLayoutId id="2147483725" r:id="rId52"/>
    <p:sldLayoutId id="2147483726" r:id="rId5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22E"/>
            </a:gs>
            <a:gs pos="100000">
              <a:srgbClr val="322366"/>
            </a:gs>
          </a:gsLst>
          <a:lin ang="2700000" scaled="0"/>
        </a:gra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5415731" y="5537200"/>
            <a:ext cx="6166669" cy="711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Presented by Mark Johnson</a:t>
            </a:r>
            <a:endParaRPr lang="en-US" dirty="0"/>
          </a:p>
        </p:txBody>
      </p:sp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9927000" cy="358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58FF"/>
              </a:buClr>
              <a:buSzPct val="25000"/>
              <a:buFont typeface="Roboto"/>
              <a:buNone/>
            </a:pPr>
            <a:r>
              <a:rPr lang="en-US" sz="7200" dirty="0" smtClean="0"/>
              <a:t>Running Spark on DC/OS</a:t>
            </a:r>
            <a:endParaRPr lang="en-US" sz="7200" dirty="0"/>
          </a:p>
        </p:txBody>
      </p:sp>
      <p:sp>
        <p:nvSpPr>
          <p:cNvPr id="516" name="Shape 516"/>
          <p:cNvSpPr txBox="1">
            <a:spLocks noGrp="1"/>
          </p:cNvSpPr>
          <p:nvPr>
            <p:ph type="body" idx="2"/>
          </p:nvPr>
        </p:nvSpPr>
        <p:spPr>
          <a:xfrm>
            <a:off x="609600" y="4394200"/>
            <a:ext cx="9093200" cy="711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376" dirty="0" smtClean="0"/>
              <a:t>XXX</a:t>
            </a:r>
          </a:p>
        </p:txBody>
      </p:sp>
      <p:pic>
        <p:nvPicPr>
          <p:cNvPr id="517" name="Shape 517" descr="Mesosphere%2520Logo%2520%2528Horizontal%252C%2520Inverse%2529-BkZMYPPZ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911850"/>
            <a:ext cx="2477634" cy="40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dcos package install spark --app-id=/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production</a:t>
            </a:r>
          </a:p>
          <a:p>
            <a:pPr fontAlgn="t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dcos package install spark --package-version=1.0.1-1.6.2 --app- id=/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spark162</a:t>
            </a:r>
          </a:p>
          <a:p>
            <a:pPr fontAlgn="t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dcos package install --yes spark --options=spark-dispatcher-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options.json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Spark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9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cos spark run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cos spark status {submission id}</a:t>
            </a:r>
          </a:p>
          <a:p>
            <a:r>
              <a:rPr lang="en-US" dirty="0"/>
              <a:t>d</a:t>
            </a:r>
            <a:r>
              <a:rPr lang="en-US" dirty="0" smtClean="0"/>
              <a:t>cos spark log {submission id}</a:t>
            </a:r>
          </a:p>
          <a:p>
            <a:r>
              <a:rPr lang="en-US" dirty="0"/>
              <a:t>d</a:t>
            </a:r>
            <a:r>
              <a:rPr lang="en-US" dirty="0" smtClean="0"/>
              <a:t>cos spark kill {submission id}</a:t>
            </a:r>
          </a:p>
          <a:p>
            <a:r>
              <a:rPr lang="en-US" dirty="0"/>
              <a:t>d</a:t>
            </a:r>
            <a:r>
              <a:rPr lang="en-US" dirty="0" smtClean="0"/>
              <a:t>cos </a:t>
            </a:r>
            <a:r>
              <a:rPr lang="en-US" dirty="0" err="1" smtClean="0"/>
              <a:t>webui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DC/OS Spark Command Line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7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II: Running Spark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2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28" y="1619422"/>
            <a:ext cx="10671300" cy="2150146"/>
          </a:xfrm>
        </p:spPr>
        <p:txBody>
          <a:bodyPr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dcos spark run --submit-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args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="--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spark.mesos.executor.docker.image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=mesosphere/spark:1.1.0-2.1.1-hadoop-2.6 https://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downloads.mesosphere.com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/spark/examples/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pi.py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30" --verbose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Spark</a:t>
            </a:r>
            <a:r>
              <a:rPr lang="en-US" baseline="0" dirty="0" smtClean="0"/>
              <a:t> from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7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Scheduled Spark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8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III: Data Access with</a:t>
            </a:r>
            <a:r>
              <a:rPr lang="en-US" baseline="0" dirty="0" smtClean="0"/>
              <a:t>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1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&amp; Cassandra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661"/>
            <a:ext cx="10271655" cy="51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&amp;</a:t>
            </a:r>
            <a:r>
              <a:rPr lang="en-US" baseline="0" dirty="0" smtClean="0"/>
              <a:t> Kafka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61" y="1648147"/>
            <a:ext cx="6696749" cy="52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Producer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2425" y="132002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from </a:t>
            </a:r>
            <a:r>
              <a:rPr lang="en-US" dirty="0" err="1"/>
              <a:t>kafka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import </a:t>
            </a:r>
            <a:r>
              <a:rPr lang="en-US" dirty="0" err="1"/>
              <a:t>KafkaProducer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import </a:t>
            </a:r>
            <a:r>
              <a:rPr lang="en-US" dirty="0"/>
              <a:t>time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kafka_url</a:t>
            </a:r>
            <a:r>
              <a:rPr lang="en-US" dirty="0"/>
              <a:t> = </a:t>
            </a:r>
            <a:r>
              <a:rPr lang="en-US" dirty="0">
                <a:solidFill>
                  <a:srgbClr val="A5C261"/>
                </a:solidFill>
              </a:rPr>
              <a:t>"broker.kafka.l4lb.thisdcos.directory:9092"</a:t>
            </a:r>
            <a:br>
              <a:rPr lang="en-US" dirty="0">
                <a:solidFill>
                  <a:srgbClr val="A5C261"/>
                </a:solidFill>
              </a:rPr>
            </a:br>
            <a:r>
              <a:rPr lang="en-US" dirty="0" err="1"/>
              <a:t>topic_name</a:t>
            </a:r>
            <a:r>
              <a:rPr lang="en-US" dirty="0"/>
              <a:t> = </a:t>
            </a:r>
            <a:r>
              <a:rPr lang="en-US" dirty="0">
                <a:solidFill>
                  <a:srgbClr val="A5C261"/>
                </a:solidFill>
              </a:rPr>
              <a:t>"</a:t>
            </a:r>
            <a:r>
              <a:rPr lang="en-US" dirty="0" err="1">
                <a:solidFill>
                  <a:srgbClr val="A5C261"/>
                </a:solidFill>
              </a:rPr>
              <a:t>example_topic</a:t>
            </a:r>
            <a:r>
              <a:rPr lang="en-US" dirty="0">
                <a:solidFill>
                  <a:srgbClr val="A5C261"/>
                </a:solidFill>
              </a:rPr>
              <a:t>"</a:t>
            </a:r>
            <a:br>
              <a:rPr lang="en-US" dirty="0">
                <a:solidFill>
                  <a:srgbClr val="A5C261"/>
                </a:solidFill>
              </a:rPr>
            </a:br>
            <a:r>
              <a:rPr lang="en-US" dirty="0">
                <a:solidFill>
                  <a:srgbClr val="A5C261"/>
                </a:solidFill>
              </a:rPr>
              <a:t/>
            </a:r>
            <a:br>
              <a:rPr lang="en-US" dirty="0">
                <a:solidFill>
                  <a:srgbClr val="A5C261"/>
                </a:solidFill>
              </a:rPr>
            </a:br>
            <a:r>
              <a:rPr lang="en-US" dirty="0" err="1">
                <a:solidFill>
                  <a:srgbClr val="CC7832"/>
                </a:solidFill>
              </a:rPr>
              <a:t>def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rgbClr val="FFC66D"/>
                </a:solidFill>
              </a:rPr>
              <a:t>acked</a:t>
            </a:r>
            <a:r>
              <a:rPr lang="en-US" dirty="0"/>
              <a:t>(err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msg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err </a:t>
            </a:r>
            <a:r>
              <a:rPr lang="en-US" dirty="0">
                <a:solidFill>
                  <a:srgbClr val="CC7832"/>
                </a:solidFill>
              </a:rPr>
              <a:t>is not </a:t>
            </a:r>
            <a:r>
              <a:rPr lang="en-US" dirty="0">
                <a:solidFill>
                  <a:srgbClr val="8888C6"/>
                </a:solidFill>
              </a:rPr>
              <a:t>None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5C261"/>
                </a:solidFill>
              </a:rPr>
              <a:t>"Failed to deliver message: {0}: {1}"</a:t>
            </a:r>
            <a:br>
              <a:rPr lang="en-US" dirty="0">
                <a:solidFill>
                  <a:srgbClr val="A5C261"/>
                </a:solidFill>
              </a:rPr>
            </a:br>
            <a:r>
              <a:rPr lang="en-US" dirty="0">
                <a:solidFill>
                  <a:srgbClr val="A5C261"/>
                </a:solidFill>
              </a:rPr>
              <a:t>              </a:t>
            </a:r>
            <a:r>
              <a:rPr lang="en-US" dirty="0"/>
              <a:t>.format(</a:t>
            </a:r>
            <a:r>
              <a:rPr lang="en-US" dirty="0" err="1"/>
              <a:t>msg.value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err.str</a:t>
            </a:r>
            <a:r>
              <a:rPr lang="en-US" dirty="0"/>
              <a:t>()))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5C261"/>
                </a:solidFill>
              </a:rPr>
              <a:t>"Message produced: {0}"</a:t>
            </a:r>
            <a:r>
              <a:rPr lang="en-US" dirty="0"/>
              <a:t>.format(</a:t>
            </a:r>
            <a:r>
              <a:rPr lang="en-US" dirty="0" err="1"/>
              <a:t>msg.value</a:t>
            </a:r>
            <a:r>
              <a:rPr lang="en-US" dirty="0"/>
              <a:t>()))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 = </a:t>
            </a:r>
            <a:r>
              <a:rPr lang="en-US" dirty="0" err="1"/>
              <a:t>KafkaProducer</a:t>
            </a:r>
            <a:r>
              <a:rPr lang="en-US" dirty="0"/>
              <a:t>(</a:t>
            </a:r>
            <a:r>
              <a:rPr lang="en-US" dirty="0" err="1">
                <a:solidFill>
                  <a:srgbClr val="AA4926"/>
                </a:solidFill>
              </a:rPr>
              <a:t>bootstrap_servers</a:t>
            </a:r>
            <a:r>
              <a:rPr lang="en-US" dirty="0"/>
              <a:t>=</a:t>
            </a:r>
            <a:r>
              <a:rPr lang="en-US" dirty="0" err="1"/>
              <a:t>kafka_url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while </a:t>
            </a:r>
            <a:r>
              <a:rPr lang="en-US" dirty="0">
                <a:solidFill>
                  <a:srgbClr val="8888C6"/>
                </a:solidFill>
              </a:rPr>
              <a:t>True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p.send</a:t>
            </a:r>
            <a:r>
              <a:rPr lang="en-US" dirty="0"/>
              <a:t>(</a:t>
            </a:r>
            <a:r>
              <a:rPr lang="en-US" dirty="0" err="1"/>
              <a:t>topic_name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A5C261"/>
                </a:solidFill>
              </a:rPr>
              <a:t>b"test</a:t>
            </a:r>
            <a:r>
              <a:rPr lang="en-US" dirty="0">
                <a:solidFill>
                  <a:srgbClr val="A5C261"/>
                </a:solidFill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p.send</a:t>
            </a:r>
            <a:r>
              <a:rPr lang="en-US" dirty="0"/>
              <a:t>(</a:t>
            </a:r>
            <a:r>
              <a:rPr lang="en-US" dirty="0" err="1"/>
              <a:t>topic_name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A5C261"/>
                </a:solidFill>
              </a:rPr>
              <a:t>b"</a:t>
            </a:r>
            <a:r>
              <a:rPr lang="en-US" dirty="0">
                <a:solidFill>
                  <a:srgbClr val="CC7832"/>
                </a:solidFill>
              </a:rPr>
              <a:t>\xc2</a:t>
            </a:r>
            <a:r>
              <a:rPr lang="en-US" dirty="0">
                <a:solidFill>
                  <a:srgbClr val="A5C261"/>
                </a:solidFill>
              </a:rPr>
              <a:t>Hola, </a:t>
            </a:r>
            <a:r>
              <a:rPr lang="en-US" dirty="0" err="1">
                <a:solidFill>
                  <a:srgbClr val="A5C261"/>
                </a:solidFill>
              </a:rPr>
              <a:t>mundo</a:t>
            </a:r>
            <a:r>
              <a:rPr lang="en-US" dirty="0">
                <a:solidFill>
                  <a:srgbClr val="A5C261"/>
                </a:solidFill>
              </a:rPr>
              <a:t>!"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5C261"/>
                </a:solidFill>
              </a:rPr>
              <a:t>"Posted </a:t>
            </a:r>
            <a:r>
              <a:rPr lang="en-US" dirty="0" err="1">
                <a:solidFill>
                  <a:srgbClr val="A5C261"/>
                </a:solidFill>
              </a:rPr>
              <a:t>msg</a:t>
            </a:r>
            <a:r>
              <a:rPr lang="en-US" dirty="0">
                <a:solidFill>
                  <a:srgbClr val="A5C261"/>
                </a:solidFill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time.sleep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p.flush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30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28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3524" y="5094514"/>
            <a:ext cx="10671300" cy="1251554"/>
          </a:xfrm>
        </p:spPr>
        <p:txBody>
          <a:bodyPr/>
          <a:lstStyle/>
          <a:p>
            <a:r>
              <a:rPr lang="en-US" dirty="0" smtClean="0"/>
              <a:t>XXX Show the spark architecture</a:t>
            </a:r>
          </a:p>
          <a:p>
            <a:r>
              <a:rPr lang="en-US" dirty="0" smtClean="0"/>
              <a:t>XXX Highlight network segmentation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&amp; </a:t>
            </a:r>
            <a:r>
              <a:rPr lang="en-US" dirty="0" err="1" smtClean="0"/>
              <a:t>Mesos</a:t>
            </a:r>
            <a:r>
              <a:rPr lang="en-US" dirty="0" smtClean="0"/>
              <a:t>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22" y="2201345"/>
            <a:ext cx="5681824" cy="27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4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Consumer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9282" y="187897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</a:rPr>
              <a:t>from </a:t>
            </a:r>
            <a:r>
              <a:rPr lang="en-US" sz="1800" dirty="0" err="1"/>
              <a:t>kafka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C7832"/>
                </a:solidFill>
              </a:rPr>
              <a:t>import </a:t>
            </a:r>
            <a:r>
              <a:rPr lang="en-US" sz="1800" dirty="0" err="1"/>
              <a:t>KafkaConsumer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kafka_url</a:t>
            </a:r>
            <a:r>
              <a:rPr lang="en-US" sz="1800" dirty="0"/>
              <a:t> = </a:t>
            </a:r>
            <a:r>
              <a:rPr lang="en-US" sz="1800" dirty="0" smtClean="0">
                <a:solidFill>
                  <a:srgbClr val="A5C261"/>
                </a:solidFill>
              </a:rPr>
              <a:t>"</a:t>
            </a:r>
            <a:r>
              <a:rPr lang="en-US" sz="1800" dirty="0">
                <a:solidFill>
                  <a:srgbClr val="A5C261"/>
                </a:solidFill>
              </a:rPr>
              <a:t> broker.kafka.l4lb.thisdcos.directory:9092 </a:t>
            </a:r>
            <a:r>
              <a:rPr lang="en-US" sz="1800" dirty="0" smtClean="0">
                <a:solidFill>
                  <a:srgbClr val="A5C261"/>
                </a:solidFill>
              </a:rPr>
              <a:t>"</a:t>
            </a:r>
            <a:r>
              <a:rPr lang="en-US" sz="1800" dirty="0">
                <a:solidFill>
                  <a:srgbClr val="A5C261"/>
                </a:solidFill>
              </a:rPr>
              <a:t/>
            </a:r>
            <a:br>
              <a:rPr lang="en-US" sz="1800" dirty="0">
                <a:solidFill>
                  <a:srgbClr val="A5C261"/>
                </a:solidFill>
              </a:rPr>
            </a:br>
            <a:r>
              <a:rPr lang="en-US" sz="1800" dirty="0" err="1"/>
              <a:t>topic_name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5C261"/>
                </a:solidFill>
              </a:rPr>
              <a:t>"</a:t>
            </a:r>
            <a:r>
              <a:rPr lang="en-US" sz="1800" dirty="0" err="1">
                <a:solidFill>
                  <a:srgbClr val="A5C261"/>
                </a:solidFill>
              </a:rPr>
              <a:t>example_topic</a:t>
            </a:r>
            <a:r>
              <a:rPr lang="en-US" sz="1800" dirty="0">
                <a:solidFill>
                  <a:srgbClr val="A5C261"/>
                </a:solidFill>
              </a:rPr>
              <a:t>"</a:t>
            </a:r>
            <a:br>
              <a:rPr lang="en-US" sz="1800" dirty="0">
                <a:solidFill>
                  <a:srgbClr val="A5C261"/>
                </a:solidFill>
              </a:rPr>
            </a:br>
            <a:r>
              <a:rPr lang="en-US" sz="1800" dirty="0">
                <a:solidFill>
                  <a:srgbClr val="A5C261"/>
                </a:solidFill>
              </a:rPr>
              <a:t/>
            </a:r>
            <a:br>
              <a:rPr lang="en-US" sz="1800" dirty="0">
                <a:solidFill>
                  <a:srgbClr val="A5C261"/>
                </a:solidFill>
              </a:rPr>
            </a:br>
            <a:r>
              <a:rPr lang="en-US" sz="1800" dirty="0">
                <a:solidFill>
                  <a:srgbClr val="A5C261"/>
                </a:solidFill>
              </a:rPr>
              <a:t/>
            </a:r>
            <a:br>
              <a:rPr lang="en-US" sz="1800" dirty="0">
                <a:solidFill>
                  <a:srgbClr val="A5C261"/>
                </a:solidFill>
              </a:rPr>
            </a:br>
            <a:r>
              <a:rPr lang="en-US" sz="1800" dirty="0"/>
              <a:t>consumer = </a:t>
            </a:r>
            <a:r>
              <a:rPr lang="en-US" sz="1800" dirty="0" err="1"/>
              <a:t>KafkaConsumer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AA4926"/>
                </a:solidFill>
              </a:rPr>
              <a:t>bootstrap_servers</a:t>
            </a:r>
            <a:r>
              <a:rPr lang="en-US" sz="1800" dirty="0"/>
              <a:t>=</a:t>
            </a:r>
            <a:r>
              <a:rPr lang="en-US" sz="1800" dirty="0" err="1"/>
              <a:t>kafka_url</a:t>
            </a:r>
            <a:r>
              <a:rPr lang="en-US" sz="1800" dirty="0">
                <a:solidFill>
                  <a:srgbClr val="CC7832"/>
                </a:solidFill>
              </a:rPr>
              <a:t>,</a:t>
            </a:r>
            <a:br>
              <a:rPr lang="en-US" sz="1800" dirty="0">
                <a:solidFill>
                  <a:srgbClr val="CC7832"/>
                </a:solidFill>
              </a:rPr>
            </a:br>
            <a:r>
              <a:rPr lang="en-US" sz="1800" dirty="0">
                <a:solidFill>
                  <a:srgbClr val="CC7832"/>
                </a:solidFill>
              </a:rPr>
              <a:t>                             </a:t>
            </a:r>
            <a:r>
              <a:rPr lang="en-US" sz="1800" dirty="0" err="1">
                <a:solidFill>
                  <a:srgbClr val="AA4926"/>
                </a:solidFill>
              </a:rPr>
              <a:t>auto_offset_reset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A5C261"/>
                </a:solidFill>
              </a:rPr>
              <a:t>'earliest'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 err="1"/>
              <a:t>consumer.subscribe</a:t>
            </a:r>
            <a:r>
              <a:rPr lang="en-US" sz="1800" dirty="0"/>
              <a:t>(</a:t>
            </a:r>
            <a:r>
              <a:rPr lang="en-US" sz="1800" dirty="0" err="1"/>
              <a:t>topic_name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CC7832"/>
                </a:solidFill>
              </a:rPr>
              <a:t>for </a:t>
            </a:r>
            <a:r>
              <a:rPr lang="en-US" sz="1800" dirty="0"/>
              <a:t>message </a:t>
            </a:r>
            <a:r>
              <a:rPr lang="en-US" sz="1800" dirty="0">
                <a:solidFill>
                  <a:srgbClr val="CC7832"/>
                </a:solidFill>
              </a:rPr>
              <a:t>in </a:t>
            </a:r>
            <a:r>
              <a:rPr lang="en-US" sz="1800" dirty="0"/>
              <a:t>consumer: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CC7832"/>
                </a:solidFill>
              </a:rPr>
              <a:t>print </a:t>
            </a:r>
            <a:r>
              <a:rPr lang="en-US" sz="1800" dirty="0"/>
              <a:t>(message)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consumer.close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84191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&amp;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04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with Kerberos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14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&amp; Elastic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16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Park IV: Spark Debugging and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19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524" y="4851918"/>
            <a:ext cx="10671300" cy="14941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Mesos</a:t>
            </a:r>
            <a:r>
              <a:rPr lang="en-US" dirty="0" smtClean="0"/>
              <a:t> Task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0341"/>
            <a:ext cx="12192000" cy="17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1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Mesos</a:t>
            </a:r>
            <a:r>
              <a:rPr lang="en-US" dirty="0" smtClean="0"/>
              <a:t> Sandbox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242"/>
            <a:ext cx="12192000" cy="38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Mesos</a:t>
            </a:r>
            <a:r>
              <a:rPr lang="en-US" dirty="0" smtClean="0"/>
              <a:t> Sandbox: Viewing Logs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4" y="1748668"/>
            <a:ext cx="94615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03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Sandbox on Host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36" y="2196581"/>
            <a:ext cx="10972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19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Scalable programs without programming</a:t>
            </a:r>
          </a:p>
          <a:p>
            <a:r>
              <a:rPr lang="en-US" dirty="0" smtClean="0"/>
              <a:t>Consistent DNS connections</a:t>
            </a:r>
          </a:p>
          <a:p>
            <a:r>
              <a:rPr lang="en-US" dirty="0" smtClean="0"/>
              <a:t>Programs run the same on dev, staging and Production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on DC/OS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19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N </a:t>
            </a:r>
            <a:r>
              <a:rPr lang="mr-IN" dirty="0" smtClean="0"/>
              <a:t>–</a:t>
            </a:r>
            <a:r>
              <a:rPr lang="en-US" dirty="0" smtClean="0"/>
              <a:t>L 9000: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Program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66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</a:t>
            </a:r>
            <a:r>
              <a:rPr lang="en-US" baseline="0" dirty="0" smtClean="0"/>
              <a:t> V: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94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Zeppelin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54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96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/>
          <p:nvPr/>
        </p:nvSpPr>
        <p:spPr>
          <a:xfrm>
            <a:off x="8379600" y="5240800"/>
            <a:ext cx="3309300" cy="2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1" name="Shape 951"/>
          <p:cNvSpPr txBox="1">
            <a:spLocks noGrp="1"/>
          </p:cNvSpPr>
          <p:nvPr>
            <p:ph type="title"/>
          </p:nvPr>
        </p:nvSpPr>
        <p:spPr>
          <a:xfrm>
            <a:off x="535150" y="40275"/>
            <a:ext cx="10668000" cy="4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latin typeface="Oswald"/>
                <a:ea typeface="Oswald"/>
                <a:cs typeface="Oswald"/>
                <a:sym typeface="Oswald"/>
              </a:rPr>
              <a:t>MESOSPHERE DC/OS ENTERPRISE FEATURES</a:t>
            </a:r>
          </a:p>
        </p:txBody>
      </p:sp>
      <p:sp>
        <p:nvSpPr>
          <p:cNvPr id="952" name="Shape 952"/>
          <p:cNvSpPr txBox="1"/>
          <p:nvPr/>
        </p:nvSpPr>
        <p:spPr>
          <a:xfrm rot="-5400000">
            <a:off x="-1652433" y="3013301"/>
            <a:ext cx="4681200" cy="3792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Features</a:t>
            </a:r>
          </a:p>
        </p:txBody>
      </p:sp>
      <p:sp>
        <p:nvSpPr>
          <p:cNvPr id="953" name="Shape 953"/>
          <p:cNvSpPr txBox="1"/>
          <p:nvPr/>
        </p:nvSpPr>
        <p:spPr>
          <a:xfrm rot="-5400000">
            <a:off x="419525" y="5654233"/>
            <a:ext cx="537300" cy="3792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</a:t>
            </a:r>
          </a:p>
        </p:txBody>
      </p:sp>
      <p:sp>
        <p:nvSpPr>
          <p:cNvPr id="954" name="Shape 954"/>
          <p:cNvSpPr txBox="1"/>
          <p:nvPr/>
        </p:nvSpPr>
        <p:spPr>
          <a:xfrm rot="-5400000">
            <a:off x="496025" y="6149450"/>
            <a:ext cx="384300" cy="3792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Price</a:t>
            </a:r>
          </a:p>
        </p:txBody>
      </p:sp>
      <p:graphicFrame>
        <p:nvGraphicFramePr>
          <p:cNvPr id="955" name="Shape 955"/>
          <p:cNvGraphicFramePr/>
          <p:nvPr/>
        </p:nvGraphicFramePr>
        <p:xfrm>
          <a:off x="972872" y="872004"/>
          <a:ext cx="10332800" cy="5648183"/>
        </p:xfrm>
        <a:graphic>
          <a:graphicData uri="http://schemas.openxmlformats.org/drawingml/2006/table">
            <a:tbl>
              <a:tblPr firstRow="1" bandRow="1">
                <a:noFill/>
                <a:tableStyleId>{AED12B73-DD07-4E5B-906E-CC1B7FE258FB}</a:tableStyleId>
              </a:tblPr>
              <a:tblGrid>
                <a:gridCol w="4957425"/>
                <a:gridCol w="2448175"/>
                <a:gridCol w="2927200"/>
              </a:tblGrid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Emergency patching</a:t>
                      </a:r>
                    </a:p>
                  </a:txBody>
                  <a:tcPr marL="28575" marR="28575" marT="19075" marB="19075" anchor="b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Support for open-source Mesosphere-developed frameworks*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Cassandra, Kafka, Spark, Jenkins, Elastic, HDFS</a:t>
                      </a:r>
                    </a:p>
                  </a:txBody>
                  <a:tcPr marL="91475" marR="91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Cassandra, Kafka, Spark, Jenkins, Elastic, HDFS</a:t>
                      </a:r>
                    </a:p>
                  </a:txBody>
                  <a:tcPr marL="91475" marR="91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Support options</a:t>
                      </a:r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Premium</a:t>
                      </a:r>
                    </a:p>
                  </a:txBody>
                  <a:tcPr marL="91475" marR="91475" marT="0" marB="0" anchor="ctr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Standard, Premium</a:t>
                      </a:r>
                    </a:p>
                  </a:txBody>
                  <a:tcPr marL="91475" marR="91475" marT="0" marB="0" anchor="ctr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List price</a:t>
                      </a:r>
                    </a:p>
                  </a:txBody>
                  <a:tcPr marL="28575" marR="28575" marT="19075" marB="19075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Premium: $3,000</a:t>
                      </a:r>
                    </a:p>
                  </a:txBody>
                  <a:tcPr marL="91475" marR="91475" marT="0" marB="0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Standard: $</a:t>
                      </a: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3,250</a:t>
                      </a:r>
                    </a:p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Premium: $</a:t>
                      </a: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3,950</a:t>
                      </a:r>
                    </a:p>
                  </a:txBody>
                  <a:tcPr marL="91475" marR="640075" marT="0" marB="0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56" name="Shape 9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786193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Shape 9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88319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Shape 9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06379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Shape 9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24439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Shape 9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42499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Shape 9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605592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Shape 9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966793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Shape 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147394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Shape 9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327994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Shape 965"/>
          <p:cNvSpPr/>
          <p:nvPr/>
        </p:nvSpPr>
        <p:spPr>
          <a:xfrm>
            <a:off x="0" y="0"/>
            <a:ext cx="584400" cy="4116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5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1.10</a:t>
            </a:r>
          </a:p>
        </p:txBody>
      </p:sp>
      <p:pic>
        <p:nvPicPr>
          <p:cNvPr id="966" name="Shape 9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869796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Shape 9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508595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Shape 9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689195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Shape 9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050396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Shape 9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5410618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Shape 971"/>
          <p:cNvSpPr txBox="1"/>
          <p:nvPr/>
        </p:nvSpPr>
        <p:spPr>
          <a:xfrm>
            <a:off x="5922626" y="350275"/>
            <a:ext cx="18486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500" b="1">
                <a:latin typeface="Source Sans Pro"/>
                <a:ea typeface="Source Sans Pro"/>
                <a:cs typeface="Source Sans Pro"/>
                <a:sym typeface="Source Sans Pro"/>
              </a:rPr>
              <a:t>Mesosphere DC/OS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8379600" y="350275"/>
            <a:ext cx="31785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500" b="1">
                <a:latin typeface="Source Sans Pro"/>
                <a:ea typeface="Source Sans Pro"/>
                <a:cs typeface="Source Sans Pro"/>
                <a:sym typeface="Source Sans Pro"/>
              </a:rPr>
              <a:t>Mesosphere DC/OS Enterprise</a:t>
            </a:r>
          </a:p>
        </p:txBody>
      </p:sp>
      <p:sp>
        <p:nvSpPr>
          <p:cNvPr id="973" name="Shape 973"/>
          <p:cNvSpPr txBox="1"/>
          <p:nvPr/>
        </p:nvSpPr>
        <p:spPr>
          <a:xfrm>
            <a:off x="5922620" y="597116"/>
            <a:ext cx="23067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Open source platform for modern apps</a:t>
            </a:r>
          </a:p>
        </p:txBody>
      </p:sp>
      <p:sp>
        <p:nvSpPr>
          <p:cNvPr id="974" name="Shape 974"/>
          <p:cNvSpPr txBox="1"/>
          <p:nvPr/>
        </p:nvSpPr>
        <p:spPr>
          <a:xfrm>
            <a:off x="8379599" y="597125"/>
            <a:ext cx="29913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Production-grade solution for mission-critical apps</a:t>
            </a:r>
          </a:p>
        </p:txBody>
      </p:sp>
      <p:pic>
        <p:nvPicPr>
          <p:cNvPr id="975" name="Shape 9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230997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Shape 9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411597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Shape 9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592198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Shape 9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772798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Shape 979"/>
          <p:cNvSpPr txBox="1"/>
          <p:nvPr/>
        </p:nvSpPr>
        <p:spPr>
          <a:xfrm>
            <a:off x="920975" y="6531200"/>
            <a:ext cx="3804300" cy="16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>
                <a:latin typeface="Source Sans Pro"/>
                <a:ea typeface="Source Sans Pro"/>
                <a:cs typeface="Source Sans Pro"/>
                <a:sym typeface="Source Sans Pro"/>
              </a:rPr>
              <a:t>* Does not include support for baseline technology, e.g. Apache Spark</a:t>
            </a:r>
          </a:p>
        </p:txBody>
      </p:sp>
      <p:sp>
        <p:nvSpPr>
          <p:cNvPr id="980" name="Shape 980"/>
          <p:cNvSpPr/>
          <p:nvPr/>
        </p:nvSpPr>
        <p:spPr>
          <a:xfrm>
            <a:off x="6288650" y="2894850"/>
            <a:ext cx="280800" cy="169200"/>
          </a:xfrm>
          <a:prstGeom prst="rect">
            <a:avLst/>
          </a:prstGeom>
          <a:solidFill>
            <a:srgbClr val="FFFFFF">
              <a:alpha val="80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981" name="Shape 981"/>
          <p:cNvGraphicFramePr/>
          <p:nvPr/>
        </p:nvGraphicFramePr>
        <p:xfrm>
          <a:off x="2280614" y="862379"/>
          <a:ext cx="3853875" cy="4730126"/>
        </p:xfrm>
        <a:graphic>
          <a:graphicData uri="http://schemas.openxmlformats.org/drawingml/2006/table">
            <a:tbl>
              <a:tblPr firstRow="1" bandRow="1">
                <a:noFill/>
                <a:tableStyleId>{AED12B73-DD07-4E5B-906E-CC1B7FE258FB}</a:tableStyleId>
              </a:tblPr>
              <a:tblGrid>
                <a:gridCol w="3853875"/>
              </a:tblGrid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Kubernetes (Beta) container orchestration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Marathon container orchestration with pods support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Production-certified data services (e.g., Spark, Kafka, Cassandra)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Distributed fault tolerant jobs scheduler (Cron)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Universe of 100+ platform services from  easily deployed with a single single-click or CLI command; Developed by Mesosphere, DC/OS community, and commercial partners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Apache Mesos distributed systems kernel w/ Universal Container Runtime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Management of persistent and external volumes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Virtual networks with IP per container and Container Network Interface (CNI) Support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Distributed load balancer, service discovery and name-based VIPs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GPU-based scheduling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Guided on-premise and cloud installation templates (AWS, Azure)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Powerful CLI and GUI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Non-disruptive DC/OS upgrades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Platform monitoring &amp; troubleshooting tools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Application-level logging, metrics &amp; debugging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In-Place Upgrade for Data services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Validated DC/OS upgrades with automated pre and post upgrade health checks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Role-Based Access Control for containers, jobs, and data services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Identity management integration (Active Directory/LDAP/SAML 2.0/OpenID Connect)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Secrets Management (Key/Value </a:t>
                      </a: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and File-based</a:t>
                      </a: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Public key infrastructure</a:t>
                      </a: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w/ Custom certificate authority integration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Security audit logging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Fine-grained access control lists for containers and services  </a:t>
                      </a:r>
                      <a:r>
                        <a:rPr lang="en-US" sz="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w/ folder integration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Service accounts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 Performance L4/L7 Ingress load balancer (Edge-LB)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82" name="Shape 9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953399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Shape 9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133999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Shape 9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5217603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Shape 985"/>
          <p:cNvSpPr txBox="1"/>
          <p:nvPr/>
        </p:nvSpPr>
        <p:spPr>
          <a:xfrm>
            <a:off x="972875" y="904725"/>
            <a:ext cx="989100" cy="6624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Platform Services</a:t>
            </a:r>
          </a:p>
        </p:txBody>
      </p:sp>
      <p:sp>
        <p:nvSpPr>
          <p:cNvPr id="986" name="Shape 986"/>
          <p:cNvSpPr txBox="1"/>
          <p:nvPr/>
        </p:nvSpPr>
        <p:spPr>
          <a:xfrm>
            <a:off x="972857" y="1606704"/>
            <a:ext cx="989100" cy="3471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DC/OS Catalog</a:t>
            </a:r>
          </a:p>
        </p:txBody>
      </p:sp>
      <p:sp>
        <p:nvSpPr>
          <p:cNvPr id="987" name="Shape 987"/>
          <p:cNvSpPr txBox="1"/>
          <p:nvPr/>
        </p:nvSpPr>
        <p:spPr>
          <a:xfrm>
            <a:off x="972861" y="1993383"/>
            <a:ext cx="989100" cy="8448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Resource Management</a:t>
            </a:r>
          </a:p>
        </p:txBody>
      </p:sp>
      <p:sp>
        <p:nvSpPr>
          <p:cNvPr id="988" name="Shape 988"/>
          <p:cNvSpPr txBox="1"/>
          <p:nvPr/>
        </p:nvSpPr>
        <p:spPr>
          <a:xfrm>
            <a:off x="972864" y="2877762"/>
            <a:ext cx="989100" cy="5253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Management &amp; Monitoring</a:t>
            </a:r>
          </a:p>
        </p:txBody>
      </p:sp>
      <p:sp>
        <p:nvSpPr>
          <p:cNvPr id="989" name="Shape 989"/>
          <p:cNvSpPr txBox="1"/>
          <p:nvPr/>
        </p:nvSpPr>
        <p:spPr>
          <a:xfrm>
            <a:off x="972868" y="4144619"/>
            <a:ext cx="989100" cy="8751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Security</a:t>
            </a:r>
          </a:p>
        </p:txBody>
      </p:sp>
      <p:sp>
        <p:nvSpPr>
          <p:cNvPr id="990" name="Shape 990"/>
          <p:cNvSpPr txBox="1"/>
          <p:nvPr/>
        </p:nvSpPr>
        <p:spPr>
          <a:xfrm>
            <a:off x="972871" y="3442640"/>
            <a:ext cx="989100" cy="6624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Ops &amp; troubleshoot</a:t>
            </a:r>
          </a:p>
        </p:txBody>
      </p:sp>
      <p:sp>
        <p:nvSpPr>
          <p:cNvPr id="991" name="Shape 991"/>
          <p:cNvSpPr txBox="1"/>
          <p:nvPr/>
        </p:nvSpPr>
        <p:spPr>
          <a:xfrm>
            <a:off x="972850" y="5059298"/>
            <a:ext cx="989100" cy="3075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Multi-tenancy</a:t>
            </a:r>
          </a:p>
        </p:txBody>
      </p:sp>
      <p:sp>
        <p:nvSpPr>
          <p:cNvPr id="992" name="Shape 992"/>
          <p:cNvSpPr txBox="1"/>
          <p:nvPr/>
        </p:nvSpPr>
        <p:spPr>
          <a:xfrm>
            <a:off x="972854" y="5406377"/>
            <a:ext cx="989100" cy="1587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Adv. Network</a:t>
            </a:r>
          </a:p>
        </p:txBody>
      </p:sp>
      <p:pic>
        <p:nvPicPr>
          <p:cNvPr id="993" name="Shape 9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31460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Shape 9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49520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Shape 9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67580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Shape 9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856402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Shape 9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5037002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Shape 9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786193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Shape 9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88319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Shape 10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06379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Shape 10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24439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Shape 10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42499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Shape 10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605592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Shape 10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966793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Shape 10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147394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Shape 10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327994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Shape 10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869796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Shape 10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508595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Shape 10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689195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Shape 10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3050396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Shape 10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3230997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Shape 10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3411597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Shape 10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5613818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Shape 1014"/>
          <p:cNvSpPr txBox="1"/>
          <p:nvPr/>
        </p:nvSpPr>
        <p:spPr>
          <a:xfrm>
            <a:off x="10753200" y="0"/>
            <a:ext cx="1438800" cy="277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3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for 1.10</a:t>
            </a:r>
          </a:p>
        </p:txBody>
      </p:sp>
      <p:pic>
        <p:nvPicPr>
          <p:cNvPr id="1015" name="Shape 1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3618070"/>
            <a:ext cx="151200" cy="1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603900" cy="563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Appendix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8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Spark</a:t>
            </a:r>
            <a:r>
              <a:rPr lang="en-US" baseline="0" dirty="0" smtClean="0"/>
              <a:t> Installation &amp;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8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882742" y="1489561"/>
            <a:ext cx="3116425" cy="502320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Based Spark installation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0" y="1489561"/>
            <a:ext cx="8733453" cy="424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435269"/>
            <a:ext cx="11766849" cy="54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59216" y="617873"/>
            <a:ext cx="4932783" cy="425190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0957"/>
            <a:ext cx="7109927" cy="598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145512" y="780662"/>
            <a:ext cx="6083100" cy="3813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44" y="780662"/>
            <a:ext cx="4686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9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479" y="5332266"/>
            <a:ext cx="6083100" cy="3813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994"/>
            <a:ext cx="12192000" cy="354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7818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sosphere">
  <a:themeElements>
    <a:clrScheme name="White">
      <a:dk1>
        <a:srgbClr val="62687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535</Words>
  <Application>Microsoft Macintosh PowerPoint</Application>
  <PresentationFormat>Widescreen</PresentationFormat>
  <Paragraphs>103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Roboto</vt:lpstr>
      <vt:lpstr>Helvetica Neue</vt:lpstr>
      <vt:lpstr>Oswald</vt:lpstr>
      <vt:lpstr>Source Sans Pro</vt:lpstr>
      <vt:lpstr>Arial</vt:lpstr>
      <vt:lpstr>Proxima Nova</vt:lpstr>
      <vt:lpstr>White</vt:lpstr>
      <vt:lpstr>Mesosphere</vt:lpstr>
      <vt:lpstr>Running Spark on DC/OS</vt:lpstr>
      <vt:lpstr>Spark &amp; Mesos Overview</vt:lpstr>
      <vt:lpstr>Spark on DC/OS</vt:lpstr>
      <vt:lpstr>Part I: Spark Installation &amp; Setup</vt:lpstr>
      <vt:lpstr>GUI Based Spark installation</vt:lpstr>
      <vt:lpstr>PowerPoint Presentation</vt:lpstr>
      <vt:lpstr>PowerPoint Presentation</vt:lpstr>
      <vt:lpstr>PowerPoint Presentation</vt:lpstr>
      <vt:lpstr>PowerPoint Presentation</vt:lpstr>
      <vt:lpstr>Command Line Spark Installation</vt:lpstr>
      <vt:lpstr>DC/OS Spark Command Line Options</vt:lpstr>
      <vt:lpstr>Part II: Running Spark Programs</vt:lpstr>
      <vt:lpstr>Run Spark from the command line</vt:lpstr>
      <vt:lpstr>Scheduled Spark Jobs</vt:lpstr>
      <vt:lpstr>Part III: Data Access with Spark</vt:lpstr>
      <vt:lpstr>Spark &amp; Cassandra</vt:lpstr>
      <vt:lpstr>PowerPoint Presentation</vt:lpstr>
      <vt:lpstr>Spark &amp; Kafka</vt:lpstr>
      <vt:lpstr>Kafka Producer</vt:lpstr>
      <vt:lpstr>Kafka Consumer</vt:lpstr>
      <vt:lpstr>Spark &amp; HDFS</vt:lpstr>
      <vt:lpstr>Spark with Kerberos</vt:lpstr>
      <vt:lpstr>Spark &amp; Elastic Search</vt:lpstr>
      <vt:lpstr>Park IV: Spark Debugging and Monitoring</vt:lpstr>
      <vt:lpstr>Mesos Task Screen</vt:lpstr>
      <vt:lpstr>Mesos Sandbox</vt:lpstr>
      <vt:lpstr>Mesos Sandbox: Viewing Logs</vt:lpstr>
      <vt:lpstr>View Sandbox on Host</vt:lpstr>
      <vt:lpstr>Spark History</vt:lpstr>
      <vt:lpstr>Spark Program Debugging</vt:lpstr>
      <vt:lpstr>Part V: Data Analytics</vt:lpstr>
      <vt:lpstr>Zeppelin Notebooks</vt:lpstr>
      <vt:lpstr>Linking Data sources</vt:lpstr>
      <vt:lpstr>MESOSPHERE DC/OS ENTERPRISE FEATURES</vt:lpstr>
      <vt:lpstr>Appendix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sell DC/OS 1.10</dc:title>
  <cp:lastModifiedBy>Microsoft Office User</cp:lastModifiedBy>
  <cp:revision>24</cp:revision>
  <dcterms:modified xsi:type="dcterms:W3CDTF">2017-10-22T16:21:11Z</dcterms:modified>
</cp:coreProperties>
</file>