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  <p:sldMasterId id="2147483729" r:id="rId2"/>
  </p:sldMasterIdLst>
  <p:notesMasterIdLst>
    <p:notesMasterId r:id="rId10"/>
  </p:notesMasterIdLst>
  <p:sldIdLst>
    <p:sldId id="256" r:id="rId3"/>
    <p:sldId id="336" r:id="rId4"/>
    <p:sldId id="338" r:id="rId5"/>
    <p:sldId id="337" r:id="rId6"/>
    <p:sldId id="332" r:id="rId7"/>
    <p:sldId id="335" r:id="rId8"/>
    <p:sldId id="28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12B73-DD07-4E5B-906E-CC1B7FE258FB}">
  <a:tblStyle styleId="{AED12B73-DD07-4E5B-906E-CC1B7FE25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3875"/>
  </p:normalViewPr>
  <p:slideViewPr>
    <p:cSldViewPr snapToGrid="0" snapToObjects="1">
      <p:cViewPr varScale="1">
        <p:scale>
          <a:sx n="123" d="100"/>
          <a:sy n="123" d="100"/>
        </p:scale>
        <p:origin x="9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4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F222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gradien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093200" cy="35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8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09600" y="4394200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4" name="Shape 14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(Subtitle) - Light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0" y="762000"/>
            <a:ext cx="36576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58000" y="1271016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282E3D"/>
              </a:buClr>
              <a:buSzPct val="100000"/>
              <a:buFont typeface="Oswald"/>
              <a:defRPr sz="4800" cap="none">
                <a:solidFill>
                  <a:srgbClr val="282E3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 - Light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) - Light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Body) - Light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1067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41300" lvl="1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57200" lvl="2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98500" lvl="3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914400" lvl="4" indent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Body) - Light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1067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2-Col Body) - Light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6251686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2-Col Body) - Light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6251686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3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07" name="Shape 20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3-Col Body) - Light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422123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8080486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3-Col Body) - Light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422123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3"/>
          </p:nvPr>
        </p:nvSpPr>
        <p:spPr>
          <a:xfrm>
            <a:off x="8080486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4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4-Col Body) - Light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507311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6251098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4"/>
          </p:nvPr>
        </p:nvSpPr>
        <p:spPr>
          <a:xfrm>
            <a:off x="8994885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(Body)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4-Col Body) - Light"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3507311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6251098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4"/>
          </p:nvPr>
        </p:nvSpPr>
        <p:spPr>
          <a:xfrm>
            <a:off x="8994885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5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) - Light"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51" name="Shape 251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) - Light"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57" name="Shape 257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Body) - Light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Body) - Light"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65217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2-Col Body) - Light"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2-Col Body) - Light"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3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Body) - Light"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1067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2-Col Body) - 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6251686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3-Col Body) - Light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body" idx="2"/>
          </p:nvPr>
        </p:nvSpPr>
        <p:spPr>
          <a:xfrm>
            <a:off x="4422123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3"/>
          </p:nvPr>
        </p:nvSpPr>
        <p:spPr>
          <a:xfrm>
            <a:off x="8080486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 Alt, Title)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688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4-Col Body) - Light"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AFB2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3507311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6251098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4"/>
          </p:nvPr>
        </p:nvSpPr>
        <p:spPr>
          <a:xfrm>
            <a:off x="8994885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●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626876"/>
              </a:buClr>
              <a:buSzPct val="100000"/>
              <a:buFont typeface="Source Sans Pro"/>
              <a:buChar char="■"/>
              <a:defRPr sz="23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AFB2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Dark">
    <p:bg>
      <p:bgPr>
        <a:solidFill>
          <a:srgbClr val="282E3D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777240" y="1014984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Subtitle) - Dark">
    <p:bg>
      <p:bgPr>
        <a:solidFill>
          <a:srgbClr val="282E3D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837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777240" y="1271016"/>
            <a:ext cx="6080700" cy="42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7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91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26" name="Shape 326"/>
          <p:cNvSpPr/>
          <p:nvPr/>
        </p:nvSpPr>
        <p:spPr>
          <a:xfrm>
            <a:off x="870400" y="508000"/>
            <a:ext cx="11321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6099048"/>
            <a:ext cx="2825100" cy="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- Dark">
    <p:bg>
      <p:bgPr>
        <a:solidFill>
          <a:srgbClr val="282E3D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858000" y="886968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33" name="Shape 333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 (Subtitle) - Dark">
    <p:bg>
      <p:bgPr>
        <a:solidFill>
          <a:srgbClr val="282E3D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957300" y="508000"/>
            <a:ext cx="52347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0" y="762000"/>
            <a:ext cx="36576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24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6858000" y="6512900"/>
            <a:ext cx="4576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858000" y="1271016"/>
            <a:ext cx="3657600" cy="317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48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 - Dark">
    <p:bg>
      <p:bgPr>
        <a:solidFill>
          <a:srgbClr val="323A4E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) - Dark">
    <p:bg>
      <p:bgPr>
        <a:solidFill>
          <a:srgbClr val="323A4E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Body) - Dark">
    <p:bg>
      <p:bgPr>
        <a:solidFill>
          <a:srgbClr val="323A4E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106707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lvl="0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241300" lvl="1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457200" lvl="2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698500" lvl="3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914400" lvl="4" indent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Body) - Dark">
    <p:bg>
      <p:bgPr>
        <a:solidFill>
          <a:srgbClr val="323A4E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106707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body" idx="2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2-Col Body) - Dark">
    <p:bg>
      <p:bgPr>
        <a:solidFill>
          <a:srgbClr val="323A4E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2"/>
          </p:nvPr>
        </p:nvSpPr>
        <p:spPr>
          <a:xfrm>
            <a:off x="6251686" y="2029968"/>
            <a:ext cx="51801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mp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46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2-Col Body) - Dark">
    <p:bg>
      <p:bgPr>
        <a:solidFill>
          <a:srgbClr val="323A4E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2"/>
          </p:nvPr>
        </p:nvSpPr>
        <p:spPr>
          <a:xfrm>
            <a:off x="6251686" y="2221992"/>
            <a:ext cx="51801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body" idx="3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3-Col Body) - Dark">
    <p:bg>
      <p:bgPr>
        <a:solidFill>
          <a:srgbClr val="323A4E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2"/>
          </p:nvPr>
        </p:nvSpPr>
        <p:spPr>
          <a:xfrm>
            <a:off x="4422123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3"/>
          </p:nvPr>
        </p:nvSpPr>
        <p:spPr>
          <a:xfrm>
            <a:off x="8080486" y="2029968"/>
            <a:ext cx="33513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3-Col Body) - Dark">
    <p:bg>
      <p:bgPr>
        <a:solidFill>
          <a:srgbClr val="323A4E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2"/>
          </p:nvPr>
        </p:nvSpPr>
        <p:spPr>
          <a:xfrm>
            <a:off x="4422123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3"/>
          </p:nvPr>
        </p:nvSpPr>
        <p:spPr>
          <a:xfrm>
            <a:off x="8080486" y="2221992"/>
            <a:ext cx="33513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4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4-Col Body) - Dark">
    <p:bg>
      <p:bgPr>
        <a:solidFill>
          <a:srgbClr val="323A4E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763524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2"/>
          </p:nvPr>
        </p:nvSpPr>
        <p:spPr>
          <a:xfrm>
            <a:off x="3507311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body" idx="3"/>
          </p:nvPr>
        </p:nvSpPr>
        <p:spPr>
          <a:xfrm>
            <a:off x="6251098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4"/>
          </p:nvPr>
        </p:nvSpPr>
        <p:spPr>
          <a:xfrm>
            <a:off x="8994885" y="2029968"/>
            <a:ext cx="2436900" cy="431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, Subtitle, 4-Col Body) - Dark">
    <p:bg>
      <p:bgPr>
        <a:solidFill>
          <a:srgbClr val="323A4E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763524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2"/>
          </p:nvPr>
        </p:nvSpPr>
        <p:spPr>
          <a:xfrm>
            <a:off x="3507311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3"/>
          </p:nvPr>
        </p:nvSpPr>
        <p:spPr>
          <a:xfrm>
            <a:off x="6251098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4"/>
          </p:nvPr>
        </p:nvSpPr>
        <p:spPr>
          <a:xfrm>
            <a:off x="8994885" y="2221992"/>
            <a:ext cx="2436900" cy="41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0" y="0"/>
            <a:ext cx="12192000" cy="17145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106680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5"/>
          </p:nvPr>
        </p:nvSpPr>
        <p:spPr>
          <a:xfrm>
            <a:off x="763524" y="658874"/>
            <a:ext cx="10666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1100"/>
              </a:spcAft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) - Dark">
    <p:bg>
      <p:bgPr>
        <a:solidFill>
          <a:srgbClr val="323A4E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29" name="Shape 429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) - Dark">
    <p:bg>
      <p:bgPr>
        <a:solidFill>
          <a:srgbClr val="323A4E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Body) - Dark">
    <p:bg>
      <p:bgPr>
        <a:solidFill>
          <a:srgbClr val="323A4E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Body) - Dark">
    <p:bg>
      <p:bgPr>
        <a:solidFill>
          <a:srgbClr val="323A4E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68580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65217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2-Col Body) - Dark">
    <p:bg>
      <p:bgPr>
        <a:solidFill>
          <a:srgbClr val="323A4E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763761" y="609600"/>
            <a:ext cx="26667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defRPr sz="3600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lide (Title, Subtitle, 2-Col Body) - Dark">
    <p:bg>
      <p:bgPr>
        <a:solidFill>
          <a:srgbClr val="323A4E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0" y="0"/>
            <a:ext cx="3810000" cy="6858000"/>
          </a:xfrm>
          <a:prstGeom prst="rect">
            <a:avLst/>
          </a:prstGeom>
          <a:solidFill>
            <a:srgbClr val="282E3D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763761" y="800100"/>
            <a:ext cx="2665500" cy="31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114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2413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3429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571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6985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8001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defRPr sz="360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861566" y="508000"/>
            <a:ext cx="609600" cy="123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25400" tIns="25400" rIns="25400" bIns="25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763525" y="594617"/>
            <a:ext cx="2665500" cy="2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9351E5"/>
              </a:buClr>
              <a:buSzPct val="100000"/>
              <a:buFont typeface="Source Sans Pro"/>
              <a:buChar char="●"/>
              <a:defRPr sz="1600">
                <a:solidFill>
                  <a:srgbClr val="9351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2"/>
          </p:nvPr>
        </p:nvSpPr>
        <p:spPr>
          <a:xfrm>
            <a:off x="4572000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3"/>
          </p:nvPr>
        </p:nvSpPr>
        <p:spPr>
          <a:xfrm>
            <a:off x="8156448" y="763524"/>
            <a:ext cx="3278100" cy="53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4572000" y="6512900"/>
            <a:ext cx="68625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Body) - Dark">
    <p:bg>
      <p:bgPr>
        <a:solidFill>
          <a:srgbClr val="323A4E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106707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2-Col Body) - Dark">
    <p:bg>
      <p:bgPr>
        <a:solidFill>
          <a:srgbClr val="323A4E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2"/>
          </p:nvPr>
        </p:nvSpPr>
        <p:spPr>
          <a:xfrm>
            <a:off x="6251686" y="507492"/>
            <a:ext cx="51801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3-Col Body) - Dark">
    <p:bg>
      <p:bgPr>
        <a:solidFill>
          <a:srgbClr val="323A4E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body" idx="2"/>
          </p:nvPr>
        </p:nvSpPr>
        <p:spPr>
          <a:xfrm>
            <a:off x="4422123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3"/>
          </p:nvPr>
        </p:nvSpPr>
        <p:spPr>
          <a:xfrm>
            <a:off x="8080486" y="507492"/>
            <a:ext cx="33513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4-Col Body) - Dark">
    <p:bg>
      <p:bgPr>
        <a:solidFill>
          <a:srgbClr val="323A4E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63524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body" idx="2"/>
          </p:nvPr>
        </p:nvSpPr>
        <p:spPr>
          <a:xfrm>
            <a:off x="3507311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body" idx="3"/>
          </p:nvPr>
        </p:nvSpPr>
        <p:spPr>
          <a:xfrm>
            <a:off x="6251098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body" idx="4"/>
          </p:nvPr>
        </p:nvSpPr>
        <p:spPr>
          <a:xfrm>
            <a:off x="8994885" y="507492"/>
            <a:ext cx="2436900" cy="58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●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100"/>
              </a:spcBef>
              <a:spcAft>
                <a:spcPts val="1100"/>
              </a:spcAft>
              <a:buClr>
                <a:srgbClr val="C2C4C9"/>
              </a:buClr>
              <a:buSzPct val="100000"/>
              <a:buFont typeface="Source Sans Pro"/>
              <a:buChar char="■"/>
              <a:defRPr sz="2300">
                <a:solidFill>
                  <a:srgbClr val="C2C4C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Light"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Dark">
    <p:bg>
      <p:bgPr>
        <a:solidFill>
          <a:srgbClr val="323A4E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Purple">
    <p:bg>
      <p:bgPr>
        <a:solidFill>
          <a:srgbClr val="9351E5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763525" y="6512906"/>
            <a:ext cx="10670700" cy="17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2017 Mesosphere, Inc. All Rights Reserved.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lvl="0" algn="ctr" rtl="0">
              <a:spcBef>
                <a:spcPts val="0"/>
              </a:spcBef>
              <a:buSzPct val="100000"/>
              <a:defRPr sz="6900"/>
            </a:lvl1pPr>
            <a:lvl2pPr lvl="1" algn="ctr" rtl="0">
              <a:spcBef>
                <a:spcPts val="0"/>
              </a:spcBef>
              <a:buSzPct val="100000"/>
              <a:defRPr sz="6900"/>
            </a:lvl2pPr>
            <a:lvl3pPr lvl="2" algn="ctr" rtl="0">
              <a:spcBef>
                <a:spcPts val="0"/>
              </a:spcBef>
              <a:buSzPct val="100000"/>
              <a:defRPr sz="6900"/>
            </a:lvl3pPr>
            <a:lvl4pPr lvl="3" algn="ctr" rtl="0">
              <a:spcBef>
                <a:spcPts val="0"/>
              </a:spcBef>
              <a:buSzPct val="100000"/>
              <a:defRPr sz="6900"/>
            </a:lvl4pPr>
            <a:lvl5pPr lvl="4" algn="ctr" rtl="0">
              <a:spcBef>
                <a:spcPts val="0"/>
              </a:spcBef>
              <a:buSzPct val="100000"/>
              <a:defRPr sz="6900"/>
            </a:lvl5pPr>
            <a:lvl6pPr lvl="5" algn="ctr" rtl="0">
              <a:spcBef>
                <a:spcPts val="0"/>
              </a:spcBef>
              <a:buSzPct val="100000"/>
              <a:defRPr sz="6900"/>
            </a:lvl6pPr>
            <a:lvl7pPr lvl="6" algn="ctr" rtl="0">
              <a:spcBef>
                <a:spcPts val="0"/>
              </a:spcBef>
              <a:buSzPct val="100000"/>
              <a:defRPr sz="6900"/>
            </a:lvl7pPr>
            <a:lvl8pPr lvl="7" algn="ctr" rtl="0">
              <a:spcBef>
                <a:spcPts val="0"/>
              </a:spcBef>
              <a:buSzPct val="100000"/>
              <a:defRPr sz="6900"/>
            </a:lvl8pPr>
            <a:lvl9pPr lvl="8" algn="ctr" rtl="0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(Title, Subtitle, Body)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611171" y="596900"/>
            <a:ext cx="10969500" cy="746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 algn="ctr" rtl="0">
              <a:spcBef>
                <a:spcPts val="0"/>
              </a:spcBef>
              <a:buSzPct val="100000"/>
              <a:defRPr sz="1900"/>
            </a:lvl1pPr>
            <a:lvl2pPr lvl="1" indent="114300" algn="ctr" rtl="0">
              <a:spcBef>
                <a:spcPts val="0"/>
              </a:spcBef>
              <a:buSzPct val="100000"/>
              <a:defRPr sz="1900"/>
            </a:lvl2pPr>
            <a:lvl3pPr lvl="2" indent="241300" algn="ctr" rtl="0">
              <a:spcBef>
                <a:spcPts val="0"/>
              </a:spcBef>
              <a:buSzPct val="100000"/>
              <a:defRPr sz="1900"/>
            </a:lvl3pPr>
            <a:lvl4pPr lvl="3" indent="342900" algn="ctr" rtl="0">
              <a:spcBef>
                <a:spcPts val="0"/>
              </a:spcBef>
              <a:buSzPct val="100000"/>
              <a:defRPr sz="1900"/>
            </a:lvl4pPr>
            <a:lvl5pPr lvl="4" indent="457200" algn="ctr" rtl="0">
              <a:spcBef>
                <a:spcPts val="0"/>
              </a:spcBef>
              <a:buSzPct val="100000"/>
              <a:defRPr sz="1900"/>
            </a:lvl5pPr>
            <a:lvl6pPr lvl="5" indent="571500" algn="ctr" rtl="0">
              <a:spcBef>
                <a:spcPts val="0"/>
              </a:spcBef>
              <a:buSzPct val="100000"/>
              <a:defRPr sz="1900"/>
            </a:lvl6pPr>
            <a:lvl7pPr lvl="6" indent="698500" algn="ctr" rtl="0">
              <a:spcBef>
                <a:spcPts val="0"/>
              </a:spcBef>
              <a:buSzPct val="100000"/>
              <a:defRPr sz="1900"/>
            </a:lvl7pPr>
            <a:lvl8pPr lvl="7" indent="800100" algn="ctr" rtl="0">
              <a:spcBef>
                <a:spcPts val="0"/>
              </a:spcBef>
              <a:buSzPct val="100000"/>
              <a:defRPr sz="1900"/>
            </a:lvl8pPr>
            <a:lvl9pPr lvl="8" indent="914400" algn="ctr" rtl="0">
              <a:spcBef>
                <a:spcPts val="0"/>
              </a:spcBef>
              <a:buSzPct val="100000"/>
              <a:defRPr sz="1900"/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11170" y="1661248"/>
            <a:ext cx="10969500" cy="45741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393700" lvl="0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1pPr>
            <a:lvl2pPr marL="762000" lvl="1" indent="-2159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2pPr>
            <a:lvl3pPr marL="1155700" lvl="2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3pPr>
            <a:lvl4pPr marL="1524000" lvl="3" indent="-2159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4pPr>
            <a:lvl5pPr marL="1917700" lvl="4" indent="-2413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5pPr>
            <a:lvl6pPr marL="1879600" lvl="5" indent="-1651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6pPr>
            <a:lvl7pPr marL="2197100" lvl="6" indent="-1778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7pPr>
            <a:lvl8pPr marL="2527300" lvl="7" indent="-1905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8pPr>
            <a:lvl9pPr marL="2832100" lvl="8" indent="-177800" rtl="0">
              <a:lnSpc>
                <a:spcPct val="120000"/>
              </a:lnSpc>
              <a:spcBef>
                <a:spcPts val="1500"/>
              </a:spcBef>
              <a:buClr>
                <a:srgbClr val="AFB2B9"/>
              </a:buClr>
              <a:buSzPct val="100000"/>
              <a:buFont typeface="Helvetica Neue"/>
              <a:buChar char="•"/>
              <a:defRPr sz="1900"/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11728018" y="6579844"/>
            <a:ext cx="156000" cy="15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9B9F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700" b="0" i="0" u="none" strike="noStrike" cap="none">
              <a:solidFill>
                <a:srgbClr val="9B9F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Title)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273800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F222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gradien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093200" cy="35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8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09600" y="4394200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4" name="Shape 14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63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, Title)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, Title, Body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D58FF"/>
              </a:buClr>
              <a:buFont typeface="Roboto"/>
              <a:buNone/>
              <a:defRPr sz="3000" b="0" i="0" u="none" strike="noStrike" cap="none">
                <a:solidFill>
                  <a:srgbClr val="7D58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78400" y="609600"/>
            <a:ext cx="67183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(Split Alt, Title, Body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4368800" cy="6858000"/>
          </a:xfrm>
          <a:prstGeom prst="roundRect">
            <a:avLst>
              <a:gd name="adj" fmla="val 0"/>
            </a:avLst>
          </a:prstGeom>
          <a:solidFill>
            <a:srgbClr val="7D58FF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609600" y="457200"/>
            <a:ext cx="203200" cy="12700"/>
          </a:xfrm>
          <a:prstGeom prst="roundRect">
            <a:avLst>
              <a:gd name="adj" fmla="val 0"/>
            </a:avLst>
          </a:prstGeom>
          <a:solidFill>
            <a:srgbClr val="1F222E"/>
          </a:solidFill>
          <a:ln>
            <a:noFill/>
          </a:ln>
        </p:spPr>
        <p:txBody>
          <a:bodyPr wrap="square" lIns="127000" tIns="127000" rIns="127000" bIns="127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22E"/>
              </a:buClr>
              <a:buFont typeface="Proxima Nova"/>
              <a:buNone/>
            </a:pPr>
            <a:endParaRPr sz="800" b="1" i="0" u="none" strike="noStrike" cap="none">
              <a:solidFill>
                <a:srgbClr val="1F222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1496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978400" y="609600"/>
            <a:ext cx="67183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57.xml"/><Relationship Id="rId49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38.xml"/><Relationship Id="rId50" Type="http://schemas.openxmlformats.org/officeDocument/2006/relationships/slideLayout" Target="../slideLayouts/slideLayout59.xml"/><Relationship Id="rId51" Type="http://schemas.openxmlformats.org/officeDocument/2006/relationships/slideLayout" Target="../slideLayouts/slideLayout60.xml"/><Relationship Id="rId5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1.xml"/><Relationship Id="rId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37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49.xml"/><Relationship Id="rId41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1.xml"/><Relationship Id="rId43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609600"/>
            <a:ext cx="10972800" cy="56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6857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31800" marR="0" lvl="1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35000" marR="0" lvl="2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838200" marR="0" lvl="3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041400" marR="0" lvl="4" indent="-114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100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394807" marR="0" lvl="5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029807" marR="0" lvl="6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664807" marR="0" lvl="7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299807" marR="0" lvl="8" indent="-13408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222E"/>
              </a:buClr>
              <a:buSzPct val="75000"/>
              <a:buFont typeface="Roboto"/>
              <a:buChar char="•"/>
              <a:defRPr sz="1800" b="0" i="0" u="none" strike="noStrike" cap="none">
                <a:solidFill>
                  <a:srgbClr val="1F22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976340" y="6540500"/>
            <a:ext cx="232970" cy="228600"/>
          </a:xfrm>
          <a:prstGeom prst="rect">
            <a:avLst/>
          </a:prstGeom>
          <a:noFill/>
          <a:ln>
            <a:noFill/>
          </a:ln>
        </p:spPr>
        <p:txBody>
          <a:bodyPr wrap="square" lIns="25400" tIns="25400" rIns="25400" bIns="25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E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1558016" y="6517329"/>
            <a:ext cx="5079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62687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1" i="0" u="none" strike="noStrike" cap="none">
              <a:solidFill>
                <a:srgbClr val="62687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  <p:sldLayoutId id="2147483717" r:id="rId41"/>
    <p:sldLayoutId id="2147483718" r:id="rId42"/>
    <p:sldLayoutId id="2147483719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30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os/examples/tree/master/zeppelin/1.9" TargetMode="External"/><Relationship Id="rId4" Type="http://schemas.openxmlformats.org/officeDocument/2006/relationships/hyperlink" Target="http://www.dcosexamples.com/" TargetMode="External"/><Relationship Id="rId5" Type="http://schemas.openxmlformats.org/officeDocument/2006/relationships/hyperlink" Target="https://mesosphere.com/blo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markfjohnson/dcos_spark_demo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22E"/>
            </a:gs>
            <a:gs pos="100000">
              <a:srgbClr val="322366"/>
            </a:gs>
          </a:gsLst>
          <a:lin ang="2700000" scaled="0"/>
        </a:gra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 Mark Johnson</a:t>
            </a:r>
            <a:endParaRPr lang="en-US" dirty="0"/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927000" cy="358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SzPct val="25000"/>
              <a:buFont typeface="Roboto"/>
              <a:buNone/>
            </a:pPr>
            <a:r>
              <a:rPr lang="en-US" sz="8800" dirty="0" smtClean="0"/>
              <a:t>DC/OS Data Lake</a:t>
            </a:r>
            <a:br>
              <a:rPr lang="en-US" sz="8800" dirty="0" smtClean="0"/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609600" y="2520795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sz="2000" dirty="0" smtClean="0"/>
              <a:t>Analyzing </a:t>
            </a:r>
            <a:r>
              <a:rPr lang="en-US" sz="2000" dirty="0" err="1" smtClean="0"/>
              <a:t>Polygot</a:t>
            </a:r>
            <a:r>
              <a:rPr lang="en-US" sz="2000" dirty="0" smtClean="0"/>
              <a:t> data</a:t>
            </a:r>
            <a:endParaRPr lang="en-US" sz="2376" dirty="0" smtClean="0"/>
          </a:p>
        </p:txBody>
      </p:sp>
      <p:pic>
        <p:nvPicPr>
          <p:cNvPr id="517" name="Shape 517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Myths and Data Lakes</a:t>
            </a:r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23746" y="2018371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HDFS</a:t>
            </a:r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23746" y="2739483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Cassandra</a:t>
            </a:r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23746" y="3460595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23745" y="4213302"/>
            <a:ext cx="1204333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Oracle</a:t>
            </a:r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423745" y="5088670"/>
            <a:ext cx="769434" cy="71367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Misc</a:t>
            </a:r>
            <a:r>
              <a:rPr lang="en-US" dirty="0" smtClean="0"/>
              <a:t> Docs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423745" y="6010504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6488151" y="2609382"/>
            <a:ext cx="4594303" cy="34011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Lake</a:t>
            </a:r>
          </a:p>
          <a:p>
            <a:pPr algn="ctr"/>
            <a:r>
              <a:rPr lang="en-US" dirty="0" smtClean="0"/>
              <a:t>HDFS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4"/>
            <a:endCxn id="12" idx="2"/>
          </p:cNvCxnSpPr>
          <p:nvPr/>
        </p:nvCxnSpPr>
        <p:spPr>
          <a:xfrm>
            <a:off x="1628078" y="2325030"/>
            <a:ext cx="4860073" cy="198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12" idx="2"/>
          </p:cNvCxnSpPr>
          <p:nvPr/>
        </p:nvCxnSpPr>
        <p:spPr>
          <a:xfrm>
            <a:off x="1628078" y="3046142"/>
            <a:ext cx="4860073" cy="126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4"/>
            <a:endCxn id="12" idx="2"/>
          </p:cNvCxnSpPr>
          <p:nvPr/>
        </p:nvCxnSpPr>
        <p:spPr>
          <a:xfrm>
            <a:off x="1628078" y="3767254"/>
            <a:ext cx="4860073" cy="54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12" idx="2"/>
          </p:cNvCxnSpPr>
          <p:nvPr/>
        </p:nvCxnSpPr>
        <p:spPr>
          <a:xfrm flipV="1">
            <a:off x="1628078" y="4309943"/>
            <a:ext cx="4860073" cy="2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2" idx="2"/>
          </p:cNvCxnSpPr>
          <p:nvPr/>
        </p:nvCxnSpPr>
        <p:spPr>
          <a:xfrm flipV="1">
            <a:off x="1193179" y="4309943"/>
            <a:ext cx="5294972" cy="113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4"/>
            <a:endCxn id="12" idx="2"/>
          </p:cNvCxnSpPr>
          <p:nvPr/>
        </p:nvCxnSpPr>
        <p:spPr>
          <a:xfrm flipV="1">
            <a:off x="1628077" y="4309943"/>
            <a:ext cx="4860074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2409587" y="2013732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4"/>
          </p:cNvCxnSpPr>
          <p:nvPr/>
        </p:nvCxnSpPr>
        <p:spPr>
          <a:xfrm>
            <a:off x="3613919" y="2320391"/>
            <a:ext cx="3098183" cy="23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4"/>
            <a:endCxn id="12" idx="2"/>
          </p:cNvCxnSpPr>
          <p:nvPr/>
        </p:nvCxnSpPr>
        <p:spPr>
          <a:xfrm flipV="1">
            <a:off x="3769111" y="4309943"/>
            <a:ext cx="2719040" cy="196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2564779" y="5965901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3249" y="159555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Enterprise Databases</a:t>
            </a:r>
            <a:endParaRPr lang="en-US" b="1" u="sng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12962" y="5635071"/>
            <a:ext cx="1686680" cy="1179431"/>
            <a:chOff x="4512962" y="5635071"/>
            <a:chExt cx="1686680" cy="1179431"/>
          </a:xfrm>
        </p:grpSpPr>
        <p:sp>
          <p:nvSpPr>
            <p:cNvPr id="49" name="Smiley Face 48"/>
            <p:cNvSpPr/>
            <p:nvPr/>
          </p:nvSpPr>
          <p:spPr>
            <a:xfrm>
              <a:off x="4899102" y="5635071"/>
              <a:ext cx="914400" cy="914400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12962" y="6506725"/>
              <a:ext cx="1686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Integration Experts</a:t>
              </a:r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23050" y="1429951"/>
            <a:ext cx="1996059" cy="1179431"/>
            <a:chOff x="4512962" y="5635071"/>
            <a:chExt cx="1996059" cy="1179431"/>
          </a:xfrm>
        </p:grpSpPr>
        <p:sp>
          <p:nvSpPr>
            <p:cNvPr id="53" name="Smiley Face 52"/>
            <p:cNvSpPr/>
            <p:nvPr/>
          </p:nvSpPr>
          <p:spPr>
            <a:xfrm>
              <a:off x="4899102" y="5635071"/>
              <a:ext cx="914400" cy="914400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12962" y="6506725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Data Modeling Experts</a:t>
              </a:r>
              <a:endParaRPr lang="en-US" dirty="0"/>
            </a:p>
          </p:txBody>
        </p:sp>
      </p:grpSp>
      <p:sp>
        <p:nvSpPr>
          <p:cNvPr id="55" name="Striped Right Arrow 54"/>
          <p:cNvSpPr/>
          <p:nvPr/>
        </p:nvSpPr>
        <p:spPr>
          <a:xfrm>
            <a:off x="2477684" y="4073912"/>
            <a:ext cx="3432462" cy="484632"/>
          </a:xfrm>
          <a:prstGeom prst="stripedRightArrow">
            <a:avLst>
              <a:gd name="adj1" fmla="val 50000"/>
              <a:gd name="adj2" fmla="val 66107"/>
            </a:avLst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59000">
                <a:schemeClr val="accent4">
                  <a:lumMod val="89000"/>
                </a:schemeClr>
              </a:gs>
              <a:gs pos="84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time </a:t>
            </a:r>
            <a:r>
              <a:rPr lang="en-US" smtClean="0"/>
              <a:t>affects freshness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0284873" y="5181393"/>
            <a:ext cx="1782507" cy="1241910"/>
            <a:chOff x="9649254" y="5081386"/>
            <a:chExt cx="1782507" cy="124191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9254" y="5081386"/>
              <a:ext cx="1782507" cy="101088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9817290" y="6015519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Scientists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805760" y="5350803"/>
            <a:ext cx="1580751" cy="1446724"/>
            <a:chOff x="6841169" y="5501826"/>
            <a:chExt cx="1580751" cy="1446724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291" y="5501826"/>
              <a:ext cx="1153475" cy="76758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1169" y="6209886"/>
              <a:ext cx="15807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Hacker </a:t>
              </a:r>
              <a:r>
                <a:rPr lang="mr-IN" dirty="0" smtClean="0"/>
                <a:t>–</a:t>
              </a:r>
              <a:r>
                <a:rPr lang="en-US" dirty="0" smtClean="0"/>
                <a:t> One access point to all the data</a:t>
              </a:r>
              <a:endParaRPr lang="en-US" dirty="0"/>
            </a:p>
          </p:txBody>
        </p:sp>
      </p:grpSp>
      <p:sp>
        <p:nvSpPr>
          <p:cNvPr id="62" name="Striped Right Arrow 61"/>
          <p:cNvSpPr/>
          <p:nvPr/>
        </p:nvSpPr>
        <p:spPr>
          <a:xfrm>
            <a:off x="2477684" y="3465685"/>
            <a:ext cx="3432462" cy="484632"/>
          </a:xfrm>
          <a:prstGeom prst="stripedRightArrow">
            <a:avLst>
              <a:gd name="adj1" fmla="val 50000"/>
              <a:gd name="adj2" fmla="val 66107"/>
            </a:avLst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59000">
                <a:schemeClr val="accent4">
                  <a:lumMod val="89000"/>
                </a:schemeClr>
              </a:gs>
              <a:gs pos="84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Missed </a:t>
            </a:r>
            <a:r>
              <a:rPr lang="en-US" smtClean="0"/>
              <a:t>/ Lost datasets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2457909" y="4655185"/>
            <a:ext cx="3432462" cy="484632"/>
          </a:xfrm>
          <a:prstGeom prst="stripedRightArrow">
            <a:avLst>
              <a:gd name="adj1" fmla="val 50000"/>
              <a:gd name="adj2" fmla="val 66107"/>
            </a:avLst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59000">
                <a:schemeClr val="accent4">
                  <a:lumMod val="89000"/>
                </a:schemeClr>
              </a:gs>
              <a:gs pos="84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Introduced data </a:t>
            </a:r>
            <a:r>
              <a:rPr lang="en-US" smtClean="0"/>
              <a:t>quality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Polygot</a:t>
            </a:r>
            <a:r>
              <a:rPr lang="en-US" dirty="0" smtClean="0"/>
              <a:t> </a:t>
            </a:r>
            <a:r>
              <a:rPr lang="en-US" dirty="0" smtClean="0"/>
              <a:t>Data Lake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23746" y="2018371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HDFS</a:t>
            </a:r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23746" y="2739483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Cassandra</a:t>
            </a:r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23746" y="3460595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423745" y="4213302"/>
            <a:ext cx="1204333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Oracle</a:t>
            </a:r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423745" y="5088670"/>
            <a:ext cx="769434" cy="71367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Misc</a:t>
            </a:r>
            <a:r>
              <a:rPr lang="en-US" dirty="0" smtClean="0"/>
              <a:t> Docs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423745" y="6010504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6488151" y="2609382"/>
            <a:ext cx="4594303" cy="34011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Lake</a:t>
            </a:r>
          </a:p>
          <a:p>
            <a:pPr algn="ctr"/>
            <a:r>
              <a:rPr lang="en-US" dirty="0" smtClean="0"/>
              <a:t>HDFS </a:t>
            </a:r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2409587" y="2013732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7" name="Can 36"/>
          <p:cNvSpPr/>
          <p:nvPr/>
        </p:nvSpPr>
        <p:spPr>
          <a:xfrm>
            <a:off x="2564779" y="5965901"/>
            <a:ext cx="1204332" cy="6133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3249" y="159555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Enterprise Databases</a:t>
            </a:r>
            <a:endParaRPr lang="en-US" b="1" u="sng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23050" y="1429951"/>
            <a:ext cx="1996059" cy="1179431"/>
            <a:chOff x="4512962" y="5635071"/>
            <a:chExt cx="1996059" cy="1179431"/>
          </a:xfrm>
        </p:grpSpPr>
        <p:sp>
          <p:nvSpPr>
            <p:cNvPr id="53" name="Smiley Face 52"/>
            <p:cNvSpPr/>
            <p:nvPr/>
          </p:nvSpPr>
          <p:spPr>
            <a:xfrm>
              <a:off x="4899102" y="5635071"/>
              <a:ext cx="914400" cy="914400"/>
            </a:xfrm>
            <a:prstGeom prst="smileyFac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12962" y="6506725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Data Modeling Experts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284873" y="5181393"/>
            <a:ext cx="1782507" cy="1241910"/>
            <a:chOff x="9649254" y="5081386"/>
            <a:chExt cx="1782507" cy="1241910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9254" y="5081386"/>
              <a:ext cx="1782507" cy="101088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9817290" y="6015519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Scientists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805760" y="5350803"/>
            <a:ext cx="1580751" cy="1446724"/>
            <a:chOff x="6841169" y="5501826"/>
            <a:chExt cx="1580751" cy="1446724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291" y="5501826"/>
              <a:ext cx="1153475" cy="767585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1169" y="6209886"/>
              <a:ext cx="15807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Hacker </a:t>
              </a:r>
              <a:r>
                <a:rPr lang="mr-IN" dirty="0" smtClean="0"/>
                <a:t>–</a:t>
              </a:r>
              <a:r>
                <a:rPr lang="en-US" dirty="0" smtClean="0"/>
                <a:t> One access point to all the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1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0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5036" y="1750741"/>
            <a:ext cx="10337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t">
              <a:buFont typeface="Arial" charset="0"/>
              <a:buChar char="•"/>
            </a:pPr>
            <a:r>
              <a:rPr lang="en-US" dirty="0"/>
              <a:t>Presentation Examples: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github.com/markfjohnson/dcos_spark_demo.git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 fontAlgn="t">
              <a:buFont typeface="Arial" charset="0"/>
              <a:buChar char="•"/>
            </a:pPr>
            <a:r>
              <a:rPr lang="en-US" dirty="0" smtClean="0">
                <a:latin typeface="+mn-lt"/>
                <a:ea typeface="Courier" charset="0"/>
                <a:cs typeface="Courier" charset="0"/>
              </a:rPr>
              <a:t>DC/OS Certified Services Documentation</a:t>
            </a:r>
            <a:r>
              <a:rPr lang="en-US" dirty="0">
                <a:latin typeface="+mn-lt"/>
                <a:ea typeface="Courier" charset="0"/>
                <a:cs typeface="Courier" charset="0"/>
              </a:rPr>
              <a:t>: https://</a:t>
            </a:r>
            <a:r>
              <a:rPr lang="en-US" dirty="0" err="1">
                <a:latin typeface="+mn-lt"/>
                <a:ea typeface="Courier" charset="0"/>
                <a:cs typeface="Courier" charset="0"/>
              </a:rPr>
              <a:t>docs.mesosphere.com</a:t>
            </a:r>
            <a:r>
              <a:rPr lang="en-US" dirty="0">
                <a:latin typeface="+mn-lt"/>
                <a:ea typeface="Courier" charset="0"/>
                <a:cs typeface="Courier" charset="0"/>
              </a:rPr>
              <a:t>/service-docs/</a:t>
            </a:r>
            <a:endParaRPr lang="en-US" dirty="0" smtClean="0">
              <a:latin typeface="+mn-lt"/>
              <a:ea typeface="Courier" charset="0"/>
              <a:cs typeface="Courier" charset="0"/>
            </a:endParaRPr>
          </a:p>
          <a:p>
            <a:pPr marL="285750" indent="-285750" fontAlgn="t">
              <a:buFont typeface="Arial" charset="0"/>
              <a:buChar char="•"/>
            </a:pPr>
            <a:r>
              <a:rPr lang="en-US" dirty="0">
                <a:latin typeface="+mn-lt"/>
                <a:ea typeface="Courier" charset="0"/>
                <a:cs typeface="Courier" charset="0"/>
              </a:rPr>
              <a:t>Zeppelin Examples Doc: </a:t>
            </a:r>
            <a:r>
              <a:rPr lang="en-US" dirty="0">
                <a:latin typeface="+mn-lt"/>
                <a:ea typeface="Courier" charset="0"/>
                <a:cs typeface="Courier" charset="0"/>
                <a:hlinkClick r:id="rId3"/>
              </a:rPr>
              <a:t>https://</a:t>
            </a:r>
            <a:r>
              <a:rPr lang="en-US" dirty="0" smtClean="0">
                <a:latin typeface="+mn-lt"/>
                <a:ea typeface="Courier" charset="0"/>
                <a:cs typeface="Courier" charset="0"/>
                <a:hlinkClick r:id="rId3"/>
              </a:rPr>
              <a:t>github.com/dcos/examples/tree/master/zeppelin/1.9</a:t>
            </a:r>
            <a:endParaRPr lang="en-US" dirty="0" smtClean="0">
              <a:latin typeface="+mn-lt"/>
              <a:ea typeface="Courier" charset="0"/>
              <a:cs typeface="Courier" charset="0"/>
            </a:endParaRPr>
          </a:p>
          <a:p>
            <a:pPr marL="285750" indent="-285750" fontAlgn="t">
              <a:buFont typeface="Arial" charset="0"/>
              <a:buChar char="•"/>
            </a:pPr>
            <a:r>
              <a:rPr lang="en-US" dirty="0" err="1" smtClean="0">
                <a:latin typeface="+mn-lt"/>
                <a:ea typeface="Courier" charset="0"/>
                <a:cs typeface="Courier" charset="0"/>
              </a:rPr>
              <a:t>Misc</a:t>
            </a:r>
            <a:r>
              <a:rPr lang="en-US" dirty="0" smtClean="0">
                <a:latin typeface="+mn-lt"/>
                <a:ea typeface="Courier" charset="0"/>
                <a:cs typeface="Courier" charset="0"/>
              </a:rPr>
              <a:t> Examples: </a:t>
            </a:r>
            <a:r>
              <a:rPr lang="en-US" dirty="0" smtClean="0">
                <a:latin typeface="+mn-lt"/>
                <a:ea typeface="Courier" charset="0"/>
                <a:cs typeface="Courier" charset="0"/>
                <a:hlinkClick r:id="rId4"/>
              </a:rPr>
              <a:t>www.dcosexamples.com</a:t>
            </a:r>
            <a:endParaRPr lang="en-US" dirty="0" smtClean="0">
              <a:latin typeface="+mn-lt"/>
              <a:ea typeface="Courier" charset="0"/>
              <a:cs typeface="Courier" charset="0"/>
            </a:endParaRPr>
          </a:p>
          <a:p>
            <a:pPr marL="285750" indent="-285750" fontAlgn="t">
              <a:buFont typeface="Arial" charset="0"/>
              <a:buChar char="•"/>
            </a:pPr>
            <a:r>
              <a:rPr lang="en-US" dirty="0">
                <a:latin typeface="+mn-lt"/>
                <a:ea typeface="Courier" charset="0"/>
                <a:cs typeface="Courier" charset="0"/>
              </a:rPr>
              <a:t>Mesosphere Blog: </a:t>
            </a:r>
            <a:r>
              <a:rPr lang="en-US" dirty="0">
                <a:latin typeface="+mn-lt"/>
                <a:ea typeface="Courier" charset="0"/>
                <a:cs typeface="Courier" charset="0"/>
                <a:hlinkClick r:id="rId5"/>
              </a:rPr>
              <a:t>https://mesosphere.com/blog</a:t>
            </a:r>
            <a:r>
              <a:rPr lang="en-US" dirty="0" smtClean="0">
                <a:latin typeface="+mn-lt"/>
                <a:ea typeface="Courier" charset="0"/>
                <a:cs typeface="Courier" charset="0"/>
                <a:hlinkClick r:id="rId5"/>
              </a:rPr>
              <a:t>/</a:t>
            </a:r>
            <a:endParaRPr lang="en-US" dirty="0" smtClean="0">
              <a:latin typeface="+mn-lt"/>
              <a:ea typeface="Courier" charset="0"/>
              <a:cs typeface="Courier" charset="0"/>
            </a:endParaRPr>
          </a:p>
          <a:p>
            <a:pPr marL="285750" indent="-285750" fontAlgn="t">
              <a:buFont typeface="Arial" charset="0"/>
              <a:buChar char="•"/>
            </a:pPr>
            <a:r>
              <a:rPr lang="en-US" dirty="0" smtClean="0">
                <a:latin typeface="+mn-lt"/>
                <a:ea typeface="Courier" charset="0"/>
                <a:cs typeface="Courier" charset="0"/>
              </a:rPr>
              <a:t>Developers Guide to </a:t>
            </a:r>
            <a:r>
              <a:rPr lang="en-US" dirty="0">
                <a:latin typeface="+mn-lt"/>
                <a:ea typeface="Courier" charset="0"/>
                <a:cs typeface="Courier" charset="0"/>
              </a:rPr>
              <a:t>the Universe: https://</a:t>
            </a:r>
            <a:r>
              <a:rPr lang="en-US" dirty="0" err="1">
                <a:latin typeface="+mn-lt"/>
                <a:ea typeface="Courier" charset="0"/>
                <a:cs typeface="Courier" charset="0"/>
              </a:rPr>
              <a:t>mesosphere.com</a:t>
            </a:r>
            <a:r>
              <a:rPr lang="en-US" dirty="0">
                <a:latin typeface="+mn-lt"/>
                <a:ea typeface="Courier" charset="0"/>
                <a:cs typeface="Courier" charset="0"/>
              </a:rPr>
              <a:t>/blog/a-developers-guide-to-the-universe/</a:t>
            </a:r>
          </a:p>
        </p:txBody>
      </p:sp>
    </p:spTree>
    <p:extLst>
      <p:ext uri="{BB962C8B-B14F-4D97-AF65-F5344CB8AC3E}">
        <p14:creationId xmlns:p14="http://schemas.microsoft.com/office/powerpoint/2010/main" val="9772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5415731" y="5537200"/>
            <a:ext cx="6166669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 Mark Johnson</a:t>
            </a:r>
            <a:endParaRPr lang="en-US" dirty="0"/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9927000" cy="358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58FF"/>
              </a:buClr>
              <a:buSzPct val="25000"/>
              <a:buFont typeface="Roboto"/>
              <a:buNone/>
            </a:pPr>
            <a:r>
              <a:rPr lang="en-US" sz="8800" dirty="0" smtClean="0"/>
              <a:t>Spark and DC/OS</a:t>
            </a:r>
            <a:br>
              <a:rPr lang="en-US" sz="8800" dirty="0" smtClean="0"/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609600" y="2520795"/>
            <a:ext cx="9093200" cy="71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sz="2000" dirty="0" smtClean="0"/>
              <a:t>Next Session: Spark Security &amp; HDFS Programming</a:t>
            </a:r>
            <a:endParaRPr lang="en-US" sz="2376" dirty="0" smtClean="0"/>
          </a:p>
        </p:txBody>
      </p:sp>
      <p:pic>
        <p:nvPicPr>
          <p:cNvPr id="517" name="Shape 517" descr="Mesosphere%2520Logo%2520%2528Horizontal%252C%2520Inverse%2529-BkZMYPPZ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911850"/>
            <a:ext cx="2477634" cy="40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8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/>
        </p:nvSpPr>
        <p:spPr>
          <a:xfrm>
            <a:off x="8379600" y="5240800"/>
            <a:ext cx="3309300" cy="2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 txBox="1">
            <a:spLocks noGrp="1"/>
          </p:cNvSpPr>
          <p:nvPr>
            <p:ph type="title"/>
          </p:nvPr>
        </p:nvSpPr>
        <p:spPr>
          <a:xfrm>
            <a:off x="535150" y="40275"/>
            <a:ext cx="10668000" cy="4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Oswald"/>
                <a:ea typeface="Oswald"/>
                <a:cs typeface="Oswald"/>
                <a:sym typeface="Oswald"/>
              </a:rPr>
              <a:t>MESOSPHERE DC/OS ENTERPRISE FEATURES</a:t>
            </a:r>
          </a:p>
        </p:txBody>
      </p:sp>
      <p:sp>
        <p:nvSpPr>
          <p:cNvPr id="952" name="Shape 952"/>
          <p:cNvSpPr txBox="1"/>
          <p:nvPr/>
        </p:nvSpPr>
        <p:spPr>
          <a:xfrm rot="-5400000">
            <a:off x="-1652433" y="3013301"/>
            <a:ext cx="46812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</a:p>
        </p:txBody>
      </p:sp>
      <p:sp>
        <p:nvSpPr>
          <p:cNvPr id="953" name="Shape 953"/>
          <p:cNvSpPr txBox="1"/>
          <p:nvPr/>
        </p:nvSpPr>
        <p:spPr>
          <a:xfrm rot="-5400000">
            <a:off x="419525" y="5654233"/>
            <a:ext cx="5373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</a:t>
            </a:r>
          </a:p>
        </p:txBody>
      </p:sp>
      <p:sp>
        <p:nvSpPr>
          <p:cNvPr id="954" name="Shape 954"/>
          <p:cNvSpPr txBox="1"/>
          <p:nvPr/>
        </p:nvSpPr>
        <p:spPr>
          <a:xfrm rot="-5400000">
            <a:off x="496025" y="6149450"/>
            <a:ext cx="384300" cy="3792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1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Price</a:t>
            </a:r>
          </a:p>
        </p:txBody>
      </p:sp>
      <p:graphicFrame>
        <p:nvGraphicFramePr>
          <p:cNvPr id="955" name="Shape 955"/>
          <p:cNvGraphicFramePr/>
          <p:nvPr/>
        </p:nvGraphicFramePr>
        <p:xfrm>
          <a:off x="972872" y="872004"/>
          <a:ext cx="10332800" cy="5648183"/>
        </p:xfrm>
        <a:graphic>
          <a:graphicData uri="http://schemas.openxmlformats.org/drawingml/2006/table">
            <a:tbl>
              <a:tblPr firstRow="1" bandRow="1">
                <a:noFill/>
                <a:tableStyleId>{AED12B73-DD07-4E5B-906E-CC1B7FE258FB}</a:tableStyleId>
              </a:tblPr>
              <a:tblGrid>
                <a:gridCol w="4957425"/>
                <a:gridCol w="2448175"/>
                <a:gridCol w="2927200"/>
              </a:tblGrid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Emergency patching</a:t>
                      </a:r>
                    </a:p>
                  </a:txBody>
                  <a:tcPr marL="28575" marR="28575" marT="19075" marB="19075" anchor="b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8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 for open-source Mesosphere-developed frameworks*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Cassandra, Kafka, Spark, Jenkins, Elastic, HDFS</a:t>
                      </a: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Cassandra, Kafka, Spark, Jenkins, Elastic, HDFS</a:t>
                      </a:r>
                    </a:p>
                  </a:txBody>
                  <a:tcPr marL="91475" marR="91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Support options</a:t>
                      </a:r>
                    </a:p>
                  </a:txBody>
                  <a:tcPr marL="28575" marR="28575" marT="19075" marB="19075" anchor="b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</a:t>
                      </a: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Standard, Premium</a:t>
                      </a:r>
                    </a:p>
                  </a:txBody>
                  <a:tcPr marL="91475" marR="91475" marT="0" marB="0" anchor="ctr"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List price</a:t>
                      </a:r>
                    </a:p>
                  </a:txBody>
                  <a:tcPr marL="28575" marR="28575" marT="19075" marB="19075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Premium: $3,000</a:t>
                      </a:r>
                    </a:p>
                  </a:txBody>
                  <a:tcPr marL="91475" marR="914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Standard: $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3,250</a:t>
                      </a:r>
                    </a:p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Premium: $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3,950</a:t>
                      </a:r>
                    </a:p>
                  </a:txBody>
                  <a:tcPr marL="91475" marR="640075" marT="0" marB="0" anchor="ctr">
                    <a:lnT w="12700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35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56" name="Shape 9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7861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Shape 9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8831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Shape 9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0637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Shape 9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2443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Shape 9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4249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Shape 9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60559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Shape 9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19667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1473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327994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Shape 965"/>
          <p:cNvSpPr/>
          <p:nvPr/>
        </p:nvSpPr>
        <p:spPr>
          <a:xfrm>
            <a:off x="0" y="0"/>
            <a:ext cx="584400" cy="411600"/>
          </a:xfrm>
          <a:prstGeom prst="rect">
            <a:avLst/>
          </a:prstGeom>
          <a:solidFill>
            <a:srgbClr val="9351E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5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1.10</a:t>
            </a:r>
          </a:p>
        </p:txBody>
      </p:sp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8697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5085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Shape 9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26891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Shape 9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0503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Shape 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41061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 txBox="1"/>
          <p:nvPr/>
        </p:nvSpPr>
        <p:spPr>
          <a:xfrm>
            <a:off x="5922626" y="350275"/>
            <a:ext cx="18486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b="1">
                <a:latin typeface="Source Sans Pro"/>
                <a:ea typeface="Source Sans Pro"/>
                <a:cs typeface="Source Sans Pro"/>
                <a:sym typeface="Source Sans Pro"/>
              </a:rPr>
              <a:t>Mesosphere DC/OS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8379600" y="350275"/>
            <a:ext cx="31785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b="1">
                <a:latin typeface="Source Sans Pro"/>
                <a:ea typeface="Source Sans Pro"/>
                <a:cs typeface="Source Sans Pro"/>
                <a:sym typeface="Source Sans Pro"/>
              </a:rPr>
              <a:t>Mesosphere DC/OS Enterprise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5922620" y="597116"/>
            <a:ext cx="23067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Open source platform for modern apps</a:t>
            </a:r>
          </a:p>
        </p:txBody>
      </p:sp>
      <p:sp>
        <p:nvSpPr>
          <p:cNvPr id="974" name="Shape 974"/>
          <p:cNvSpPr txBox="1"/>
          <p:nvPr/>
        </p:nvSpPr>
        <p:spPr>
          <a:xfrm>
            <a:off x="8379599" y="597125"/>
            <a:ext cx="2991300" cy="30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Production-grade solution for mission-critical apps</a:t>
            </a:r>
          </a:p>
        </p:txBody>
      </p:sp>
      <p:pic>
        <p:nvPicPr>
          <p:cNvPr id="975" name="Shape 9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2309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Shape 9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4115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Shape 9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592198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Shape 9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77279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 txBox="1"/>
          <p:nvPr/>
        </p:nvSpPr>
        <p:spPr>
          <a:xfrm>
            <a:off x="920975" y="6531200"/>
            <a:ext cx="3804300" cy="1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>
                <a:latin typeface="Source Sans Pro"/>
                <a:ea typeface="Source Sans Pro"/>
                <a:cs typeface="Source Sans Pro"/>
                <a:sym typeface="Source Sans Pro"/>
              </a:rPr>
              <a:t>* Does not include support for baseline technology, e.g. Apache Spark</a:t>
            </a:r>
          </a:p>
        </p:txBody>
      </p:sp>
      <p:sp>
        <p:nvSpPr>
          <p:cNvPr id="980" name="Shape 980"/>
          <p:cNvSpPr/>
          <p:nvPr/>
        </p:nvSpPr>
        <p:spPr>
          <a:xfrm>
            <a:off x="6288650" y="2894850"/>
            <a:ext cx="280800" cy="169200"/>
          </a:xfrm>
          <a:prstGeom prst="rect">
            <a:avLst/>
          </a:prstGeom>
          <a:solidFill>
            <a:srgbClr val="FFFFFF">
              <a:alpha val="80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81" name="Shape 981"/>
          <p:cNvGraphicFramePr/>
          <p:nvPr/>
        </p:nvGraphicFramePr>
        <p:xfrm>
          <a:off x="2280614" y="862379"/>
          <a:ext cx="3853875" cy="4730126"/>
        </p:xfrm>
        <a:graphic>
          <a:graphicData uri="http://schemas.openxmlformats.org/drawingml/2006/table">
            <a:tbl>
              <a:tblPr firstRow="1" bandRow="1">
                <a:noFill/>
                <a:tableStyleId>{AED12B73-DD07-4E5B-906E-CC1B7FE258FB}</a:tableStyleId>
              </a:tblPr>
              <a:tblGrid>
                <a:gridCol w="3853875"/>
              </a:tblGrid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 dirty="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Kubernetes (Beta) container orchestration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Marathon container orchestration with pods support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Production-certified data services (e.g., Spark, Kafka, Cassandra)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fault tolerant jobs scheduler (</a:t>
                      </a:r>
                      <a:r>
                        <a:rPr lang="en-US" sz="800" dirty="0" err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Cron</a:t>
                      </a:r>
                      <a:r>
                        <a:rPr lang="en-US" sz="8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Universe of 100+ platform services from  easily deployed with a single single-click or CLI command; Developed by Mesosphere, DC/OS community, and commercial partners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Apache Mesos distributed systems kernel w/ Universal Container Runtime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Management of persistent and external volumes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Virtual networks with IP per container and Container Network Interface (CNI) Support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Distributed load balancer, service discovery and name-based VIPs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GPU-based scheduling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Guided on-premise and cloud installation templates (AWS, Azure)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Powerful CLI and GUI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Non-disruptive DC/OS upgrades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Platform monitoring &amp; troubleshooting tools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Application-level logging, metrics &amp; debugging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In-Place Upgrade for Data services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Validated DC/OS upgrades with automated pre and post upgrade health checks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Role-Based Access Control for containers, jobs, and data services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Identity management integration (Active Directory/LDAP/SAML 2.0/OpenID Connect)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Secrets Management (Key/Value 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and File-based</a:t>
                      </a: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 key infrastructure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w/ Custom certificate authority integration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Security audit logging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Fine-grained access control lists for containers and services  </a:t>
                      </a:r>
                      <a:r>
                        <a:rPr lang="en-US" sz="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w/ folder integration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Service accounts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2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rgbClr val="0000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 Performance L4/L7 Ingress load balancer (Edge-LB)</a:t>
                      </a:r>
                    </a:p>
                  </a:txBody>
                  <a:tcPr marL="28575" marR="28575" marT="19075" marB="190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51E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82" name="Shape 9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3953399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Shape 9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133999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Shape 9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217603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Shape 985"/>
          <p:cNvSpPr txBox="1"/>
          <p:nvPr/>
        </p:nvSpPr>
        <p:spPr>
          <a:xfrm>
            <a:off x="972875" y="904725"/>
            <a:ext cx="989100" cy="6624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Platform Services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972857" y="1606704"/>
            <a:ext cx="989100" cy="3471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DC/OS Catalog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972861" y="1993383"/>
            <a:ext cx="989100" cy="8448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Resource Management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972864" y="2877762"/>
            <a:ext cx="989100" cy="5253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Management &amp; Monitoring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972868" y="4144619"/>
            <a:ext cx="989100" cy="8751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Security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972871" y="3442640"/>
            <a:ext cx="989100" cy="6624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Ops &amp; troubleshoot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972850" y="5059298"/>
            <a:ext cx="989100" cy="3075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Multi-tenancy</a:t>
            </a:r>
          </a:p>
        </p:txBody>
      </p:sp>
      <p:sp>
        <p:nvSpPr>
          <p:cNvPr id="992" name="Shape 992"/>
          <p:cNvSpPr txBox="1"/>
          <p:nvPr/>
        </p:nvSpPr>
        <p:spPr>
          <a:xfrm>
            <a:off x="972854" y="5406377"/>
            <a:ext cx="989100" cy="158700"/>
          </a:xfrm>
          <a:prstGeom prst="rect">
            <a:avLst/>
          </a:prstGeom>
          <a:solidFill>
            <a:srgbClr val="C6C8CE"/>
          </a:solidFill>
          <a:ln>
            <a:noFill/>
          </a:ln>
        </p:spPr>
        <p:txBody>
          <a:bodyPr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900">
                <a:latin typeface="Source Sans Pro"/>
                <a:ea typeface="Source Sans Pro"/>
                <a:cs typeface="Source Sans Pro"/>
                <a:sym typeface="Source Sans Pro"/>
              </a:rPr>
              <a:t>Adv. Network</a:t>
            </a:r>
          </a:p>
        </p:txBody>
      </p:sp>
      <p:pic>
        <p:nvPicPr>
          <p:cNvPr id="993" name="Shape 9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31460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Shape 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49520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67580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Shape 9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485640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Shape 9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03700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Shape 9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7861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Shape 9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8831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Shape 1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063790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Shape 10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2443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Shape 10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424991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Shape 10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605592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Shape 10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1966793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Shape 10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1473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Shape 10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327994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Shape 10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8697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5085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Shape 10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2689195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Shape 10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050396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Shape 10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2309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Shape 10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411597"/>
            <a:ext cx="151200" cy="1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Shape 10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4249" y="5613818"/>
            <a:ext cx="151200" cy="1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Shape 1014"/>
          <p:cNvSpPr txBox="1"/>
          <p:nvPr/>
        </p:nvSpPr>
        <p:spPr>
          <a:xfrm>
            <a:off x="10753200" y="0"/>
            <a:ext cx="1438800" cy="277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300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for 1.10</a:t>
            </a: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2049" y="3618070"/>
            <a:ext cx="151200" cy="1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sosphere">
  <a:themeElements>
    <a:clrScheme name="White">
      <a:dk1>
        <a:srgbClr val="62687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463</Words>
  <Application>Microsoft Macintosh PowerPoint</Application>
  <PresentationFormat>Widescreen</PresentationFormat>
  <Paragraphs>103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Courier</vt:lpstr>
      <vt:lpstr>Helvetica Neue</vt:lpstr>
      <vt:lpstr>Oswald</vt:lpstr>
      <vt:lpstr>Proxima Nova</vt:lpstr>
      <vt:lpstr>Roboto</vt:lpstr>
      <vt:lpstr>Source Sans Pro</vt:lpstr>
      <vt:lpstr>Arial</vt:lpstr>
      <vt:lpstr>White</vt:lpstr>
      <vt:lpstr>Mesosphere</vt:lpstr>
      <vt:lpstr>DC/OS Data Lake </vt:lpstr>
      <vt:lpstr>Myths and Data Lakes</vt:lpstr>
      <vt:lpstr>Polygot Data Lake</vt:lpstr>
      <vt:lpstr>Alternative Lake</vt:lpstr>
      <vt:lpstr>Additional Resources</vt:lpstr>
      <vt:lpstr>Spark and DC/OS </vt:lpstr>
      <vt:lpstr>MESOSPHERE DC/OS ENTERPRISE FEATURES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sell DC/OS 1.10</dc:title>
  <cp:lastModifiedBy>Microsoft Office User</cp:lastModifiedBy>
  <cp:revision>99</cp:revision>
  <cp:lastPrinted>2017-10-23T03:21:39Z</cp:lastPrinted>
  <dcterms:modified xsi:type="dcterms:W3CDTF">2017-10-24T01:36:27Z</dcterms:modified>
</cp:coreProperties>
</file>