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  <p:sldMasterId id="2147483729" r:id="rId2"/>
  </p:sldMasterIdLst>
  <p:notesMasterIdLst>
    <p:notesMasterId r:id="rId11"/>
  </p:notesMasterIdLst>
  <p:sldIdLst>
    <p:sldId id="256" r:id="rId3"/>
    <p:sldId id="337" r:id="rId4"/>
    <p:sldId id="339" r:id="rId5"/>
    <p:sldId id="338" r:id="rId6"/>
    <p:sldId id="340" r:id="rId7"/>
    <p:sldId id="336" r:id="rId8"/>
    <p:sldId id="335" r:id="rId9"/>
    <p:sldId id="28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12B73-DD07-4E5B-906E-CC1B7FE258FB}">
  <a:tblStyle styleId="{AED12B73-DD07-4E5B-906E-CC1B7FE25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3875"/>
  </p:normalViewPr>
  <p:slideViewPr>
    <p:cSldViewPr snapToGrid="0" snapToObjects="1">
      <p:cViewPr varScale="1">
        <p:scale>
          <a:sx n="123" d="100"/>
          <a:sy n="123" d="100"/>
        </p:scale>
        <p:origin x="9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4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F222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gradien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093200" cy="35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8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09600" y="4394200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Shape 14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(Subtitle) - Light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0" y="762000"/>
            <a:ext cx="36576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858000" y="1271016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) - Light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Body) - Light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1067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2-Col Body) - Light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6251686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2-Col Body) - Light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6251686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3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07" name="Shape 20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3-Col Body) - Light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422123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3"/>
          </p:nvPr>
        </p:nvSpPr>
        <p:spPr>
          <a:xfrm>
            <a:off x="8080486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3-Col Body) - Light"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422123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3"/>
          </p:nvPr>
        </p:nvSpPr>
        <p:spPr>
          <a:xfrm>
            <a:off x="8080486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4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4-Col Body) - Light"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3507311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6251098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4"/>
          </p:nvPr>
        </p:nvSpPr>
        <p:spPr>
          <a:xfrm>
            <a:off x="8994885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4-Col Body) - Light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3507311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6251098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4"/>
          </p:nvPr>
        </p:nvSpPr>
        <p:spPr>
          <a:xfrm>
            <a:off x="8994885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5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) - Light"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51" name="Shape 251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(Body)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) - Light"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57" name="Shape 257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Body) - Light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Body) - Light"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2-Col Body) - Light"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2-Col Body) - Light"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3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Body) - Light"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1067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2-Col Body) - 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6251686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3-Col Body) - Light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body" idx="2"/>
          </p:nvPr>
        </p:nvSpPr>
        <p:spPr>
          <a:xfrm>
            <a:off x="4422123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3"/>
          </p:nvPr>
        </p:nvSpPr>
        <p:spPr>
          <a:xfrm>
            <a:off x="8080486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4-Col Body) - Light"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3507311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6251098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4"/>
          </p:nvPr>
        </p:nvSpPr>
        <p:spPr>
          <a:xfrm>
            <a:off x="8994885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Dark">
    <p:bg>
      <p:bgPr>
        <a:solidFill>
          <a:srgbClr val="282E3D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777240" y="1014984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 Alt, Title)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68800" cy="6858000"/>
          </a:xfrm>
          <a:prstGeom prst="roundRect">
            <a:avLst>
              <a:gd name="adj" fmla="val 0"/>
            </a:avLst>
          </a:prstGeom>
          <a:solidFill>
            <a:srgbClr val="7D58FF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(Subtitle) - Dark">
    <p:bg>
      <p:bgPr>
        <a:solidFill>
          <a:srgbClr val="282E3D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837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777240" y="1271016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26" name="Shape 326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- Dark">
    <p:bg>
      <p:bgPr>
        <a:solidFill>
          <a:srgbClr val="282E3D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6858000" y="886968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33" name="Shape 333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(Subtitle) - Dark">
    <p:bg>
      <p:bgPr>
        <a:solidFill>
          <a:srgbClr val="282E3D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0" y="762000"/>
            <a:ext cx="36576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858000" y="1271016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 - Dark">
    <p:bg>
      <p:bgPr>
        <a:solidFill>
          <a:srgbClr val="323A4E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) - Dark">
    <p:bg>
      <p:bgPr>
        <a:solidFill>
          <a:srgbClr val="323A4E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Body) - Dark">
    <p:bg>
      <p:bgPr>
        <a:solidFill>
          <a:srgbClr val="323A4E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106707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241300" lvl="1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57200" lvl="2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98500" lvl="3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914400" lvl="4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Body) - Dark">
    <p:bg>
      <p:bgPr>
        <a:solidFill>
          <a:srgbClr val="323A4E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106707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2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2-Col Body) - Dark">
    <p:bg>
      <p:bgPr>
        <a:solidFill>
          <a:srgbClr val="323A4E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2"/>
          </p:nvPr>
        </p:nvSpPr>
        <p:spPr>
          <a:xfrm>
            <a:off x="6251686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2-Col Body) - Dark">
    <p:bg>
      <p:bgPr>
        <a:solidFill>
          <a:srgbClr val="323A4E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2"/>
          </p:nvPr>
        </p:nvSpPr>
        <p:spPr>
          <a:xfrm>
            <a:off x="6251686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body" idx="3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3-Col Body) - Dark">
    <p:bg>
      <p:bgPr>
        <a:solidFill>
          <a:srgbClr val="323A4E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2"/>
          </p:nvPr>
        </p:nvSpPr>
        <p:spPr>
          <a:xfrm>
            <a:off x="4422123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3"/>
          </p:nvPr>
        </p:nvSpPr>
        <p:spPr>
          <a:xfrm>
            <a:off x="8080486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mp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46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3-Col Body) - Dark">
    <p:bg>
      <p:bgPr>
        <a:solidFill>
          <a:srgbClr val="323A4E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2"/>
          </p:nvPr>
        </p:nvSpPr>
        <p:spPr>
          <a:xfrm>
            <a:off x="4422123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3"/>
          </p:nvPr>
        </p:nvSpPr>
        <p:spPr>
          <a:xfrm>
            <a:off x="8080486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4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4-Col Body) - Dark">
    <p:bg>
      <p:bgPr>
        <a:solidFill>
          <a:srgbClr val="323A4E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2"/>
          </p:nvPr>
        </p:nvSpPr>
        <p:spPr>
          <a:xfrm>
            <a:off x="3507311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body" idx="3"/>
          </p:nvPr>
        </p:nvSpPr>
        <p:spPr>
          <a:xfrm>
            <a:off x="6251098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4"/>
          </p:nvPr>
        </p:nvSpPr>
        <p:spPr>
          <a:xfrm>
            <a:off x="8994885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4-Col Body) - Dark">
    <p:bg>
      <p:bgPr>
        <a:solidFill>
          <a:srgbClr val="323A4E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body" idx="2"/>
          </p:nvPr>
        </p:nvSpPr>
        <p:spPr>
          <a:xfrm>
            <a:off x="3507311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3"/>
          </p:nvPr>
        </p:nvSpPr>
        <p:spPr>
          <a:xfrm>
            <a:off x="6251098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4"/>
          </p:nvPr>
        </p:nvSpPr>
        <p:spPr>
          <a:xfrm>
            <a:off x="8994885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5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) - Dark">
    <p:bg>
      <p:bgPr>
        <a:solidFill>
          <a:srgbClr val="323A4E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29" name="Shape 429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) - Dark">
    <p:bg>
      <p:bgPr>
        <a:solidFill>
          <a:srgbClr val="323A4E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Body) - Dark">
    <p:bg>
      <p:bgPr>
        <a:solidFill>
          <a:srgbClr val="323A4E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Body) - Dark">
    <p:bg>
      <p:bgPr>
        <a:solidFill>
          <a:srgbClr val="323A4E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2-Col Body) - Dark">
    <p:bg>
      <p:bgPr>
        <a:solidFill>
          <a:srgbClr val="323A4E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2-Col Body) - Dark">
    <p:bg>
      <p:bgPr>
        <a:solidFill>
          <a:srgbClr val="323A4E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3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Body) - Dark">
    <p:bg>
      <p:bgPr>
        <a:solidFill>
          <a:srgbClr val="323A4E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106707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2-Col Body) - Dark">
    <p:bg>
      <p:bgPr>
        <a:solidFill>
          <a:srgbClr val="323A4E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2"/>
          </p:nvPr>
        </p:nvSpPr>
        <p:spPr>
          <a:xfrm>
            <a:off x="6251686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3-Col Body) - Dark">
    <p:bg>
      <p:bgPr>
        <a:solidFill>
          <a:srgbClr val="323A4E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body" idx="2"/>
          </p:nvPr>
        </p:nvSpPr>
        <p:spPr>
          <a:xfrm>
            <a:off x="4422123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3"/>
          </p:nvPr>
        </p:nvSpPr>
        <p:spPr>
          <a:xfrm>
            <a:off x="8080486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4-Col Body) - Dark">
    <p:bg>
      <p:bgPr>
        <a:solidFill>
          <a:srgbClr val="323A4E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body" idx="2"/>
          </p:nvPr>
        </p:nvSpPr>
        <p:spPr>
          <a:xfrm>
            <a:off x="3507311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body" idx="3"/>
          </p:nvPr>
        </p:nvSpPr>
        <p:spPr>
          <a:xfrm>
            <a:off x="6251098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body" idx="4"/>
          </p:nvPr>
        </p:nvSpPr>
        <p:spPr>
          <a:xfrm>
            <a:off x="8994885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Light"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Dark">
    <p:bg>
      <p:bgPr>
        <a:solidFill>
          <a:srgbClr val="323A4E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Purple">
    <p:bg>
      <p:bgPr>
        <a:solidFill>
          <a:srgbClr val="9351E5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lvl="0" algn="ctr" rtl="0">
              <a:spcBef>
                <a:spcPts val="0"/>
              </a:spcBef>
              <a:buSzPct val="100000"/>
              <a:defRPr sz="6900"/>
            </a:lvl1pPr>
            <a:lvl2pPr lvl="1" algn="ctr" rtl="0">
              <a:spcBef>
                <a:spcPts val="0"/>
              </a:spcBef>
              <a:buSzPct val="100000"/>
              <a:defRPr sz="6900"/>
            </a:lvl2pPr>
            <a:lvl3pPr lvl="2" algn="ctr" rtl="0">
              <a:spcBef>
                <a:spcPts val="0"/>
              </a:spcBef>
              <a:buSzPct val="100000"/>
              <a:defRPr sz="6900"/>
            </a:lvl3pPr>
            <a:lvl4pPr lvl="3" algn="ctr" rtl="0">
              <a:spcBef>
                <a:spcPts val="0"/>
              </a:spcBef>
              <a:buSzPct val="100000"/>
              <a:defRPr sz="6900"/>
            </a:lvl4pPr>
            <a:lvl5pPr lvl="4" algn="ctr" rtl="0">
              <a:spcBef>
                <a:spcPts val="0"/>
              </a:spcBef>
              <a:buSzPct val="100000"/>
              <a:defRPr sz="6900"/>
            </a:lvl5pPr>
            <a:lvl6pPr lvl="5" algn="ctr" rtl="0">
              <a:spcBef>
                <a:spcPts val="0"/>
              </a:spcBef>
              <a:buSzPct val="100000"/>
              <a:defRPr sz="6900"/>
            </a:lvl6pPr>
            <a:lvl7pPr lvl="6" algn="ctr" rtl="0">
              <a:spcBef>
                <a:spcPts val="0"/>
              </a:spcBef>
              <a:buSzPct val="100000"/>
              <a:defRPr sz="6900"/>
            </a:lvl7pPr>
            <a:lvl8pPr lvl="7" algn="ctr" rtl="0">
              <a:spcBef>
                <a:spcPts val="0"/>
              </a:spcBef>
              <a:buSzPct val="100000"/>
              <a:defRPr sz="6900"/>
            </a:lvl8pPr>
            <a:lvl9pPr lvl="8" algn="ctr" rtl="0">
              <a:spcBef>
                <a:spcPts val="0"/>
              </a:spcBef>
              <a:buSzPct val="100000"/>
              <a:defRPr sz="6900"/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(Title, Subtitle, Body)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611171" y="596900"/>
            <a:ext cx="10969500" cy="746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 algn="ctr" rtl="0">
              <a:spcBef>
                <a:spcPts val="0"/>
              </a:spcBef>
              <a:buSzPct val="100000"/>
              <a:defRPr sz="1900"/>
            </a:lvl1pPr>
            <a:lvl2pPr lvl="1" indent="114300" algn="ctr" rtl="0">
              <a:spcBef>
                <a:spcPts val="0"/>
              </a:spcBef>
              <a:buSzPct val="100000"/>
              <a:defRPr sz="1900"/>
            </a:lvl2pPr>
            <a:lvl3pPr lvl="2" indent="241300" algn="ctr" rtl="0">
              <a:spcBef>
                <a:spcPts val="0"/>
              </a:spcBef>
              <a:buSzPct val="100000"/>
              <a:defRPr sz="1900"/>
            </a:lvl3pPr>
            <a:lvl4pPr lvl="3" indent="342900" algn="ctr" rtl="0">
              <a:spcBef>
                <a:spcPts val="0"/>
              </a:spcBef>
              <a:buSzPct val="100000"/>
              <a:defRPr sz="1900"/>
            </a:lvl4pPr>
            <a:lvl5pPr lvl="4" indent="457200" algn="ctr" rtl="0">
              <a:spcBef>
                <a:spcPts val="0"/>
              </a:spcBef>
              <a:buSzPct val="100000"/>
              <a:defRPr sz="1900"/>
            </a:lvl5pPr>
            <a:lvl6pPr lvl="5" indent="571500" algn="ctr" rtl="0">
              <a:spcBef>
                <a:spcPts val="0"/>
              </a:spcBef>
              <a:buSzPct val="100000"/>
              <a:defRPr sz="1900"/>
            </a:lvl6pPr>
            <a:lvl7pPr lvl="6" indent="698500" algn="ctr" rtl="0">
              <a:spcBef>
                <a:spcPts val="0"/>
              </a:spcBef>
              <a:buSzPct val="100000"/>
              <a:defRPr sz="1900"/>
            </a:lvl7pPr>
            <a:lvl8pPr lvl="7" indent="800100" algn="ctr" rtl="0">
              <a:spcBef>
                <a:spcPts val="0"/>
              </a:spcBef>
              <a:buSzPct val="100000"/>
              <a:defRPr sz="1900"/>
            </a:lvl8pPr>
            <a:lvl9pPr lvl="8" indent="914400" algn="ctr" rtl="0">
              <a:spcBef>
                <a:spcPts val="0"/>
              </a:spcBef>
              <a:buSzPct val="100000"/>
              <a:defRPr sz="1900"/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11170" y="1661248"/>
            <a:ext cx="10969500" cy="45741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393700" lvl="0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1pPr>
            <a:lvl2pPr marL="762000" lvl="1" indent="-2159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2pPr>
            <a:lvl3pPr marL="1155700" lvl="2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3pPr>
            <a:lvl4pPr marL="1524000" lvl="3" indent="-2159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4pPr>
            <a:lvl5pPr marL="1917700" lvl="4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5pPr>
            <a:lvl6pPr marL="1879600" lvl="5" indent="-1651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6pPr>
            <a:lvl7pPr marL="2197100" lvl="6" indent="-1778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7pPr>
            <a:lvl8pPr marL="2527300" lvl="7" indent="-1905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8pPr>
            <a:lvl9pPr marL="2832100" lvl="8" indent="-1778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ldNum" idx="12"/>
          </p:nvPr>
        </p:nvSpPr>
        <p:spPr>
          <a:xfrm>
            <a:off x="11728018" y="6579844"/>
            <a:ext cx="156000" cy="15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9B9F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700" b="0" i="0" u="none" strike="noStrike" cap="none">
              <a:solidFill>
                <a:srgbClr val="9B9F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F222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gradien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093200" cy="35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8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09600" y="4394200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4" name="Shape 14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63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273800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, Title)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, Title, Body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78400" y="609600"/>
            <a:ext cx="67183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 Alt, Title, Body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368800" cy="6858000"/>
          </a:xfrm>
          <a:prstGeom prst="roundRect">
            <a:avLst>
              <a:gd name="adj" fmla="val 0"/>
            </a:avLst>
          </a:prstGeom>
          <a:solidFill>
            <a:srgbClr val="7D58FF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978400" y="609600"/>
            <a:ext cx="67183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56.xml"/><Relationship Id="rId48" Type="http://schemas.openxmlformats.org/officeDocument/2006/relationships/slideLayout" Target="../slideLayouts/slideLayout57.xml"/><Relationship Id="rId49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38.xml"/><Relationship Id="rId5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1.xml"/><Relationship Id="rId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28.xml"/><Relationship Id="rId37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49.xml"/><Relationship Id="rId41" Type="http://schemas.openxmlformats.org/officeDocument/2006/relationships/slideLayout" Target="../slideLayouts/slideLayout50.xml"/><Relationship Id="rId42" Type="http://schemas.openxmlformats.org/officeDocument/2006/relationships/slideLayout" Target="../slideLayouts/slideLayout51.xml"/><Relationship Id="rId43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62687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30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22E"/>
            </a:gs>
            <a:gs pos="100000">
              <a:srgbClr val="322366"/>
            </a:gs>
          </a:gsLst>
          <a:lin ang="2700000" scaled="0"/>
        </a:gra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 Mark Johnson</a:t>
            </a:r>
            <a:endParaRPr lang="en-US" dirty="0"/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927000" cy="358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SzPct val="25000"/>
              <a:buFont typeface="Roboto"/>
              <a:buNone/>
            </a:pPr>
            <a:r>
              <a:rPr lang="en-US" sz="8800" dirty="0" smtClean="0"/>
              <a:t>Part II: Spark</a:t>
            </a:r>
            <a:br>
              <a:rPr lang="en-US" sz="8800" dirty="0" smtClean="0"/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body" idx="2"/>
          </p:nvPr>
        </p:nvSpPr>
        <p:spPr>
          <a:xfrm>
            <a:off x="609600" y="2520795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sz="2000" dirty="0" smtClean="0"/>
              <a:t>Making use of DC/OS on HDFS, Jupyter and GPUs</a:t>
            </a:r>
            <a:endParaRPr lang="en-US" sz="2376" dirty="0" smtClean="0"/>
          </a:p>
        </p:txBody>
      </p:sp>
      <p:pic>
        <p:nvPicPr>
          <p:cNvPr id="517" name="Shape 517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852" y="724478"/>
            <a:ext cx="10668000" cy="571500"/>
          </a:xfrm>
        </p:spPr>
        <p:txBody>
          <a:bodyPr/>
          <a:lstStyle/>
          <a:p>
            <a:r>
              <a:rPr lang="en-US" dirty="0" err="1" smtClean="0"/>
              <a:t>JupyterHub</a:t>
            </a:r>
            <a:r>
              <a:rPr lang="en-US" dirty="0" smtClean="0"/>
              <a:t>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JupyterHub</a:t>
            </a:r>
            <a:r>
              <a:rPr lang="en-US" dirty="0" smtClean="0"/>
              <a:t> Running Spark Programs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Howto</a:t>
            </a:r>
            <a:r>
              <a:rPr lang="en-US" smtClean="0"/>
              <a:t> install?</a:t>
            </a:r>
            <a:endParaRPr lang="en-US" dirty="0" smtClean="0"/>
          </a:p>
          <a:p>
            <a:r>
              <a:rPr lang="en-US" dirty="0" smtClean="0"/>
              <a:t>How to use?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History Server Integration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3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Tasks to GPU Servers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 Mark Johnson</a:t>
            </a:r>
            <a:endParaRPr lang="en-US" dirty="0"/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927000" cy="358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SzPct val="25000"/>
              <a:buFont typeface="Roboto"/>
              <a:buNone/>
            </a:pPr>
            <a:r>
              <a:rPr lang="en-US" sz="8800" dirty="0" smtClean="0"/>
              <a:t/>
            </a:r>
            <a:br>
              <a:rPr lang="en-US" sz="8800" dirty="0" smtClean="0"/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body" idx="2"/>
          </p:nvPr>
        </p:nvSpPr>
        <p:spPr>
          <a:xfrm>
            <a:off x="609600" y="2520795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endParaRPr lang="en-US" sz="2376" dirty="0" smtClean="0"/>
          </a:p>
        </p:txBody>
      </p:sp>
      <p:pic>
        <p:nvPicPr>
          <p:cNvPr id="517" name="Shape 517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8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/>
          <p:nvPr/>
        </p:nvSpPr>
        <p:spPr>
          <a:xfrm>
            <a:off x="8379600" y="5240800"/>
            <a:ext cx="3309300" cy="2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 txBox="1">
            <a:spLocks noGrp="1"/>
          </p:cNvSpPr>
          <p:nvPr>
            <p:ph type="title"/>
          </p:nvPr>
        </p:nvSpPr>
        <p:spPr>
          <a:xfrm>
            <a:off x="535150" y="40275"/>
            <a:ext cx="10668000" cy="4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Oswald"/>
                <a:ea typeface="Oswald"/>
                <a:cs typeface="Oswald"/>
                <a:sym typeface="Oswald"/>
              </a:rPr>
              <a:t>MESOSPHERE DC/OS ENTERPRISE FEATURES</a:t>
            </a:r>
          </a:p>
        </p:txBody>
      </p:sp>
      <p:sp>
        <p:nvSpPr>
          <p:cNvPr id="952" name="Shape 952"/>
          <p:cNvSpPr txBox="1"/>
          <p:nvPr/>
        </p:nvSpPr>
        <p:spPr>
          <a:xfrm rot="-5400000">
            <a:off x="-1652433" y="3013301"/>
            <a:ext cx="46812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</a:p>
        </p:txBody>
      </p:sp>
      <p:sp>
        <p:nvSpPr>
          <p:cNvPr id="953" name="Shape 953"/>
          <p:cNvSpPr txBox="1"/>
          <p:nvPr/>
        </p:nvSpPr>
        <p:spPr>
          <a:xfrm rot="-5400000">
            <a:off x="419525" y="5654233"/>
            <a:ext cx="5373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</a:t>
            </a:r>
          </a:p>
        </p:txBody>
      </p:sp>
      <p:sp>
        <p:nvSpPr>
          <p:cNvPr id="954" name="Shape 954"/>
          <p:cNvSpPr txBox="1"/>
          <p:nvPr/>
        </p:nvSpPr>
        <p:spPr>
          <a:xfrm rot="-5400000">
            <a:off x="496025" y="6149450"/>
            <a:ext cx="3843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Price</a:t>
            </a:r>
          </a:p>
        </p:txBody>
      </p:sp>
      <p:graphicFrame>
        <p:nvGraphicFramePr>
          <p:cNvPr id="955" name="Shape 955"/>
          <p:cNvGraphicFramePr/>
          <p:nvPr/>
        </p:nvGraphicFramePr>
        <p:xfrm>
          <a:off x="972872" y="872004"/>
          <a:ext cx="10332800" cy="5648183"/>
        </p:xfrm>
        <a:graphic>
          <a:graphicData uri="http://schemas.openxmlformats.org/drawingml/2006/table">
            <a:tbl>
              <a:tblPr firstRow="1" bandRow="1">
                <a:noFill/>
                <a:tableStyleId>{AED12B73-DD07-4E5B-906E-CC1B7FE258FB}</a:tableStyleId>
              </a:tblPr>
              <a:tblGrid>
                <a:gridCol w="4957425"/>
                <a:gridCol w="2448175"/>
                <a:gridCol w="2927200"/>
              </a:tblGrid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Emergency patching</a:t>
                      </a:r>
                    </a:p>
                  </a:txBody>
                  <a:tcPr marL="28575" marR="28575" marT="19075" marB="19075" anchor="b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 for open-source Mesosphere-developed frameworks*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Cassandra, Kafka, Spark, Jenkins, Elastic, HDFS</a:t>
                      </a: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Cassandra, Kafka, Spark, Jenkins, Elastic, HDFS</a:t>
                      </a: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 options</a:t>
                      </a: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</a:t>
                      </a: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Standard, Premium</a:t>
                      </a: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List price</a:t>
                      </a:r>
                    </a:p>
                  </a:txBody>
                  <a:tcPr marL="28575" marR="28575" marT="19075" marB="19075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Premium: $3,000</a:t>
                      </a: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Standard: $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3,250</a:t>
                      </a: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Premium: $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3,950</a:t>
                      </a:r>
                    </a:p>
                  </a:txBody>
                  <a:tcPr marL="91475" marR="6400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56" name="Shape 9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7861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Shape 9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8831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Shape 9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0637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Shape 9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2443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Shape 9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4249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Shape 9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60559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Shape 9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9667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1473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327994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Shape 965"/>
          <p:cNvSpPr/>
          <p:nvPr/>
        </p:nvSpPr>
        <p:spPr>
          <a:xfrm>
            <a:off x="0" y="0"/>
            <a:ext cx="584400" cy="4116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5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1.10</a:t>
            </a:r>
          </a:p>
        </p:txBody>
      </p:sp>
      <p:pic>
        <p:nvPicPr>
          <p:cNvPr id="966" name="Shape 9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8697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5085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Shape 9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6891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Shape 9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0503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Shape 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41061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 txBox="1"/>
          <p:nvPr/>
        </p:nvSpPr>
        <p:spPr>
          <a:xfrm>
            <a:off x="5922626" y="350275"/>
            <a:ext cx="18486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 b="1">
                <a:latin typeface="Source Sans Pro"/>
                <a:ea typeface="Source Sans Pro"/>
                <a:cs typeface="Source Sans Pro"/>
                <a:sym typeface="Source Sans Pro"/>
              </a:rPr>
              <a:t>Mesosphere DC/OS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8379600" y="350275"/>
            <a:ext cx="31785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 b="1">
                <a:latin typeface="Source Sans Pro"/>
                <a:ea typeface="Source Sans Pro"/>
                <a:cs typeface="Source Sans Pro"/>
                <a:sym typeface="Source Sans Pro"/>
              </a:rPr>
              <a:t>Mesosphere DC/OS Enterprise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5922620" y="597116"/>
            <a:ext cx="23067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Open source platform for modern apps</a:t>
            </a:r>
          </a:p>
        </p:txBody>
      </p:sp>
      <p:sp>
        <p:nvSpPr>
          <p:cNvPr id="974" name="Shape 974"/>
          <p:cNvSpPr txBox="1"/>
          <p:nvPr/>
        </p:nvSpPr>
        <p:spPr>
          <a:xfrm>
            <a:off x="8379599" y="597125"/>
            <a:ext cx="2991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Production-grade solution for mission-critical apps</a:t>
            </a:r>
          </a:p>
        </p:txBody>
      </p:sp>
      <p:pic>
        <p:nvPicPr>
          <p:cNvPr id="975" name="Shape 9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2309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Shape 9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4115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Shape 9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592198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Shape 9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77279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Shape 979"/>
          <p:cNvSpPr txBox="1"/>
          <p:nvPr/>
        </p:nvSpPr>
        <p:spPr>
          <a:xfrm>
            <a:off x="920975" y="6531200"/>
            <a:ext cx="3804300" cy="1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>
                <a:latin typeface="Source Sans Pro"/>
                <a:ea typeface="Source Sans Pro"/>
                <a:cs typeface="Source Sans Pro"/>
                <a:sym typeface="Source Sans Pro"/>
              </a:rPr>
              <a:t>* Does not include support for baseline technology, e.g. Apache Spark</a:t>
            </a:r>
          </a:p>
        </p:txBody>
      </p:sp>
      <p:sp>
        <p:nvSpPr>
          <p:cNvPr id="980" name="Shape 980"/>
          <p:cNvSpPr/>
          <p:nvPr/>
        </p:nvSpPr>
        <p:spPr>
          <a:xfrm>
            <a:off x="6288650" y="2894850"/>
            <a:ext cx="280800" cy="169200"/>
          </a:xfrm>
          <a:prstGeom prst="rect">
            <a:avLst/>
          </a:prstGeom>
          <a:solidFill>
            <a:srgbClr val="FFFFFF">
              <a:alpha val="80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981" name="Shape 981"/>
          <p:cNvGraphicFramePr/>
          <p:nvPr/>
        </p:nvGraphicFramePr>
        <p:xfrm>
          <a:off x="2280614" y="862379"/>
          <a:ext cx="3853875" cy="4730126"/>
        </p:xfrm>
        <a:graphic>
          <a:graphicData uri="http://schemas.openxmlformats.org/drawingml/2006/table">
            <a:tbl>
              <a:tblPr firstRow="1" bandRow="1">
                <a:noFill/>
                <a:tableStyleId>{AED12B73-DD07-4E5B-906E-CC1B7FE258FB}</a:tableStyleId>
              </a:tblPr>
              <a:tblGrid>
                <a:gridCol w="3853875"/>
              </a:tblGrid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 dirty="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Kubernetes (Beta) container orchestration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Marathon container orchestration with pods support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Production-certified data services (e.g., Spark, Kafka, Cassandra)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fault tolerant jobs scheduler (</a:t>
                      </a:r>
                      <a:r>
                        <a:rPr lang="en-US" sz="800" dirty="0" err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Cron</a:t>
                      </a:r>
                      <a:r>
                        <a:rPr lang="en-US" sz="8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Universe of 100+ platform services from  easily deployed with a single single-click or CLI command; Developed by Mesosphere, DC/OS community, and commercial partners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Apache Mesos distributed systems kernel w/ Universal Container Runtime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Management of persistent and external volumes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Virtual networks with IP per container and Container Network Interface (CNI) Support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load balancer, service discovery and name-based VIPs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GPU-based scheduling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Guided on-premise and cloud installation templates (AWS, Azure)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Powerful CLI and GUI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Non-disruptive DC/OS upgrades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Platform monitoring &amp; troubleshooting tools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Application-level logging, metrics &amp; debugging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In-Place Upgrade for Data services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Validated DC/OS upgrades with automated pre and post upgrade health checks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Role-Based Access Control for containers, jobs, and data services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Identity management integration (Active Directory/LDAP/SAML 2.0/OpenID Connect)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Secrets Management (Key/Value 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and File-based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 key infrastructure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w/ Custom certificate authority integration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Security audit logging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Fine-grained access control lists for containers and services  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w/ folder integration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Service accounts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 Performance L4/L7 Ingress load balancer (Edge-LB)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82" name="Shape 9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953399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Shape 9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133999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Shape 9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217603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Shape 985"/>
          <p:cNvSpPr txBox="1"/>
          <p:nvPr/>
        </p:nvSpPr>
        <p:spPr>
          <a:xfrm>
            <a:off x="972875" y="904725"/>
            <a:ext cx="989100" cy="6624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Platform Services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972857" y="1606704"/>
            <a:ext cx="989100" cy="3471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DC/OS Catalog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972861" y="1993383"/>
            <a:ext cx="989100" cy="8448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Resource Management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972864" y="2877762"/>
            <a:ext cx="989100" cy="5253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Management &amp; Monitoring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972868" y="4144619"/>
            <a:ext cx="989100" cy="8751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Security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972871" y="3442640"/>
            <a:ext cx="989100" cy="6624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Ops &amp; troubleshoot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972850" y="5059298"/>
            <a:ext cx="989100" cy="3075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Multi-tenancy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972854" y="5406377"/>
            <a:ext cx="989100" cy="1587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Adv. Network</a:t>
            </a:r>
          </a:p>
        </p:txBody>
      </p:sp>
      <p:pic>
        <p:nvPicPr>
          <p:cNvPr id="993" name="Shape 9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31460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Shape 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49520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67580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Shape 9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85640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Shape 9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03700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Shape 9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7861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Shape 9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8831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Shape 1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0637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Shape 10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2443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Shape 10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4249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Shape 10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60559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Shape 10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9667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Shape 10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1473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Shape 10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3279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Shape 10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8697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5085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Shape 10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6891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Shape 10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0503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Shape 10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2309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Shape 10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4115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Shape 10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61381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Shape 1014"/>
          <p:cNvSpPr txBox="1"/>
          <p:nvPr/>
        </p:nvSpPr>
        <p:spPr>
          <a:xfrm>
            <a:off x="10753200" y="0"/>
            <a:ext cx="1438800" cy="277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3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for 1.10</a:t>
            </a: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618070"/>
            <a:ext cx="151200" cy="1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osphere" id="{793DB1C9-B3FB-6C4C-81CA-1F4BF9E0C5CE}" vid="{7DC01DFD-DF76-FE45-9B1E-E5442726A51C}"/>
    </a:ext>
  </a:extLst>
</a:theme>
</file>

<file path=ppt/theme/theme2.xml><?xml version="1.0" encoding="utf-8"?>
<a:theme xmlns:a="http://schemas.openxmlformats.org/drawingml/2006/main" name="Mesosphere">
  <a:themeElements>
    <a:clrScheme name="White">
      <a:dk1>
        <a:srgbClr val="62687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osphere" id="{793DB1C9-B3FB-6C4C-81CA-1F4BF9E0C5CE}" vid="{60C41CA4-E1F4-244D-A315-965E3EAE36ED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Mesosphere</Template>
  <TotalTime>2095</TotalTime>
  <Words>360</Words>
  <Application>Microsoft Macintosh PowerPoint</Application>
  <PresentationFormat>Widescreen</PresentationFormat>
  <Paragraphs>67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Helvetica Neue</vt:lpstr>
      <vt:lpstr>Oswald</vt:lpstr>
      <vt:lpstr>Proxima Nova</vt:lpstr>
      <vt:lpstr>Roboto</vt:lpstr>
      <vt:lpstr>Source Sans Pro</vt:lpstr>
      <vt:lpstr>Arial</vt:lpstr>
      <vt:lpstr>White</vt:lpstr>
      <vt:lpstr>Mesosphere</vt:lpstr>
      <vt:lpstr>Part II: Spark </vt:lpstr>
      <vt:lpstr>JupyterHub Installation</vt:lpstr>
      <vt:lpstr>JupyterHub Running Spark Programs</vt:lpstr>
      <vt:lpstr>HDFS Integration</vt:lpstr>
      <vt:lpstr>Spark History Server Integration</vt:lpstr>
      <vt:lpstr>Assigning Tasks to GPU Servers</vt:lpstr>
      <vt:lpstr> </vt:lpstr>
      <vt:lpstr>MESOSPHERE DC/OS ENTERPRISE FEATURES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II: Spark </dc:title>
  <dc:creator>Microsoft Office User</dc:creator>
  <cp:lastModifiedBy>Microsoft Office User</cp:lastModifiedBy>
  <cp:revision>7</cp:revision>
  <cp:lastPrinted>2017-10-23T03:21:39Z</cp:lastPrinted>
  <dcterms:created xsi:type="dcterms:W3CDTF">2017-10-25T14:07:21Z</dcterms:created>
  <dcterms:modified xsi:type="dcterms:W3CDTF">2017-10-27T15:07:14Z</dcterms:modified>
</cp:coreProperties>
</file>