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75" r:id="rId6"/>
    <p:sldId id="259" r:id="rId7"/>
    <p:sldId id="261" r:id="rId8"/>
    <p:sldId id="262" r:id="rId9"/>
    <p:sldId id="274" r:id="rId10"/>
    <p:sldId id="263" r:id="rId11"/>
    <p:sldId id="264" r:id="rId12"/>
    <p:sldId id="265" r:id="rId13"/>
    <p:sldId id="272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hs2fw@virginia.edu" TargetMode="External"/><Relationship Id="rId7" Type="http://schemas.openxmlformats.org/officeDocument/2006/relationships/hyperlink" Target="mailto:dez8dc@virginia.edu" TargetMode="External"/><Relationship Id="rId2" Type="http://schemas.openxmlformats.org/officeDocument/2006/relationships/hyperlink" Target="mailto:rak3me@virginia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c9by@virginia.edu" TargetMode="External"/><Relationship Id="rId5" Type="http://schemas.openxmlformats.org/officeDocument/2006/relationships/hyperlink" Target="mailto:tb6xr@virginia.edu" TargetMode="External"/><Relationship Id="rId4" Type="http://schemas.openxmlformats.org/officeDocument/2006/relationships/hyperlink" Target="mailto:sjb4sy@virginia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this course about? How much homework is there? How hard will I have to work? Will I pass if I don’t do the homework? Other important questions!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Homework: The Meat of the Course</a:t>
            </a:r>
          </a:p>
          <a:p>
            <a:endParaRPr lang="en-US" dirty="0"/>
          </a:p>
          <a:p>
            <a:r>
              <a:rPr lang="en-US" dirty="0"/>
              <a:t>6 of these</a:t>
            </a:r>
          </a:p>
          <a:p>
            <a:r>
              <a:rPr lang="en-US" dirty="0"/>
              <a:t>one per module (only 6 of 9 modules have a homework)</a:t>
            </a:r>
          </a:p>
          <a:p>
            <a:endParaRPr lang="en-US" dirty="0"/>
          </a:p>
          <a:p>
            <a:r>
              <a:rPr lang="en-US" dirty="0"/>
              <a:t>Mostly Programming problems</a:t>
            </a:r>
          </a:p>
          <a:p>
            <a:r>
              <a:rPr lang="en-US" dirty="0"/>
              <a:t>Problems will be well-defined, but many solutions possible</a:t>
            </a:r>
          </a:p>
          <a:p>
            <a:endParaRPr lang="en-US" dirty="0"/>
          </a:p>
          <a:p>
            <a:r>
              <a:rPr lang="en-US" dirty="0"/>
              <a:t>For each you will:</a:t>
            </a:r>
          </a:p>
          <a:p>
            <a:pPr lvl="1"/>
            <a:r>
              <a:rPr lang="en-US" dirty="0"/>
              <a:t>Turn in your code</a:t>
            </a:r>
          </a:p>
          <a:p>
            <a:pPr lvl="1"/>
            <a:r>
              <a:rPr lang="en-US" dirty="0"/>
              <a:t>Usually some kind of write-up regarding your solution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4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Homework: The Meat of the Course</a:t>
            </a:r>
          </a:p>
          <a:p>
            <a:endParaRPr lang="en-US" dirty="0"/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Start Early!! These HWs generally are not of the “just implement something” form.</a:t>
            </a:r>
          </a:p>
          <a:p>
            <a:pPr lvl="1"/>
            <a:r>
              <a:rPr lang="en-US" dirty="0"/>
              <a:t>You will need to:</a:t>
            </a:r>
          </a:p>
          <a:p>
            <a:pPr lvl="2"/>
            <a:r>
              <a:rPr lang="en-US" dirty="0"/>
              <a:t>Implement an algorithm</a:t>
            </a:r>
          </a:p>
          <a:p>
            <a:pPr lvl="2"/>
            <a:r>
              <a:rPr lang="en-US" dirty="0"/>
              <a:t>Test it, see where it does well and fails</a:t>
            </a:r>
          </a:p>
          <a:p>
            <a:pPr lvl="2"/>
            <a:r>
              <a:rPr lang="en-US" dirty="0"/>
              <a:t>Tweak it and see how performance changes</a:t>
            </a:r>
          </a:p>
          <a:p>
            <a:pPr lvl="2"/>
            <a:r>
              <a:rPr lang="en-US" dirty="0"/>
              <a:t>Test on MANY different types of inputs</a:t>
            </a:r>
          </a:p>
          <a:p>
            <a:pPr lvl="2"/>
            <a:r>
              <a:rPr lang="en-US" dirty="0"/>
              <a:t>Analyze the differences</a:t>
            </a:r>
          </a:p>
          <a:p>
            <a:pPr lvl="2"/>
            <a:r>
              <a:rPr lang="en-US" dirty="0"/>
              <a:t>Write an analytical paper about it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6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Homework Groups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must be done individually, but you can collaborate with friends to discuss high level problems, solutions, etc.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err="1"/>
              <a:t>Homeworks</a:t>
            </a:r>
            <a:r>
              <a:rPr lang="en-US" sz="2400" b="1" dirty="0"/>
              <a:t>:</a:t>
            </a:r>
          </a:p>
          <a:p>
            <a:r>
              <a:rPr lang="en-US" dirty="0"/>
              <a:t>HW 0: Is AI Possible? (Report)</a:t>
            </a:r>
          </a:p>
          <a:p>
            <a:endParaRPr lang="en-US" dirty="0"/>
          </a:p>
          <a:p>
            <a:r>
              <a:rPr lang="en-US" dirty="0"/>
              <a:t>HW 1: Automatic Theorem Prover</a:t>
            </a:r>
          </a:p>
          <a:p>
            <a:endParaRPr lang="en-US" dirty="0"/>
          </a:p>
          <a:p>
            <a:r>
              <a:rPr lang="en-US" dirty="0"/>
              <a:t>HW 2: Pathfinding (with a  probabilistic twist!)</a:t>
            </a:r>
          </a:p>
          <a:p>
            <a:endParaRPr lang="en-US" dirty="0"/>
          </a:p>
          <a:p>
            <a:r>
              <a:rPr lang="en-US" dirty="0"/>
              <a:t>HW 3: Ticket To Ride AI</a:t>
            </a:r>
          </a:p>
          <a:p>
            <a:endParaRPr lang="en-US" dirty="0"/>
          </a:p>
          <a:p>
            <a:r>
              <a:rPr lang="en-US" dirty="0"/>
              <a:t>HW 4: Negotiation</a:t>
            </a:r>
          </a:p>
          <a:p>
            <a:endParaRPr lang="en-US" dirty="0"/>
          </a:p>
          <a:p>
            <a:r>
              <a:rPr lang="en-US" dirty="0"/>
              <a:t>HW 5: Machine Learning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3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Homework: Late Policy</a:t>
            </a:r>
          </a:p>
          <a:p>
            <a:endParaRPr lang="en-US" dirty="0"/>
          </a:p>
          <a:p>
            <a:r>
              <a:rPr lang="en-US" dirty="0"/>
              <a:t>Deadlines are extremely flexible in this course.</a:t>
            </a:r>
          </a:p>
          <a:p>
            <a:endParaRPr lang="en-US" dirty="0"/>
          </a:p>
          <a:p>
            <a:r>
              <a:rPr lang="en-US" dirty="0"/>
              <a:t>Let’s look at the course schedule!!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43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Grading</a:t>
            </a:r>
          </a:p>
          <a:p>
            <a:endParaRPr lang="en-US" dirty="0"/>
          </a:p>
          <a:p>
            <a:r>
              <a:rPr lang="en-US" dirty="0"/>
              <a:t>Let’s look at the grading scheme on the course website!!</a:t>
            </a:r>
          </a:p>
          <a:p>
            <a:endParaRPr lang="en-US" dirty="0"/>
          </a:p>
          <a:p>
            <a:r>
              <a:rPr lang="en-US" dirty="0"/>
              <a:t>Not too crazy, but warrants an explanation.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 descr="Memes and gr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9" y="1487207"/>
            <a:ext cx="5193173" cy="47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Ok…I think that is all</a:t>
            </a:r>
          </a:p>
          <a:p>
            <a:endParaRPr lang="en-US" dirty="0"/>
          </a:p>
          <a:p>
            <a:r>
              <a:rPr lang="en-US" dirty="0"/>
              <a:t>You have an assigned reading tonight: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“Computer Science as Empirical Inquiry: Symbols and Search”</a:t>
            </a:r>
          </a:p>
          <a:p>
            <a:pPr marL="36900" indent="0">
              <a:buNone/>
            </a:pPr>
            <a:r>
              <a:rPr lang="en-US" dirty="0"/>
              <a:t>	-Allen Newell and Herbert Simon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is due tomorrow. You must have read this, I will check somehow…</a:t>
            </a:r>
            <a:r>
              <a:rPr lang="en-US" dirty="0" err="1"/>
              <a:t>hmmmmmm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r>
              <a:rPr lang="en-US" dirty="0"/>
              <a:t>Course Info:</a:t>
            </a:r>
          </a:p>
          <a:p>
            <a:pPr lvl="1"/>
            <a:r>
              <a:rPr lang="en-US" dirty="0"/>
              <a:t>Tu Th @ 11:00-12:15</a:t>
            </a:r>
          </a:p>
          <a:p>
            <a:pPr lvl="2"/>
            <a:r>
              <a:rPr lang="en-US" dirty="0"/>
              <a:t>On Zoom!</a:t>
            </a:r>
          </a:p>
          <a:p>
            <a:pPr lvl="2"/>
            <a:r>
              <a:rPr lang="en-US" dirty="0"/>
              <a:t>Live and in-person!</a:t>
            </a:r>
          </a:p>
          <a:p>
            <a:pPr lvl="1"/>
            <a:endParaRPr lang="en-US" dirty="0"/>
          </a:p>
          <a:p>
            <a:r>
              <a:rPr lang="en-US" dirty="0"/>
              <a:t>Instructor:</a:t>
            </a:r>
          </a:p>
          <a:p>
            <a:pPr lvl="1"/>
            <a:r>
              <a:rPr lang="en-US" dirty="0"/>
              <a:t>Dr. Mark Floryan</a:t>
            </a:r>
          </a:p>
          <a:p>
            <a:pPr lvl="1"/>
            <a:r>
              <a:rPr lang="en-US" dirty="0"/>
              <a:t>Office: Rice 203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r>
              <a:rPr lang="en-US" dirty="0"/>
              <a:t>Course Staff:</a:t>
            </a:r>
          </a:p>
          <a:p>
            <a:endParaRPr lang="en-US" dirty="0"/>
          </a:p>
          <a:p>
            <a:r>
              <a:rPr lang="en-US" dirty="0"/>
              <a:t>Graduate:</a:t>
            </a:r>
          </a:p>
          <a:p>
            <a:pPr lvl="1"/>
            <a:r>
              <a:rPr lang="en-US" dirty="0"/>
              <a:t>Ryan </a:t>
            </a:r>
            <a:r>
              <a:rPr lang="en-US" dirty="0" err="1"/>
              <a:t>Kann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rak3me@virginia.edu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Undergraduate</a:t>
            </a:r>
          </a:p>
          <a:p>
            <a:pPr lvl="1"/>
            <a:r>
              <a:rPr lang="en-US" dirty="0"/>
              <a:t>Helen Shi (</a:t>
            </a:r>
            <a:r>
              <a:rPr lang="en-US" dirty="0">
                <a:hlinkClick r:id="rId3"/>
              </a:rPr>
              <a:t>hs2fw@virginia.edu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Sabrina Baldassare (</a:t>
            </a:r>
            <a:r>
              <a:rPr lang="en-US" dirty="0">
                <a:hlinkClick r:id="rId4"/>
              </a:rPr>
              <a:t>sjb4sy@virginia.edu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Tanay</a:t>
            </a:r>
            <a:r>
              <a:rPr lang="en-US" dirty="0"/>
              <a:t> Bapat (</a:t>
            </a:r>
            <a:r>
              <a:rPr lang="en-US" dirty="0">
                <a:hlinkClick r:id="rId5"/>
              </a:rPr>
              <a:t>tb6xr@virginia.edu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Vivian Chen (</a:t>
            </a:r>
            <a:r>
              <a:rPr lang="en-US" dirty="0">
                <a:hlinkClick r:id="rId6"/>
              </a:rPr>
              <a:t>sc9by@virginia.edu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Danielle </a:t>
            </a:r>
            <a:r>
              <a:rPr lang="en-US" dirty="0" err="1"/>
              <a:t>Zevitz</a:t>
            </a:r>
            <a:r>
              <a:rPr lang="en-US" dirty="0"/>
              <a:t>	(</a:t>
            </a:r>
            <a:r>
              <a:rPr lang="en-US" dirty="0">
                <a:hlinkClick r:id="rId7"/>
              </a:rPr>
              <a:t>dez8dc@virginia.edu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6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Discord</a:t>
            </a:r>
          </a:p>
          <a:p>
            <a:endParaRPr lang="en-US" dirty="0"/>
          </a:p>
          <a:p>
            <a:r>
              <a:rPr lang="en-US" dirty="0"/>
              <a:t>Please join the class discord!</a:t>
            </a:r>
          </a:p>
          <a:p>
            <a:r>
              <a:rPr lang="en-US" dirty="0"/>
              <a:t>I’ll put the link in the chat.</a:t>
            </a:r>
          </a:p>
          <a:p>
            <a:r>
              <a:rPr lang="en-US" dirty="0"/>
              <a:t>MOST of our course communication will happen there.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4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Pre-requisites</a:t>
            </a:r>
          </a:p>
          <a:p>
            <a:endParaRPr lang="en-US" dirty="0"/>
          </a:p>
          <a:p>
            <a:r>
              <a:rPr lang="en-US" dirty="0"/>
              <a:t>Absolutely Required:</a:t>
            </a:r>
          </a:p>
          <a:p>
            <a:pPr lvl="1"/>
            <a:r>
              <a:rPr lang="en-US" dirty="0"/>
              <a:t>CS2150 (</a:t>
            </a:r>
            <a:r>
              <a:rPr lang="en-US" dirty="0" err="1"/>
              <a:t>Prog</a:t>
            </a:r>
            <a:r>
              <a:rPr lang="en-US" dirty="0"/>
              <a:t>. and Data Rep.)</a:t>
            </a:r>
          </a:p>
          <a:p>
            <a:pPr lvl="1"/>
            <a:r>
              <a:rPr lang="en-US" dirty="0"/>
              <a:t>CS2102 (Discrete Math)</a:t>
            </a:r>
          </a:p>
          <a:p>
            <a:pPr lvl="1"/>
            <a:endParaRPr lang="en-US" dirty="0"/>
          </a:p>
          <a:p>
            <a:r>
              <a:rPr lang="en-US" dirty="0"/>
              <a:t>Helpful, but not (technically) required:</a:t>
            </a:r>
          </a:p>
          <a:p>
            <a:pPr lvl="1"/>
            <a:r>
              <a:rPr lang="en-US" dirty="0"/>
              <a:t>CS4102 (Algorithms)</a:t>
            </a:r>
          </a:p>
          <a:p>
            <a:pPr lvl="1"/>
            <a:r>
              <a:rPr lang="en-US" dirty="0"/>
              <a:t>Probability</a:t>
            </a:r>
          </a:p>
          <a:p>
            <a:pPr lvl="2"/>
            <a:r>
              <a:rPr lang="en-US" dirty="0"/>
              <a:t>We’ll review some of this when necessary</a:t>
            </a:r>
          </a:p>
          <a:p>
            <a:pPr lvl="1"/>
            <a:r>
              <a:rPr lang="en-US" dirty="0"/>
              <a:t>Statistics</a:t>
            </a:r>
          </a:p>
          <a:p>
            <a:pPr lvl="2"/>
            <a:r>
              <a:rPr lang="en-US" dirty="0"/>
              <a:t>Not much, but a little stat is helpful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I Expect You to Know</a:t>
            </a:r>
          </a:p>
          <a:p>
            <a:r>
              <a:rPr lang="en-US" dirty="0"/>
              <a:t>Graphs</a:t>
            </a:r>
          </a:p>
          <a:p>
            <a:pPr lvl="1"/>
            <a:r>
              <a:rPr lang="en-US" dirty="0"/>
              <a:t>Comfortable implementing a graph</a:t>
            </a:r>
          </a:p>
          <a:p>
            <a:pPr lvl="2"/>
            <a:r>
              <a:rPr lang="en-US" dirty="0"/>
              <a:t>Adj. List or Adj. Matrix</a:t>
            </a:r>
          </a:p>
          <a:p>
            <a:pPr lvl="1"/>
            <a:r>
              <a:rPr lang="en-US" dirty="0"/>
              <a:t>If you aren’t comfortable with graphs, review them NOW!</a:t>
            </a:r>
          </a:p>
          <a:p>
            <a:pPr lvl="1"/>
            <a:r>
              <a:rPr lang="en-US" dirty="0"/>
              <a:t>At some point, we will do a VERY short review of this</a:t>
            </a:r>
          </a:p>
          <a:p>
            <a:endParaRPr lang="en-US" dirty="0"/>
          </a:p>
          <a:p>
            <a:r>
              <a:rPr lang="en-US" dirty="0"/>
              <a:t>Basic Discrete Math Material</a:t>
            </a:r>
          </a:p>
          <a:p>
            <a:pPr lvl="1"/>
            <a:r>
              <a:rPr lang="en-US" dirty="0"/>
              <a:t>Propositional Logic</a:t>
            </a:r>
          </a:p>
          <a:p>
            <a:pPr lvl="1"/>
            <a:r>
              <a:rPr lang="en-US" dirty="0"/>
              <a:t>Basic logic and inference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2050" name="Picture 2" descr="http://www1.pcmag.com/media/images/347846-artificial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1456166"/>
            <a:ext cx="5645442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4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Topics (As of right now)</a:t>
            </a:r>
          </a:p>
          <a:p>
            <a:r>
              <a:rPr lang="en-US" dirty="0"/>
              <a:t>Introduction to AI</a:t>
            </a:r>
          </a:p>
          <a:p>
            <a:r>
              <a:rPr lang="en-US" dirty="0"/>
              <a:t>Knowledge Representation</a:t>
            </a:r>
          </a:p>
          <a:p>
            <a:r>
              <a:rPr lang="en-US" dirty="0"/>
              <a:t>Expert Systems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Reasoning Under Uncertainty</a:t>
            </a:r>
          </a:p>
          <a:p>
            <a:r>
              <a:rPr lang="en-US" dirty="0"/>
              <a:t>Multi-Agent Systems</a:t>
            </a:r>
          </a:p>
          <a:p>
            <a:r>
              <a:rPr lang="en-US" dirty="0"/>
              <a:t>Machine Learning</a:t>
            </a:r>
          </a:p>
          <a:p>
            <a:endParaRPr lang="en-US" dirty="0"/>
          </a:p>
          <a:p>
            <a:r>
              <a:rPr lang="en-US" dirty="0"/>
              <a:t>Course is meant to be an overview of AI, so won’t go completely into any one topic.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2" descr="http://www1.pcmag.com/media/images/347846-artificial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1456166"/>
            <a:ext cx="5645442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1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Modules</a:t>
            </a:r>
          </a:p>
          <a:p>
            <a:endParaRPr lang="en-US" dirty="0"/>
          </a:p>
          <a:p>
            <a:r>
              <a:rPr lang="en-US" dirty="0"/>
              <a:t>Course is split into 9 modules</a:t>
            </a:r>
          </a:p>
          <a:p>
            <a:endParaRPr lang="en-US" dirty="0"/>
          </a:p>
          <a:p>
            <a:pPr lvl="1"/>
            <a:r>
              <a:rPr lang="en-US" dirty="0"/>
              <a:t>What is AI?</a:t>
            </a:r>
          </a:p>
          <a:p>
            <a:pPr lvl="1"/>
            <a:r>
              <a:rPr lang="en-US" dirty="0"/>
              <a:t>Expert Systems</a:t>
            </a:r>
          </a:p>
          <a:p>
            <a:pPr lvl="1"/>
            <a:r>
              <a:rPr lang="en-US" dirty="0"/>
              <a:t>Classic Search</a:t>
            </a:r>
          </a:p>
          <a:p>
            <a:pPr lvl="1"/>
            <a:r>
              <a:rPr lang="en-US" dirty="0"/>
              <a:t>Local Search</a:t>
            </a:r>
          </a:p>
          <a:p>
            <a:pPr lvl="1"/>
            <a:r>
              <a:rPr lang="en-US" dirty="0"/>
              <a:t>Game Playing</a:t>
            </a:r>
          </a:p>
          <a:p>
            <a:pPr lvl="1"/>
            <a:r>
              <a:rPr lang="en-US" dirty="0"/>
              <a:t>Bayesian Networks</a:t>
            </a:r>
          </a:p>
          <a:p>
            <a:pPr lvl="1"/>
            <a:r>
              <a:rPr lang="en-US" dirty="0"/>
              <a:t>Markov Models</a:t>
            </a:r>
          </a:p>
          <a:p>
            <a:pPr lvl="1"/>
            <a:r>
              <a:rPr lang="en-US" dirty="0"/>
              <a:t>Multi-agent systems</a:t>
            </a:r>
          </a:p>
          <a:p>
            <a:pPr lvl="1"/>
            <a:r>
              <a:rPr lang="en-US" dirty="0"/>
              <a:t>Machine Learning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122" name="Picture 2" descr="http://actionbash.com/wp-content/uploads/2012/06/4454827_460s_v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97" y="808894"/>
            <a:ext cx="39243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4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Quizzes</a:t>
            </a:r>
          </a:p>
          <a:p>
            <a:r>
              <a:rPr lang="en-US" dirty="0"/>
              <a:t>Some modules have a quiz</a:t>
            </a:r>
          </a:p>
          <a:p>
            <a:r>
              <a:rPr lang="en-US" dirty="0"/>
              <a:t>Some modules have homework</a:t>
            </a:r>
          </a:p>
          <a:p>
            <a:r>
              <a:rPr lang="en-US" dirty="0"/>
              <a:t>A couple have both.</a:t>
            </a:r>
          </a:p>
          <a:p>
            <a:endParaRPr lang="en-US" dirty="0"/>
          </a:p>
          <a:p>
            <a:r>
              <a:rPr lang="en-US" dirty="0"/>
              <a:t>5 quizzes total, these are 24 hour take home problems on associated module</a:t>
            </a:r>
          </a:p>
          <a:p>
            <a:endParaRPr lang="en-US" dirty="0"/>
          </a:p>
          <a:p>
            <a:r>
              <a:rPr lang="en-US" dirty="0"/>
              <a:t>We will look at the schedule in a moment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122" name="Picture 2" descr="http://actionbash.com/wp-content/uploads/2012/06/4454827_460s_v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97" y="808894"/>
            <a:ext cx="39243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3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232</TotalTime>
  <Words>632</Words>
  <Application>Microsoft Macintosh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Calisto MT</vt:lpstr>
      <vt:lpstr>Trebuchet MS</vt:lpstr>
      <vt:lpstr>Wingdings 2</vt:lpstr>
      <vt:lpstr>Slate</vt:lpstr>
      <vt:lpstr>CS4710: Artificial Intelligence Course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Microsoft Office User</cp:lastModifiedBy>
  <cp:revision>57</cp:revision>
  <dcterms:created xsi:type="dcterms:W3CDTF">2014-12-16T15:21:56Z</dcterms:created>
  <dcterms:modified xsi:type="dcterms:W3CDTF">2021-02-02T14:29:29Z</dcterms:modified>
</cp:coreProperties>
</file>