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6" r:id="rId1"/>
  </p:sldMasterIdLst>
  <p:notesMasterIdLst>
    <p:notesMasterId r:id="rId70"/>
  </p:notesMasterIdLst>
  <p:handoutMasterIdLst>
    <p:handoutMasterId r:id="rId71"/>
  </p:handoutMasterIdLst>
  <p:sldIdLst>
    <p:sldId id="503" r:id="rId2"/>
    <p:sldId id="379" r:id="rId3"/>
    <p:sldId id="278" r:id="rId4"/>
    <p:sldId id="282" r:id="rId5"/>
    <p:sldId id="284" r:id="rId6"/>
    <p:sldId id="285" r:id="rId7"/>
    <p:sldId id="339" r:id="rId8"/>
    <p:sldId id="286" r:id="rId9"/>
    <p:sldId id="288" r:id="rId10"/>
    <p:sldId id="381" r:id="rId11"/>
    <p:sldId id="511" r:id="rId12"/>
    <p:sldId id="510" r:id="rId13"/>
    <p:sldId id="327" r:id="rId14"/>
    <p:sldId id="369" r:id="rId15"/>
    <p:sldId id="433" r:id="rId16"/>
    <p:sldId id="373" r:id="rId17"/>
    <p:sldId id="520" r:id="rId18"/>
    <p:sldId id="504" r:id="rId19"/>
    <p:sldId id="382" r:id="rId20"/>
    <p:sldId id="294" r:id="rId21"/>
    <p:sldId id="335" r:id="rId22"/>
    <p:sldId id="434" r:id="rId23"/>
    <p:sldId id="376" r:id="rId24"/>
    <p:sldId id="367" r:id="rId25"/>
    <p:sldId id="521" r:id="rId26"/>
    <p:sldId id="512" r:id="rId27"/>
    <p:sldId id="506" r:id="rId28"/>
    <p:sldId id="508" r:id="rId29"/>
    <p:sldId id="513" r:id="rId30"/>
    <p:sldId id="514" r:id="rId31"/>
    <p:sldId id="515" r:id="rId32"/>
    <p:sldId id="507" r:id="rId33"/>
    <p:sldId id="516" r:id="rId34"/>
    <p:sldId id="517" r:id="rId35"/>
    <p:sldId id="518" r:id="rId36"/>
    <p:sldId id="509" r:id="rId37"/>
    <p:sldId id="519" r:id="rId38"/>
    <p:sldId id="522" r:id="rId39"/>
    <p:sldId id="524" r:id="rId40"/>
    <p:sldId id="523" r:id="rId41"/>
    <p:sldId id="525" r:id="rId42"/>
    <p:sldId id="649" r:id="rId43"/>
    <p:sldId id="650" r:id="rId44"/>
    <p:sldId id="651" r:id="rId45"/>
    <p:sldId id="652" r:id="rId46"/>
    <p:sldId id="653" r:id="rId47"/>
    <p:sldId id="656" r:id="rId48"/>
    <p:sldId id="657" r:id="rId49"/>
    <p:sldId id="658" r:id="rId50"/>
    <p:sldId id="654" r:id="rId51"/>
    <p:sldId id="659" r:id="rId52"/>
    <p:sldId id="660" r:id="rId53"/>
    <p:sldId id="661" r:id="rId54"/>
    <p:sldId id="662" r:id="rId55"/>
    <p:sldId id="439" r:id="rId56"/>
    <p:sldId id="585" r:id="rId57"/>
    <p:sldId id="586" r:id="rId58"/>
    <p:sldId id="589" r:id="rId59"/>
    <p:sldId id="588" r:id="rId60"/>
    <p:sldId id="664" r:id="rId61"/>
    <p:sldId id="671" r:id="rId62"/>
    <p:sldId id="672" r:id="rId63"/>
    <p:sldId id="673" r:id="rId64"/>
    <p:sldId id="670" r:id="rId65"/>
    <p:sldId id="593" r:id="rId66"/>
    <p:sldId id="613" r:id="rId67"/>
    <p:sldId id="460" r:id="rId68"/>
    <p:sldId id="461" r:id="rId69"/>
  </p:sldIdLst>
  <p:sldSz cx="12192000" cy="6858000"/>
  <p:notesSz cx="7315200" cy="9601200"/>
  <p:custDataLst>
    <p:tags r:id="rId7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37"/>
    <p:restoredTop sz="94714"/>
  </p:normalViewPr>
  <p:slideViewPr>
    <p:cSldViewPr>
      <p:cViewPr varScale="1">
        <p:scale>
          <a:sx n="151" d="100"/>
          <a:sy n="151" d="100"/>
        </p:scale>
        <p:origin x="1480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4350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87F0-E8A0-44C1-8726-39E7C149C1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5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87F0-E8A0-44C1-8726-39E7C149C1B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2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2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4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0258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18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1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6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58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2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3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2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2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0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2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2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6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7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7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CS4710: Artificial Intelligence</a:t>
            </a:r>
            <a:br>
              <a:rPr lang="en-US" dirty="0"/>
            </a:br>
            <a:r>
              <a:rPr lang="en-US" dirty="0"/>
              <a:t>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Many AI problems boil down to graph search. What are the primary techniques for searching graphs? What do we do when the graph is very large?</a:t>
            </a:r>
          </a:p>
        </p:txBody>
      </p:sp>
    </p:spTree>
    <p:extLst>
      <p:ext uri="{BB962C8B-B14F-4D97-AF65-F5344CB8AC3E}">
        <p14:creationId xmlns:p14="http://schemas.microsoft.com/office/powerpoint/2010/main" val="371185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Solved With Search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AI Problems Solved by Search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Path Planning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Robot or some agent is searching a path through an environment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/>
              <a:t>Game Playing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Searching through a set of states of a game to find a winning path for the AI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chess, checkers, etc.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Puzzle Solving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Rubik’s Cube, etc.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000" dirty="0"/>
              <a:t>Is this really “intelligence”…you decide.</a:t>
            </a:r>
          </a:p>
        </p:txBody>
      </p:sp>
    </p:spTree>
    <p:extLst>
      <p:ext uri="{BB962C8B-B14F-4D97-AF65-F5344CB8AC3E}">
        <p14:creationId xmlns:p14="http://schemas.microsoft.com/office/powerpoint/2010/main" val="94248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4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Traversal Strategies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Note: traversal algorithms start at some vertex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Which?  Trees have a root, but graphs don’t.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Might matter, might not.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Breadth-First and Depth-First are most basic strategies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Often aren’t fit for AI problems where state space is VERY large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We’ll review them first, then discuss slightly better approaches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BFS Strategy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Breadth-first search: Strategy (for digraph)</a:t>
            </a:r>
          </a:p>
          <a:p>
            <a:pPr lvl="1"/>
            <a:r>
              <a:rPr lang="en-US"/>
              <a:t>choose a starting vertex, distance d = 0</a:t>
            </a:r>
          </a:p>
          <a:p>
            <a:pPr lvl="1"/>
            <a:r>
              <a:rPr lang="en-US"/>
              <a:t>vertices are visited in order of increasing distance from the starting vertex, </a:t>
            </a:r>
          </a:p>
          <a:p>
            <a:pPr lvl="1"/>
            <a:r>
              <a:rPr lang="en-US"/>
              <a:t>examine all edges leading from vertices (at distance d) to adjacent vertices (at distance d+1)</a:t>
            </a:r>
          </a:p>
          <a:p>
            <a:pPr lvl="1"/>
            <a:r>
              <a:rPr lang="en-US"/>
              <a:t>then, examine all edges leading from vertices at distance d+1 to distance d+2, and so on, </a:t>
            </a:r>
          </a:p>
          <a:p>
            <a:pPr lvl="1"/>
            <a:r>
              <a:rPr lang="en-US"/>
              <a:t>until no new vertex is discovered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 Strategy: More Details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Maintain a Queue (Let’s call it Q)</a:t>
            </a:r>
          </a:p>
          <a:p>
            <a:endParaRPr lang="en-US" dirty="0"/>
          </a:p>
          <a:p>
            <a:r>
              <a:rPr lang="en-US" dirty="0"/>
              <a:t>Start at some node ‘s’ (push ‘s’ to Q and mark as visited)</a:t>
            </a:r>
          </a:p>
          <a:p>
            <a:r>
              <a:rPr lang="en-US" dirty="0"/>
              <a:t>While Q not empty</a:t>
            </a:r>
          </a:p>
          <a:p>
            <a:pPr lvl="1"/>
            <a:r>
              <a:rPr lang="en-US" dirty="0"/>
              <a:t>Pop a node ‘n’ from queue</a:t>
            </a:r>
          </a:p>
          <a:p>
            <a:pPr lvl="1"/>
            <a:r>
              <a:rPr lang="en-US" dirty="0"/>
              <a:t>Process ‘n’ if necessary (depending on problem you are solving)</a:t>
            </a:r>
          </a:p>
          <a:p>
            <a:pPr lvl="1"/>
            <a:r>
              <a:rPr lang="en-US" dirty="0"/>
              <a:t>For each non-visited neighbor of ‘n’</a:t>
            </a:r>
          </a:p>
          <a:p>
            <a:pPr lvl="2"/>
            <a:r>
              <a:rPr lang="en-US" dirty="0"/>
              <a:t>Mark neighbor as visited</a:t>
            </a:r>
          </a:p>
          <a:p>
            <a:pPr lvl="2"/>
            <a:r>
              <a:rPr lang="en-US" dirty="0"/>
              <a:t>Push neighbor onto Q</a:t>
            </a:r>
          </a:p>
          <a:p>
            <a:pPr lvl="1"/>
            <a:r>
              <a:rPr lang="en-US" dirty="0"/>
              <a:t>Repeat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16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Breadth-first search: Analysis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vertex is put into the queue once and removed from the queue and processed once, for a cost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 and queue, there are 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From a </a:t>
            </a:r>
            <a:r>
              <a:rPr lang="en-US" i="1" dirty="0"/>
              <a:t>tree</a:t>
            </a:r>
            <a:r>
              <a:rPr lang="en-US" dirty="0"/>
              <a:t> (breadth-first spanning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path in the tree from start vertex to any vertex contains the </a:t>
            </a:r>
            <a:r>
              <a:rPr lang="en-US" i="1" dirty="0"/>
              <a:t>minimum</a:t>
            </a:r>
            <a:r>
              <a:rPr lang="en-US" dirty="0"/>
              <a:t> possible number of edges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Not all vertices are necessarily reachable from a selected starting vertex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More Analysis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 AI, graphs are often very large. So…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Let ‘d’ be the shallowest depth of any goal node</a:t>
            </a:r>
          </a:p>
          <a:p>
            <a:pPr>
              <a:lnSpc>
                <a:spcPct val="90000"/>
              </a:lnSpc>
            </a:pPr>
            <a:r>
              <a:rPr lang="en-US" dirty="0"/>
              <a:t>Let ‘b’ be the branching factor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Average number of branches coming off of each node in graph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Runtime of BFS in terms of these factors is: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Time:	O(</a:t>
            </a:r>
            <a:r>
              <a:rPr lang="en-US" dirty="0" err="1"/>
              <a:t>b^d</a:t>
            </a:r>
            <a:r>
              <a:rPr lang="en-US" dirty="0"/>
              <a:t>)	why?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Space: O(</a:t>
            </a:r>
            <a:r>
              <a:rPr lang="en-US" dirty="0" err="1"/>
              <a:t>b^d</a:t>
            </a:r>
            <a:r>
              <a:rPr lang="en-US" dirty="0"/>
              <a:t>)	why?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Notice that </a:t>
            </a:r>
            <a:r>
              <a:rPr lang="en-US" dirty="0" err="1"/>
              <a:t>b^d</a:t>
            </a:r>
            <a:r>
              <a:rPr lang="en-US" dirty="0"/>
              <a:t> is bounded by E		Why?</a:t>
            </a:r>
          </a:p>
        </p:txBody>
      </p:sp>
    </p:spTree>
    <p:extLst>
      <p:ext uri="{BB962C8B-B14F-4D97-AF65-F5344CB8AC3E}">
        <p14:creationId xmlns:p14="http://schemas.microsoft.com/office/powerpoint/2010/main" val="3845602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Problem Solving Time!</a:t>
            </a:r>
          </a:p>
        </p:txBody>
      </p:sp>
      <p:pic>
        <p:nvPicPr>
          <p:cNvPr id="1026" name="Picture 2" descr="http://www.playerzblog.com/wp-content/uploads/2009/12/slide-puzzle-picture-game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574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526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of Graphs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 I realize several of you have seen this many times!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DFS: the Strategy in Words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81200" y="1447800"/>
            <a:ext cx="8229600" cy="4709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Depth-first search: Strategy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 as deep as can visiting un-visited nodes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Choose any un-visited vertex when you have a choice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stuck at a dead-end, backtrack as little as possible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Back up to where you could go to another unvisited vertex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Then continue to go on from that point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Eventually you’ll return to where you started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Reach all vertices?  Maybe, maybe not</a:t>
            </a:r>
          </a:p>
          <a:p>
            <a:pPr marL="594360" lvl="2" indent="0"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Observations about the DFS Strategy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Note: we must keep track of what nodes we’ve visited</a:t>
            </a:r>
          </a:p>
          <a:p>
            <a:pPr>
              <a:lnSpc>
                <a:spcPct val="90000"/>
              </a:lnSpc>
            </a:pPr>
            <a:r>
              <a:rPr lang="en-US" dirty="0"/>
              <a:t>DFS traverses a subset of E (the set of edges)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Creates a tree, rooted at the starting point: the Depth-first Search Tree (DFS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node in the DFS tree has a distance from the start.  (We often don’t care about this, but we could.)</a:t>
            </a:r>
          </a:p>
          <a:p>
            <a:pPr>
              <a:lnSpc>
                <a:spcPct val="90000"/>
              </a:lnSpc>
            </a:pPr>
            <a:r>
              <a:rPr lang="en-US" dirty="0"/>
              <a:t>At any point, all nodes are either: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Un-discovered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Finished (you backed up from it), 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Discovered (I.e. visited) but not finished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On the path from the current node back to the root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We might back up to it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DFS Strategy 1: Use a stack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Maintain a Stack (Let’s call it S)</a:t>
            </a:r>
          </a:p>
          <a:p>
            <a:endParaRPr lang="en-US" dirty="0"/>
          </a:p>
          <a:p>
            <a:r>
              <a:rPr lang="en-US" dirty="0"/>
              <a:t>Start at some node ‘s’ (push ‘s’ to S and mark as visited)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Pop a node ‘n’ from S</a:t>
            </a:r>
          </a:p>
          <a:p>
            <a:pPr lvl="1"/>
            <a:r>
              <a:rPr lang="en-US" dirty="0"/>
              <a:t>Process ‘n’ if necessary (depending on problem you are solving)</a:t>
            </a:r>
          </a:p>
          <a:p>
            <a:pPr lvl="1"/>
            <a:r>
              <a:rPr lang="en-US" dirty="0"/>
              <a:t>For each non-visited neighbor of ‘n’</a:t>
            </a:r>
          </a:p>
          <a:p>
            <a:pPr lvl="2"/>
            <a:r>
              <a:rPr lang="en-US" dirty="0"/>
              <a:t>Mark neighbor as visited</a:t>
            </a:r>
          </a:p>
          <a:p>
            <a:pPr lvl="2"/>
            <a:r>
              <a:rPr lang="en-US" dirty="0"/>
              <a:t>Push neighbor onto S</a:t>
            </a:r>
          </a:p>
          <a:p>
            <a:pPr lvl="1"/>
            <a:r>
              <a:rPr lang="en-US" dirty="0"/>
              <a:t>Repeat</a:t>
            </a:r>
          </a:p>
          <a:p>
            <a:endParaRPr lang="en-US" dirty="0"/>
          </a:p>
          <a:p>
            <a:r>
              <a:rPr lang="en-US" dirty="0"/>
              <a:t>Sound familiar? Same as BFS but uses stack instead of queue!</a:t>
            </a:r>
          </a:p>
          <a:p>
            <a:r>
              <a:rPr lang="en-US" dirty="0"/>
              <a:t>Or we can implement recursively (see next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87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</p:spPr>
        <p:txBody>
          <a:bodyPr/>
          <a:lstStyle/>
          <a:p>
            <a:r>
              <a:rPr lang="en-US" dirty="0"/>
              <a:t>DFS Strategy 2: Recursion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4864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(graph, start):</a:t>
            </a:r>
          </a:p>
          <a:p>
            <a:pPr>
              <a:buFontTx/>
              <a:buNone/>
            </a:pPr>
            <a:r>
              <a:rPr lang="en-US" dirty="0"/>
              <a:t>    visited = {}</a:t>
            </a:r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dirty="0" err="1"/>
              <a:t>dfs_recurse</a:t>
            </a:r>
            <a:r>
              <a:rPr lang="en-US" dirty="0"/>
              <a:t>(graph, start, visited)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dfs_recurse</a:t>
            </a:r>
            <a:r>
              <a:rPr lang="en-US" dirty="0"/>
              <a:t>(graph, </a:t>
            </a:r>
            <a:r>
              <a:rPr lang="en-US" dirty="0" err="1"/>
              <a:t>curnode</a:t>
            </a:r>
            <a:r>
              <a:rPr lang="en-US" dirty="0"/>
              <a:t>, visited):</a:t>
            </a:r>
          </a:p>
          <a:p>
            <a:pPr>
              <a:buFontTx/>
              <a:buNone/>
            </a:pPr>
            <a:r>
              <a:rPr lang="en-US" dirty="0"/>
              <a:t>    visited[</a:t>
            </a:r>
            <a:r>
              <a:rPr lang="en-US" dirty="0" err="1"/>
              <a:t>curnode</a:t>
            </a:r>
            <a:r>
              <a:rPr lang="en-US" dirty="0"/>
              <a:t>] = True</a:t>
            </a:r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dirty="0" err="1"/>
              <a:t>alist</a:t>
            </a:r>
            <a:r>
              <a:rPr lang="en-US" dirty="0"/>
              <a:t> = </a:t>
            </a:r>
            <a:r>
              <a:rPr lang="en-US" dirty="0" err="1"/>
              <a:t>graph.get_adjlist</a:t>
            </a:r>
            <a:r>
              <a:rPr lang="en-US" dirty="0"/>
              <a:t>(</a:t>
            </a:r>
            <a:r>
              <a:rPr lang="en-US" dirty="0" err="1"/>
              <a:t>curnode</a:t>
            </a:r>
            <a:r>
              <a:rPr lang="en-US" dirty="0"/>
              <a:t>)</a:t>
            </a:r>
          </a:p>
          <a:p>
            <a:pPr>
              <a:buFontTx/>
              <a:buNone/>
            </a:pPr>
            <a:r>
              <a:rPr lang="en-US" dirty="0"/>
              <a:t>    for v in </a:t>
            </a:r>
            <a:r>
              <a:rPr lang="en-US" dirty="0" err="1"/>
              <a:t>alist</a:t>
            </a:r>
            <a:r>
              <a:rPr lang="en-US" dirty="0"/>
              <a:t>:</a:t>
            </a:r>
          </a:p>
          <a:p>
            <a:pPr>
              <a:buFontTx/>
              <a:buNone/>
            </a:pPr>
            <a:r>
              <a:rPr lang="en-US" dirty="0"/>
              <a:t>        if v not in visited:</a:t>
            </a:r>
          </a:p>
          <a:p>
            <a:pPr>
              <a:buFontTx/>
              <a:buNone/>
            </a:pPr>
            <a:r>
              <a:rPr lang="en-US" dirty="0"/>
              <a:t>            print "  </a:t>
            </a:r>
            <a:r>
              <a:rPr lang="en-US" dirty="0" err="1"/>
              <a:t>dfs</a:t>
            </a:r>
            <a:r>
              <a:rPr lang="en-US" dirty="0"/>
              <a:t> traversing edge:", </a:t>
            </a:r>
            <a:r>
              <a:rPr lang="en-US" dirty="0" err="1"/>
              <a:t>curnode</a:t>
            </a:r>
            <a:r>
              <a:rPr lang="en-US" dirty="0"/>
              <a:t>, v</a:t>
            </a:r>
          </a:p>
          <a:p>
            <a:pPr>
              <a:buFontTx/>
              <a:buNone/>
            </a:pPr>
            <a:r>
              <a:rPr lang="en-US" dirty="0"/>
              <a:t>            </a:t>
            </a:r>
            <a:r>
              <a:rPr lang="en-US" dirty="0" err="1"/>
              <a:t>dfs_recurse</a:t>
            </a:r>
            <a:r>
              <a:rPr lang="en-US" dirty="0"/>
              <a:t>(graph, v, visited)</a:t>
            </a:r>
          </a:p>
          <a:p>
            <a:pPr>
              <a:buFontTx/>
              <a:buNone/>
            </a:pPr>
            <a:r>
              <a:rPr lang="en-US" dirty="0"/>
              <a:t>    //</a:t>
            </a:r>
          </a:p>
          <a:p>
            <a:pPr>
              <a:buFontTx/>
              <a:buNone/>
            </a:pPr>
            <a:r>
              <a:rPr lang="en-US" dirty="0"/>
              <a:t>    return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Time Complexity of DFS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of </a:t>
            </a:r>
            <a:r>
              <a:rPr lang="en-US" dirty="0" err="1"/>
              <a:t>dfs_recurse</a:t>
            </a:r>
            <a:r>
              <a:rPr lang="en-US" dirty="0"/>
              <a:t>()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Think about adjacency list data structure.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Traverse each list exactly once. (Never back up)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There are a total of 2*E nodes in all the lists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Must visit every node potentially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Thus over all time-complexity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(V+E)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Remember: this means the larger of the two values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Note: This is considered “linear” for graphs since there are two size parameters for graphs.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marL="450000" lvl="1" indent="0"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Time Complexity of DFS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 terms of d and b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Time:	O(</a:t>
            </a:r>
            <a:r>
              <a:rPr lang="en-US" dirty="0" err="1"/>
              <a:t>b^d</a:t>
            </a:r>
            <a:r>
              <a:rPr lang="en-US" dirty="0"/>
              <a:t>)		Why?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Space:	O(d)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en-US" dirty="0"/>
              <a:t>Notice ‘d’ here is actually the maximum depth the search reaches. In a moment we will bound this more tightly.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6900" indent="0">
              <a:lnSpc>
                <a:spcPct val="90000"/>
              </a:lnSpc>
              <a:buNone/>
            </a:pPr>
            <a:r>
              <a:rPr lang="en-US" dirty="0"/>
              <a:t>Why? Depends on implementation, but when can we get ‘d’ space?</a:t>
            </a:r>
          </a:p>
        </p:txBody>
      </p:sp>
    </p:spTree>
    <p:extLst>
      <p:ext uri="{BB962C8B-B14F-4D97-AF65-F5344CB8AC3E}">
        <p14:creationId xmlns:p14="http://schemas.microsoft.com/office/powerpoint/2010/main" val="865629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Pros and Cons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 BFS</a:t>
            </a:r>
          </a:p>
          <a:p>
            <a:pPr lvl="1" eaLnBrk="1" hangingPunct="1"/>
            <a:r>
              <a:rPr lang="en-US" sz="2800" dirty="0"/>
              <a:t>Finds path with lowest number of edges</a:t>
            </a:r>
          </a:p>
          <a:p>
            <a:pPr lvl="1" eaLnBrk="1" hangingPunct="1"/>
            <a:r>
              <a:rPr lang="en-US" sz="2800" dirty="0"/>
              <a:t>Uses a lot of memory on large well connected graphs. How much?</a:t>
            </a:r>
          </a:p>
          <a:p>
            <a:pPr lvl="1" eaLnBrk="1" hangingPunct="1"/>
            <a:r>
              <a:rPr lang="en-US" sz="2800" dirty="0"/>
              <a:t>Same time complexity as DFS</a:t>
            </a:r>
          </a:p>
        </p:txBody>
      </p:sp>
      <p:sp>
        <p:nvSpPr>
          <p:cNvPr id="5124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 DFS</a:t>
            </a:r>
            <a:endParaRPr lang="en-US" sz="2800" b="1" dirty="0"/>
          </a:p>
          <a:p>
            <a:pPr lvl="1"/>
            <a:r>
              <a:rPr lang="en-US" sz="3000" dirty="0"/>
              <a:t>Memory efficient</a:t>
            </a:r>
          </a:p>
          <a:p>
            <a:pPr lvl="1"/>
            <a:r>
              <a:rPr lang="en-US" sz="3000" dirty="0"/>
              <a:t>Will often find ‘some’ path very quickly</a:t>
            </a:r>
          </a:p>
          <a:p>
            <a:pPr lvl="1"/>
            <a:r>
              <a:rPr lang="en-US" sz="3000" dirty="0"/>
              <a:t>Doesn’t find path with lowest number of edges</a:t>
            </a:r>
          </a:p>
        </p:txBody>
      </p:sp>
    </p:spTree>
    <p:extLst>
      <p:ext uri="{BB962C8B-B14F-4D97-AF65-F5344CB8AC3E}">
        <p14:creationId xmlns:p14="http://schemas.microsoft.com/office/powerpoint/2010/main" val="766922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w/ Iterative Deepening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43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When search spaces are HUGE, we want: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memory efficiency of DFS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optimality of BFS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Can we combine the two approaches somehow?</a:t>
            </a:r>
          </a:p>
        </p:txBody>
      </p:sp>
    </p:spTree>
    <p:extLst>
      <p:ext uri="{BB962C8B-B14F-4D97-AF65-F5344CB8AC3E}">
        <p14:creationId xmlns:p14="http://schemas.microsoft.com/office/powerpoint/2010/main" val="2012618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Depth-Limited Search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IDEA!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Run a depth-first search with extra parameter ‘d’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‘d’ is the maximum depth the DFS is willing to search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Depth is distance from the start node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Once you see a node of depth ‘d’, ignore it’s neighbors and back up as you would normally</a:t>
            </a:r>
          </a:p>
        </p:txBody>
      </p:sp>
    </p:spTree>
    <p:extLst>
      <p:ext uri="{BB962C8B-B14F-4D97-AF65-F5344CB8AC3E}">
        <p14:creationId xmlns:p14="http://schemas.microsoft.com/office/powerpoint/2010/main" val="135498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Directed graph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Directed Graph</a:t>
            </a:r>
          </a:p>
          <a:p>
            <a:pPr lvl="1"/>
            <a:r>
              <a:rPr lang="en-US"/>
              <a:t>A directed graph, or digraph, is a pair </a:t>
            </a:r>
          </a:p>
          <a:p>
            <a:pPr lvl="1"/>
            <a:r>
              <a:rPr lang="en-US"/>
              <a:t>G = (V, E) </a:t>
            </a:r>
          </a:p>
          <a:p>
            <a:pPr lvl="1"/>
            <a:r>
              <a:rPr lang="en-US"/>
              <a:t>where V is a set whose elements are called vertices, and</a:t>
            </a:r>
          </a:p>
          <a:p>
            <a:pPr lvl="1"/>
            <a:r>
              <a:rPr lang="en-US"/>
              <a:t>E is a set of ordered pairs of elements of V. </a:t>
            </a:r>
          </a:p>
          <a:p>
            <a:pPr lvl="1"/>
            <a:endParaRPr lang="en-US"/>
          </a:p>
          <a:p>
            <a:pPr lvl="2"/>
            <a:r>
              <a:rPr lang="en-US"/>
              <a:t>Vertices are often also called nodes. </a:t>
            </a:r>
          </a:p>
          <a:p>
            <a:pPr lvl="2"/>
            <a:r>
              <a:rPr lang="en-US"/>
              <a:t>Elements of E are called edges, or directed edges, or arcs. </a:t>
            </a:r>
          </a:p>
          <a:p>
            <a:pPr lvl="2"/>
            <a:r>
              <a:rPr lang="en-US"/>
              <a:t>For directed edge (v, w) in E, v is its tail and w its head; </a:t>
            </a:r>
          </a:p>
          <a:p>
            <a:pPr lvl="2"/>
            <a:r>
              <a:rPr lang="en-US"/>
              <a:t>(v, w) is represented in the diagrams as the arrow, v -&gt; w. </a:t>
            </a:r>
          </a:p>
          <a:p>
            <a:pPr lvl="2"/>
            <a:r>
              <a:rPr lang="en-US"/>
              <a:t>In text we simple write vw.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1447800"/>
            <a:ext cx="7848600" cy="480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Depth-Limited Search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753599" y="1732449"/>
            <a:ext cx="1513957" cy="40587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D = 2</a:t>
            </a:r>
          </a:p>
        </p:txBody>
      </p:sp>
      <p:pic>
        <p:nvPicPr>
          <p:cNvPr id="1026" name="Picture 2" descr="http://upload.wikimedia.org/wikipedia/commons/thumb/1/1f/Depth-first-tree.svg/2000px-Depth-first-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780097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514600" y="1580050"/>
            <a:ext cx="6962775" cy="352535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6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Depth-Limited Search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Problems with this?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Will this ever find a goal node if that node is beyond depth ‘d’?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do we deal with these problems?</a:t>
            </a:r>
          </a:p>
        </p:txBody>
      </p:sp>
    </p:spTree>
    <p:extLst>
      <p:ext uri="{BB962C8B-B14F-4D97-AF65-F5344CB8AC3E}">
        <p14:creationId xmlns:p14="http://schemas.microsoft.com/office/powerpoint/2010/main" val="2778728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What is Iterative Deepening?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IDEA!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Run Depth-Limited search over and over with increasing ‘d’ value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Analysis? What are the pros and cons?</a:t>
            </a:r>
          </a:p>
        </p:txBody>
      </p:sp>
    </p:spTree>
    <p:extLst>
      <p:ext uri="{BB962C8B-B14F-4D97-AF65-F5344CB8AC3E}">
        <p14:creationId xmlns:p14="http://schemas.microsoft.com/office/powerpoint/2010/main" val="1403503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28800" y="1447800"/>
            <a:ext cx="7848600" cy="480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Iterative Deepening 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753599" y="1732449"/>
            <a:ext cx="1513957" cy="40587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D = 1</a:t>
            </a:r>
          </a:p>
        </p:txBody>
      </p:sp>
      <p:pic>
        <p:nvPicPr>
          <p:cNvPr id="1026" name="Picture 2" descr="http://upload.wikimedia.org/wikipedia/commons/thumb/1/1f/Depth-first-tree.svg/2000px-Depth-first-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780097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514600" y="1580050"/>
            <a:ext cx="6962775" cy="230615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81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28800" y="1447800"/>
            <a:ext cx="7848600" cy="480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Iterative Deepening 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753599" y="1732449"/>
            <a:ext cx="1513957" cy="40587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D = 2</a:t>
            </a:r>
          </a:p>
        </p:txBody>
      </p:sp>
      <p:pic>
        <p:nvPicPr>
          <p:cNvPr id="1026" name="Picture 2" descr="http://upload.wikimedia.org/wikipedia/commons/thumb/1/1f/Depth-first-tree.svg/2000px-Depth-first-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780097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514600" y="1580050"/>
            <a:ext cx="6962775" cy="352535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80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28800" y="1447800"/>
            <a:ext cx="7848600" cy="480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Iterative Deepening 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753599" y="1732449"/>
            <a:ext cx="1513957" cy="40587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D = 3</a:t>
            </a:r>
          </a:p>
        </p:txBody>
      </p:sp>
      <p:pic>
        <p:nvPicPr>
          <p:cNvPr id="1026" name="Picture 2" descr="http://upload.wikimedia.org/wikipedia/commons/thumb/1/1f/Depth-first-tree.svg/2000px-Depth-first-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780097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600200" y="1580049"/>
            <a:ext cx="7877175" cy="4792175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94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Iterative Deepening Pseudo-Code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403" y="2362200"/>
            <a:ext cx="5306546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34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Iterative Deepening: Analysis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Time Complexity: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DFS multiple times so O(</a:t>
            </a:r>
            <a:r>
              <a:rPr lang="en-US" dirty="0" err="1"/>
              <a:t>b^d</a:t>
            </a:r>
            <a:r>
              <a:rPr lang="en-US" dirty="0"/>
              <a:t> * d) = O(</a:t>
            </a:r>
            <a:r>
              <a:rPr lang="en-US" dirty="0" err="1"/>
              <a:t>b^d</a:t>
            </a:r>
            <a:r>
              <a:rPr lang="en-US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Same as DFS or BFS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Space Complexity: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 as DFS, so O(d)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But this seems so wasteful? Why is this a good approach?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Some form of Iterative deepening often used when goal depth is unknown and state space is very large</a:t>
            </a:r>
          </a:p>
        </p:txBody>
      </p:sp>
    </p:spTree>
    <p:extLst>
      <p:ext uri="{BB962C8B-B14F-4D97-AF65-F5344CB8AC3E}">
        <p14:creationId xmlns:p14="http://schemas.microsoft.com/office/powerpoint/2010/main" val="89778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Iterative Deepening: 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629401" y="1732449"/>
            <a:ext cx="4638156" cy="40587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AI that solves a </a:t>
            </a:r>
            <a:r>
              <a:rPr lang="en-US" dirty="0" err="1"/>
              <a:t>rubik’s</a:t>
            </a:r>
            <a:r>
              <a:rPr lang="en-US" dirty="0"/>
              <a:t> cube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will we solve this problem?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Want to find smallest number of moves that lead to the solved state</a:t>
            </a:r>
          </a:p>
        </p:txBody>
      </p:sp>
      <p:pic>
        <p:nvPicPr>
          <p:cNvPr id="6146" name="Picture 2" descr="http://files.softicons.com/download/object-icons/rubiks-cube-icons-by-gordon-irving/png/512/0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76" y="17324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194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Iterative Deepening: 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629400" y="1732449"/>
            <a:ext cx="5105399" cy="4876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About how many states does the cube have? Let’s estimate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8 corner blocks, 3 orientations each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8! * 3^8 permutations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Some are not possible, but that is ok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12 edge pieces, 2 orientations each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12! * 2^12 permutations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Again, some of these not possible but ok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Total: ~ 4.325*10^19</a:t>
            </a:r>
          </a:p>
        </p:txBody>
      </p:sp>
      <p:pic>
        <p:nvPicPr>
          <p:cNvPr id="6146" name="Picture 2" descr="http://files.softicons.com/download/object-icons/rubiks-cube-icons-by-gordon-irving/png/512/0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76" y="17324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38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Undirected graph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Undirected Graph</a:t>
            </a:r>
          </a:p>
          <a:p>
            <a:pPr lvl="1">
              <a:lnSpc>
                <a:spcPct val="90000"/>
              </a:lnSpc>
            </a:pPr>
            <a:r>
              <a:rPr lang="en-US"/>
              <a:t>A undirected graph is a pair </a:t>
            </a:r>
          </a:p>
          <a:p>
            <a:pPr lvl="1">
              <a:lnSpc>
                <a:spcPct val="90000"/>
              </a:lnSpc>
            </a:pPr>
            <a:r>
              <a:rPr lang="en-US"/>
              <a:t>G = (V, E) </a:t>
            </a:r>
          </a:p>
          <a:p>
            <a:pPr lvl="1">
              <a:lnSpc>
                <a:spcPct val="90000"/>
              </a:lnSpc>
            </a:pPr>
            <a:r>
              <a:rPr lang="en-US"/>
              <a:t>where V is a set whose elements are called vertices, and</a:t>
            </a:r>
          </a:p>
          <a:p>
            <a:pPr lvl="1">
              <a:lnSpc>
                <a:spcPct val="90000"/>
              </a:lnSpc>
            </a:pPr>
            <a:r>
              <a:rPr lang="en-US"/>
              <a:t>E is a set of </a:t>
            </a:r>
            <a:r>
              <a:rPr lang="en-US" i="1"/>
              <a:t>unordered</a:t>
            </a:r>
            <a:r>
              <a:rPr lang="en-US"/>
              <a:t> pairs of </a:t>
            </a:r>
            <a:r>
              <a:rPr lang="en-US" i="1"/>
              <a:t>distinct</a:t>
            </a:r>
            <a:r>
              <a:rPr lang="en-US"/>
              <a:t> elements of V. 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Vertices are often also called nodes. </a:t>
            </a:r>
          </a:p>
          <a:p>
            <a:pPr lvl="2">
              <a:lnSpc>
                <a:spcPct val="90000"/>
              </a:lnSpc>
            </a:pPr>
            <a:r>
              <a:rPr lang="en-US"/>
              <a:t>Elements of E are called edges, or undirected edges. </a:t>
            </a:r>
          </a:p>
          <a:p>
            <a:pPr lvl="2">
              <a:lnSpc>
                <a:spcPct val="90000"/>
              </a:lnSpc>
            </a:pPr>
            <a:r>
              <a:rPr lang="en-US"/>
              <a:t>Each edge may be considered as a subset of V containing two elements,</a:t>
            </a:r>
          </a:p>
          <a:p>
            <a:pPr lvl="2">
              <a:lnSpc>
                <a:spcPct val="90000"/>
              </a:lnSpc>
            </a:pPr>
            <a:r>
              <a:rPr lang="en-US"/>
              <a:t>{v, w} denotes an undirected edge</a:t>
            </a:r>
          </a:p>
          <a:p>
            <a:pPr lvl="2">
              <a:lnSpc>
                <a:spcPct val="90000"/>
              </a:lnSpc>
            </a:pPr>
            <a:r>
              <a:rPr lang="en-US"/>
              <a:t>In diagrams this edge is the line v---w.</a:t>
            </a:r>
          </a:p>
          <a:p>
            <a:pPr lvl="2">
              <a:lnSpc>
                <a:spcPct val="90000"/>
              </a:lnSpc>
            </a:pPr>
            <a:r>
              <a:rPr lang="en-US"/>
              <a:t>In text we simple write vw, or wv</a:t>
            </a:r>
          </a:p>
          <a:p>
            <a:pPr lvl="2">
              <a:lnSpc>
                <a:spcPct val="90000"/>
              </a:lnSpc>
            </a:pPr>
            <a:r>
              <a:rPr lang="en-US"/>
              <a:t>vw is said to be </a:t>
            </a:r>
            <a:r>
              <a:rPr lang="en-US" i="1"/>
              <a:t>incident</a:t>
            </a:r>
            <a:r>
              <a:rPr lang="en-US"/>
              <a:t> upon the vertices v and w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Iterative Deepening: 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629400" y="1732449"/>
            <a:ext cx="5333999" cy="4876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Breadth-First Search!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Analysis: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 &gt;= 12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 = ?	LB Guess: 20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Space / Time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12^20 = 3.83*10^21</a:t>
            </a:r>
          </a:p>
          <a:p>
            <a:pPr>
              <a:lnSpc>
                <a:spcPct val="90000"/>
              </a:lnSpc>
            </a:pPr>
            <a:r>
              <a:rPr lang="en-US" dirty="0"/>
              <a:t>Wait what? Many of these repeated, but means we could have whole search space in memory at once!!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Too much memory at once!</a:t>
            </a:r>
          </a:p>
        </p:txBody>
      </p:sp>
      <p:pic>
        <p:nvPicPr>
          <p:cNvPr id="6146" name="Picture 2" descr="http://files.softicons.com/download/object-icons/rubiks-cube-icons-by-gordon-irving/png/512/0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76" y="17324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60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Iterative Deepening: 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629400" y="1732449"/>
            <a:ext cx="5105399" cy="474455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Iterative Deepening!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Will still find shortest solution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Analysis: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 &gt;= 12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 = ?	LB Guess: 20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Time: Still might search whole space, no way around this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Space: d = 20</a:t>
            </a:r>
          </a:p>
          <a:p>
            <a:pPr>
              <a:lnSpc>
                <a:spcPct val="90000"/>
              </a:lnSpc>
            </a:pPr>
            <a:r>
              <a:rPr lang="en-US" dirty="0"/>
              <a:t>Probably larger in practice but still very feasible</a:t>
            </a:r>
          </a:p>
        </p:txBody>
      </p:sp>
      <p:pic>
        <p:nvPicPr>
          <p:cNvPr id="6146" name="Picture 2" descr="http://files.softicons.com/download/object-icons/rubiks-cube-icons-by-gordon-irving/png/512/0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76" y="17324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831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Search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58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Understanding Heuristic Searches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10353762" cy="489695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All of the following algorithms use two lists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The </a:t>
            </a:r>
            <a:r>
              <a:rPr lang="en-US" sz="2400" b="1" i="1" dirty="0"/>
              <a:t>open</a:t>
            </a:r>
            <a:r>
              <a:rPr lang="en-US" sz="2400" dirty="0"/>
              <a:t>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The </a:t>
            </a:r>
            <a:r>
              <a:rPr lang="en-US" sz="2400" b="1" i="1" dirty="0"/>
              <a:t>closed</a:t>
            </a:r>
            <a:r>
              <a:rPr lang="en-US" sz="2400" dirty="0"/>
              <a:t> list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Open list keeps track of promising nodes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When a node is examined from open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Taken off open list and checked to see whether it has reached the goal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If it has not reached the goal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Used to create additional nodes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Then placed on the closed list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You already know some of these algorithms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BFS, </a:t>
            </a:r>
            <a:r>
              <a:rPr lang="en-US" sz="2400" dirty="0" err="1"/>
              <a:t>Dijkstra</a:t>
            </a:r>
            <a:r>
              <a:rPr lang="en-US" sz="2400" dirty="0"/>
              <a:t>, etc.</a:t>
            </a:r>
          </a:p>
        </p:txBody>
      </p:sp>
      <p:pic>
        <p:nvPicPr>
          <p:cNvPr id="13317" name="Picture 5" descr="A+_Pathfinding_Algorithm.png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3200" y="185512"/>
            <a:ext cx="13716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62127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Overall Structure of the Algorithms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10353762" cy="4363551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1. Create start point node – push onto open list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2. While open list is not empty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400" dirty="0"/>
              <a:t>A.	Pop node from open list (call it </a:t>
            </a:r>
            <a:r>
              <a:rPr lang="en-US" sz="2400" dirty="0" err="1"/>
              <a:t>currentNode</a:t>
            </a:r>
            <a:r>
              <a:rPr lang="en-US" sz="2400" dirty="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B.	If </a:t>
            </a:r>
            <a:r>
              <a:rPr lang="en-US" sz="2400" dirty="0" err="1"/>
              <a:t>currentNode</a:t>
            </a:r>
            <a:r>
              <a:rPr lang="en-US" sz="2400" dirty="0"/>
              <a:t> corresponds to goal, break from step 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C.	Create new nodes (successors nodes) for cells around 	</a:t>
            </a:r>
            <a:r>
              <a:rPr lang="en-US" sz="2400" dirty="0" err="1"/>
              <a:t>currentNode</a:t>
            </a:r>
            <a:r>
              <a:rPr lang="en-US" sz="2400" dirty="0"/>
              <a:t> and push them onto open list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D.	Put </a:t>
            </a:r>
            <a:r>
              <a:rPr lang="en-US" sz="2400" dirty="0" err="1"/>
              <a:t>currentNode</a:t>
            </a:r>
            <a:r>
              <a:rPr lang="en-US" sz="2400" dirty="0"/>
              <a:t> onto closed list</a:t>
            </a:r>
          </a:p>
        </p:txBody>
      </p:sp>
      <p:pic>
        <p:nvPicPr>
          <p:cNvPr id="14341" name="Picture 6" descr="012Path.jpg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0" y="228600"/>
            <a:ext cx="13716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6296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Breadth-First | </a:t>
            </a:r>
            <a:br>
              <a:rPr lang="en-US"/>
            </a:br>
            <a:r>
              <a:rPr lang="en-US"/>
              <a:t>Characteristics of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676400" y="1981200"/>
            <a:ext cx="29718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Finds a path from the start to the goal by examining the search space ply-by-ply </a:t>
            </a:r>
          </a:p>
        </p:txBody>
      </p:sp>
      <p:sp>
        <p:nvSpPr>
          <p:cNvPr id="15364" name="Content Placeholder 6"/>
          <p:cNvSpPr>
            <a:spLocks noGrp="1"/>
          </p:cNvSpPr>
          <p:nvPr>
            <p:ph sz="half" idx="2"/>
          </p:nvPr>
        </p:nvSpPr>
        <p:spPr>
          <a:xfrm>
            <a:off x="5867400" y="1981200"/>
            <a:ext cx="5715000" cy="453548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Exhaustive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Systematic, but not clever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Consumes substantial amount of CPU and memory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Guarantees to find paths that have fewest number of nodes in them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Not necessarily the shortest distance!</a:t>
            </a:r>
          </a:p>
          <a:p>
            <a:pPr eaLnBrk="1" hangingPunct="1">
              <a:lnSpc>
                <a:spcPct val="90000"/>
              </a:lnSpc>
            </a:pPr>
            <a:endParaRPr lang="en-US" b="1" i="1" dirty="0"/>
          </a:p>
          <a:p>
            <a:pPr eaLnBrk="1" hangingPunct="1">
              <a:lnSpc>
                <a:spcPct val="90000"/>
              </a:lnSpc>
            </a:pPr>
            <a:r>
              <a:rPr lang="en-US" b="1" i="1" dirty="0"/>
              <a:t>Complete</a:t>
            </a:r>
            <a:r>
              <a:rPr lang="en-US" dirty="0"/>
              <a:t> algorithm</a:t>
            </a:r>
          </a:p>
          <a:p>
            <a:pPr eaLnBrk="1" hangingPunct="1"/>
            <a:endParaRPr lang="en-US" dirty="0"/>
          </a:p>
        </p:txBody>
      </p:sp>
      <p:pic>
        <p:nvPicPr>
          <p:cNvPr id="15366" name="Picture 7" descr="Figure05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7800" y="457200"/>
            <a:ext cx="1371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4454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Best-First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Uses problem specific knowledge to speed up the search process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Head straight for the goal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Computes the distance of every node to the goal</a:t>
            </a:r>
          </a:p>
          <a:p>
            <a:pPr lvl="1" eaLnBrk="1" hangingPunct="1"/>
            <a:r>
              <a:rPr lang="en-US" dirty="0"/>
              <a:t>Uses the distance (or heuristic cost) as a priority value to determine the next node that should be brought out of the open list </a:t>
            </a:r>
          </a:p>
          <a:p>
            <a:pPr lvl="1" eaLnBrk="1" hangingPunct="1"/>
            <a:r>
              <a:rPr lang="en-US" dirty="0"/>
              <a:t>…but what is a heuristic? See next slide!</a:t>
            </a:r>
          </a:p>
        </p:txBody>
      </p:sp>
      <p:pic>
        <p:nvPicPr>
          <p:cNvPr id="16389" name="Picture 5" descr="Figure06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7800" y="76200"/>
            <a:ext cx="13716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40482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Heuristics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10353762" cy="4744551"/>
          </a:xfrm>
        </p:spPr>
        <p:txBody>
          <a:bodyPr/>
          <a:lstStyle/>
          <a:p>
            <a:pPr eaLnBrk="1" hangingPunct="1"/>
            <a:r>
              <a:rPr lang="en-US" dirty="0"/>
              <a:t>A </a:t>
            </a:r>
            <a:r>
              <a:rPr lang="en-US" i="1" u="sng" dirty="0"/>
              <a:t>Heuristic</a:t>
            </a:r>
            <a:r>
              <a:rPr lang="en-US" dirty="0"/>
              <a:t> is a guess. For search problems, a </a:t>
            </a:r>
            <a:r>
              <a:rPr lang="en-US" i="1" u="sng" dirty="0"/>
              <a:t>heuristic</a:t>
            </a:r>
            <a:r>
              <a:rPr lang="en-US" dirty="0"/>
              <a:t> is an </a:t>
            </a:r>
            <a:r>
              <a:rPr lang="en-US" i="1" u="sng" dirty="0"/>
              <a:t>estimate</a:t>
            </a:r>
            <a:r>
              <a:rPr lang="en-US" dirty="0"/>
              <a:t> of how much the cost to the goal node will  be.</a:t>
            </a:r>
          </a:p>
          <a:p>
            <a:pPr lvl="1"/>
            <a:r>
              <a:rPr lang="en-US" dirty="0"/>
              <a:t>Notice that each node in the graph will have its own heuristic value</a:t>
            </a:r>
          </a:p>
          <a:p>
            <a:pPr lvl="1"/>
            <a:r>
              <a:rPr lang="en-US" i="1" dirty="0"/>
              <a:t>E.g., h(n3) returns a guess as to the cost of the path from node n3 to the goal node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If your heuristic guess is perfect, then you don’t need to search, because you know the answer!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So…as an engineer you can try using different methods for guessing this value.</a:t>
            </a:r>
          </a:p>
          <a:p>
            <a:pPr lvl="1"/>
            <a:r>
              <a:rPr lang="en-US" dirty="0"/>
              <a:t>In general, the closer your heuristic guess, the more efficient your search can be.</a:t>
            </a:r>
          </a:p>
          <a:p>
            <a:pPr lvl="1"/>
            <a:r>
              <a:rPr lang="en-US" dirty="0"/>
              <a:t>So worth it to work hard to get the heuristic as close to actual cost as possible.</a:t>
            </a:r>
          </a:p>
        </p:txBody>
      </p:sp>
      <p:pic>
        <p:nvPicPr>
          <p:cNvPr id="16389" name="Picture 5" descr="Figure06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7800" y="76200"/>
            <a:ext cx="13716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1839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Heuristics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10353762" cy="4744551"/>
          </a:xfrm>
        </p:spPr>
        <p:txBody>
          <a:bodyPr/>
          <a:lstStyle/>
          <a:p>
            <a:pPr eaLnBrk="1" hangingPunct="1"/>
            <a:r>
              <a:rPr lang="en-US" dirty="0"/>
              <a:t>A </a:t>
            </a:r>
            <a:r>
              <a:rPr lang="en-US" i="1" u="sng" dirty="0"/>
              <a:t>Heuristic</a:t>
            </a:r>
            <a:r>
              <a:rPr lang="en-US" dirty="0"/>
              <a:t> is a guess. For search problems, a </a:t>
            </a:r>
            <a:r>
              <a:rPr lang="en-US" i="1" u="sng" dirty="0"/>
              <a:t>heuristic</a:t>
            </a:r>
            <a:r>
              <a:rPr lang="en-US" dirty="0"/>
              <a:t> is an </a:t>
            </a:r>
            <a:r>
              <a:rPr lang="en-US" i="1" u="sng" dirty="0"/>
              <a:t>estimate</a:t>
            </a:r>
            <a:r>
              <a:rPr lang="en-US" dirty="0"/>
              <a:t> of how much the cost to the goal node will  be.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Can you answer these questions: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happens if your heuristic guess is exactly right every time?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happens if your heuristic is the same for every node? (e.g., h(x) = 5 for all x)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happens if your heuristic is erroneous? (e.g., h(x) &gt; h(y) but x actually closer to goal than y)</a:t>
            </a:r>
          </a:p>
        </p:txBody>
      </p:sp>
      <p:pic>
        <p:nvPicPr>
          <p:cNvPr id="16389" name="Picture 5" descr="Figure06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7800" y="76200"/>
            <a:ext cx="13716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75879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About Heuristics</a:t>
            </a:r>
          </a:p>
        </p:txBody>
      </p:sp>
      <p:sp>
        <p:nvSpPr>
          <p:cNvPr id="2355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9248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400"/>
              <a:t>Heuristics are intended to orient the search along promising paths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400"/>
              <a:t>The time spent computing heuristics must be recovered by a better search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400"/>
              <a:t>After all, a heuristic function could consist of solving the problem; then it would perfectly guide the search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400"/>
              <a:t>Deciding which node to expand is sometimes called meta-reasoning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400"/>
              <a:t>Heuristics may not always look like numbers and may involve large amount of knowledge</a:t>
            </a:r>
          </a:p>
        </p:txBody>
      </p:sp>
    </p:spTree>
    <p:extLst>
      <p:ext uri="{BB962C8B-B14F-4D97-AF65-F5344CB8AC3E}">
        <p14:creationId xmlns:p14="http://schemas.microsoft.com/office/powerpoint/2010/main" val="93210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l="16823" r="14018"/>
          <a:stretch>
            <a:fillRect/>
          </a:stretch>
        </p:blipFill>
        <p:spPr bwMode="auto">
          <a:xfrm>
            <a:off x="5410200" y="2971800"/>
            <a:ext cx="464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Definitions: Weighted Graph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A weighted graph is a triple (V, E, W) </a:t>
            </a:r>
          </a:p>
          <a:p>
            <a:pPr lvl="1"/>
            <a:r>
              <a:rPr lang="en-US" dirty="0"/>
              <a:t>where (V, E) is a graph (directed or undirected) and</a:t>
            </a:r>
          </a:p>
          <a:p>
            <a:pPr lvl="1" algn="l"/>
            <a:r>
              <a:rPr lang="en-US" dirty="0"/>
              <a:t>W is a function </a:t>
            </a:r>
            <a:br>
              <a:rPr lang="en-US" dirty="0"/>
            </a:br>
            <a:r>
              <a:rPr lang="en-US" dirty="0"/>
              <a:t>from E into R,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reals</a:t>
            </a:r>
            <a:r>
              <a:rPr lang="en-US" dirty="0"/>
              <a:t> (integer </a:t>
            </a:r>
            <a:br>
              <a:rPr lang="en-US" dirty="0"/>
            </a:br>
            <a:r>
              <a:rPr lang="en-US" dirty="0"/>
              <a:t>or </a:t>
            </a:r>
            <a:r>
              <a:rPr lang="en-US" dirty="0" err="1"/>
              <a:t>rationals</a:t>
            </a:r>
            <a:r>
              <a:rPr lang="en-US" dirty="0"/>
              <a:t>). </a:t>
            </a:r>
          </a:p>
          <a:p>
            <a:pPr lvl="1" algn="l"/>
            <a:r>
              <a:rPr lang="en-US" dirty="0"/>
              <a:t>For an edge e, </a:t>
            </a:r>
            <a:br>
              <a:rPr lang="en-US" dirty="0"/>
            </a:br>
            <a:r>
              <a:rPr lang="en-US" dirty="0"/>
              <a:t>W(e) is called </a:t>
            </a:r>
            <a:br>
              <a:rPr lang="en-US" dirty="0"/>
            </a:br>
            <a:r>
              <a:rPr lang="en-US" dirty="0"/>
              <a:t>the weight of e.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Best-First | </a:t>
            </a:r>
            <a:br>
              <a:rPr lang="en-US"/>
            </a:br>
            <a:r>
              <a:rPr lang="en-US"/>
              <a:t>Characteristics of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13795" y="2189649"/>
            <a:ext cx="5060497" cy="4058750"/>
          </a:xfrm>
        </p:spPr>
        <p:txBody>
          <a:bodyPr/>
          <a:lstStyle/>
          <a:p>
            <a:pPr eaLnBrk="1" hangingPunct="1"/>
            <a:r>
              <a:rPr lang="en-US" dirty="0"/>
              <a:t>Same as BFS, </a:t>
            </a:r>
            <a:r>
              <a:rPr lang="en-US" dirty="0" err="1"/>
              <a:t>Dijkstra</a:t>
            </a:r>
            <a:r>
              <a:rPr lang="en-US" dirty="0"/>
              <a:t>, etc. except the priority value on the priority queue is different.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Use h(x) as the priority value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Situation where Best-First finds a suboptimal path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7412" name="Content Placeholder 5"/>
          <p:cNvSpPr>
            <a:spLocks noGrp="1"/>
          </p:cNvSpPr>
          <p:nvPr>
            <p:ph sz="half" idx="2"/>
          </p:nvPr>
        </p:nvSpPr>
        <p:spPr>
          <a:xfrm>
            <a:off x="6202892" y="2189649"/>
            <a:ext cx="5064665" cy="4058751"/>
          </a:xfrm>
        </p:spPr>
        <p:txBody>
          <a:bodyPr/>
          <a:lstStyle/>
          <a:p>
            <a:pPr eaLnBrk="1" hangingPunct="1"/>
            <a:r>
              <a:rPr lang="en-US" dirty="0"/>
              <a:t>Heuristic search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Uses fewer resources than Breadth-First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Tends to find good paths</a:t>
            </a:r>
          </a:p>
          <a:p>
            <a:pPr lvl="1" eaLnBrk="1" hangingPunct="1"/>
            <a:r>
              <a:rPr lang="en-US" dirty="0"/>
              <a:t>No guarantee to find most optimal path </a:t>
            </a:r>
          </a:p>
          <a:p>
            <a:pPr lvl="1" eaLnBrk="1" hangingPunct="1"/>
            <a:r>
              <a:rPr lang="en-US" dirty="0"/>
              <a:t>Why?</a:t>
            </a:r>
          </a:p>
          <a:p>
            <a:pPr eaLnBrk="1" hangingPunct="1"/>
            <a:endParaRPr lang="en-US" b="1" i="1" dirty="0"/>
          </a:p>
          <a:p>
            <a:pPr eaLnBrk="1" hangingPunct="1"/>
            <a:r>
              <a:rPr lang="en-US" b="1" i="1" dirty="0"/>
              <a:t>Complete </a:t>
            </a:r>
            <a:r>
              <a:rPr lang="en-US" dirty="0"/>
              <a:t>algorithm</a:t>
            </a:r>
          </a:p>
          <a:p>
            <a:pPr eaLnBrk="1" hangingPunct="1"/>
            <a:endParaRPr lang="en-US" dirty="0"/>
          </a:p>
        </p:txBody>
      </p:sp>
      <p:pic>
        <p:nvPicPr>
          <p:cNvPr id="17414" name="Picture 6" descr="Figure07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7800" y="381000"/>
            <a:ext cx="1371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60421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Example: Robot Navigation</a:t>
            </a:r>
          </a:p>
        </p:txBody>
      </p:sp>
      <p:grpSp>
        <p:nvGrpSpPr>
          <p:cNvPr id="290819" name="Group 3"/>
          <p:cNvGrpSpPr>
            <a:grpSpLocks/>
          </p:cNvGrpSpPr>
          <p:nvPr/>
        </p:nvGrpSpPr>
        <p:grpSpPr bwMode="auto">
          <a:xfrm>
            <a:off x="2743200" y="2743200"/>
            <a:ext cx="6705600" cy="3048000"/>
            <a:chOff x="768" y="1728"/>
            <a:chExt cx="4224" cy="1920"/>
          </a:xfrm>
        </p:grpSpPr>
        <p:grpSp>
          <p:nvGrpSpPr>
            <p:cNvPr id="290820" name="Group 4"/>
            <p:cNvGrpSpPr>
              <a:grpSpLocks/>
            </p:cNvGrpSpPr>
            <p:nvPr/>
          </p:nvGrpSpPr>
          <p:grpSpPr bwMode="auto">
            <a:xfrm>
              <a:off x="768" y="1728"/>
              <a:ext cx="4224" cy="1920"/>
              <a:chOff x="576" y="1344"/>
              <a:chExt cx="4224" cy="1920"/>
            </a:xfrm>
          </p:grpSpPr>
          <p:grpSp>
            <p:nvGrpSpPr>
              <p:cNvPr id="290821" name="Group 5"/>
              <p:cNvGrpSpPr>
                <a:grpSpLocks/>
              </p:cNvGrpSpPr>
              <p:nvPr/>
            </p:nvGrpSpPr>
            <p:grpSpPr bwMode="auto">
              <a:xfrm>
                <a:off x="576" y="1344"/>
                <a:ext cx="4224" cy="1920"/>
                <a:chOff x="576" y="1344"/>
                <a:chExt cx="4224" cy="1920"/>
              </a:xfrm>
            </p:grpSpPr>
            <p:sp>
              <p:nvSpPr>
                <p:cNvPr id="290822" name="Rectangle 6"/>
                <p:cNvSpPr>
                  <a:spLocks noChangeArrowheads="1"/>
                </p:cNvSpPr>
                <p:nvPr/>
              </p:nvSpPr>
              <p:spPr bwMode="auto">
                <a:xfrm>
                  <a:off x="576" y="1344"/>
                  <a:ext cx="4224" cy="19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0823" name="Line 7"/>
                <p:cNvSpPr>
                  <a:spLocks noChangeShapeType="1"/>
                </p:cNvSpPr>
                <p:nvPr/>
              </p:nvSpPr>
              <p:spPr bwMode="auto">
                <a:xfrm>
                  <a:off x="960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24" name="Line 8"/>
                <p:cNvSpPr>
                  <a:spLocks noChangeShapeType="1"/>
                </p:cNvSpPr>
                <p:nvPr/>
              </p:nvSpPr>
              <p:spPr bwMode="auto">
                <a:xfrm>
                  <a:off x="1728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25" name="Line 9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26" name="Line 10"/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27" name="Line 11"/>
                <p:cNvSpPr>
                  <a:spLocks noChangeShapeType="1"/>
                </p:cNvSpPr>
                <p:nvPr/>
              </p:nvSpPr>
              <p:spPr bwMode="auto">
                <a:xfrm>
                  <a:off x="2880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28" name="Line 12"/>
                <p:cNvSpPr>
                  <a:spLocks noChangeShapeType="1"/>
                </p:cNvSpPr>
                <p:nvPr/>
              </p:nvSpPr>
              <p:spPr bwMode="auto">
                <a:xfrm>
                  <a:off x="3264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29" name="Line 13"/>
                <p:cNvSpPr>
                  <a:spLocks noChangeShapeType="1"/>
                </p:cNvSpPr>
                <p:nvPr/>
              </p:nvSpPr>
              <p:spPr bwMode="auto">
                <a:xfrm>
                  <a:off x="3648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30" name="Line 14"/>
                <p:cNvSpPr>
                  <a:spLocks noChangeShapeType="1"/>
                </p:cNvSpPr>
                <p:nvPr/>
              </p:nvSpPr>
              <p:spPr bwMode="auto">
                <a:xfrm>
                  <a:off x="4032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31" name="Line 15"/>
                <p:cNvSpPr>
                  <a:spLocks noChangeShapeType="1"/>
                </p:cNvSpPr>
                <p:nvPr/>
              </p:nvSpPr>
              <p:spPr bwMode="auto">
                <a:xfrm>
                  <a:off x="4416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32" name="Line 16"/>
                <p:cNvSpPr>
                  <a:spLocks noChangeShapeType="1"/>
                </p:cNvSpPr>
                <p:nvPr/>
              </p:nvSpPr>
              <p:spPr bwMode="auto">
                <a:xfrm>
                  <a:off x="1344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33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576" y="1728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3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576" y="2112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3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576" y="2496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36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576" y="2880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90837" name="Rectangle 21"/>
              <p:cNvSpPr>
                <a:spLocks noChangeArrowheads="1"/>
              </p:cNvSpPr>
              <p:nvPr/>
            </p:nvSpPr>
            <p:spPr bwMode="auto">
              <a:xfrm>
                <a:off x="960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38" name="Rectangle 22"/>
              <p:cNvSpPr>
                <a:spLocks noChangeArrowheads="1"/>
              </p:cNvSpPr>
              <p:nvPr/>
            </p:nvSpPr>
            <p:spPr bwMode="auto">
              <a:xfrm>
                <a:off x="1344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39" name="Rectangle 23"/>
              <p:cNvSpPr>
                <a:spLocks noChangeArrowheads="1"/>
              </p:cNvSpPr>
              <p:nvPr/>
            </p:nvSpPr>
            <p:spPr bwMode="auto">
              <a:xfrm>
                <a:off x="960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0" name="Rectangle 24"/>
              <p:cNvSpPr>
                <a:spLocks noChangeArrowheads="1"/>
              </p:cNvSpPr>
              <p:nvPr/>
            </p:nvSpPr>
            <p:spPr bwMode="auto">
              <a:xfrm>
                <a:off x="3648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1" name="Rectangle 25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2" name="Rectangle 26"/>
              <p:cNvSpPr>
                <a:spLocks noChangeArrowheads="1"/>
              </p:cNvSpPr>
              <p:nvPr/>
            </p:nvSpPr>
            <p:spPr bwMode="auto">
              <a:xfrm>
                <a:off x="4032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3" name="Rectangle 27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4" name="Rectangle 28"/>
              <p:cNvSpPr>
                <a:spLocks noChangeArrowheads="1"/>
              </p:cNvSpPr>
              <p:nvPr/>
            </p:nvSpPr>
            <p:spPr bwMode="auto">
              <a:xfrm>
                <a:off x="4032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5" name="Rectangle 29"/>
              <p:cNvSpPr>
                <a:spLocks noChangeArrowheads="1"/>
              </p:cNvSpPr>
              <p:nvPr/>
            </p:nvSpPr>
            <p:spPr bwMode="auto">
              <a:xfrm>
                <a:off x="3264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6" name="Rectangle 30"/>
              <p:cNvSpPr>
                <a:spLocks noChangeArrowheads="1"/>
              </p:cNvSpPr>
              <p:nvPr/>
            </p:nvSpPr>
            <p:spPr bwMode="auto">
              <a:xfrm>
                <a:off x="2880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7" name="Rectangle 31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8" name="Rectangle 32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9" name="Rectangle 33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50" name="Rectangle 34"/>
              <p:cNvSpPr>
                <a:spLocks noChangeArrowheads="1"/>
              </p:cNvSpPr>
              <p:nvPr/>
            </p:nvSpPr>
            <p:spPr bwMode="auto">
              <a:xfrm>
                <a:off x="2496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51" name="Rectangle 35"/>
              <p:cNvSpPr>
                <a:spLocks noChangeArrowheads="1"/>
              </p:cNvSpPr>
              <p:nvPr/>
            </p:nvSpPr>
            <p:spPr bwMode="auto">
              <a:xfrm>
                <a:off x="2880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52" name="Rectangle 36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53" name="Rectangle 37"/>
              <p:cNvSpPr>
                <a:spLocks noChangeArrowheads="1"/>
              </p:cNvSpPr>
              <p:nvPr/>
            </p:nvSpPr>
            <p:spPr bwMode="auto">
              <a:xfrm>
                <a:off x="1344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0854" name="Rectangle 38"/>
            <p:cNvSpPr>
              <a:spLocks noChangeArrowheads="1"/>
            </p:cNvSpPr>
            <p:nvPr/>
          </p:nvSpPr>
          <p:spPr bwMode="auto">
            <a:xfrm>
              <a:off x="768" y="2880"/>
              <a:ext cx="384" cy="384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855" name="Rectangle 39"/>
            <p:cNvSpPr>
              <a:spLocks noChangeArrowheads="1"/>
            </p:cNvSpPr>
            <p:nvPr/>
          </p:nvSpPr>
          <p:spPr bwMode="auto">
            <a:xfrm>
              <a:off x="3072" y="2496"/>
              <a:ext cx="384" cy="384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5800" y="60960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*Red is starting point, green the goal node</a:t>
            </a:r>
          </a:p>
        </p:txBody>
      </p:sp>
    </p:spTree>
    <p:extLst>
      <p:ext uri="{BB962C8B-B14F-4D97-AF65-F5344CB8AC3E}">
        <p14:creationId xmlns:p14="http://schemas.microsoft.com/office/powerpoint/2010/main" val="17961343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Robot Navigation: Best-First Search</a:t>
            </a:r>
          </a:p>
        </p:txBody>
      </p:sp>
      <p:grpSp>
        <p:nvGrpSpPr>
          <p:cNvPr id="291843" name="Group 3"/>
          <p:cNvGrpSpPr>
            <a:grpSpLocks/>
          </p:cNvGrpSpPr>
          <p:nvPr/>
        </p:nvGrpSpPr>
        <p:grpSpPr bwMode="auto">
          <a:xfrm>
            <a:off x="2743200" y="2743200"/>
            <a:ext cx="6705600" cy="3048000"/>
            <a:chOff x="768" y="1728"/>
            <a:chExt cx="4224" cy="1920"/>
          </a:xfrm>
        </p:grpSpPr>
        <p:grpSp>
          <p:nvGrpSpPr>
            <p:cNvPr id="291844" name="Group 4"/>
            <p:cNvGrpSpPr>
              <a:grpSpLocks/>
            </p:cNvGrpSpPr>
            <p:nvPr/>
          </p:nvGrpSpPr>
          <p:grpSpPr bwMode="auto">
            <a:xfrm>
              <a:off x="768" y="1728"/>
              <a:ext cx="4224" cy="1920"/>
              <a:chOff x="768" y="1728"/>
              <a:chExt cx="4224" cy="1920"/>
            </a:xfrm>
          </p:grpSpPr>
          <p:grpSp>
            <p:nvGrpSpPr>
              <p:cNvPr id="291845" name="Group 5"/>
              <p:cNvGrpSpPr>
                <a:grpSpLocks/>
              </p:cNvGrpSpPr>
              <p:nvPr/>
            </p:nvGrpSpPr>
            <p:grpSpPr bwMode="auto">
              <a:xfrm>
                <a:off x="768" y="1728"/>
                <a:ext cx="4224" cy="1920"/>
                <a:chOff x="576" y="1344"/>
                <a:chExt cx="4224" cy="1920"/>
              </a:xfrm>
            </p:grpSpPr>
            <p:grpSp>
              <p:nvGrpSpPr>
                <p:cNvPr id="291846" name="Group 6"/>
                <p:cNvGrpSpPr>
                  <a:grpSpLocks/>
                </p:cNvGrpSpPr>
                <p:nvPr/>
              </p:nvGrpSpPr>
              <p:grpSpPr bwMode="auto">
                <a:xfrm>
                  <a:off x="576" y="1344"/>
                  <a:ext cx="4224" cy="1920"/>
                  <a:chOff x="576" y="1344"/>
                  <a:chExt cx="4224" cy="1920"/>
                </a:xfrm>
              </p:grpSpPr>
              <p:sp>
                <p:nvSpPr>
                  <p:cNvPr id="29184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344"/>
                    <a:ext cx="4224" cy="192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1848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49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50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51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52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5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54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55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5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5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58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1728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59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60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496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61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880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91862" name="Rectangle 22"/>
                <p:cNvSpPr>
                  <a:spLocks noChangeArrowheads="1"/>
                </p:cNvSpPr>
                <p:nvPr/>
              </p:nvSpPr>
              <p:spPr bwMode="auto">
                <a:xfrm>
                  <a:off x="960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63" name="Rectangle 23"/>
                <p:cNvSpPr>
                  <a:spLocks noChangeArrowheads="1"/>
                </p:cNvSpPr>
                <p:nvPr/>
              </p:nvSpPr>
              <p:spPr bwMode="auto">
                <a:xfrm>
                  <a:off x="1344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64" name="Rectangle 24"/>
                <p:cNvSpPr>
                  <a:spLocks noChangeArrowheads="1"/>
                </p:cNvSpPr>
                <p:nvPr/>
              </p:nvSpPr>
              <p:spPr bwMode="auto">
                <a:xfrm>
                  <a:off x="960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6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48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66" name="Rectangle 26"/>
                <p:cNvSpPr>
                  <a:spLocks noChangeArrowheads="1"/>
                </p:cNvSpPr>
                <p:nvPr/>
              </p:nvSpPr>
              <p:spPr bwMode="auto">
                <a:xfrm>
                  <a:off x="4032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67" name="Rectangle 27"/>
                <p:cNvSpPr>
                  <a:spLocks noChangeArrowheads="1"/>
                </p:cNvSpPr>
                <p:nvPr/>
              </p:nvSpPr>
              <p:spPr bwMode="auto">
                <a:xfrm>
                  <a:off x="4032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68" name="Rectangle 2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69" name="Rectangle 29"/>
                <p:cNvSpPr>
                  <a:spLocks noChangeArrowheads="1"/>
                </p:cNvSpPr>
                <p:nvPr/>
              </p:nvSpPr>
              <p:spPr bwMode="auto">
                <a:xfrm>
                  <a:off x="4032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70" name="Rectangle 30"/>
                <p:cNvSpPr>
                  <a:spLocks noChangeArrowheads="1"/>
                </p:cNvSpPr>
                <p:nvPr/>
              </p:nvSpPr>
              <p:spPr bwMode="auto">
                <a:xfrm>
                  <a:off x="3264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71" name="Rectangle 31"/>
                <p:cNvSpPr>
                  <a:spLocks noChangeArrowheads="1"/>
                </p:cNvSpPr>
                <p:nvPr/>
              </p:nvSpPr>
              <p:spPr bwMode="auto">
                <a:xfrm>
                  <a:off x="2880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72" name="Rectangle 32"/>
                <p:cNvSpPr>
                  <a:spLocks noChangeArrowheads="1"/>
                </p:cNvSpPr>
                <p:nvPr/>
              </p:nvSpPr>
              <p:spPr bwMode="auto">
                <a:xfrm>
                  <a:off x="2496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73" name="Rectangle 33"/>
                <p:cNvSpPr>
                  <a:spLocks noChangeArrowheads="1"/>
                </p:cNvSpPr>
                <p:nvPr/>
              </p:nvSpPr>
              <p:spPr bwMode="auto">
                <a:xfrm>
                  <a:off x="1728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74" name="Rectangle 34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75" name="Rectangle 35"/>
                <p:cNvSpPr>
                  <a:spLocks noChangeArrowheads="1"/>
                </p:cNvSpPr>
                <p:nvPr/>
              </p:nvSpPr>
              <p:spPr bwMode="auto">
                <a:xfrm>
                  <a:off x="2496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76" name="Rectangle 36"/>
                <p:cNvSpPr>
                  <a:spLocks noChangeArrowheads="1"/>
                </p:cNvSpPr>
                <p:nvPr/>
              </p:nvSpPr>
              <p:spPr bwMode="auto">
                <a:xfrm>
                  <a:off x="2880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77" name="Rectangle 37"/>
                <p:cNvSpPr>
                  <a:spLocks noChangeArrowheads="1"/>
                </p:cNvSpPr>
                <p:nvPr/>
              </p:nvSpPr>
              <p:spPr bwMode="auto">
                <a:xfrm>
                  <a:off x="3264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78" name="Rectangle 38"/>
                <p:cNvSpPr>
                  <a:spLocks noChangeArrowheads="1"/>
                </p:cNvSpPr>
                <p:nvPr/>
              </p:nvSpPr>
              <p:spPr bwMode="auto">
                <a:xfrm>
                  <a:off x="1344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1879" name="Rectangle 39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384" cy="384"/>
              </a:xfrm>
              <a:prstGeom prst="rect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880" name="Rectangle 40"/>
              <p:cNvSpPr>
                <a:spLocks noChangeArrowheads="1"/>
              </p:cNvSpPr>
              <p:nvPr/>
            </p:nvSpPr>
            <p:spPr bwMode="auto">
              <a:xfrm>
                <a:off x="3072" y="2496"/>
                <a:ext cx="384" cy="384"/>
              </a:xfrm>
              <a:prstGeom prst="rect">
                <a:avLst/>
              </a:prstGeom>
              <a:solidFill>
                <a:srgbClr val="33CC33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1881" name="Text Box 41"/>
            <p:cNvSpPr txBox="1">
              <a:spLocks noChangeArrowheads="1"/>
            </p:cNvSpPr>
            <p:nvPr/>
          </p:nvSpPr>
          <p:spPr bwMode="auto">
            <a:xfrm>
              <a:off x="3120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291882" name="Text Box 42"/>
            <p:cNvSpPr txBox="1">
              <a:spLocks noChangeArrowheads="1"/>
            </p:cNvSpPr>
            <p:nvPr/>
          </p:nvSpPr>
          <p:spPr bwMode="auto">
            <a:xfrm>
              <a:off x="3888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291883" name="Text Box 43"/>
            <p:cNvSpPr txBox="1">
              <a:spLocks noChangeArrowheads="1"/>
            </p:cNvSpPr>
            <p:nvPr/>
          </p:nvSpPr>
          <p:spPr bwMode="auto">
            <a:xfrm>
              <a:off x="3504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291884" name="Text Box 44"/>
            <p:cNvSpPr txBox="1">
              <a:spLocks noChangeArrowheads="1"/>
            </p:cNvSpPr>
            <p:nvPr/>
          </p:nvSpPr>
          <p:spPr bwMode="auto">
            <a:xfrm>
              <a:off x="2736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291885" name="Text Box 45"/>
            <p:cNvSpPr txBox="1">
              <a:spLocks noChangeArrowheads="1"/>
            </p:cNvSpPr>
            <p:nvPr/>
          </p:nvSpPr>
          <p:spPr bwMode="auto">
            <a:xfrm>
              <a:off x="1968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1886" name="Text Box 46"/>
            <p:cNvSpPr txBox="1">
              <a:spLocks noChangeArrowheads="1"/>
            </p:cNvSpPr>
            <p:nvPr/>
          </p:nvSpPr>
          <p:spPr bwMode="auto">
            <a:xfrm>
              <a:off x="816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8</a:t>
              </a:r>
            </a:p>
          </p:txBody>
        </p:sp>
        <p:sp>
          <p:nvSpPr>
            <p:cNvPr id="291887" name="Text Box 47"/>
            <p:cNvSpPr txBox="1">
              <a:spLocks noChangeArrowheads="1"/>
            </p:cNvSpPr>
            <p:nvPr/>
          </p:nvSpPr>
          <p:spPr bwMode="auto">
            <a:xfrm>
              <a:off x="1200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7</a:t>
              </a:r>
            </a:p>
          </p:txBody>
        </p:sp>
        <p:sp>
          <p:nvSpPr>
            <p:cNvPr id="291888" name="Text Box 48"/>
            <p:cNvSpPr txBox="1">
              <a:spLocks noChangeArrowheads="1"/>
            </p:cNvSpPr>
            <p:nvPr/>
          </p:nvSpPr>
          <p:spPr bwMode="auto">
            <a:xfrm>
              <a:off x="816" y="292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7</a:t>
              </a:r>
            </a:p>
          </p:txBody>
        </p:sp>
        <p:sp>
          <p:nvSpPr>
            <p:cNvPr id="291889" name="Text Box 49"/>
            <p:cNvSpPr txBox="1">
              <a:spLocks noChangeArrowheads="1"/>
            </p:cNvSpPr>
            <p:nvPr/>
          </p:nvSpPr>
          <p:spPr bwMode="auto">
            <a:xfrm>
              <a:off x="2352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1890" name="Text Box 50"/>
            <p:cNvSpPr txBox="1">
              <a:spLocks noChangeArrowheads="1"/>
            </p:cNvSpPr>
            <p:nvPr/>
          </p:nvSpPr>
          <p:spPr bwMode="auto">
            <a:xfrm>
              <a:off x="2352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1891" name="Text Box 51"/>
            <p:cNvSpPr txBox="1">
              <a:spLocks noChangeArrowheads="1"/>
            </p:cNvSpPr>
            <p:nvPr/>
          </p:nvSpPr>
          <p:spPr bwMode="auto">
            <a:xfrm>
              <a:off x="1200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7</a:t>
              </a:r>
            </a:p>
          </p:txBody>
        </p:sp>
        <p:sp>
          <p:nvSpPr>
            <p:cNvPr id="291892" name="Text Box 52"/>
            <p:cNvSpPr txBox="1">
              <a:spLocks noChangeArrowheads="1"/>
            </p:cNvSpPr>
            <p:nvPr/>
          </p:nvSpPr>
          <p:spPr bwMode="auto">
            <a:xfrm>
              <a:off x="1584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1893" name="Text Box 53"/>
            <p:cNvSpPr txBox="1">
              <a:spLocks noChangeArrowheads="1"/>
            </p:cNvSpPr>
            <p:nvPr/>
          </p:nvSpPr>
          <p:spPr bwMode="auto">
            <a:xfrm>
              <a:off x="816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7</a:t>
              </a:r>
            </a:p>
          </p:txBody>
        </p:sp>
        <p:sp>
          <p:nvSpPr>
            <p:cNvPr id="291894" name="Text Box 54"/>
            <p:cNvSpPr txBox="1">
              <a:spLocks noChangeArrowheads="1"/>
            </p:cNvSpPr>
            <p:nvPr/>
          </p:nvSpPr>
          <p:spPr bwMode="auto">
            <a:xfrm>
              <a:off x="816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1895" name="Text Box 55"/>
            <p:cNvSpPr txBox="1">
              <a:spLocks noChangeArrowheads="1"/>
            </p:cNvSpPr>
            <p:nvPr/>
          </p:nvSpPr>
          <p:spPr bwMode="auto">
            <a:xfrm>
              <a:off x="1968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1896" name="Text Box 56"/>
            <p:cNvSpPr txBox="1">
              <a:spLocks noChangeArrowheads="1"/>
            </p:cNvSpPr>
            <p:nvPr/>
          </p:nvSpPr>
          <p:spPr bwMode="auto">
            <a:xfrm>
              <a:off x="2352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291897" name="Text Box 57"/>
            <p:cNvSpPr txBox="1">
              <a:spLocks noChangeArrowheads="1"/>
            </p:cNvSpPr>
            <p:nvPr/>
          </p:nvSpPr>
          <p:spPr bwMode="auto">
            <a:xfrm>
              <a:off x="816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8</a:t>
              </a:r>
            </a:p>
          </p:txBody>
        </p:sp>
        <p:sp>
          <p:nvSpPr>
            <p:cNvPr id="291898" name="Text Box 58"/>
            <p:cNvSpPr txBox="1">
              <a:spLocks noChangeArrowheads="1"/>
            </p:cNvSpPr>
            <p:nvPr/>
          </p:nvSpPr>
          <p:spPr bwMode="auto">
            <a:xfrm>
              <a:off x="1200" y="292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1899" name="Text Box 59"/>
            <p:cNvSpPr txBox="1">
              <a:spLocks noChangeArrowheads="1"/>
            </p:cNvSpPr>
            <p:nvPr/>
          </p:nvSpPr>
          <p:spPr bwMode="auto">
            <a:xfrm>
              <a:off x="1968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1900" name="Text Box 60"/>
            <p:cNvSpPr txBox="1">
              <a:spLocks noChangeArrowheads="1"/>
            </p:cNvSpPr>
            <p:nvPr/>
          </p:nvSpPr>
          <p:spPr bwMode="auto">
            <a:xfrm>
              <a:off x="1584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1901" name="Text Box 61"/>
            <p:cNvSpPr txBox="1">
              <a:spLocks noChangeArrowheads="1"/>
            </p:cNvSpPr>
            <p:nvPr/>
          </p:nvSpPr>
          <p:spPr bwMode="auto">
            <a:xfrm>
              <a:off x="3120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291902" name="Text Box 62"/>
            <p:cNvSpPr txBox="1">
              <a:spLocks noChangeArrowheads="1"/>
            </p:cNvSpPr>
            <p:nvPr/>
          </p:nvSpPr>
          <p:spPr bwMode="auto">
            <a:xfrm>
              <a:off x="2736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1903" name="Text Box 63"/>
            <p:cNvSpPr txBox="1">
              <a:spLocks noChangeArrowheads="1"/>
            </p:cNvSpPr>
            <p:nvPr/>
          </p:nvSpPr>
          <p:spPr bwMode="auto">
            <a:xfrm>
              <a:off x="3504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1904" name="Text Box 64"/>
            <p:cNvSpPr txBox="1">
              <a:spLocks noChangeArrowheads="1"/>
            </p:cNvSpPr>
            <p:nvPr/>
          </p:nvSpPr>
          <p:spPr bwMode="auto">
            <a:xfrm>
              <a:off x="2736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1905" name="Text Box 65"/>
            <p:cNvSpPr txBox="1">
              <a:spLocks noChangeArrowheads="1"/>
            </p:cNvSpPr>
            <p:nvPr/>
          </p:nvSpPr>
          <p:spPr bwMode="auto">
            <a:xfrm>
              <a:off x="1584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1906" name="Text Box 66"/>
            <p:cNvSpPr txBox="1">
              <a:spLocks noChangeArrowheads="1"/>
            </p:cNvSpPr>
            <p:nvPr/>
          </p:nvSpPr>
          <p:spPr bwMode="auto">
            <a:xfrm>
              <a:off x="1968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1907" name="Text Box 67"/>
            <p:cNvSpPr txBox="1">
              <a:spLocks noChangeArrowheads="1"/>
            </p:cNvSpPr>
            <p:nvPr/>
          </p:nvSpPr>
          <p:spPr bwMode="auto">
            <a:xfrm>
              <a:off x="3120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291908" name="Text Box 68"/>
            <p:cNvSpPr txBox="1">
              <a:spLocks noChangeArrowheads="1"/>
            </p:cNvSpPr>
            <p:nvPr/>
          </p:nvSpPr>
          <p:spPr bwMode="auto">
            <a:xfrm>
              <a:off x="2352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1909" name="Text Box 69"/>
            <p:cNvSpPr txBox="1">
              <a:spLocks noChangeArrowheads="1"/>
            </p:cNvSpPr>
            <p:nvPr/>
          </p:nvSpPr>
          <p:spPr bwMode="auto">
            <a:xfrm>
              <a:off x="3888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1910" name="Text Box 70"/>
            <p:cNvSpPr txBox="1">
              <a:spLocks noChangeArrowheads="1"/>
            </p:cNvSpPr>
            <p:nvPr/>
          </p:nvSpPr>
          <p:spPr bwMode="auto">
            <a:xfrm>
              <a:off x="3504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1911" name="Text Box 71"/>
            <p:cNvSpPr txBox="1">
              <a:spLocks noChangeArrowheads="1"/>
            </p:cNvSpPr>
            <p:nvPr/>
          </p:nvSpPr>
          <p:spPr bwMode="auto">
            <a:xfrm>
              <a:off x="4272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1912" name="Text Box 72"/>
            <p:cNvSpPr txBox="1">
              <a:spLocks noChangeArrowheads="1"/>
            </p:cNvSpPr>
            <p:nvPr/>
          </p:nvSpPr>
          <p:spPr bwMode="auto">
            <a:xfrm>
              <a:off x="4272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1913" name="Text Box 73"/>
            <p:cNvSpPr txBox="1">
              <a:spLocks noChangeArrowheads="1"/>
            </p:cNvSpPr>
            <p:nvPr/>
          </p:nvSpPr>
          <p:spPr bwMode="auto">
            <a:xfrm>
              <a:off x="3888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1914" name="Text Box 74"/>
            <p:cNvSpPr txBox="1">
              <a:spLocks noChangeArrowheads="1"/>
            </p:cNvSpPr>
            <p:nvPr/>
          </p:nvSpPr>
          <p:spPr bwMode="auto">
            <a:xfrm>
              <a:off x="4656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1915" name="Text Box 75"/>
            <p:cNvSpPr txBox="1">
              <a:spLocks noChangeArrowheads="1"/>
            </p:cNvSpPr>
            <p:nvPr/>
          </p:nvSpPr>
          <p:spPr bwMode="auto">
            <a:xfrm>
              <a:off x="4656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1916" name="Text Box 76"/>
            <p:cNvSpPr txBox="1">
              <a:spLocks noChangeArrowheads="1"/>
            </p:cNvSpPr>
            <p:nvPr/>
          </p:nvSpPr>
          <p:spPr bwMode="auto">
            <a:xfrm>
              <a:off x="4656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1917" name="Text Box 77"/>
            <p:cNvSpPr txBox="1">
              <a:spLocks noChangeArrowheads="1"/>
            </p:cNvSpPr>
            <p:nvPr/>
          </p:nvSpPr>
          <p:spPr bwMode="auto">
            <a:xfrm>
              <a:off x="4656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1918" name="Text Box 78"/>
            <p:cNvSpPr txBox="1">
              <a:spLocks noChangeArrowheads="1"/>
            </p:cNvSpPr>
            <p:nvPr/>
          </p:nvSpPr>
          <p:spPr bwMode="auto">
            <a:xfrm>
              <a:off x="4656" y="292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</p:grpSp>
      <p:sp>
        <p:nvSpPr>
          <p:cNvPr id="291919" name="Text Box 79"/>
          <p:cNvSpPr txBox="1">
            <a:spLocks noChangeArrowheads="1"/>
          </p:cNvSpPr>
          <p:nvPr/>
        </p:nvSpPr>
        <p:spPr bwMode="auto">
          <a:xfrm>
            <a:off x="2286000" y="1752601"/>
            <a:ext cx="7082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f(N) = h(N), with h(N) = Manhattan distance to the goal</a:t>
            </a:r>
          </a:p>
        </p:txBody>
      </p:sp>
    </p:spTree>
    <p:extLst>
      <p:ext uri="{BB962C8B-B14F-4D97-AF65-F5344CB8AC3E}">
        <p14:creationId xmlns:p14="http://schemas.microsoft.com/office/powerpoint/2010/main" val="14866211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5791200" y="39624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5181600" y="39624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5181600" y="3352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69" name="Rectangle 5"/>
          <p:cNvSpPr>
            <a:spLocks noChangeArrowheads="1"/>
          </p:cNvSpPr>
          <p:nvPr/>
        </p:nvSpPr>
        <p:spPr bwMode="auto">
          <a:xfrm>
            <a:off x="51816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57912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1" name="Rectangle 7"/>
          <p:cNvSpPr>
            <a:spLocks noChangeArrowheads="1"/>
          </p:cNvSpPr>
          <p:nvPr/>
        </p:nvSpPr>
        <p:spPr bwMode="auto">
          <a:xfrm>
            <a:off x="70104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2" name="Rectangle 8"/>
          <p:cNvSpPr>
            <a:spLocks noChangeArrowheads="1"/>
          </p:cNvSpPr>
          <p:nvPr/>
        </p:nvSpPr>
        <p:spPr bwMode="auto">
          <a:xfrm>
            <a:off x="76200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64008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82296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5" name="Rectangle 11"/>
          <p:cNvSpPr>
            <a:spLocks noChangeArrowheads="1"/>
          </p:cNvSpPr>
          <p:nvPr/>
        </p:nvSpPr>
        <p:spPr bwMode="auto">
          <a:xfrm>
            <a:off x="88392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6" name="Rectangle 12"/>
          <p:cNvSpPr>
            <a:spLocks noChangeArrowheads="1"/>
          </p:cNvSpPr>
          <p:nvPr/>
        </p:nvSpPr>
        <p:spPr bwMode="auto">
          <a:xfrm>
            <a:off x="8839200" y="3352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7" name="Rectangle 13"/>
          <p:cNvSpPr>
            <a:spLocks noChangeArrowheads="1"/>
          </p:cNvSpPr>
          <p:nvPr/>
        </p:nvSpPr>
        <p:spPr bwMode="auto">
          <a:xfrm>
            <a:off x="8839200" y="45720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8" name="Rectangle 14"/>
          <p:cNvSpPr>
            <a:spLocks noChangeArrowheads="1"/>
          </p:cNvSpPr>
          <p:nvPr/>
        </p:nvSpPr>
        <p:spPr bwMode="auto">
          <a:xfrm>
            <a:off x="88392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9" name="Rectangle 15"/>
          <p:cNvSpPr>
            <a:spLocks noChangeArrowheads="1"/>
          </p:cNvSpPr>
          <p:nvPr/>
        </p:nvSpPr>
        <p:spPr bwMode="auto">
          <a:xfrm>
            <a:off x="8839200" y="39624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80" name="Rectangle 16"/>
          <p:cNvSpPr>
            <a:spLocks noChangeArrowheads="1"/>
          </p:cNvSpPr>
          <p:nvPr/>
        </p:nvSpPr>
        <p:spPr bwMode="auto">
          <a:xfrm>
            <a:off x="82296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81" name="Rectangle 17"/>
          <p:cNvSpPr>
            <a:spLocks noChangeArrowheads="1"/>
          </p:cNvSpPr>
          <p:nvPr/>
        </p:nvSpPr>
        <p:spPr bwMode="auto">
          <a:xfrm>
            <a:off x="76200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82" name="Rectangle 18"/>
          <p:cNvSpPr>
            <a:spLocks noChangeArrowheads="1"/>
          </p:cNvSpPr>
          <p:nvPr/>
        </p:nvSpPr>
        <p:spPr bwMode="auto">
          <a:xfrm>
            <a:off x="70104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83" name="Rectangle 19"/>
          <p:cNvSpPr>
            <a:spLocks noChangeArrowheads="1"/>
          </p:cNvSpPr>
          <p:nvPr/>
        </p:nvSpPr>
        <p:spPr bwMode="auto">
          <a:xfrm>
            <a:off x="64008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84" name="Rectangle 20"/>
          <p:cNvSpPr>
            <a:spLocks noChangeArrowheads="1"/>
          </p:cNvSpPr>
          <p:nvPr/>
        </p:nvSpPr>
        <p:spPr bwMode="auto">
          <a:xfrm>
            <a:off x="57912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85" name="Rectangle 21"/>
          <p:cNvSpPr>
            <a:spLocks noChangeArrowheads="1"/>
          </p:cNvSpPr>
          <p:nvPr/>
        </p:nvSpPr>
        <p:spPr bwMode="auto">
          <a:xfrm>
            <a:off x="51816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86" name="Rectangle 22"/>
          <p:cNvSpPr>
            <a:spLocks noChangeArrowheads="1"/>
          </p:cNvSpPr>
          <p:nvPr/>
        </p:nvSpPr>
        <p:spPr bwMode="auto">
          <a:xfrm>
            <a:off x="45720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2887" name="Group 23"/>
          <p:cNvGrpSpPr>
            <a:grpSpLocks/>
          </p:cNvGrpSpPr>
          <p:nvPr/>
        </p:nvGrpSpPr>
        <p:grpSpPr bwMode="auto">
          <a:xfrm>
            <a:off x="2743200" y="2743200"/>
            <a:ext cx="1828800" cy="3048000"/>
            <a:chOff x="768" y="1728"/>
            <a:chExt cx="1152" cy="1920"/>
          </a:xfrm>
        </p:grpSpPr>
        <p:sp>
          <p:nvSpPr>
            <p:cNvPr id="292888" name="Rectangle 24"/>
            <p:cNvSpPr>
              <a:spLocks noChangeArrowheads="1"/>
            </p:cNvSpPr>
            <p:nvPr/>
          </p:nvSpPr>
          <p:spPr bwMode="auto">
            <a:xfrm>
              <a:off x="768" y="172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89" name="Rectangle 25"/>
            <p:cNvSpPr>
              <a:spLocks noChangeArrowheads="1"/>
            </p:cNvSpPr>
            <p:nvPr/>
          </p:nvSpPr>
          <p:spPr bwMode="auto">
            <a:xfrm>
              <a:off x="1536" y="3264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2890" name="Group 26"/>
          <p:cNvGrpSpPr>
            <a:grpSpLocks/>
          </p:cNvGrpSpPr>
          <p:nvPr/>
        </p:nvGrpSpPr>
        <p:grpSpPr bwMode="auto">
          <a:xfrm>
            <a:off x="2743200" y="3352800"/>
            <a:ext cx="1219200" cy="2438400"/>
            <a:chOff x="768" y="2112"/>
            <a:chExt cx="768" cy="1536"/>
          </a:xfrm>
        </p:grpSpPr>
        <p:sp>
          <p:nvSpPr>
            <p:cNvPr id="292891" name="Rectangle 27"/>
            <p:cNvSpPr>
              <a:spLocks noChangeArrowheads="1"/>
            </p:cNvSpPr>
            <p:nvPr/>
          </p:nvSpPr>
          <p:spPr bwMode="auto">
            <a:xfrm>
              <a:off x="1152" y="3264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92" name="Rectangle 28"/>
            <p:cNvSpPr>
              <a:spLocks noChangeArrowheads="1"/>
            </p:cNvSpPr>
            <p:nvPr/>
          </p:nvSpPr>
          <p:spPr bwMode="auto">
            <a:xfrm>
              <a:off x="768" y="2112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2893" name="Group 29"/>
          <p:cNvGrpSpPr>
            <a:grpSpLocks/>
          </p:cNvGrpSpPr>
          <p:nvPr/>
        </p:nvGrpSpPr>
        <p:grpSpPr bwMode="auto">
          <a:xfrm>
            <a:off x="2743200" y="3962400"/>
            <a:ext cx="1219200" cy="1828800"/>
            <a:chOff x="768" y="2496"/>
            <a:chExt cx="768" cy="1152"/>
          </a:xfrm>
        </p:grpSpPr>
        <p:sp>
          <p:nvSpPr>
            <p:cNvPr id="292894" name="Rectangle 30"/>
            <p:cNvSpPr>
              <a:spLocks noChangeArrowheads="1"/>
            </p:cNvSpPr>
            <p:nvPr/>
          </p:nvSpPr>
          <p:spPr bwMode="auto">
            <a:xfrm>
              <a:off x="768" y="3264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95" name="Rectangle 31"/>
            <p:cNvSpPr>
              <a:spLocks noChangeArrowheads="1"/>
            </p:cNvSpPr>
            <p:nvPr/>
          </p:nvSpPr>
          <p:spPr bwMode="auto">
            <a:xfrm>
              <a:off x="1152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96" name="Rectangle 32"/>
            <p:cNvSpPr>
              <a:spLocks noChangeArrowheads="1"/>
            </p:cNvSpPr>
            <p:nvPr/>
          </p:nvSpPr>
          <p:spPr bwMode="auto">
            <a:xfrm>
              <a:off x="768" y="249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2897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Robot Navigation</a:t>
            </a:r>
          </a:p>
        </p:txBody>
      </p:sp>
      <p:grpSp>
        <p:nvGrpSpPr>
          <p:cNvPr id="292898" name="Group 34"/>
          <p:cNvGrpSpPr>
            <a:grpSpLocks/>
          </p:cNvGrpSpPr>
          <p:nvPr/>
        </p:nvGrpSpPr>
        <p:grpSpPr bwMode="auto">
          <a:xfrm>
            <a:off x="2743200" y="2743200"/>
            <a:ext cx="6705600" cy="3048000"/>
            <a:chOff x="768" y="1728"/>
            <a:chExt cx="4224" cy="1920"/>
          </a:xfrm>
        </p:grpSpPr>
        <p:grpSp>
          <p:nvGrpSpPr>
            <p:cNvPr id="292899" name="Group 35"/>
            <p:cNvGrpSpPr>
              <a:grpSpLocks/>
            </p:cNvGrpSpPr>
            <p:nvPr/>
          </p:nvGrpSpPr>
          <p:grpSpPr bwMode="auto">
            <a:xfrm>
              <a:off x="768" y="1728"/>
              <a:ext cx="4224" cy="1920"/>
              <a:chOff x="576" y="1344"/>
              <a:chExt cx="4224" cy="1920"/>
            </a:xfrm>
          </p:grpSpPr>
          <p:grpSp>
            <p:nvGrpSpPr>
              <p:cNvPr id="292900" name="Group 36"/>
              <p:cNvGrpSpPr>
                <a:grpSpLocks/>
              </p:cNvGrpSpPr>
              <p:nvPr/>
            </p:nvGrpSpPr>
            <p:grpSpPr bwMode="auto">
              <a:xfrm>
                <a:off x="576" y="1344"/>
                <a:ext cx="4224" cy="1920"/>
                <a:chOff x="576" y="1344"/>
                <a:chExt cx="4224" cy="1920"/>
              </a:xfrm>
            </p:grpSpPr>
            <p:sp>
              <p:nvSpPr>
                <p:cNvPr id="292901" name="Rectangle 37"/>
                <p:cNvSpPr>
                  <a:spLocks noChangeArrowheads="1"/>
                </p:cNvSpPr>
                <p:nvPr/>
              </p:nvSpPr>
              <p:spPr bwMode="auto">
                <a:xfrm>
                  <a:off x="576" y="1344"/>
                  <a:ext cx="4224" cy="19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902" name="Line 38"/>
                <p:cNvSpPr>
                  <a:spLocks noChangeShapeType="1"/>
                </p:cNvSpPr>
                <p:nvPr/>
              </p:nvSpPr>
              <p:spPr bwMode="auto">
                <a:xfrm>
                  <a:off x="960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03" name="Line 39"/>
                <p:cNvSpPr>
                  <a:spLocks noChangeShapeType="1"/>
                </p:cNvSpPr>
                <p:nvPr/>
              </p:nvSpPr>
              <p:spPr bwMode="auto">
                <a:xfrm>
                  <a:off x="1728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04" name="Line 40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05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06" name="Line 42"/>
                <p:cNvSpPr>
                  <a:spLocks noChangeShapeType="1"/>
                </p:cNvSpPr>
                <p:nvPr/>
              </p:nvSpPr>
              <p:spPr bwMode="auto">
                <a:xfrm>
                  <a:off x="2880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07" name="Line 43"/>
                <p:cNvSpPr>
                  <a:spLocks noChangeShapeType="1"/>
                </p:cNvSpPr>
                <p:nvPr/>
              </p:nvSpPr>
              <p:spPr bwMode="auto">
                <a:xfrm>
                  <a:off x="3264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08" name="Line 44"/>
                <p:cNvSpPr>
                  <a:spLocks noChangeShapeType="1"/>
                </p:cNvSpPr>
                <p:nvPr/>
              </p:nvSpPr>
              <p:spPr bwMode="auto">
                <a:xfrm>
                  <a:off x="3648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09" name="Line 45"/>
                <p:cNvSpPr>
                  <a:spLocks noChangeShapeType="1"/>
                </p:cNvSpPr>
                <p:nvPr/>
              </p:nvSpPr>
              <p:spPr bwMode="auto">
                <a:xfrm>
                  <a:off x="4032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10" name="Line 46"/>
                <p:cNvSpPr>
                  <a:spLocks noChangeShapeType="1"/>
                </p:cNvSpPr>
                <p:nvPr/>
              </p:nvSpPr>
              <p:spPr bwMode="auto">
                <a:xfrm>
                  <a:off x="4416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11" name="Line 47"/>
                <p:cNvSpPr>
                  <a:spLocks noChangeShapeType="1"/>
                </p:cNvSpPr>
                <p:nvPr/>
              </p:nvSpPr>
              <p:spPr bwMode="auto">
                <a:xfrm>
                  <a:off x="1344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12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576" y="1728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13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576" y="2112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14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576" y="2496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15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576" y="2880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92916" name="Rectangle 52"/>
              <p:cNvSpPr>
                <a:spLocks noChangeArrowheads="1"/>
              </p:cNvSpPr>
              <p:nvPr/>
            </p:nvSpPr>
            <p:spPr bwMode="auto">
              <a:xfrm>
                <a:off x="960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17" name="Rectangle 53"/>
              <p:cNvSpPr>
                <a:spLocks noChangeArrowheads="1"/>
              </p:cNvSpPr>
              <p:nvPr/>
            </p:nvSpPr>
            <p:spPr bwMode="auto">
              <a:xfrm>
                <a:off x="1344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18" name="Rectangle 54"/>
              <p:cNvSpPr>
                <a:spLocks noChangeArrowheads="1"/>
              </p:cNvSpPr>
              <p:nvPr/>
            </p:nvSpPr>
            <p:spPr bwMode="auto">
              <a:xfrm>
                <a:off x="960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19" name="Rectangle 55"/>
              <p:cNvSpPr>
                <a:spLocks noChangeArrowheads="1"/>
              </p:cNvSpPr>
              <p:nvPr/>
            </p:nvSpPr>
            <p:spPr bwMode="auto">
              <a:xfrm>
                <a:off x="3648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20" name="Rectangle 56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21" name="Rectangle 57"/>
              <p:cNvSpPr>
                <a:spLocks noChangeArrowheads="1"/>
              </p:cNvSpPr>
              <p:nvPr/>
            </p:nvSpPr>
            <p:spPr bwMode="auto">
              <a:xfrm>
                <a:off x="4032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22" name="Rectangle 58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23" name="Rectangle 59"/>
              <p:cNvSpPr>
                <a:spLocks noChangeArrowheads="1"/>
              </p:cNvSpPr>
              <p:nvPr/>
            </p:nvSpPr>
            <p:spPr bwMode="auto">
              <a:xfrm>
                <a:off x="4032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24" name="Rectangle 60"/>
              <p:cNvSpPr>
                <a:spLocks noChangeArrowheads="1"/>
              </p:cNvSpPr>
              <p:nvPr/>
            </p:nvSpPr>
            <p:spPr bwMode="auto">
              <a:xfrm>
                <a:off x="3264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25" name="Rectangle 61"/>
              <p:cNvSpPr>
                <a:spLocks noChangeArrowheads="1"/>
              </p:cNvSpPr>
              <p:nvPr/>
            </p:nvSpPr>
            <p:spPr bwMode="auto">
              <a:xfrm>
                <a:off x="2880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26" name="Rectangle 62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27" name="Rectangle 63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28" name="Rectangle 64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29" name="Rectangle 65"/>
              <p:cNvSpPr>
                <a:spLocks noChangeArrowheads="1"/>
              </p:cNvSpPr>
              <p:nvPr/>
            </p:nvSpPr>
            <p:spPr bwMode="auto">
              <a:xfrm>
                <a:off x="2496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30" name="Rectangle 66"/>
              <p:cNvSpPr>
                <a:spLocks noChangeArrowheads="1"/>
              </p:cNvSpPr>
              <p:nvPr/>
            </p:nvSpPr>
            <p:spPr bwMode="auto">
              <a:xfrm>
                <a:off x="2880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31" name="Rectangle 67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32" name="Rectangle 68"/>
              <p:cNvSpPr>
                <a:spLocks noChangeArrowheads="1"/>
              </p:cNvSpPr>
              <p:nvPr/>
            </p:nvSpPr>
            <p:spPr bwMode="auto">
              <a:xfrm>
                <a:off x="1344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2933" name="Rectangle 69"/>
            <p:cNvSpPr>
              <a:spLocks noChangeArrowheads="1"/>
            </p:cNvSpPr>
            <p:nvPr/>
          </p:nvSpPr>
          <p:spPr bwMode="auto">
            <a:xfrm>
              <a:off x="768" y="2880"/>
              <a:ext cx="384" cy="384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934" name="Rectangle 70"/>
            <p:cNvSpPr>
              <a:spLocks noChangeArrowheads="1"/>
            </p:cNvSpPr>
            <p:nvPr/>
          </p:nvSpPr>
          <p:spPr bwMode="auto">
            <a:xfrm>
              <a:off x="3072" y="2496"/>
              <a:ext cx="384" cy="384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2935" name="Text Box 71"/>
          <p:cNvSpPr txBox="1">
            <a:spLocks noChangeArrowheads="1"/>
          </p:cNvSpPr>
          <p:nvPr/>
        </p:nvSpPr>
        <p:spPr bwMode="auto">
          <a:xfrm>
            <a:off x="64770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292936" name="Text Box 72"/>
          <p:cNvSpPr txBox="1">
            <a:spLocks noChangeArrowheads="1"/>
          </p:cNvSpPr>
          <p:nvPr/>
        </p:nvSpPr>
        <p:spPr bwMode="auto">
          <a:xfrm>
            <a:off x="76962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292937" name="Text Box 73"/>
          <p:cNvSpPr txBox="1">
            <a:spLocks noChangeArrowheads="1"/>
          </p:cNvSpPr>
          <p:nvPr/>
        </p:nvSpPr>
        <p:spPr bwMode="auto">
          <a:xfrm>
            <a:off x="70866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292938" name="Text Box 74"/>
          <p:cNvSpPr txBox="1">
            <a:spLocks noChangeArrowheads="1"/>
          </p:cNvSpPr>
          <p:nvPr/>
        </p:nvSpPr>
        <p:spPr bwMode="auto">
          <a:xfrm>
            <a:off x="58674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292939" name="Text Box 75"/>
          <p:cNvSpPr txBox="1">
            <a:spLocks noChangeArrowheads="1"/>
          </p:cNvSpPr>
          <p:nvPr/>
        </p:nvSpPr>
        <p:spPr bwMode="auto">
          <a:xfrm>
            <a:off x="46482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92940" name="Text Box 76"/>
          <p:cNvSpPr txBox="1">
            <a:spLocks noChangeArrowheads="1"/>
          </p:cNvSpPr>
          <p:nvPr/>
        </p:nvSpPr>
        <p:spPr bwMode="auto">
          <a:xfrm>
            <a:off x="28194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</a:p>
        </p:txBody>
      </p:sp>
      <p:sp>
        <p:nvSpPr>
          <p:cNvPr id="292941" name="Text Box 77"/>
          <p:cNvSpPr txBox="1">
            <a:spLocks noChangeArrowheads="1"/>
          </p:cNvSpPr>
          <p:nvPr/>
        </p:nvSpPr>
        <p:spPr bwMode="auto">
          <a:xfrm>
            <a:off x="34290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292942" name="Text Box 78"/>
          <p:cNvSpPr txBox="1">
            <a:spLocks noChangeArrowheads="1"/>
          </p:cNvSpPr>
          <p:nvPr/>
        </p:nvSpPr>
        <p:spPr bwMode="auto">
          <a:xfrm>
            <a:off x="2819400" y="4648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292943" name="Text Box 79"/>
          <p:cNvSpPr txBox="1">
            <a:spLocks noChangeArrowheads="1"/>
          </p:cNvSpPr>
          <p:nvPr/>
        </p:nvSpPr>
        <p:spPr bwMode="auto">
          <a:xfrm>
            <a:off x="5257800" y="3429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292944" name="Text Box 80"/>
          <p:cNvSpPr txBox="1">
            <a:spLocks noChangeArrowheads="1"/>
          </p:cNvSpPr>
          <p:nvPr/>
        </p:nvSpPr>
        <p:spPr bwMode="auto">
          <a:xfrm>
            <a:off x="52578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292945" name="Text Box 81"/>
          <p:cNvSpPr txBox="1">
            <a:spLocks noChangeArrowheads="1"/>
          </p:cNvSpPr>
          <p:nvPr/>
        </p:nvSpPr>
        <p:spPr bwMode="auto">
          <a:xfrm>
            <a:off x="34290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292946" name="Text Box 82"/>
          <p:cNvSpPr txBox="1">
            <a:spLocks noChangeArrowheads="1"/>
          </p:cNvSpPr>
          <p:nvPr/>
        </p:nvSpPr>
        <p:spPr bwMode="auto">
          <a:xfrm>
            <a:off x="40386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292947" name="Text Box 83"/>
          <p:cNvSpPr txBox="1">
            <a:spLocks noChangeArrowheads="1"/>
          </p:cNvSpPr>
          <p:nvPr/>
        </p:nvSpPr>
        <p:spPr bwMode="auto">
          <a:xfrm>
            <a:off x="2819400" y="3429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292948" name="Text Box 84"/>
          <p:cNvSpPr txBox="1">
            <a:spLocks noChangeArrowheads="1"/>
          </p:cNvSpPr>
          <p:nvPr/>
        </p:nvSpPr>
        <p:spPr bwMode="auto">
          <a:xfrm>
            <a:off x="28194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292949" name="Text Box 85"/>
          <p:cNvSpPr txBox="1">
            <a:spLocks noChangeArrowheads="1"/>
          </p:cNvSpPr>
          <p:nvPr/>
        </p:nvSpPr>
        <p:spPr bwMode="auto">
          <a:xfrm>
            <a:off x="46482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292950" name="Text Box 86"/>
          <p:cNvSpPr txBox="1">
            <a:spLocks noChangeArrowheads="1"/>
          </p:cNvSpPr>
          <p:nvPr/>
        </p:nvSpPr>
        <p:spPr bwMode="auto">
          <a:xfrm>
            <a:off x="52578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292951" name="Text Box 87"/>
          <p:cNvSpPr txBox="1">
            <a:spLocks noChangeArrowheads="1"/>
          </p:cNvSpPr>
          <p:nvPr/>
        </p:nvSpPr>
        <p:spPr bwMode="auto">
          <a:xfrm>
            <a:off x="28194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</a:p>
        </p:txBody>
      </p:sp>
      <p:sp>
        <p:nvSpPr>
          <p:cNvPr id="292952" name="Text Box 88"/>
          <p:cNvSpPr txBox="1">
            <a:spLocks noChangeArrowheads="1"/>
          </p:cNvSpPr>
          <p:nvPr/>
        </p:nvSpPr>
        <p:spPr bwMode="auto">
          <a:xfrm>
            <a:off x="3429000" y="4648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292953" name="Text Box 89"/>
          <p:cNvSpPr txBox="1">
            <a:spLocks noChangeArrowheads="1"/>
          </p:cNvSpPr>
          <p:nvPr/>
        </p:nvSpPr>
        <p:spPr bwMode="auto">
          <a:xfrm>
            <a:off x="4648200" y="3429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292954" name="Text Box 90"/>
          <p:cNvSpPr txBox="1">
            <a:spLocks noChangeArrowheads="1"/>
          </p:cNvSpPr>
          <p:nvPr/>
        </p:nvSpPr>
        <p:spPr bwMode="auto">
          <a:xfrm>
            <a:off x="4038600" y="3429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92955" name="Text Box 91"/>
          <p:cNvSpPr txBox="1">
            <a:spLocks noChangeArrowheads="1"/>
          </p:cNvSpPr>
          <p:nvPr/>
        </p:nvSpPr>
        <p:spPr bwMode="auto">
          <a:xfrm>
            <a:off x="64770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292956" name="Text Box 92"/>
          <p:cNvSpPr txBox="1">
            <a:spLocks noChangeArrowheads="1"/>
          </p:cNvSpPr>
          <p:nvPr/>
        </p:nvSpPr>
        <p:spPr bwMode="auto">
          <a:xfrm>
            <a:off x="58674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292957" name="Text Box 93"/>
          <p:cNvSpPr txBox="1">
            <a:spLocks noChangeArrowheads="1"/>
          </p:cNvSpPr>
          <p:nvPr/>
        </p:nvSpPr>
        <p:spPr bwMode="auto">
          <a:xfrm>
            <a:off x="70866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292958" name="Text Box 94"/>
          <p:cNvSpPr txBox="1">
            <a:spLocks noChangeArrowheads="1"/>
          </p:cNvSpPr>
          <p:nvPr/>
        </p:nvSpPr>
        <p:spPr bwMode="auto">
          <a:xfrm>
            <a:off x="58674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292959" name="Text Box 95"/>
          <p:cNvSpPr txBox="1">
            <a:spLocks noChangeArrowheads="1"/>
          </p:cNvSpPr>
          <p:nvPr/>
        </p:nvSpPr>
        <p:spPr bwMode="auto">
          <a:xfrm>
            <a:off x="40386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292960" name="Text Box 96"/>
          <p:cNvSpPr txBox="1">
            <a:spLocks noChangeArrowheads="1"/>
          </p:cNvSpPr>
          <p:nvPr/>
        </p:nvSpPr>
        <p:spPr bwMode="auto">
          <a:xfrm>
            <a:off x="46482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92961" name="Text Box 97"/>
          <p:cNvSpPr txBox="1">
            <a:spLocks noChangeArrowheads="1"/>
          </p:cNvSpPr>
          <p:nvPr/>
        </p:nvSpPr>
        <p:spPr bwMode="auto">
          <a:xfrm>
            <a:off x="64770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292962" name="Text Box 98"/>
          <p:cNvSpPr txBox="1">
            <a:spLocks noChangeArrowheads="1"/>
          </p:cNvSpPr>
          <p:nvPr/>
        </p:nvSpPr>
        <p:spPr bwMode="auto">
          <a:xfrm>
            <a:off x="52578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292963" name="Text Box 99"/>
          <p:cNvSpPr txBox="1">
            <a:spLocks noChangeArrowheads="1"/>
          </p:cNvSpPr>
          <p:nvPr/>
        </p:nvSpPr>
        <p:spPr bwMode="auto">
          <a:xfrm>
            <a:off x="76962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292964" name="Text Box 100"/>
          <p:cNvSpPr txBox="1">
            <a:spLocks noChangeArrowheads="1"/>
          </p:cNvSpPr>
          <p:nvPr/>
        </p:nvSpPr>
        <p:spPr bwMode="auto">
          <a:xfrm>
            <a:off x="70866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292965" name="Text Box 101"/>
          <p:cNvSpPr txBox="1">
            <a:spLocks noChangeArrowheads="1"/>
          </p:cNvSpPr>
          <p:nvPr/>
        </p:nvSpPr>
        <p:spPr bwMode="auto">
          <a:xfrm>
            <a:off x="83058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92966" name="Text Box 102"/>
          <p:cNvSpPr txBox="1">
            <a:spLocks noChangeArrowheads="1"/>
          </p:cNvSpPr>
          <p:nvPr/>
        </p:nvSpPr>
        <p:spPr bwMode="auto">
          <a:xfrm>
            <a:off x="83058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92967" name="Text Box 103"/>
          <p:cNvSpPr txBox="1">
            <a:spLocks noChangeArrowheads="1"/>
          </p:cNvSpPr>
          <p:nvPr/>
        </p:nvSpPr>
        <p:spPr bwMode="auto">
          <a:xfrm>
            <a:off x="76962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292968" name="Text Box 104"/>
          <p:cNvSpPr txBox="1">
            <a:spLocks noChangeArrowheads="1"/>
          </p:cNvSpPr>
          <p:nvPr/>
        </p:nvSpPr>
        <p:spPr bwMode="auto">
          <a:xfrm>
            <a:off x="89154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292969" name="Text Box 105"/>
          <p:cNvSpPr txBox="1">
            <a:spLocks noChangeArrowheads="1"/>
          </p:cNvSpPr>
          <p:nvPr/>
        </p:nvSpPr>
        <p:spPr bwMode="auto">
          <a:xfrm>
            <a:off x="8915400" y="3429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92970" name="Text Box 106"/>
          <p:cNvSpPr txBox="1">
            <a:spLocks noChangeArrowheads="1"/>
          </p:cNvSpPr>
          <p:nvPr/>
        </p:nvSpPr>
        <p:spPr bwMode="auto">
          <a:xfrm>
            <a:off x="89154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292971" name="Text Box 107"/>
          <p:cNvSpPr txBox="1">
            <a:spLocks noChangeArrowheads="1"/>
          </p:cNvSpPr>
          <p:nvPr/>
        </p:nvSpPr>
        <p:spPr bwMode="auto">
          <a:xfrm>
            <a:off x="89154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292972" name="Text Box 108"/>
          <p:cNvSpPr txBox="1">
            <a:spLocks noChangeArrowheads="1"/>
          </p:cNvSpPr>
          <p:nvPr/>
        </p:nvSpPr>
        <p:spPr bwMode="auto">
          <a:xfrm>
            <a:off x="8915400" y="4648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92973" name="Text Box 109"/>
          <p:cNvSpPr txBox="1">
            <a:spLocks noChangeArrowheads="1"/>
          </p:cNvSpPr>
          <p:nvPr/>
        </p:nvSpPr>
        <p:spPr bwMode="auto">
          <a:xfrm>
            <a:off x="2286000" y="1752601"/>
            <a:ext cx="7082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f(N) = h(N), with h(N) = Manhattan distance to the goal</a:t>
            </a:r>
          </a:p>
        </p:txBody>
      </p:sp>
      <p:sp>
        <p:nvSpPr>
          <p:cNvPr id="292974" name="Rectangle 110"/>
          <p:cNvSpPr>
            <a:spLocks noChangeArrowheads="1"/>
          </p:cNvSpPr>
          <p:nvPr/>
        </p:nvSpPr>
        <p:spPr bwMode="auto">
          <a:xfrm>
            <a:off x="27432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92975" name="Rectangle 111"/>
          <p:cNvSpPr>
            <a:spLocks noChangeArrowheads="1"/>
          </p:cNvSpPr>
          <p:nvPr/>
        </p:nvSpPr>
        <p:spPr bwMode="auto">
          <a:xfrm>
            <a:off x="6400800" y="3962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292976" name="Text Box 112"/>
          <p:cNvSpPr txBox="1">
            <a:spLocks noChangeArrowheads="1"/>
          </p:cNvSpPr>
          <p:nvPr/>
        </p:nvSpPr>
        <p:spPr bwMode="auto">
          <a:xfrm>
            <a:off x="7086600" y="6086771"/>
            <a:ext cx="4038600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What happened???</a:t>
            </a:r>
          </a:p>
        </p:txBody>
      </p:sp>
    </p:spTree>
    <p:extLst>
      <p:ext uri="{BB962C8B-B14F-4D97-AF65-F5344CB8AC3E}">
        <p14:creationId xmlns:p14="http://schemas.microsoft.com/office/powerpoint/2010/main" val="15424167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Greedy Search</a:t>
            </a:r>
          </a:p>
        </p:txBody>
      </p:sp>
      <p:sp>
        <p:nvSpPr>
          <p:cNvPr id="302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r>
              <a:rPr lang="en-US" altLang="en-US" dirty="0"/>
              <a:t> </a:t>
            </a:r>
            <a:r>
              <a:rPr lang="en-US" altLang="en-US" dirty="0">
                <a:solidFill>
                  <a:srgbClr val="CC6600"/>
                </a:solidFill>
              </a:rPr>
              <a:t>f(N) = h(N)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 greedy best-first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Is it complete?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sym typeface="Wingdings" panose="05000000000000000000" pitchFamily="2" charset="2"/>
              </a:rPr>
              <a:t>If we eliminate endless loops, yes</a:t>
            </a:r>
            <a:br>
              <a:rPr lang="en-US" altLang="en-US" dirty="0">
                <a:sym typeface="Wingdings" panose="05000000000000000000" pitchFamily="2" charset="2"/>
              </a:rPr>
            </a:br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/>
              <a:t>Is it optimal?</a:t>
            </a:r>
          </a:p>
          <a:p>
            <a:pPr lvl="1"/>
            <a:r>
              <a:rPr lang="en-US" altLang="en-US" dirty="0"/>
              <a:t>No! Need something better</a:t>
            </a:r>
          </a:p>
          <a:p>
            <a:endParaRPr lang="en-US" altLang="en-US" dirty="0">
              <a:solidFill>
                <a:srgbClr val="CC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1665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</a:t>
            </a:r>
            <a:r>
              <a:rPr lang="en-US" dirty="0" err="1"/>
              <a:t>Pathfinding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225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More informed search</a:t>
            </a:r>
          </a:p>
        </p:txBody>
      </p:sp>
      <p:sp>
        <p:nvSpPr>
          <p:cNvPr id="196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We kept looking at nodes closer and closer to the goal, but were accumulating costs as we got further from the initial state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Our goal is not to minimize the distance from the current head of our path to the goal, we want to minimize the </a:t>
            </a:r>
            <a:r>
              <a:rPr lang="en-US" altLang="en-US" sz="2800" i="1"/>
              <a:t>overall</a:t>
            </a:r>
            <a:r>
              <a:rPr lang="en-US" altLang="en-US" sz="2800"/>
              <a:t> length of the path to the goal!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Let </a:t>
            </a:r>
            <a:r>
              <a:rPr lang="en-US" altLang="en-US" sz="2800">
                <a:solidFill>
                  <a:srgbClr val="CC6600"/>
                </a:solidFill>
              </a:rPr>
              <a:t>g(N)</a:t>
            </a:r>
            <a:r>
              <a:rPr lang="en-US" altLang="en-US" sz="2800"/>
              <a:t> be the cost of the best</a:t>
            </a:r>
            <a:br>
              <a:rPr lang="en-US" altLang="en-US" sz="2800"/>
            </a:br>
            <a:r>
              <a:rPr lang="en-US" altLang="en-US" sz="2800"/>
              <a:t> path found so far between the initial </a:t>
            </a:r>
            <a:br>
              <a:rPr lang="en-US" altLang="en-US" sz="2800"/>
            </a:br>
            <a:r>
              <a:rPr lang="en-US" altLang="en-US" sz="2800"/>
              <a:t> node and N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 </a:t>
            </a:r>
            <a:r>
              <a:rPr lang="en-US" altLang="en-US" sz="2800">
                <a:solidFill>
                  <a:srgbClr val="CC6600"/>
                </a:solidFill>
              </a:rPr>
              <a:t>f(N) = g(N) + h(N)</a:t>
            </a:r>
          </a:p>
        </p:txBody>
      </p:sp>
    </p:spTree>
    <p:extLst>
      <p:ext uri="{BB962C8B-B14F-4D97-AF65-F5344CB8AC3E}">
        <p14:creationId xmlns:p14="http://schemas.microsoft.com/office/powerpoint/2010/main" val="24858167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Robot Navigation</a:t>
            </a:r>
          </a:p>
        </p:txBody>
      </p:sp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2286001" y="1752601"/>
            <a:ext cx="73853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f(N) = g(N)+h(N), with h(N) = Manhattan distance to goal</a:t>
            </a:r>
          </a:p>
        </p:txBody>
      </p:sp>
      <p:grpSp>
        <p:nvGrpSpPr>
          <p:cNvPr id="293892" name="Group 4"/>
          <p:cNvGrpSpPr>
            <a:grpSpLocks/>
          </p:cNvGrpSpPr>
          <p:nvPr/>
        </p:nvGrpSpPr>
        <p:grpSpPr bwMode="auto">
          <a:xfrm>
            <a:off x="2743200" y="2743200"/>
            <a:ext cx="6705600" cy="3048000"/>
            <a:chOff x="768" y="1728"/>
            <a:chExt cx="4224" cy="1920"/>
          </a:xfrm>
        </p:grpSpPr>
        <p:grpSp>
          <p:nvGrpSpPr>
            <p:cNvPr id="293893" name="Group 5"/>
            <p:cNvGrpSpPr>
              <a:grpSpLocks/>
            </p:cNvGrpSpPr>
            <p:nvPr/>
          </p:nvGrpSpPr>
          <p:grpSpPr bwMode="auto">
            <a:xfrm>
              <a:off x="768" y="1728"/>
              <a:ext cx="4224" cy="1920"/>
              <a:chOff x="768" y="1728"/>
              <a:chExt cx="4224" cy="1920"/>
            </a:xfrm>
          </p:grpSpPr>
          <p:grpSp>
            <p:nvGrpSpPr>
              <p:cNvPr id="293894" name="Group 6"/>
              <p:cNvGrpSpPr>
                <a:grpSpLocks/>
              </p:cNvGrpSpPr>
              <p:nvPr/>
            </p:nvGrpSpPr>
            <p:grpSpPr bwMode="auto">
              <a:xfrm>
                <a:off x="768" y="1728"/>
                <a:ext cx="4224" cy="1920"/>
                <a:chOff x="576" y="1344"/>
                <a:chExt cx="4224" cy="1920"/>
              </a:xfrm>
            </p:grpSpPr>
            <p:grpSp>
              <p:nvGrpSpPr>
                <p:cNvPr id="293895" name="Group 7"/>
                <p:cNvGrpSpPr>
                  <a:grpSpLocks/>
                </p:cNvGrpSpPr>
                <p:nvPr/>
              </p:nvGrpSpPr>
              <p:grpSpPr bwMode="auto">
                <a:xfrm>
                  <a:off x="576" y="1344"/>
                  <a:ext cx="4224" cy="1920"/>
                  <a:chOff x="576" y="1344"/>
                  <a:chExt cx="4224" cy="1920"/>
                </a:xfrm>
              </p:grpSpPr>
              <p:sp>
                <p:nvSpPr>
                  <p:cNvPr id="29389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344"/>
                    <a:ext cx="4224" cy="192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3897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898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89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00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0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02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0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0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0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0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07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1728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08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09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496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10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880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93911" name="Rectangle 23"/>
                <p:cNvSpPr>
                  <a:spLocks noChangeArrowheads="1"/>
                </p:cNvSpPr>
                <p:nvPr/>
              </p:nvSpPr>
              <p:spPr bwMode="auto">
                <a:xfrm>
                  <a:off x="960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12" name="Rectangle 24"/>
                <p:cNvSpPr>
                  <a:spLocks noChangeArrowheads="1"/>
                </p:cNvSpPr>
                <p:nvPr/>
              </p:nvSpPr>
              <p:spPr bwMode="auto">
                <a:xfrm>
                  <a:off x="1344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13" name="Rectangle 25"/>
                <p:cNvSpPr>
                  <a:spLocks noChangeArrowheads="1"/>
                </p:cNvSpPr>
                <p:nvPr/>
              </p:nvSpPr>
              <p:spPr bwMode="auto">
                <a:xfrm>
                  <a:off x="960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14" name="Rectangle 26"/>
                <p:cNvSpPr>
                  <a:spLocks noChangeArrowheads="1"/>
                </p:cNvSpPr>
                <p:nvPr/>
              </p:nvSpPr>
              <p:spPr bwMode="auto">
                <a:xfrm>
                  <a:off x="3648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15" name="Rectangle 27"/>
                <p:cNvSpPr>
                  <a:spLocks noChangeArrowheads="1"/>
                </p:cNvSpPr>
                <p:nvPr/>
              </p:nvSpPr>
              <p:spPr bwMode="auto">
                <a:xfrm>
                  <a:off x="4032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16" name="Rectangle 28"/>
                <p:cNvSpPr>
                  <a:spLocks noChangeArrowheads="1"/>
                </p:cNvSpPr>
                <p:nvPr/>
              </p:nvSpPr>
              <p:spPr bwMode="auto">
                <a:xfrm>
                  <a:off x="4032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17" name="Rectangle 29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18" name="Rectangle 30"/>
                <p:cNvSpPr>
                  <a:spLocks noChangeArrowheads="1"/>
                </p:cNvSpPr>
                <p:nvPr/>
              </p:nvSpPr>
              <p:spPr bwMode="auto">
                <a:xfrm>
                  <a:off x="4032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19" name="Rectangle 31"/>
                <p:cNvSpPr>
                  <a:spLocks noChangeArrowheads="1"/>
                </p:cNvSpPr>
                <p:nvPr/>
              </p:nvSpPr>
              <p:spPr bwMode="auto">
                <a:xfrm>
                  <a:off x="3264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20" name="Rectangle 32"/>
                <p:cNvSpPr>
                  <a:spLocks noChangeArrowheads="1"/>
                </p:cNvSpPr>
                <p:nvPr/>
              </p:nvSpPr>
              <p:spPr bwMode="auto">
                <a:xfrm>
                  <a:off x="2880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21" name="Rectangle 33"/>
                <p:cNvSpPr>
                  <a:spLocks noChangeArrowheads="1"/>
                </p:cNvSpPr>
                <p:nvPr/>
              </p:nvSpPr>
              <p:spPr bwMode="auto">
                <a:xfrm>
                  <a:off x="2496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22" name="Rectangle 34"/>
                <p:cNvSpPr>
                  <a:spLocks noChangeArrowheads="1"/>
                </p:cNvSpPr>
                <p:nvPr/>
              </p:nvSpPr>
              <p:spPr bwMode="auto">
                <a:xfrm>
                  <a:off x="1728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23" name="Rectangle 35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24" name="Rectangle 36"/>
                <p:cNvSpPr>
                  <a:spLocks noChangeArrowheads="1"/>
                </p:cNvSpPr>
                <p:nvPr/>
              </p:nvSpPr>
              <p:spPr bwMode="auto">
                <a:xfrm>
                  <a:off x="2496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25" name="Rectangle 37"/>
                <p:cNvSpPr>
                  <a:spLocks noChangeArrowheads="1"/>
                </p:cNvSpPr>
                <p:nvPr/>
              </p:nvSpPr>
              <p:spPr bwMode="auto">
                <a:xfrm>
                  <a:off x="2880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26" name="Rectangle 38"/>
                <p:cNvSpPr>
                  <a:spLocks noChangeArrowheads="1"/>
                </p:cNvSpPr>
                <p:nvPr/>
              </p:nvSpPr>
              <p:spPr bwMode="auto">
                <a:xfrm>
                  <a:off x="3264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27" name="Rectangle 39"/>
                <p:cNvSpPr>
                  <a:spLocks noChangeArrowheads="1"/>
                </p:cNvSpPr>
                <p:nvPr/>
              </p:nvSpPr>
              <p:spPr bwMode="auto">
                <a:xfrm>
                  <a:off x="1344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3928" name="Rectangle 40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384" cy="384"/>
              </a:xfrm>
              <a:prstGeom prst="rect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3929" name="Rectangle 41"/>
              <p:cNvSpPr>
                <a:spLocks noChangeArrowheads="1"/>
              </p:cNvSpPr>
              <p:nvPr/>
            </p:nvSpPr>
            <p:spPr bwMode="auto">
              <a:xfrm>
                <a:off x="3072" y="2496"/>
                <a:ext cx="384" cy="384"/>
              </a:xfrm>
              <a:prstGeom prst="rect">
                <a:avLst/>
              </a:prstGeom>
              <a:solidFill>
                <a:srgbClr val="33CC33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3930" name="Text Box 42"/>
            <p:cNvSpPr txBox="1">
              <a:spLocks noChangeArrowheads="1"/>
            </p:cNvSpPr>
            <p:nvPr/>
          </p:nvSpPr>
          <p:spPr bwMode="auto">
            <a:xfrm>
              <a:off x="3120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293931" name="Text Box 43"/>
            <p:cNvSpPr txBox="1">
              <a:spLocks noChangeArrowheads="1"/>
            </p:cNvSpPr>
            <p:nvPr/>
          </p:nvSpPr>
          <p:spPr bwMode="auto">
            <a:xfrm>
              <a:off x="3888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293932" name="Text Box 44"/>
            <p:cNvSpPr txBox="1">
              <a:spLocks noChangeArrowheads="1"/>
            </p:cNvSpPr>
            <p:nvPr/>
          </p:nvSpPr>
          <p:spPr bwMode="auto">
            <a:xfrm>
              <a:off x="3504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293933" name="Text Box 45"/>
            <p:cNvSpPr txBox="1">
              <a:spLocks noChangeArrowheads="1"/>
            </p:cNvSpPr>
            <p:nvPr/>
          </p:nvSpPr>
          <p:spPr bwMode="auto">
            <a:xfrm>
              <a:off x="2736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293934" name="Text Box 46"/>
            <p:cNvSpPr txBox="1">
              <a:spLocks noChangeArrowheads="1"/>
            </p:cNvSpPr>
            <p:nvPr/>
          </p:nvSpPr>
          <p:spPr bwMode="auto">
            <a:xfrm>
              <a:off x="1968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3935" name="Text Box 47"/>
            <p:cNvSpPr txBox="1">
              <a:spLocks noChangeArrowheads="1"/>
            </p:cNvSpPr>
            <p:nvPr/>
          </p:nvSpPr>
          <p:spPr bwMode="auto">
            <a:xfrm>
              <a:off x="816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8</a:t>
              </a:r>
            </a:p>
          </p:txBody>
        </p:sp>
        <p:sp>
          <p:nvSpPr>
            <p:cNvPr id="293936" name="Text Box 48"/>
            <p:cNvSpPr txBox="1">
              <a:spLocks noChangeArrowheads="1"/>
            </p:cNvSpPr>
            <p:nvPr/>
          </p:nvSpPr>
          <p:spPr bwMode="auto">
            <a:xfrm>
              <a:off x="1200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7</a:t>
              </a:r>
            </a:p>
          </p:txBody>
        </p:sp>
        <p:sp>
          <p:nvSpPr>
            <p:cNvPr id="293937" name="Text Box 49"/>
            <p:cNvSpPr txBox="1">
              <a:spLocks noChangeArrowheads="1"/>
            </p:cNvSpPr>
            <p:nvPr/>
          </p:nvSpPr>
          <p:spPr bwMode="auto">
            <a:xfrm>
              <a:off x="816" y="292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7</a:t>
              </a:r>
            </a:p>
          </p:txBody>
        </p:sp>
        <p:sp>
          <p:nvSpPr>
            <p:cNvPr id="293938" name="Text Box 50"/>
            <p:cNvSpPr txBox="1">
              <a:spLocks noChangeArrowheads="1"/>
            </p:cNvSpPr>
            <p:nvPr/>
          </p:nvSpPr>
          <p:spPr bwMode="auto">
            <a:xfrm>
              <a:off x="2352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3939" name="Text Box 51"/>
            <p:cNvSpPr txBox="1">
              <a:spLocks noChangeArrowheads="1"/>
            </p:cNvSpPr>
            <p:nvPr/>
          </p:nvSpPr>
          <p:spPr bwMode="auto">
            <a:xfrm>
              <a:off x="2352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3940" name="Text Box 52"/>
            <p:cNvSpPr txBox="1">
              <a:spLocks noChangeArrowheads="1"/>
            </p:cNvSpPr>
            <p:nvPr/>
          </p:nvSpPr>
          <p:spPr bwMode="auto">
            <a:xfrm>
              <a:off x="1200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7</a:t>
              </a:r>
            </a:p>
          </p:txBody>
        </p:sp>
        <p:sp>
          <p:nvSpPr>
            <p:cNvPr id="293941" name="Text Box 53"/>
            <p:cNvSpPr txBox="1">
              <a:spLocks noChangeArrowheads="1"/>
            </p:cNvSpPr>
            <p:nvPr/>
          </p:nvSpPr>
          <p:spPr bwMode="auto">
            <a:xfrm>
              <a:off x="1584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3942" name="Text Box 54"/>
            <p:cNvSpPr txBox="1">
              <a:spLocks noChangeArrowheads="1"/>
            </p:cNvSpPr>
            <p:nvPr/>
          </p:nvSpPr>
          <p:spPr bwMode="auto">
            <a:xfrm>
              <a:off x="816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7</a:t>
              </a:r>
            </a:p>
          </p:txBody>
        </p:sp>
        <p:sp>
          <p:nvSpPr>
            <p:cNvPr id="293943" name="Text Box 55"/>
            <p:cNvSpPr txBox="1">
              <a:spLocks noChangeArrowheads="1"/>
            </p:cNvSpPr>
            <p:nvPr/>
          </p:nvSpPr>
          <p:spPr bwMode="auto">
            <a:xfrm>
              <a:off x="816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3944" name="Text Box 56"/>
            <p:cNvSpPr txBox="1">
              <a:spLocks noChangeArrowheads="1"/>
            </p:cNvSpPr>
            <p:nvPr/>
          </p:nvSpPr>
          <p:spPr bwMode="auto">
            <a:xfrm>
              <a:off x="1968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3945" name="Text Box 57"/>
            <p:cNvSpPr txBox="1">
              <a:spLocks noChangeArrowheads="1"/>
            </p:cNvSpPr>
            <p:nvPr/>
          </p:nvSpPr>
          <p:spPr bwMode="auto">
            <a:xfrm>
              <a:off x="2352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293946" name="Text Box 58"/>
            <p:cNvSpPr txBox="1">
              <a:spLocks noChangeArrowheads="1"/>
            </p:cNvSpPr>
            <p:nvPr/>
          </p:nvSpPr>
          <p:spPr bwMode="auto">
            <a:xfrm>
              <a:off x="816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8</a:t>
              </a:r>
            </a:p>
          </p:txBody>
        </p:sp>
        <p:sp>
          <p:nvSpPr>
            <p:cNvPr id="293947" name="Text Box 59"/>
            <p:cNvSpPr txBox="1">
              <a:spLocks noChangeArrowheads="1"/>
            </p:cNvSpPr>
            <p:nvPr/>
          </p:nvSpPr>
          <p:spPr bwMode="auto">
            <a:xfrm>
              <a:off x="1200" y="292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3948" name="Text Box 60"/>
            <p:cNvSpPr txBox="1">
              <a:spLocks noChangeArrowheads="1"/>
            </p:cNvSpPr>
            <p:nvPr/>
          </p:nvSpPr>
          <p:spPr bwMode="auto">
            <a:xfrm>
              <a:off x="1968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3949" name="Text Box 61"/>
            <p:cNvSpPr txBox="1">
              <a:spLocks noChangeArrowheads="1"/>
            </p:cNvSpPr>
            <p:nvPr/>
          </p:nvSpPr>
          <p:spPr bwMode="auto">
            <a:xfrm>
              <a:off x="1584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3950" name="Text Box 62"/>
            <p:cNvSpPr txBox="1">
              <a:spLocks noChangeArrowheads="1"/>
            </p:cNvSpPr>
            <p:nvPr/>
          </p:nvSpPr>
          <p:spPr bwMode="auto">
            <a:xfrm>
              <a:off x="3120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293951" name="Text Box 63"/>
            <p:cNvSpPr txBox="1">
              <a:spLocks noChangeArrowheads="1"/>
            </p:cNvSpPr>
            <p:nvPr/>
          </p:nvSpPr>
          <p:spPr bwMode="auto">
            <a:xfrm>
              <a:off x="2736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3952" name="Text Box 64"/>
            <p:cNvSpPr txBox="1">
              <a:spLocks noChangeArrowheads="1"/>
            </p:cNvSpPr>
            <p:nvPr/>
          </p:nvSpPr>
          <p:spPr bwMode="auto">
            <a:xfrm>
              <a:off x="3504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3953" name="Text Box 65"/>
            <p:cNvSpPr txBox="1">
              <a:spLocks noChangeArrowheads="1"/>
            </p:cNvSpPr>
            <p:nvPr/>
          </p:nvSpPr>
          <p:spPr bwMode="auto">
            <a:xfrm>
              <a:off x="2736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3954" name="Text Box 66"/>
            <p:cNvSpPr txBox="1">
              <a:spLocks noChangeArrowheads="1"/>
            </p:cNvSpPr>
            <p:nvPr/>
          </p:nvSpPr>
          <p:spPr bwMode="auto">
            <a:xfrm>
              <a:off x="1584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3955" name="Text Box 67"/>
            <p:cNvSpPr txBox="1">
              <a:spLocks noChangeArrowheads="1"/>
            </p:cNvSpPr>
            <p:nvPr/>
          </p:nvSpPr>
          <p:spPr bwMode="auto">
            <a:xfrm>
              <a:off x="1968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3956" name="Text Box 68"/>
            <p:cNvSpPr txBox="1">
              <a:spLocks noChangeArrowheads="1"/>
            </p:cNvSpPr>
            <p:nvPr/>
          </p:nvSpPr>
          <p:spPr bwMode="auto">
            <a:xfrm>
              <a:off x="3120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293957" name="Text Box 69"/>
            <p:cNvSpPr txBox="1">
              <a:spLocks noChangeArrowheads="1"/>
            </p:cNvSpPr>
            <p:nvPr/>
          </p:nvSpPr>
          <p:spPr bwMode="auto">
            <a:xfrm>
              <a:off x="2352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3958" name="Text Box 70"/>
            <p:cNvSpPr txBox="1">
              <a:spLocks noChangeArrowheads="1"/>
            </p:cNvSpPr>
            <p:nvPr/>
          </p:nvSpPr>
          <p:spPr bwMode="auto">
            <a:xfrm>
              <a:off x="3888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3959" name="Text Box 71"/>
            <p:cNvSpPr txBox="1">
              <a:spLocks noChangeArrowheads="1"/>
            </p:cNvSpPr>
            <p:nvPr/>
          </p:nvSpPr>
          <p:spPr bwMode="auto">
            <a:xfrm>
              <a:off x="3504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3960" name="Text Box 72"/>
            <p:cNvSpPr txBox="1">
              <a:spLocks noChangeArrowheads="1"/>
            </p:cNvSpPr>
            <p:nvPr/>
          </p:nvSpPr>
          <p:spPr bwMode="auto">
            <a:xfrm>
              <a:off x="4272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3961" name="Text Box 73"/>
            <p:cNvSpPr txBox="1">
              <a:spLocks noChangeArrowheads="1"/>
            </p:cNvSpPr>
            <p:nvPr/>
          </p:nvSpPr>
          <p:spPr bwMode="auto">
            <a:xfrm>
              <a:off x="4272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3962" name="Text Box 74"/>
            <p:cNvSpPr txBox="1">
              <a:spLocks noChangeArrowheads="1"/>
            </p:cNvSpPr>
            <p:nvPr/>
          </p:nvSpPr>
          <p:spPr bwMode="auto">
            <a:xfrm>
              <a:off x="3888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3963" name="Text Box 75"/>
            <p:cNvSpPr txBox="1">
              <a:spLocks noChangeArrowheads="1"/>
            </p:cNvSpPr>
            <p:nvPr/>
          </p:nvSpPr>
          <p:spPr bwMode="auto">
            <a:xfrm>
              <a:off x="4656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3964" name="Text Box 76"/>
            <p:cNvSpPr txBox="1">
              <a:spLocks noChangeArrowheads="1"/>
            </p:cNvSpPr>
            <p:nvPr/>
          </p:nvSpPr>
          <p:spPr bwMode="auto">
            <a:xfrm>
              <a:off x="4656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3965" name="Text Box 77"/>
            <p:cNvSpPr txBox="1">
              <a:spLocks noChangeArrowheads="1"/>
            </p:cNvSpPr>
            <p:nvPr/>
          </p:nvSpPr>
          <p:spPr bwMode="auto">
            <a:xfrm>
              <a:off x="4656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3966" name="Text Box 78"/>
            <p:cNvSpPr txBox="1">
              <a:spLocks noChangeArrowheads="1"/>
            </p:cNvSpPr>
            <p:nvPr/>
          </p:nvSpPr>
          <p:spPr bwMode="auto">
            <a:xfrm>
              <a:off x="4656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3967" name="Text Box 79"/>
            <p:cNvSpPr txBox="1">
              <a:spLocks noChangeArrowheads="1"/>
            </p:cNvSpPr>
            <p:nvPr/>
          </p:nvSpPr>
          <p:spPr bwMode="auto">
            <a:xfrm>
              <a:off x="4656" y="292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</p:grpSp>
      <p:sp>
        <p:nvSpPr>
          <p:cNvPr id="293968" name="Rectangle 80"/>
          <p:cNvSpPr>
            <a:spLocks noChangeArrowheads="1"/>
          </p:cNvSpPr>
          <p:nvPr/>
        </p:nvSpPr>
        <p:spPr bwMode="auto">
          <a:xfrm>
            <a:off x="27432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7+0</a:t>
            </a:r>
          </a:p>
        </p:txBody>
      </p:sp>
      <p:grpSp>
        <p:nvGrpSpPr>
          <p:cNvPr id="293969" name="Group 81"/>
          <p:cNvGrpSpPr>
            <a:grpSpLocks/>
          </p:cNvGrpSpPr>
          <p:nvPr/>
        </p:nvGrpSpPr>
        <p:grpSpPr bwMode="auto">
          <a:xfrm>
            <a:off x="2743200" y="3962400"/>
            <a:ext cx="1219200" cy="1828800"/>
            <a:chOff x="768" y="2496"/>
            <a:chExt cx="768" cy="1152"/>
          </a:xfrm>
        </p:grpSpPr>
        <p:sp>
          <p:nvSpPr>
            <p:cNvPr id="293970" name="Rectangle 82"/>
            <p:cNvSpPr>
              <a:spLocks noChangeArrowheads="1"/>
            </p:cNvSpPr>
            <p:nvPr/>
          </p:nvSpPr>
          <p:spPr bwMode="auto">
            <a:xfrm>
              <a:off x="768" y="24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6+1</a:t>
              </a:r>
            </a:p>
          </p:txBody>
        </p:sp>
        <p:sp>
          <p:nvSpPr>
            <p:cNvPr id="293971" name="Rectangle 83"/>
            <p:cNvSpPr>
              <a:spLocks noChangeArrowheads="1"/>
            </p:cNvSpPr>
            <p:nvPr/>
          </p:nvSpPr>
          <p:spPr bwMode="auto">
            <a:xfrm>
              <a:off x="1152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6+1</a:t>
              </a:r>
            </a:p>
          </p:txBody>
        </p:sp>
        <p:sp>
          <p:nvSpPr>
            <p:cNvPr id="293972" name="Rectangle 84"/>
            <p:cNvSpPr>
              <a:spLocks noChangeArrowheads="1"/>
            </p:cNvSpPr>
            <p:nvPr/>
          </p:nvSpPr>
          <p:spPr bwMode="auto">
            <a:xfrm>
              <a:off x="768" y="326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8+1</a:t>
              </a:r>
            </a:p>
          </p:txBody>
        </p:sp>
        <p:sp>
          <p:nvSpPr>
            <p:cNvPr id="293973" name="Rectangle 85"/>
            <p:cNvSpPr>
              <a:spLocks noChangeArrowheads="1"/>
            </p:cNvSpPr>
            <p:nvPr/>
          </p:nvSpPr>
          <p:spPr bwMode="auto">
            <a:xfrm>
              <a:off x="768" y="2880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7+0</a:t>
              </a:r>
            </a:p>
          </p:txBody>
        </p:sp>
      </p:grpSp>
      <p:grpSp>
        <p:nvGrpSpPr>
          <p:cNvPr id="293974" name="Group 86"/>
          <p:cNvGrpSpPr>
            <a:grpSpLocks/>
          </p:cNvGrpSpPr>
          <p:nvPr/>
        </p:nvGrpSpPr>
        <p:grpSpPr bwMode="auto">
          <a:xfrm>
            <a:off x="2743200" y="3352800"/>
            <a:ext cx="609600" cy="1219200"/>
            <a:chOff x="192" y="1920"/>
            <a:chExt cx="384" cy="768"/>
          </a:xfrm>
        </p:grpSpPr>
        <p:sp>
          <p:nvSpPr>
            <p:cNvPr id="293975" name="Rectangle 87"/>
            <p:cNvSpPr>
              <a:spLocks noChangeArrowheads="1"/>
            </p:cNvSpPr>
            <p:nvPr/>
          </p:nvSpPr>
          <p:spPr bwMode="auto">
            <a:xfrm>
              <a:off x="192" y="192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7+2</a:t>
              </a:r>
            </a:p>
          </p:txBody>
        </p:sp>
        <p:sp>
          <p:nvSpPr>
            <p:cNvPr id="293976" name="Rectangle 88"/>
            <p:cNvSpPr>
              <a:spLocks noChangeArrowheads="1"/>
            </p:cNvSpPr>
            <p:nvPr/>
          </p:nvSpPr>
          <p:spPr bwMode="auto">
            <a:xfrm>
              <a:off x="192" y="230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6+1</a:t>
              </a:r>
            </a:p>
          </p:txBody>
        </p:sp>
      </p:grpSp>
      <p:grpSp>
        <p:nvGrpSpPr>
          <p:cNvPr id="293977" name="Group 89"/>
          <p:cNvGrpSpPr>
            <a:grpSpLocks/>
          </p:cNvGrpSpPr>
          <p:nvPr/>
        </p:nvGrpSpPr>
        <p:grpSpPr bwMode="auto">
          <a:xfrm>
            <a:off x="3352800" y="4572000"/>
            <a:ext cx="609600" cy="1219200"/>
            <a:chOff x="240" y="3312"/>
            <a:chExt cx="384" cy="768"/>
          </a:xfrm>
        </p:grpSpPr>
        <p:sp>
          <p:nvSpPr>
            <p:cNvPr id="293978" name="Rectangle 90"/>
            <p:cNvSpPr>
              <a:spLocks noChangeArrowheads="1"/>
            </p:cNvSpPr>
            <p:nvPr/>
          </p:nvSpPr>
          <p:spPr bwMode="auto">
            <a:xfrm>
              <a:off x="240" y="36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7+2</a:t>
              </a:r>
            </a:p>
          </p:txBody>
        </p:sp>
        <p:sp>
          <p:nvSpPr>
            <p:cNvPr id="293979" name="Rectangle 91"/>
            <p:cNvSpPr>
              <a:spLocks noChangeArrowheads="1"/>
            </p:cNvSpPr>
            <p:nvPr/>
          </p:nvSpPr>
          <p:spPr bwMode="auto">
            <a:xfrm>
              <a:off x="240" y="3312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6+1</a:t>
              </a:r>
            </a:p>
          </p:txBody>
        </p:sp>
      </p:grpSp>
      <p:sp>
        <p:nvSpPr>
          <p:cNvPr id="293980" name="Rectangle 92"/>
          <p:cNvSpPr>
            <a:spLocks noChangeArrowheads="1"/>
          </p:cNvSpPr>
          <p:nvPr/>
        </p:nvSpPr>
        <p:spPr bwMode="auto">
          <a:xfrm>
            <a:off x="2743200" y="5181600"/>
            <a:ext cx="609600" cy="6096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8+1</a:t>
            </a:r>
          </a:p>
        </p:txBody>
      </p:sp>
      <p:grpSp>
        <p:nvGrpSpPr>
          <p:cNvPr id="293981" name="Group 93"/>
          <p:cNvGrpSpPr>
            <a:grpSpLocks/>
          </p:cNvGrpSpPr>
          <p:nvPr/>
        </p:nvGrpSpPr>
        <p:grpSpPr bwMode="auto">
          <a:xfrm>
            <a:off x="2743200" y="2743200"/>
            <a:ext cx="609600" cy="1219200"/>
            <a:chOff x="144" y="2496"/>
            <a:chExt cx="384" cy="768"/>
          </a:xfrm>
        </p:grpSpPr>
        <p:sp>
          <p:nvSpPr>
            <p:cNvPr id="293982" name="Rectangle 94"/>
            <p:cNvSpPr>
              <a:spLocks noChangeArrowheads="1"/>
            </p:cNvSpPr>
            <p:nvPr/>
          </p:nvSpPr>
          <p:spPr bwMode="auto">
            <a:xfrm>
              <a:off x="144" y="2880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7+2</a:t>
              </a:r>
            </a:p>
          </p:txBody>
        </p:sp>
        <p:sp>
          <p:nvSpPr>
            <p:cNvPr id="293983" name="Rectangle 95"/>
            <p:cNvSpPr>
              <a:spLocks noChangeArrowheads="1"/>
            </p:cNvSpPr>
            <p:nvPr/>
          </p:nvSpPr>
          <p:spPr bwMode="auto">
            <a:xfrm>
              <a:off x="144" y="24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8+3</a:t>
              </a:r>
            </a:p>
          </p:txBody>
        </p:sp>
      </p:grpSp>
      <p:grpSp>
        <p:nvGrpSpPr>
          <p:cNvPr id="293984" name="Group 96"/>
          <p:cNvGrpSpPr>
            <a:grpSpLocks/>
          </p:cNvGrpSpPr>
          <p:nvPr/>
        </p:nvGrpSpPr>
        <p:grpSpPr bwMode="auto">
          <a:xfrm>
            <a:off x="3352800" y="5181600"/>
            <a:ext cx="1219200" cy="609600"/>
            <a:chOff x="1392" y="3792"/>
            <a:chExt cx="768" cy="384"/>
          </a:xfrm>
        </p:grpSpPr>
        <p:sp>
          <p:nvSpPr>
            <p:cNvPr id="293985" name="Rectangle 97"/>
            <p:cNvSpPr>
              <a:spLocks noChangeArrowheads="1"/>
            </p:cNvSpPr>
            <p:nvPr/>
          </p:nvSpPr>
          <p:spPr bwMode="auto">
            <a:xfrm>
              <a:off x="1392" y="3792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7+2</a:t>
              </a:r>
            </a:p>
          </p:txBody>
        </p:sp>
        <p:sp>
          <p:nvSpPr>
            <p:cNvPr id="293986" name="Rectangle 98"/>
            <p:cNvSpPr>
              <a:spLocks noChangeArrowheads="1"/>
            </p:cNvSpPr>
            <p:nvPr/>
          </p:nvSpPr>
          <p:spPr bwMode="auto">
            <a:xfrm>
              <a:off x="1776" y="3792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6+3</a:t>
              </a:r>
            </a:p>
          </p:txBody>
        </p:sp>
      </p:grpSp>
      <p:grpSp>
        <p:nvGrpSpPr>
          <p:cNvPr id="293987" name="Group 99"/>
          <p:cNvGrpSpPr>
            <a:grpSpLocks/>
          </p:cNvGrpSpPr>
          <p:nvPr/>
        </p:nvGrpSpPr>
        <p:grpSpPr bwMode="auto">
          <a:xfrm>
            <a:off x="3962400" y="5181600"/>
            <a:ext cx="1219200" cy="609600"/>
            <a:chOff x="1392" y="3792"/>
            <a:chExt cx="768" cy="384"/>
          </a:xfrm>
        </p:grpSpPr>
        <p:sp>
          <p:nvSpPr>
            <p:cNvPr id="293988" name="Rectangle 100"/>
            <p:cNvSpPr>
              <a:spLocks noChangeArrowheads="1"/>
            </p:cNvSpPr>
            <p:nvPr/>
          </p:nvSpPr>
          <p:spPr bwMode="auto">
            <a:xfrm>
              <a:off x="1392" y="3792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6+3</a:t>
              </a:r>
            </a:p>
          </p:txBody>
        </p:sp>
        <p:sp>
          <p:nvSpPr>
            <p:cNvPr id="293989" name="Rectangle 101"/>
            <p:cNvSpPr>
              <a:spLocks noChangeArrowheads="1"/>
            </p:cNvSpPr>
            <p:nvPr/>
          </p:nvSpPr>
          <p:spPr bwMode="auto">
            <a:xfrm>
              <a:off x="1776" y="3792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5+4</a:t>
              </a:r>
            </a:p>
          </p:txBody>
        </p:sp>
      </p:grpSp>
      <p:grpSp>
        <p:nvGrpSpPr>
          <p:cNvPr id="293990" name="Group 102"/>
          <p:cNvGrpSpPr>
            <a:grpSpLocks/>
          </p:cNvGrpSpPr>
          <p:nvPr/>
        </p:nvGrpSpPr>
        <p:grpSpPr bwMode="auto">
          <a:xfrm>
            <a:off x="4572000" y="5181600"/>
            <a:ext cx="1219200" cy="609600"/>
            <a:chOff x="4176" y="3744"/>
            <a:chExt cx="768" cy="384"/>
          </a:xfrm>
        </p:grpSpPr>
        <p:sp>
          <p:nvSpPr>
            <p:cNvPr id="293991" name="Rectangle 103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5+4</a:t>
              </a:r>
            </a:p>
          </p:txBody>
        </p:sp>
        <p:sp>
          <p:nvSpPr>
            <p:cNvPr id="293992" name="Rectangle 104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4+5</a:t>
              </a:r>
            </a:p>
          </p:txBody>
        </p:sp>
      </p:grpSp>
      <p:grpSp>
        <p:nvGrpSpPr>
          <p:cNvPr id="293993" name="Group 105"/>
          <p:cNvGrpSpPr>
            <a:grpSpLocks/>
          </p:cNvGrpSpPr>
          <p:nvPr/>
        </p:nvGrpSpPr>
        <p:grpSpPr bwMode="auto">
          <a:xfrm>
            <a:off x="5181600" y="5181600"/>
            <a:ext cx="1219200" cy="609600"/>
            <a:chOff x="4176" y="3744"/>
            <a:chExt cx="768" cy="384"/>
          </a:xfrm>
        </p:grpSpPr>
        <p:sp>
          <p:nvSpPr>
            <p:cNvPr id="293994" name="Rectangle 106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4+5</a:t>
              </a:r>
            </a:p>
          </p:txBody>
        </p:sp>
        <p:sp>
          <p:nvSpPr>
            <p:cNvPr id="293995" name="Rectangle 107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3+6</a:t>
              </a:r>
            </a:p>
          </p:txBody>
        </p:sp>
      </p:grpSp>
      <p:grpSp>
        <p:nvGrpSpPr>
          <p:cNvPr id="293996" name="Group 108"/>
          <p:cNvGrpSpPr>
            <a:grpSpLocks/>
          </p:cNvGrpSpPr>
          <p:nvPr/>
        </p:nvGrpSpPr>
        <p:grpSpPr bwMode="auto">
          <a:xfrm>
            <a:off x="5791200" y="5181600"/>
            <a:ext cx="1219200" cy="609600"/>
            <a:chOff x="4176" y="3744"/>
            <a:chExt cx="768" cy="384"/>
          </a:xfrm>
        </p:grpSpPr>
        <p:sp>
          <p:nvSpPr>
            <p:cNvPr id="293997" name="Rectangle 109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3+6</a:t>
              </a:r>
            </a:p>
          </p:txBody>
        </p:sp>
        <p:sp>
          <p:nvSpPr>
            <p:cNvPr id="293998" name="Rectangle 110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2+7</a:t>
              </a:r>
            </a:p>
          </p:txBody>
        </p:sp>
      </p:grpSp>
      <p:grpSp>
        <p:nvGrpSpPr>
          <p:cNvPr id="293999" name="Group 111"/>
          <p:cNvGrpSpPr>
            <a:grpSpLocks/>
          </p:cNvGrpSpPr>
          <p:nvPr/>
        </p:nvGrpSpPr>
        <p:grpSpPr bwMode="auto">
          <a:xfrm>
            <a:off x="2743200" y="2743200"/>
            <a:ext cx="1219200" cy="609600"/>
            <a:chOff x="4176" y="3744"/>
            <a:chExt cx="768" cy="384"/>
          </a:xfrm>
        </p:grpSpPr>
        <p:sp>
          <p:nvSpPr>
            <p:cNvPr id="294000" name="Rectangle 112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8+3</a:t>
              </a:r>
            </a:p>
          </p:txBody>
        </p:sp>
        <p:sp>
          <p:nvSpPr>
            <p:cNvPr id="294001" name="Rectangle 113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7+4</a:t>
              </a:r>
            </a:p>
          </p:txBody>
        </p:sp>
      </p:grpSp>
      <p:grpSp>
        <p:nvGrpSpPr>
          <p:cNvPr id="294002" name="Group 114"/>
          <p:cNvGrpSpPr>
            <a:grpSpLocks/>
          </p:cNvGrpSpPr>
          <p:nvPr/>
        </p:nvGrpSpPr>
        <p:grpSpPr bwMode="auto">
          <a:xfrm>
            <a:off x="3352800" y="2743200"/>
            <a:ext cx="1219200" cy="609600"/>
            <a:chOff x="4176" y="3744"/>
            <a:chExt cx="768" cy="384"/>
          </a:xfrm>
        </p:grpSpPr>
        <p:sp>
          <p:nvSpPr>
            <p:cNvPr id="294003" name="Rectangle 115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7+4</a:t>
              </a:r>
            </a:p>
          </p:txBody>
        </p:sp>
        <p:sp>
          <p:nvSpPr>
            <p:cNvPr id="294004" name="Rectangle 116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6+5</a:t>
              </a:r>
            </a:p>
          </p:txBody>
        </p:sp>
      </p:grpSp>
      <p:grpSp>
        <p:nvGrpSpPr>
          <p:cNvPr id="294005" name="Group 117"/>
          <p:cNvGrpSpPr>
            <a:grpSpLocks/>
          </p:cNvGrpSpPr>
          <p:nvPr/>
        </p:nvGrpSpPr>
        <p:grpSpPr bwMode="auto">
          <a:xfrm>
            <a:off x="3962400" y="2743200"/>
            <a:ext cx="1219200" cy="1219200"/>
            <a:chOff x="3552" y="240"/>
            <a:chExt cx="768" cy="768"/>
          </a:xfrm>
        </p:grpSpPr>
        <p:sp>
          <p:nvSpPr>
            <p:cNvPr id="294006" name="Rectangle 118"/>
            <p:cNvSpPr>
              <a:spLocks noChangeArrowheads="1"/>
            </p:cNvSpPr>
            <p:nvPr/>
          </p:nvSpPr>
          <p:spPr bwMode="auto">
            <a:xfrm>
              <a:off x="3552" y="6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5+6</a:t>
              </a:r>
            </a:p>
          </p:txBody>
        </p:sp>
        <p:grpSp>
          <p:nvGrpSpPr>
            <p:cNvPr id="294007" name="Group 119"/>
            <p:cNvGrpSpPr>
              <a:grpSpLocks/>
            </p:cNvGrpSpPr>
            <p:nvPr/>
          </p:nvGrpSpPr>
          <p:grpSpPr bwMode="auto">
            <a:xfrm>
              <a:off x="3552" y="240"/>
              <a:ext cx="768" cy="384"/>
              <a:chOff x="4176" y="3744"/>
              <a:chExt cx="768" cy="384"/>
            </a:xfrm>
          </p:grpSpPr>
          <p:sp>
            <p:nvSpPr>
              <p:cNvPr id="294008" name="Rectangle 120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384" cy="38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6+3</a:t>
                </a:r>
              </a:p>
            </p:txBody>
          </p:sp>
          <p:sp>
            <p:nvSpPr>
              <p:cNvPr id="294009" name="Rectangle 121"/>
              <p:cNvSpPr>
                <a:spLocks noChangeArrowheads="1"/>
              </p:cNvSpPr>
              <p:nvPr/>
            </p:nvSpPr>
            <p:spPr bwMode="auto">
              <a:xfrm>
                <a:off x="4560" y="3744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5+6</a:t>
                </a:r>
              </a:p>
            </p:txBody>
          </p:sp>
        </p:grpSp>
      </p:grpSp>
      <p:grpSp>
        <p:nvGrpSpPr>
          <p:cNvPr id="294010" name="Group 122"/>
          <p:cNvGrpSpPr>
            <a:grpSpLocks/>
          </p:cNvGrpSpPr>
          <p:nvPr/>
        </p:nvGrpSpPr>
        <p:grpSpPr bwMode="auto">
          <a:xfrm>
            <a:off x="6400800" y="5181600"/>
            <a:ext cx="1219200" cy="609600"/>
            <a:chOff x="4176" y="3744"/>
            <a:chExt cx="768" cy="384"/>
          </a:xfrm>
        </p:grpSpPr>
        <p:sp>
          <p:nvSpPr>
            <p:cNvPr id="294011" name="Rectangle 123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2+7</a:t>
              </a:r>
            </a:p>
          </p:txBody>
        </p:sp>
        <p:sp>
          <p:nvSpPr>
            <p:cNvPr id="294012" name="Rectangle 124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3+8</a:t>
              </a:r>
            </a:p>
          </p:txBody>
        </p:sp>
      </p:grpSp>
      <p:grpSp>
        <p:nvGrpSpPr>
          <p:cNvPr id="294013" name="Group 125"/>
          <p:cNvGrpSpPr>
            <a:grpSpLocks/>
          </p:cNvGrpSpPr>
          <p:nvPr/>
        </p:nvGrpSpPr>
        <p:grpSpPr bwMode="auto">
          <a:xfrm>
            <a:off x="4572000" y="2743200"/>
            <a:ext cx="1219200" cy="1219200"/>
            <a:chOff x="3552" y="240"/>
            <a:chExt cx="768" cy="768"/>
          </a:xfrm>
        </p:grpSpPr>
        <p:sp>
          <p:nvSpPr>
            <p:cNvPr id="294014" name="Rectangle 126"/>
            <p:cNvSpPr>
              <a:spLocks noChangeArrowheads="1"/>
            </p:cNvSpPr>
            <p:nvPr/>
          </p:nvSpPr>
          <p:spPr bwMode="auto">
            <a:xfrm>
              <a:off x="3552" y="6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4+7</a:t>
              </a:r>
            </a:p>
          </p:txBody>
        </p:sp>
        <p:grpSp>
          <p:nvGrpSpPr>
            <p:cNvPr id="294015" name="Group 127"/>
            <p:cNvGrpSpPr>
              <a:grpSpLocks/>
            </p:cNvGrpSpPr>
            <p:nvPr/>
          </p:nvGrpSpPr>
          <p:grpSpPr bwMode="auto">
            <a:xfrm>
              <a:off x="3552" y="240"/>
              <a:ext cx="768" cy="384"/>
              <a:chOff x="4176" y="3744"/>
              <a:chExt cx="768" cy="384"/>
            </a:xfrm>
          </p:grpSpPr>
          <p:sp>
            <p:nvSpPr>
              <p:cNvPr id="294016" name="Rectangle 128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384" cy="38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5+6</a:t>
                </a:r>
              </a:p>
            </p:txBody>
          </p:sp>
          <p:sp>
            <p:nvSpPr>
              <p:cNvPr id="294017" name="Rectangle 129"/>
              <p:cNvSpPr>
                <a:spLocks noChangeArrowheads="1"/>
              </p:cNvSpPr>
              <p:nvPr/>
            </p:nvSpPr>
            <p:spPr bwMode="auto">
              <a:xfrm>
                <a:off x="4560" y="3744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4+7</a:t>
                </a:r>
              </a:p>
            </p:txBody>
          </p:sp>
        </p:grpSp>
      </p:grpSp>
      <p:grpSp>
        <p:nvGrpSpPr>
          <p:cNvPr id="294018" name="Group 130"/>
          <p:cNvGrpSpPr>
            <a:grpSpLocks/>
          </p:cNvGrpSpPr>
          <p:nvPr/>
        </p:nvGrpSpPr>
        <p:grpSpPr bwMode="auto">
          <a:xfrm>
            <a:off x="5181600" y="2743200"/>
            <a:ext cx="1219200" cy="1219200"/>
            <a:chOff x="3552" y="240"/>
            <a:chExt cx="768" cy="768"/>
          </a:xfrm>
        </p:grpSpPr>
        <p:sp>
          <p:nvSpPr>
            <p:cNvPr id="294019" name="Rectangle 131"/>
            <p:cNvSpPr>
              <a:spLocks noChangeArrowheads="1"/>
            </p:cNvSpPr>
            <p:nvPr/>
          </p:nvSpPr>
          <p:spPr bwMode="auto">
            <a:xfrm>
              <a:off x="3552" y="6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3+8</a:t>
              </a:r>
            </a:p>
          </p:txBody>
        </p:sp>
        <p:grpSp>
          <p:nvGrpSpPr>
            <p:cNvPr id="294020" name="Group 132"/>
            <p:cNvGrpSpPr>
              <a:grpSpLocks/>
            </p:cNvGrpSpPr>
            <p:nvPr/>
          </p:nvGrpSpPr>
          <p:grpSpPr bwMode="auto">
            <a:xfrm>
              <a:off x="3552" y="240"/>
              <a:ext cx="768" cy="384"/>
              <a:chOff x="4176" y="3744"/>
              <a:chExt cx="768" cy="384"/>
            </a:xfrm>
          </p:grpSpPr>
          <p:sp>
            <p:nvSpPr>
              <p:cNvPr id="294021" name="Rectangle 133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384" cy="38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4+7</a:t>
                </a:r>
              </a:p>
            </p:txBody>
          </p:sp>
          <p:sp>
            <p:nvSpPr>
              <p:cNvPr id="294022" name="Rectangle 134"/>
              <p:cNvSpPr>
                <a:spLocks noChangeArrowheads="1"/>
              </p:cNvSpPr>
              <p:nvPr/>
            </p:nvSpPr>
            <p:spPr bwMode="auto">
              <a:xfrm>
                <a:off x="4560" y="3744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3+8</a:t>
                </a:r>
              </a:p>
            </p:txBody>
          </p:sp>
        </p:grpSp>
      </p:grpSp>
      <p:grpSp>
        <p:nvGrpSpPr>
          <p:cNvPr id="294023" name="Group 135"/>
          <p:cNvGrpSpPr>
            <a:grpSpLocks/>
          </p:cNvGrpSpPr>
          <p:nvPr/>
        </p:nvGrpSpPr>
        <p:grpSpPr bwMode="auto">
          <a:xfrm>
            <a:off x="5791200" y="2743200"/>
            <a:ext cx="1219200" cy="609600"/>
            <a:chOff x="240" y="3696"/>
            <a:chExt cx="768" cy="384"/>
          </a:xfrm>
        </p:grpSpPr>
        <p:sp>
          <p:nvSpPr>
            <p:cNvPr id="294024" name="Rectangle 136"/>
            <p:cNvSpPr>
              <a:spLocks noChangeArrowheads="1"/>
            </p:cNvSpPr>
            <p:nvPr/>
          </p:nvSpPr>
          <p:spPr bwMode="auto">
            <a:xfrm>
              <a:off x="240" y="3696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3+8</a:t>
              </a:r>
            </a:p>
          </p:txBody>
        </p:sp>
        <p:sp>
          <p:nvSpPr>
            <p:cNvPr id="294025" name="Rectangle 137"/>
            <p:cNvSpPr>
              <a:spLocks noChangeArrowheads="1"/>
            </p:cNvSpPr>
            <p:nvPr/>
          </p:nvSpPr>
          <p:spPr bwMode="auto">
            <a:xfrm>
              <a:off x="624" y="36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2+9</a:t>
              </a:r>
            </a:p>
          </p:txBody>
        </p:sp>
      </p:grpSp>
      <p:grpSp>
        <p:nvGrpSpPr>
          <p:cNvPr id="294026" name="Group 138"/>
          <p:cNvGrpSpPr>
            <a:grpSpLocks/>
          </p:cNvGrpSpPr>
          <p:nvPr/>
        </p:nvGrpSpPr>
        <p:grpSpPr bwMode="auto">
          <a:xfrm>
            <a:off x="6400800" y="2743200"/>
            <a:ext cx="1219200" cy="609600"/>
            <a:chOff x="240" y="3696"/>
            <a:chExt cx="768" cy="384"/>
          </a:xfrm>
        </p:grpSpPr>
        <p:sp>
          <p:nvSpPr>
            <p:cNvPr id="294027" name="Rectangle 139"/>
            <p:cNvSpPr>
              <a:spLocks noChangeArrowheads="1"/>
            </p:cNvSpPr>
            <p:nvPr/>
          </p:nvSpPr>
          <p:spPr bwMode="auto">
            <a:xfrm>
              <a:off x="240" y="3696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2+9</a:t>
              </a:r>
            </a:p>
          </p:txBody>
        </p:sp>
        <p:sp>
          <p:nvSpPr>
            <p:cNvPr id="294028" name="Rectangle 140"/>
            <p:cNvSpPr>
              <a:spLocks noChangeArrowheads="1"/>
            </p:cNvSpPr>
            <p:nvPr/>
          </p:nvSpPr>
          <p:spPr bwMode="auto">
            <a:xfrm>
              <a:off x="624" y="36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/>
                <a:t>3+10</a:t>
              </a:r>
            </a:p>
          </p:txBody>
        </p:sp>
      </p:grpSp>
      <p:grpSp>
        <p:nvGrpSpPr>
          <p:cNvPr id="294029" name="Group 141"/>
          <p:cNvGrpSpPr>
            <a:grpSpLocks/>
          </p:cNvGrpSpPr>
          <p:nvPr/>
        </p:nvGrpSpPr>
        <p:grpSpPr bwMode="auto">
          <a:xfrm>
            <a:off x="5181600" y="3352800"/>
            <a:ext cx="609600" cy="1219200"/>
            <a:chOff x="4416" y="192"/>
            <a:chExt cx="384" cy="768"/>
          </a:xfrm>
        </p:grpSpPr>
        <p:sp>
          <p:nvSpPr>
            <p:cNvPr id="294030" name="Rectangle 142"/>
            <p:cNvSpPr>
              <a:spLocks noChangeArrowheads="1"/>
            </p:cNvSpPr>
            <p:nvPr/>
          </p:nvSpPr>
          <p:spPr bwMode="auto">
            <a:xfrm>
              <a:off x="4416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2+9</a:t>
              </a:r>
            </a:p>
          </p:txBody>
        </p:sp>
        <p:sp>
          <p:nvSpPr>
            <p:cNvPr id="294031" name="Rectangle 143"/>
            <p:cNvSpPr>
              <a:spLocks noChangeArrowheads="1"/>
            </p:cNvSpPr>
            <p:nvPr/>
          </p:nvSpPr>
          <p:spPr bwMode="auto">
            <a:xfrm>
              <a:off x="4416" y="192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3+8</a:t>
              </a:r>
            </a:p>
          </p:txBody>
        </p:sp>
      </p:grpSp>
      <p:grpSp>
        <p:nvGrpSpPr>
          <p:cNvPr id="294032" name="Group 144"/>
          <p:cNvGrpSpPr>
            <a:grpSpLocks/>
          </p:cNvGrpSpPr>
          <p:nvPr/>
        </p:nvGrpSpPr>
        <p:grpSpPr bwMode="auto">
          <a:xfrm>
            <a:off x="5181600" y="3962400"/>
            <a:ext cx="1219200" cy="609600"/>
            <a:chOff x="4176" y="3744"/>
            <a:chExt cx="768" cy="384"/>
          </a:xfrm>
        </p:grpSpPr>
        <p:sp>
          <p:nvSpPr>
            <p:cNvPr id="294033" name="Rectangle 145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2+9</a:t>
              </a:r>
            </a:p>
          </p:txBody>
        </p:sp>
        <p:sp>
          <p:nvSpPr>
            <p:cNvPr id="294034" name="Rectangle 146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/>
                <a:t>1+10</a:t>
              </a:r>
            </a:p>
          </p:txBody>
        </p:sp>
      </p:grpSp>
      <p:grpSp>
        <p:nvGrpSpPr>
          <p:cNvPr id="294035" name="Group 147"/>
          <p:cNvGrpSpPr>
            <a:grpSpLocks/>
          </p:cNvGrpSpPr>
          <p:nvPr/>
        </p:nvGrpSpPr>
        <p:grpSpPr bwMode="auto">
          <a:xfrm>
            <a:off x="5791200" y="3962400"/>
            <a:ext cx="1219200" cy="609600"/>
            <a:chOff x="4176" y="3744"/>
            <a:chExt cx="768" cy="384"/>
          </a:xfrm>
        </p:grpSpPr>
        <p:sp>
          <p:nvSpPr>
            <p:cNvPr id="294036" name="Rectangle 148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/>
                <a:t>1+10</a:t>
              </a:r>
            </a:p>
          </p:txBody>
        </p:sp>
        <p:sp>
          <p:nvSpPr>
            <p:cNvPr id="294037" name="Rectangle 149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/>
                <a:t>0+11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54442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3795" y="304800"/>
            <a:ext cx="10353762" cy="970450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A* Search</a:t>
            </a:r>
          </a:p>
        </p:txBody>
      </p:sp>
      <p:sp>
        <p:nvSpPr>
          <p:cNvPr id="2160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108966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 </a:t>
            </a:r>
            <a:r>
              <a:rPr lang="en-US" altLang="en-US" sz="2400" dirty="0"/>
              <a:t>Evaluation function:</a:t>
            </a:r>
            <a:br>
              <a:rPr lang="en-US" altLang="en-US" sz="2400" dirty="0"/>
            </a:br>
            <a:br>
              <a:rPr lang="en-US" altLang="en-US" sz="1000" dirty="0"/>
            </a:br>
            <a:r>
              <a:rPr lang="en-US" altLang="en-US" sz="2400" dirty="0"/>
              <a:t>          </a:t>
            </a:r>
            <a:r>
              <a:rPr lang="en-US" altLang="en-US" sz="2400" dirty="0">
                <a:solidFill>
                  <a:srgbClr val="CC6600"/>
                </a:solidFill>
              </a:rPr>
              <a:t>f(N) = g(N) + h(N)</a:t>
            </a:r>
            <a:br>
              <a:rPr lang="en-US" altLang="en-US" sz="2400" dirty="0">
                <a:solidFill>
                  <a:srgbClr val="CC6600"/>
                </a:solidFill>
              </a:rPr>
            </a:br>
            <a:br>
              <a:rPr lang="en-US" altLang="en-US" sz="1000" dirty="0"/>
            </a:br>
            <a:r>
              <a:rPr lang="en-US" altLang="en-US" sz="2400" dirty="0"/>
              <a:t> where: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CC6600"/>
                </a:solidFill>
              </a:rPr>
              <a:t>g(N)</a:t>
            </a:r>
            <a:r>
              <a:rPr lang="en-US" altLang="en-US" sz="2000" dirty="0"/>
              <a:t> is the cost of the best path found so far to 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CC6600"/>
                </a:solidFill>
              </a:rPr>
              <a:t>h(N)</a:t>
            </a:r>
            <a:r>
              <a:rPr lang="en-US" altLang="en-US" sz="2000" dirty="0"/>
              <a:t> is an admissible heuristic</a:t>
            </a:r>
            <a:br>
              <a:rPr lang="en-US" altLang="en-US" sz="2000" dirty="0"/>
            </a:b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Then, best-first search with this evaluation function is called </a:t>
            </a:r>
            <a:r>
              <a:rPr lang="en-US" altLang="en-US" sz="2400" dirty="0">
                <a:solidFill>
                  <a:srgbClr val="3366FF"/>
                </a:solidFill>
              </a:rPr>
              <a:t>A* search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solidFill>
                <a:srgbClr val="3366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/>
              <a:t>Important AI algorithm developed by </a:t>
            </a:r>
            <a:r>
              <a:rPr lang="en-US" altLang="en-US" sz="2400" dirty="0" err="1"/>
              <a:t>Fikes</a:t>
            </a:r>
            <a:r>
              <a:rPr lang="en-US" altLang="en-US" sz="2400" dirty="0"/>
              <a:t> and Nilsson in early 70s.  Originally used in </a:t>
            </a:r>
            <a:r>
              <a:rPr lang="en-US" altLang="en-US" sz="2400" dirty="0" err="1"/>
              <a:t>Shakey</a:t>
            </a:r>
            <a:r>
              <a:rPr lang="en-US" altLang="en-US" sz="2400" dirty="0"/>
              <a:t> robot.</a:t>
            </a:r>
          </a:p>
        </p:txBody>
      </p:sp>
    </p:spTree>
    <p:extLst>
      <p:ext uri="{BB962C8B-B14F-4D97-AF65-F5344CB8AC3E}">
        <p14:creationId xmlns:p14="http://schemas.microsoft.com/office/powerpoint/2010/main" val="17127628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Admissible heuristic</a:t>
            </a:r>
          </a:p>
        </p:txBody>
      </p:sp>
      <p:sp>
        <p:nvSpPr>
          <p:cNvPr id="2099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 Let </a:t>
            </a:r>
            <a:r>
              <a:rPr lang="en-US" altLang="en-US" dirty="0">
                <a:solidFill>
                  <a:srgbClr val="CC6600"/>
                </a:solidFill>
              </a:rPr>
              <a:t>h*(N)</a:t>
            </a:r>
            <a:r>
              <a:rPr lang="en-US" altLang="en-US" dirty="0"/>
              <a:t> be the </a:t>
            </a:r>
            <a:r>
              <a:rPr lang="en-US" altLang="en-US" b="1" dirty="0"/>
              <a:t>true</a:t>
            </a:r>
            <a:r>
              <a:rPr lang="en-US" altLang="en-US" dirty="0"/>
              <a:t> cost of the optimal path from N to a goal node</a:t>
            </a:r>
            <a:br>
              <a:rPr lang="en-US" altLang="en-US" dirty="0"/>
            </a:br>
            <a:endParaRPr lang="en-US" altLang="en-US" sz="1400" dirty="0"/>
          </a:p>
          <a:p>
            <a:r>
              <a:rPr lang="en-US" altLang="en-US" dirty="0"/>
              <a:t> Heuristic </a:t>
            </a:r>
            <a:r>
              <a:rPr lang="en-US" altLang="en-US" dirty="0">
                <a:solidFill>
                  <a:srgbClr val="CC6600"/>
                </a:solidFill>
              </a:rPr>
              <a:t>h(N)</a:t>
            </a:r>
            <a:r>
              <a:rPr lang="en-US" altLang="en-US" dirty="0"/>
              <a:t> is </a:t>
            </a:r>
            <a:r>
              <a:rPr lang="en-US" altLang="en-US" dirty="0">
                <a:solidFill>
                  <a:schemeClr val="hlink"/>
                </a:solidFill>
              </a:rPr>
              <a:t>admissible</a:t>
            </a:r>
            <a:r>
              <a:rPr lang="en-US" altLang="en-US" dirty="0"/>
              <a:t> if: </a:t>
            </a:r>
            <a:br>
              <a:rPr lang="en-US" altLang="en-US" dirty="0"/>
            </a:br>
            <a:br>
              <a:rPr lang="en-US" altLang="en-US" sz="1000" dirty="0"/>
            </a:br>
            <a:r>
              <a:rPr lang="en-US" altLang="en-US" dirty="0"/>
              <a:t>            </a:t>
            </a:r>
            <a:r>
              <a:rPr lang="en-US" altLang="en-US" dirty="0">
                <a:solidFill>
                  <a:srgbClr val="CC6600"/>
                </a:solidFill>
              </a:rPr>
              <a:t>0 </a:t>
            </a:r>
            <a:r>
              <a:rPr lang="en-US" alt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dirty="0">
                <a:solidFill>
                  <a:srgbClr val="CC66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C6600"/>
                </a:solidFill>
              </a:rPr>
              <a:t>h(N) </a:t>
            </a:r>
            <a:r>
              <a:rPr lang="en-US" alt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dirty="0">
                <a:solidFill>
                  <a:srgbClr val="CC6600"/>
                </a:solidFill>
                <a:cs typeface="Times New Roman" panose="02020603050405020304" pitchFamily="18" charset="0"/>
              </a:rPr>
              <a:t> h*(N)</a:t>
            </a:r>
          </a:p>
          <a:p>
            <a:endParaRPr lang="en-US" altLang="en-US" sz="1400" dirty="0">
              <a:solidFill>
                <a:srgbClr val="CC6600"/>
              </a:solidFill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CC66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An admissible heuristic is always </a:t>
            </a:r>
            <a:r>
              <a:rPr lang="en-US" altLang="en-US" i="1" u="sng" dirty="0">
                <a:cs typeface="Times New Roman" panose="02020603050405020304" pitchFamily="18" charset="0"/>
              </a:rPr>
              <a:t>optimistic</a:t>
            </a:r>
          </a:p>
        </p:txBody>
      </p:sp>
    </p:spTree>
    <p:extLst>
      <p:ext uri="{BB962C8B-B14F-4D97-AF65-F5344CB8AC3E}">
        <p14:creationId xmlns:p14="http://schemas.microsoft.com/office/powerpoint/2010/main" val="58162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 l="14954" r="19626" b="61111"/>
          <a:stretch>
            <a:fillRect/>
          </a:stretch>
        </p:blipFill>
        <p:spPr bwMode="auto">
          <a:xfrm>
            <a:off x="3276600" y="2918823"/>
            <a:ext cx="7010400" cy="393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sz="3200"/>
              <a:t>Graph Representations using Data Structures</a:t>
            </a:r>
            <a:endParaRPr lang="en-US" sz="32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Adjacency Matrix Representation</a:t>
            </a:r>
          </a:p>
          <a:p>
            <a:pPr lvl="1"/>
            <a:r>
              <a:rPr lang="en-US" dirty="0"/>
              <a:t>Let G = (V,E), n = |V|, m = |E|, V = {v1, v2, …, </a:t>
            </a:r>
            <a:r>
              <a:rPr lang="en-US" dirty="0" err="1"/>
              <a:t>vn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 can be represented by an n 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dirty="0"/>
              <a:t> n matrix</a:t>
            </a:r>
          </a:p>
        </p:txBody>
      </p:sp>
      <p:sp>
        <p:nvSpPr>
          <p:cNvPr id="2970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162800" y="3174348"/>
            <a:ext cx="2667000" cy="213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Consistent Heuristic</a:t>
            </a:r>
          </a:p>
        </p:txBody>
      </p:sp>
      <p:sp>
        <p:nvSpPr>
          <p:cNvPr id="225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10353762" cy="4820751"/>
          </a:xfrm>
        </p:spPr>
        <p:txBody>
          <a:bodyPr/>
          <a:lstStyle/>
          <a:p>
            <a:r>
              <a:rPr lang="en-US" altLang="en-US" dirty="0"/>
              <a:t> The admissible heuristic h is </a:t>
            </a:r>
            <a:r>
              <a:rPr lang="en-US" altLang="en-US" dirty="0">
                <a:solidFill>
                  <a:srgbClr val="3366FF"/>
                </a:solidFill>
              </a:rPr>
              <a:t>consistent</a:t>
            </a:r>
            <a:r>
              <a:rPr lang="en-US" altLang="en-US" dirty="0"/>
              <a:t> (or satisfies the </a:t>
            </a:r>
            <a:r>
              <a:rPr lang="en-US" altLang="en-US" dirty="0">
                <a:solidFill>
                  <a:srgbClr val="3366FF"/>
                </a:solidFill>
              </a:rPr>
              <a:t>monotone restriction</a:t>
            </a:r>
            <a:r>
              <a:rPr lang="en-US" altLang="en-US" dirty="0"/>
              <a:t>) if for every node N and every successor N’ of N: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solidFill>
                  <a:srgbClr val="CC6600"/>
                </a:solidFill>
              </a:rPr>
              <a:t>h(N) </a:t>
            </a:r>
            <a:r>
              <a:rPr lang="en-US" altLang="en-US" sz="2800" b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dirty="0">
                <a:solidFill>
                  <a:srgbClr val="CC6600"/>
                </a:solidFill>
              </a:rPr>
              <a:t> c(N,N’) + h(N’)</a:t>
            </a:r>
            <a:br>
              <a:rPr lang="en-US" altLang="en-US" dirty="0"/>
            </a:br>
            <a:r>
              <a:rPr lang="en-US" altLang="en-US" dirty="0">
                <a:solidFill>
                  <a:srgbClr val="CC6600"/>
                </a:solidFill>
              </a:rPr>
              <a:t>h(Goal) </a:t>
            </a:r>
            <a:r>
              <a:rPr lang="en-US" altLang="en-US" sz="2800" b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dirty="0">
                <a:solidFill>
                  <a:srgbClr val="CC6600"/>
                </a:solidFill>
              </a:rPr>
              <a:t> 0</a:t>
            </a:r>
          </a:p>
          <a:p>
            <a:pPr marL="36900" indent="0">
              <a:buNone/>
            </a:pPr>
            <a:br>
              <a:rPr lang="en-US" altLang="en-US" dirty="0"/>
            </a:br>
            <a:r>
              <a:rPr lang="en-US" altLang="en-US" dirty="0"/>
              <a:t>	(triangular inequality)</a:t>
            </a:r>
          </a:p>
          <a:p>
            <a:pPr marL="36900" indent="0"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i="1" dirty="0"/>
              <a:t>h() is consistent -&gt; h() is admissible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i="1" dirty="0"/>
              <a:t>Converse not necessarily true. Can you prove this?</a:t>
            </a:r>
          </a:p>
        </p:txBody>
      </p:sp>
      <p:grpSp>
        <p:nvGrpSpPr>
          <p:cNvPr id="225297" name="Group 17"/>
          <p:cNvGrpSpPr>
            <a:grpSpLocks/>
          </p:cNvGrpSpPr>
          <p:nvPr/>
        </p:nvGrpSpPr>
        <p:grpSpPr bwMode="auto">
          <a:xfrm>
            <a:off x="7772401" y="3581400"/>
            <a:ext cx="1781175" cy="2133600"/>
            <a:chOff x="3888" y="2496"/>
            <a:chExt cx="1122" cy="1344"/>
          </a:xfrm>
        </p:grpSpPr>
        <p:grpSp>
          <p:nvGrpSpPr>
            <p:cNvPr id="225291" name="Group 11"/>
            <p:cNvGrpSpPr>
              <a:grpSpLocks/>
            </p:cNvGrpSpPr>
            <p:nvPr/>
          </p:nvGrpSpPr>
          <p:grpSpPr bwMode="auto">
            <a:xfrm>
              <a:off x="4272" y="2592"/>
              <a:ext cx="480" cy="1248"/>
              <a:chOff x="3840" y="2304"/>
              <a:chExt cx="480" cy="1248"/>
            </a:xfrm>
          </p:grpSpPr>
          <p:sp>
            <p:nvSpPr>
              <p:cNvPr id="225284" name="Oval 4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285" name="Oval 5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286" name="Oval 6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288" name="Line 8"/>
              <p:cNvSpPr>
                <a:spLocks noChangeShapeType="1"/>
              </p:cNvSpPr>
              <p:nvPr/>
            </p:nvSpPr>
            <p:spPr bwMode="auto">
              <a:xfrm flipH="1">
                <a:off x="3888" y="2400"/>
                <a:ext cx="192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289" name="Line 9"/>
              <p:cNvSpPr>
                <a:spLocks noChangeShapeType="1"/>
              </p:cNvSpPr>
              <p:nvPr/>
            </p:nvSpPr>
            <p:spPr bwMode="auto">
              <a:xfrm>
                <a:off x="3888" y="2976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290" name="Line 10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192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25292" name="Text Box 12"/>
            <p:cNvSpPr txBox="1">
              <a:spLocks noChangeArrowheads="1"/>
            </p:cNvSpPr>
            <p:nvPr/>
          </p:nvSpPr>
          <p:spPr bwMode="auto">
            <a:xfrm>
              <a:off x="4272" y="2496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</a:t>
              </a:r>
            </a:p>
          </p:txBody>
        </p:sp>
        <p:sp>
          <p:nvSpPr>
            <p:cNvPr id="225293" name="Text Box 13"/>
            <p:cNvSpPr txBox="1">
              <a:spLocks noChangeArrowheads="1"/>
            </p:cNvSpPr>
            <p:nvPr/>
          </p:nvSpPr>
          <p:spPr bwMode="auto">
            <a:xfrm>
              <a:off x="4032" y="307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N’</a:t>
              </a:r>
            </a:p>
          </p:txBody>
        </p:sp>
        <p:sp>
          <p:nvSpPr>
            <p:cNvPr id="225294" name="Text Box 14"/>
            <p:cNvSpPr txBox="1">
              <a:spLocks noChangeArrowheads="1"/>
            </p:cNvSpPr>
            <p:nvPr/>
          </p:nvSpPr>
          <p:spPr bwMode="auto">
            <a:xfrm>
              <a:off x="4608" y="3072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h(N)</a:t>
              </a:r>
            </a:p>
          </p:txBody>
        </p:sp>
        <p:sp>
          <p:nvSpPr>
            <p:cNvPr id="225295" name="Text Box 15"/>
            <p:cNvSpPr txBox="1">
              <a:spLocks noChangeArrowheads="1"/>
            </p:cNvSpPr>
            <p:nvPr/>
          </p:nvSpPr>
          <p:spPr bwMode="auto">
            <a:xfrm>
              <a:off x="4080" y="3408"/>
              <a:ext cx="4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h(N’)</a:t>
              </a:r>
            </a:p>
          </p:txBody>
        </p:sp>
        <p:sp>
          <p:nvSpPr>
            <p:cNvPr id="225296" name="Text Box 16"/>
            <p:cNvSpPr txBox="1">
              <a:spLocks noChangeArrowheads="1"/>
            </p:cNvSpPr>
            <p:nvPr/>
          </p:nvSpPr>
          <p:spPr bwMode="auto">
            <a:xfrm>
              <a:off x="3888" y="2784"/>
              <a:ext cx="57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c(N,N’)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0384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Claims</a:t>
            </a:r>
          </a:p>
        </p:txBody>
      </p:sp>
      <p:sp>
        <p:nvSpPr>
          <p:cNvPr id="2283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387476"/>
            <a:ext cx="7772400" cy="2568575"/>
          </a:xfrm>
        </p:spPr>
        <p:txBody>
          <a:bodyPr/>
          <a:lstStyle/>
          <a:p>
            <a:r>
              <a:rPr lang="en-US" altLang="en-US" sz="2800"/>
              <a:t>If h is consistent, then the function f along</a:t>
            </a:r>
            <a:br>
              <a:rPr lang="en-US" altLang="en-US" sz="2800"/>
            </a:br>
            <a:r>
              <a:rPr lang="en-US" altLang="en-US" sz="2800"/>
              <a:t>any path is non-decreasing:</a:t>
            </a:r>
            <a:br>
              <a:rPr lang="en-US" altLang="en-US" sz="2800"/>
            </a:br>
            <a:br>
              <a:rPr lang="en-US" altLang="en-US" sz="2800"/>
            </a:br>
            <a:r>
              <a:rPr lang="en-US" altLang="en-US" sz="2800"/>
              <a:t>  </a:t>
            </a:r>
            <a:r>
              <a:rPr lang="en-US" altLang="en-US"/>
              <a:t> </a:t>
            </a:r>
            <a:r>
              <a:rPr lang="en-US" altLang="en-US" sz="2400"/>
              <a:t>f(N) = g(N) + h(N)</a:t>
            </a:r>
            <a:br>
              <a:rPr lang="en-US" altLang="en-US" sz="2400"/>
            </a:br>
            <a:r>
              <a:rPr lang="en-US" altLang="en-US" sz="2400"/>
              <a:t>   f(N’) = g(N) +c(N,N’) + h(N’)</a:t>
            </a: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endParaRPr lang="en-US" altLang="en-US" sz="2800"/>
          </a:p>
        </p:txBody>
      </p:sp>
      <p:grpSp>
        <p:nvGrpSpPr>
          <p:cNvPr id="228356" name="Group 4"/>
          <p:cNvGrpSpPr>
            <a:grpSpLocks/>
          </p:cNvGrpSpPr>
          <p:nvPr/>
        </p:nvGrpSpPr>
        <p:grpSpPr bwMode="auto">
          <a:xfrm>
            <a:off x="7543801" y="2209800"/>
            <a:ext cx="1781175" cy="2133600"/>
            <a:chOff x="3888" y="2496"/>
            <a:chExt cx="1122" cy="1344"/>
          </a:xfrm>
        </p:grpSpPr>
        <p:grpSp>
          <p:nvGrpSpPr>
            <p:cNvPr id="228357" name="Group 5"/>
            <p:cNvGrpSpPr>
              <a:grpSpLocks/>
            </p:cNvGrpSpPr>
            <p:nvPr/>
          </p:nvGrpSpPr>
          <p:grpSpPr bwMode="auto">
            <a:xfrm>
              <a:off x="4272" y="2592"/>
              <a:ext cx="480" cy="1248"/>
              <a:chOff x="3840" y="2304"/>
              <a:chExt cx="480" cy="1248"/>
            </a:xfrm>
          </p:grpSpPr>
          <p:sp>
            <p:nvSpPr>
              <p:cNvPr id="228358" name="Oval 6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359" name="Oval 7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360" name="Oval 8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361" name="Line 9"/>
              <p:cNvSpPr>
                <a:spLocks noChangeShapeType="1"/>
              </p:cNvSpPr>
              <p:nvPr/>
            </p:nvSpPr>
            <p:spPr bwMode="auto">
              <a:xfrm flipH="1">
                <a:off x="3888" y="2400"/>
                <a:ext cx="192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8362" name="Line 10"/>
              <p:cNvSpPr>
                <a:spLocks noChangeShapeType="1"/>
              </p:cNvSpPr>
              <p:nvPr/>
            </p:nvSpPr>
            <p:spPr bwMode="auto">
              <a:xfrm>
                <a:off x="3888" y="2976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8363" name="Line 11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192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28364" name="Text Box 12"/>
            <p:cNvSpPr txBox="1">
              <a:spLocks noChangeArrowheads="1"/>
            </p:cNvSpPr>
            <p:nvPr/>
          </p:nvSpPr>
          <p:spPr bwMode="auto">
            <a:xfrm>
              <a:off x="4272" y="2496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</a:t>
              </a:r>
            </a:p>
          </p:txBody>
        </p:sp>
        <p:sp>
          <p:nvSpPr>
            <p:cNvPr id="228365" name="Text Box 13"/>
            <p:cNvSpPr txBox="1">
              <a:spLocks noChangeArrowheads="1"/>
            </p:cNvSpPr>
            <p:nvPr/>
          </p:nvSpPr>
          <p:spPr bwMode="auto">
            <a:xfrm>
              <a:off x="4032" y="307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N’</a:t>
              </a:r>
            </a:p>
          </p:txBody>
        </p:sp>
        <p:sp>
          <p:nvSpPr>
            <p:cNvPr id="228366" name="Text Box 14"/>
            <p:cNvSpPr txBox="1">
              <a:spLocks noChangeArrowheads="1"/>
            </p:cNvSpPr>
            <p:nvPr/>
          </p:nvSpPr>
          <p:spPr bwMode="auto">
            <a:xfrm>
              <a:off x="4608" y="3072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h(N)</a:t>
              </a:r>
            </a:p>
          </p:txBody>
        </p:sp>
        <p:sp>
          <p:nvSpPr>
            <p:cNvPr id="228367" name="Text Box 15"/>
            <p:cNvSpPr txBox="1">
              <a:spLocks noChangeArrowheads="1"/>
            </p:cNvSpPr>
            <p:nvPr/>
          </p:nvSpPr>
          <p:spPr bwMode="auto">
            <a:xfrm>
              <a:off x="4080" y="3408"/>
              <a:ext cx="4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h(N’)</a:t>
              </a:r>
            </a:p>
          </p:txBody>
        </p:sp>
        <p:sp>
          <p:nvSpPr>
            <p:cNvPr id="228368" name="Text Box 16"/>
            <p:cNvSpPr txBox="1">
              <a:spLocks noChangeArrowheads="1"/>
            </p:cNvSpPr>
            <p:nvPr/>
          </p:nvSpPr>
          <p:spPr bwMode="auto">
            <a:xfrm>
              <a:off x="3888" y="2784"/>
              <a:ext cx="57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c(N,N’)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10684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Claims</a:t>
            </a:r>
          </a:p>
        </p:txBody>
      </p:sp>
      <p:sp>
        <p:nvSpPr>
          <p:cNvPr id="2314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387476"/>
            <a:ext cx="7772400" cy="3394075"/>
          </a:xfrm>
        </p:spPr>
        <p:txBody>
          <a:bodyPr/>
          <a:lstStyle/>
          <a:p>
            <a:r>
              <a:rPr lang="en-US" altLang="en-US" sz="2800"/>
              <a:t>If h is consistent, then the function f along</a:t>
            </a:r>
            <a:br>
              <a:rPr lang="en-US" altLang="en-US" sz="2800"/>
            </a:br>
            <a:r>
              <a:rPr lang="en-US" altLang="en-US" sz="2800"/>
              <a:t>any path is non-decreasing:</a:t>
            </a:r>
            <a:br>
              <a:rPr lang="en-US" altLang="en-US" sz="2800"/>
            </a:br>
            <a:br>
              <a:rPr lang="en-US" altLang="en-US" sz="2800"/>
            </a:br>
            <a:r>
              <a:rPr lang="en-US" altLang="en-US" sz="2800"/>
              <a:t>  </a:t>
            </a:r>
            <a:r>
              <a:rPr lang="en-US" altLang="en-US"/>
              <a:t> </a:t>
            </a:r>
            <a:r>
              <a:rPr lang="en-US" altLang="en-US" sz="2400"/>
              <a:t>f(N) = g(N) + h(N)</a:t>
            </a:r>
            <a:br>
              <a:rPr lang="en-US" altLang="en-US" sz="2400"/>
            </a:br>
            <a:r>
              <a:rPr lang="en-US" altLang="en-US" sz="2400"/>
              <a:t>   f(N’) = g(N) +c(N,N’) + h(N’)</a:t>
            </a:r>
            <a:br>
              <a:rPr lang="en-US" altLang="en-US" sz="2400"/>
            </a:br>
            <a:r>
              <a:rPr lang="en-US" altLang="en-US" sz="2400"/>
              <a:t>   h(N)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400"/>
              <a:t> c(N,N’) + h(N’)</a:t>
            </a:r>
            <a:br>
              <a:rPr lang="en-US" altLang="en-US" sz="2400"/>
            </a:br>
            <a:r>
              <a:rPr lang="en-US" altLang="en-US" sz="2400"/>
              <a:t>   f(N)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2400"/>
              <a:t>f(N’)</a:t>
            </a:r>
            <a:r>
              <a:rPr lang="en-US" altLang="en-US" sz="2800"/>
              <a:t> </a:t>
            </a:r>
          </a:p>
          <a:p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endParaRPr lang="en-US" altLang="en-US" sz="2800"/>
          </a:p>
        </p:txBody>
      </p:sp>
      <p:grpSp>
        <p:nvGrpSpPr>
          <p:cNvPr id="231428" name="Group 4"/>
          <p:cNvGrpSpPr>
            <a:grpSpLocks/>
          </p:cNvGrpSpPr>
          <p:nvPr/>
        </p:nvGrpSpPr>
        <p:grpSpPr bwMode="auto">
          <a:xfrm>
            <a:off x="7543801" y="2209800"/>
            <a:ext cx="1781175" cy="2133600"/>
            <a:chOff x="3888" y="2496"/>
            <a:chExt cx="1122" cy="1344"/>
          </a:xfrm>
        </p:grpSpPr>
        <p:grpSp>
          <p:nvGrpSpPr>
            <p:cNvPr id="231429" name="Group 5"/>
            <p:cNvGrpSpPr>
              <a:grpSpLocks/>
            </p:cNvGrpSpPr>
            <p:nvPr/>
          </p:nvGrpSpPr>
          <p:grpSpPr bwMode="auto">
            <a:xfrm>
              <a:off x="4272" y="2592"/>
              <a:ext cx="480" cy="1248"/>
              <a:chOff x="3840" y="2304"/>
              <a:chExt cx="480" cy="1248"/>
            </a:xfrm>
          </p:grpSpPr>
          <p:sp>
            <p:nvSpPr>
              <p:cNvPr id="231430" name="Oval 6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31" name="Oval 7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32" name="Oval 8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33" name="Line 9"/>
              <p:cNvSpPr>
                <a:spLocks noChangeShapeType="1"/>
              </p:cNvSpPr>
              <p:nvPr/>
            </p:nvSpPr>
            <p:spPr bwMode="auto">
              <a:xfrm flipH="1">
                <a:off x="3888" y="2400"/>
                <a:ext cx="192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1434" name="Line 10"/>
              <p:cNvSpPr>
                <a:spLocks noChangeShapeType="1"/>
              </p:cNvSpPr>
              <p:nvPr/>
            </p:nvSpPr>
            <p:spPr bwMode="auto">
              <a:xfrm>
                <a:off x="3888" y="2976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1435" name="Line 11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192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31436" name="Text Box 12"/>
            <p:cNvSpPr txBox="1">
              <a:spLocks noChangeArrowheads="1"/>
            </p:cNvSpPr>
            <p:nvPr/>
          </p:nvSpPr>
          <p:spPr bwMode="auto">
            <a:xfrm>
              <a:off x="4272" y="2496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</a:t>
              </a:r>
            </a:p>
          </p:txBody>
        </p:sp>
        <p:sp>
          <p:nvSpPr>
            <p:cNvPr id="231437" name="Text Box 13"/>
            <p:cNvSpPr txBox="1">
              <a:spLocks noChangeArrowheads="1"/>
            </p:cNvSpPr>
            <p:nvPr/>
          </p:nvSpPr>
          <p:spPr bwMode="auto">
            <a:xfrm>
              <a:off x="4032" y="307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N’</a:t>
              </a:r>
            </a:p>
          </p:txBody>
        </p:sp>
        <p:sp>
          <p:nvSpPr>
            <p:cNvPr id="231438" name="Text Box 14"/>
            <p:cNvSpPr txBox="1">
              <a:spLocks noChangeArrowheads="1"/>
            </p:cNvSpPr>
            <p:nvPr/>
          </p:nvSpPr>
          <p:spPr bwMode="auto">
            <a:xfrm>
              <a:off x="4608" y="3072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h(N)</a:t>
              </a:r>
            </a:p>
          </p:txBody>
        </p:sp>
        <p:sp>
          <p:nvSpPr>
            <p:cNvPr id="231439" name="Text Box 15"/>
            <p:cNvSpPr txBox="1">
              <a:spLocks noChangeArrowheads="1"/>
            </p:cNvSpPr>
            <p:nvPr/>
          </p:nvSpPr>
          <p:spPr bwMode="auto">
            <a:xfrm>
              <a:off x="4080" y="3408"/>
              <a:ext cx="4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h(N’)</a:t>
              </a:r>
            </a:p>
          </p:txBody>
        </p:sp>
        <p:sp>
          <p:nvSpPr>
            <p:cNvPr id="231440" name="Text Box 16"/>
            <p:cNvSpPr txBox="1">
              <a:spLocks noChangeArrowheads="1"/>
            </p:cNvSpPr>
            <p:nvPr/>
          </p:nvSpPr>
          <p:spPr bwMode="auto">
            <a:xfrm>
              <a:off x="3888" y="2784"/>
              <a:ext cx="57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c(N,N’)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9680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Claims</a:t>
            </a:r>
          </a:p>
        </p:txBody>
      </p:sp>
      <p:sp>
        <p:nvSpPr>
          <p:cNvPr id="230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If h is consistent, then the function f along</a:t>
            </a:r>
            <a:br>
              <a:rPr lang="en-US" altLang="en-US" sz="2800"/>
            </a:br>
            <a:r>
              <a:rPr lang="en-US" altLang="en-US" sz="2800"/>
              <a:t>any path is non-decreasing:</a:t>
            </a:r>
            <a:br>
              <a:rPr lang="en-US" altLang="en-US" sz="2800"/>
            </a:br>
            <a:br>
              <a:rPr lang="en-US" altLang="en-US" sz="2800"/>
            </a:br>
            <a:r>
              <a:rPr lang="en-US" altLang="en-US" sz="2800"/>
              <a:t>  </a:t>
            </a:r>
            <a:r>
              <a:rPr lang="en-US" altLang="en-US"/>
              <a:t> </a:t>
            </a:r>
            <a:r>
              <a:rPr lang="en-US" altLang="en-US" sz="2400"/>
              <a:t>f(N) = g(N) + h(N)</a:t>
            </a:r>
            <a:br>
              <a:rPr lang="en-US" altLang="en-US" sz="2400"/>
            </a:br>
            <a:r>
              <a:rPr lang="en-US" altLang="en-US" sz="2400"/>
              <a:t>   f(N’) = g(N) +c(N,N’) + h(N’)</a:t>
            </a:r>
            <a:br>
              <a:rPr lang="en-US" altLang="en-US" sz="2400"/>
            </a:br>
            <a:r>
              <a:rPr lang="en-US" altLang="en-US" sz="2400"/>
              <a:t>   h(N)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400"/>
              <a:t> c(N,N’) + h(N’)</a:t>
            </a:r>
            <a:br>
              <a:rPr lang="en-US" altLang="en-US" sz="2400"/>
            </a:br>
            <a:r>
              <a:rPr lang="en-US" altLang="en-US" sz="2400"/>
              <a:t>   f(N)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2400"/>
              <a:t>f(N’)</a:t>
            </a:r>
            <a:r>
              <a:rPr lang="en-US" altLang="en-US" sz="2800"/>
              <a:t> 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If h is consistent, then whenever A* expands a node it has already found an optimal path to the state associated with this node</a:t>
            </a:r>
          </a:p>
        </p:txBody>
      </p:sp>
      <p:grpSp>
        <p:nvGrpSpPr>
          <p:cNvPr id="230404" name="Group 4"/>
          <p:cNvGrpSpPr>
            <a:grpSpLocks/>
          </p:cNvGrpSpPr>
          <p:nvPr/>
        </p:nvGrpSpPr>
        <p:grpSpPr bwMode="auto">
          <a:xfrm>
            <a:off x="7543801" y="2209800"/>
            <a:ext cx="1781175" cy="2133600"/>
            <a:chOff x="3888" y="2496"/>
            <a:chExt cx="1122" cy="1344"/>
          </a:xfrm>
        </p:grpSpPr>
        <p:grpSp>
          <p:nvGrpSpPr>
            <p:cNvPr id="230405" name="Group 5"/>
            <p:cNvGrpSpPr>
              <a:grpSpLocks/>
            </p:cNvGrpSpPr>
            <p:nvPr/>
          </p:nvGrpSpPr>
          <p:grpSpPr bwMode="auto">
            <a:xfrm>
              <a:off x="4272" y="2592"/>
              <a:ext cx="480" cy="1248"/>
              <a:chOff x="3840" y="2304"/>
              <a:chExt cx="480" cy="1248"/>
            </a:xfrm>
          </p:grpSpPr>
          <p:sp>
            <p:nvSpPr>
              <p:cNvPr id="230406" name="Oval 6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07" name="Oval 7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08" name="Oval 8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09" name="Line 9"/>
              <p:cNvSpPr>
                <a:spLocks noChangeShapeType="1"/>
              </p:cNvSpPr>
              <p:nvPr/>
            </p:nvSpPr>
            <p:spPr bwMode="auto">
              <a:xfrm flipH="1">
                <a:off x="3888" y="2400"/>
                <a:ext cx="192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0410" name="Line 10"/>
              <p:cNvSpPr>
                <a:spLocks noChangeShapeType="1"/>
              </p:cNvSpPr>
              <p:nvPr/>
            </p:nvSpPr>
            <p:spPr bwMode="auto">
              <a:xfrm>
                <a:off x="3888" y="2976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0411" name="Line 11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192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30412" name="Text Box 12"/>
            <p:cNvSpPr txBox="1">
              <a:spLocks noChangeArrowheads="1"/>
            </p:cNvSpPr>
            <p:nvPr/>
          </p:nvSpPr>
          <p:spPr bwMode="auto">
            <a:xfrm>
              <a:off x="4272" y="2496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</a:t>
              </a:r>
            </a:p>
          </p:txBody>
        </p:sp>
        <p:sp>
          <p:nvSpPr>
            <p:cNvPr id="230413" name="Text Box 13"/>
            <p:cNvSpPr txBox="1">
              <a:spLocks noChangeArrowheads="1"/>
            </p:cNvSpPr>
            <p:nvPr/>
          </p:nvSpPr>
          <p:spPr bwMode="auto">
            <a:xfrm>
              <a:off x="4032" y="307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N’</a:t>
              </a:r>
            </a:p>
          </p:txBody>
        </p:sp>
        <p:sp>
          <p:nvSpPr>
            <p:cNvPr id="230414" name="Text Box 14"/>
            <p:cNvSpPr txBox="1">
              <a:spLocks noChangeArrowheads="1"/>
            </p:cNvSpPr>
            <p:nvPr/>
          </p:nvSpPr>
          <p:spPr bwMode="auto">
            <a:xfrm>
              <a:off x="4608" y="3072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h(N)</a:t>
              </a:r>
            </a:p>
          </p:txBody>
        </p:sp>
        <p:sp>
          <p:nvSpPr>
            <p:cNvPr id="230415" name="Text Box 15"/>
            <p:cNvSpPr txBox="1">
              <a:spLocks noChangeArrowheads="1"/>
            </p:cNvSpPr>
            <p:nvPr/>
          </p:nvSpPr>
          <p:spPr bwMode="auto">
            <a:xfrm>
              <a:off x="4080" y="3408"/>
              <a:ext cx="4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h(N’)</a:t>
              </a:r>
            </a:p>
          </p:txBody>
        </p:sp>
        <p:sp>
          <p:nvSpPr>
            <p:cNvPr id="230416" name="Text Box 16"/>
            <p:cNvSpPr txBox="1">
              <a:spLocks noChangeArrowheads="1"/>
            </p:cNvSpPr>
            <p:nvPr/>
          </p:nvSpPr>
          <p:spPr bwMode="auto">
            <a:xfrm>
              <a:off x="3888" y="2784"/>
              <a:ext cx="57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c(N,N’)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6617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Back to the Puzzle!</a:t>
            </a:r>
          </a:p>
        </p:txBody>
      </p:sp>
      <p:pic>
        <p:nvPicPr>
          <p:cNvPr id="1026" name="Picture 2" descr="http://www.playerzblog.com/wp-content/uploads/2009/12/slide-puzzle-picture-game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574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3321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8229600" cy="1143000"/>
          </a:xfrm>
        </p:spPr>
        <p:txBody>
          <a:bodyPr/>
          <a:lstStyle/>
          <a:p>
            <a: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Optimality of A*</a:t>
            </a:r>
          </a:p>
        </p:txBody>
      </p:sp>
      <p:sp>
        <p:nvSpPr>
          <p:cNvPr id="296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 Theorem:  </a:t>
            </a:r>
            <a:r>
              <a:rPr lang="en-US" altLang="en-US" b="1" dirty="0"/>
              <a:t>If </a:t>
            </a:r>
            <a:r>
              <a:rPr lang="en-US" altLang="en-US" dirty="0"/>
              <a:t>h(n) is admissible</a:t>
            </a:r>
            <a:r>
              <a:rPr lang="en-US" altLang="en-US" i="1" dirty="0"/>
              <a:t>, </a:t>
            </a:r>
            <a:r>
              <a:rPr lang="en-US" altLang="en-US" dirty="0"/>
              <a:t>then A* is optimal.</a:t>
            </a:r>
          </a:p>
          <a:p>
            <a:endParaRPr lang="en-US" altLang="en-US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Corollary: If h(n) is not admissible, then A* is not necessarily optimal</a:t>
            </a:r>
          </a:p>
          <a:p>
            <a:pPr lvl="1"/>
            <a:r>
              <a:rPr lang="en-US" altLang="en-US" i="1" dirty="0">
                <a:cs typeface="Times New Roman" panose="02020603050405020304" pitchFamily="18" charset="0"/>
                <a:sym typeface="Symbol" panose="05050102010706020507" pitchFamily="18" charset="2"/>
              </a:rPr>
              <a:t>Can you find a counter-example to prove this claim?</a:t>
            </a:r>
          </a:p>
          <a:p>
            <a:pPr lvl="1"/>
            <a:endParaRPr lang="en-US" altLang="en-US" i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i="1" dirty="0">
                <a:cs typeface="Times New Roman" panose="02020603050405020304" pitchFamily="18" charset="0"/>
                <a:sym typeface="Symbol" panose="05050102010706020507" pitchFamily="18" charset="2"/>
              </a:rPr>
              <a:t>Work on this in pairs. Give me:</a:t>
            </a:r>
          </a:p>
          <a:p>
            <a:pPr lvl="1"/>
            <a:r>
              <a:rPr lang="en-US" altLang="en-US" i="1" dirty="0">
                <a:cs typeface="Times New Roman" panose="02020603050405020304" pitchFamily="18" charset="0"/>
                <a:sym typeface="Symbol" panose="05050102010706020507" pitchFamily="18" charset="2"/>
              </a:rPr>
              <a:t>1. A counter-example to the corollary above</a:t>
            </a:r>
          </a:p>
          <a:p>
            <a:pPr lvl="1"/>
            <a:r>
              <a:rPr lang="en-US" altLang="en-US" i="1" dirty="0">
                <a:cs typeface="Times New Roman" panose="02020603050405020304" pitchFamily="18" charset="0"/>
                <a:sym typeface="Symbol" panose="05050102010706020507" pitchFamily="18" charset="2"/>
              </a:rPr>
              <a:t>2. A intuitive proof of the theorem above</a:t>
            </a:r>
          </a:p>
          <a:p>
            <a:pPr lvl="1"/>
            <a:endParaRPr lang="en-US" altLang="en-US" i="1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631479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Heuristic</a:t>
            </a:r>
            <a: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Accuracy</a:t>
            </a:r>
          </a:p>
        </p:txBody>
      </p:sp>
      <p:sp>
        <p:nvSpPr>
          <p:cNvPr id="234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924800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CC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h(N) = 0 for all nodes is admissible and consistent. Hence, breadth-first and uniform-cost are particular A* !!!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Let </a:t>
            </a:r>
            <a:r>
              <a:rPr lang="en-US" altLang="en-US" sz="2800">
                <a:solidFill>
                  <a:srgbClr val="CC6600"/>
                </a:solidFill>
              </a:rPr>
              <a:t>h</a:t>
            </a:r>
            <a:r>
              <a:rPr lang="en-US" altLang="en-US">
                <a:solidFill>
                  <a:srgbClr val="CC6600"/>
                </a:solidFill>
              </a:rPr>
              <a:t>1</a:t>
            </a:r>
            <a:r>
              <a:rPr lang="en-US" altLang="en-US" sz="2800"/>
              <a:t> and </a:t>
            </a:r>
            <a:r>
              <a:rPr lang="en-US" altLang="en-US" sz="2800">
                <a:solidFill>
                  <a:srgbClr val="CC6600"/>
                </a:solidFill>
              </a:rPr>
              <a:t>h</a:t>
            </a:r>
            <a:r>
              <a:rPr lang="en-US" altLang="en-US">
                <a:solidFill>
                  <a:srgbClr val="CC6600"/>
                </a:solidFill>
              </a:rPr>
              <a:t>2</a:t>
            </a:r>
            <a:r>
              <a:rPr lang="en-US" altLang="en-US" sz="2800"/>
              <a:t> be two admissible and consistent heuristics such that for all nodes N: </a:t>
            </a:r>
            <a:r>
              <a:rPr lang="en-US" altLang="en-US" sz="2800">
                <a:solidFill>
                  <a:srgbClr val="CC6600"/>
                </a:solidFill>
              </a:rPr>
              <a:t>h</a:t>
            </a:r>
            <a:r>
              <a:rPr lang="en-US" altLang="en-US">
                <a:solidFill>
                  <a:srgbClr val="CC6600"/>
                </a:solidFill>
              </a:rPr>
              <a:t>1</a:t>
            </a:r>
            <a:r>
              <a:rPr lang="en-US" altLang="en-US" sz="2800">
                <a:solidFill>
                  <a:srgbClr val="CC6600"/>
                </a:solidFill>
              </a:rPr>
              <a:t>(N) </a:t>
            </a:r>
            <a:r>
              <a:rPr lang="en-US" altLang="en-US" sz="2800" b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800">
                <a:solidFill>
                  <a:srgbClr val="CC6600"/>
                </a:solidFill>
              </a:rPr>
              <a:t> h</a:t>
            </a:r>
            <a:r>
              <a:rPr lang="en-US" altLang="en-US">
                <a:solidFill>
                  <a:srgbClr val="CC6600"/>
                </a:solidFill>
              </a:rPr>
              <a:t>2</a:t>
            </a:r>
            <a:r>
              <a:rPr lang="en-US" altLang="en-US" sz="2800">
                <a:solidFill>
                  <a:srgbClr val="CC6600"/>
                </a:solidFill>
              </a:rPr>
              <a:t>(N)</a:t>
            </a:r>
            <a:r>
              <a:rPr lang="en-US" altLang="en-US" sz="2800"/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Then, every node expanded by A* using h</a:t>
            </a:r>
            <a:r>
              <a:rPr lang="en-US" altLang="en-US"/>
              <a:t>2</a:t>
            </a:r>
            <a:r>
              <a:rPr lang="en-US" altLang="en-US" sz="2800"/>
              <a:t> is also expanded by A* using h</a:t>
            </a:r>
            <a:r>
              <a:rPr lang="en-US" altLang="en-US"/>
              <a:t>1</a:t>
            </a:r>
            <a:r>
              <a:rPr lang="en-US" altLang="en-US" sz="280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h</a:t>
            </a:r>
            <a:r>
              <a:rPr lang="en-US" altLang="en-US"/>
              <a:t>2</a:t>
            </a:r>
            <a:r>
              <a:rPr lang="en-US" altLang="en-US" sz="2800"/>
              <a:t> is</a:t>
            </a:r>
            <a:r>
              <a:rPr lang="en-US" altLang="en-US" sz="2800">
                <a:solidFill>
                  <a:srgbClr val="3366FF"/>
                </a:solidFill>
              </a:rPr>
              <a:t> more informed </a:t>
            </a:r>
            <a:r>
              <a:rPr lang="en-US" altLang="en-US" sz="2800"/>
              <a:t>than h</a:t>
            </a:r>
            <a:r>
              <a:rPr lang="en-US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825721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A* | Summary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981200" y="1981200"/>
            <a:ext cx="38100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/>
              <a:t>Uses both heuristic cost and given cost to order the open list</a:t>
            </a:r>
          </a:p>
          <a:p>
            <a:pPr eaLnBrk="1" hangingPunct="1"/>
            <a:endParaRPr lang="en-US" sz="1600"/>
          </a:p>
          <a:p>
            <a:pPr eaLnBrk="1" hangingPunct="1"/>
            <a:r>
              <a:rPr lang="en-US"/>
              <a:t>Final Cost = Given Cost + (Heuristic Cost * Heuristic Weight)</a:t>
            </a:r>
            <a:r>
              <a:rPr lang="en-US" sz="1800"/>
              <a:t> 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Avoids Best-First trap!</a:t>
            </a:r>
          </a:p>
          <a:p>
            <a:pPr eaLnBrk="1" hangingPunct="1"/>
            <a:endParaRPr lang="en-US"/>
          </a:p>
        </p:txBody>
      </p:sp>
      <p:sp>
        <p:nvSpPr>
          <p:cNvPr id="19460" name="Content Placeholder 5"/>
          <p:cNvSpPr>
            <a:spLocks noGrp="1"/>
          </p:cNvSpPr>
          <p:nvPr>
            <p:ph sz="half" idx="2"/>
          </p:nvPr>
        </p:nvSpPr>
        <p:spPr>
          <a:xfrm>
            <a:off x="6248400" y="2017713"/>
            <a:ext cx="4230688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/>
              <a:t>Heuristic search</a:t>
            </a:r>
          </a:p>
          <a:p>
            <a:pPr eaLnBrk="1" hangingPunct="1"/>
            <a:r>
              <a:rPr lang="en-US" sz="2400" dirty="0"/>
              <a:t>On average, uses fewer resources than </a:t>
            </a:r>
            <a:r>
              <a:rPr lang="en-US" sz="2400" dirty="0" err="1"/>
              <a:t>Dijkstra</a:t>
            </a:r>
            <a:r>
              <a:rPr lang="en-US" sz="2400" dirty="0"/>
              <a:t> and Breadth-First</a:t>
            </a:r>
          </a:p>
          <a:p>
            <a:pPr eaLnBrk="1" hangingPunct="1"/>
            <a:r>
              <a:rPr lang="en-US" sz="2400" i="1" dirty="0"/>
              <a:t>Admissible</a:t>
            </a:r>
            <a:r>
              <a:rPr lang="en-US" sz="2400" dirty="0"/>
              <a:t> heuristic</a:t>
            </a:r>
          </a:p>
          <a:p>
            <a:pPr lvl="1" eaLnBrk="1" hangingPunct="1"/>
            <a:r>
              <a:rPr lang="en-US" sz="2000" dirty="0"/>
              <a:t>Can never overestimate the cost</a:t>
            </a:r>
          </a:p>
          <a:p>
            <a:pPr eaLnBrk="1" hangingPunct="1"/>
            <a:r>
              <a:rPr lang="en-US" sz="2400" dirty="0"/>
              <a:t>guarantees it will find the most optimal path</a:t>
            </a:r>
          </a:p>
          <a:p>
            <a:pPr eaLnBrk="1" hangingPunct="1"/>
            <a:r>
              <a:rPr lang="en-US" sz="2400" b="1" i="1" dirty="0"/>
              <a:t>Complete </a:t>
            </a:r>
            <a:r>
              <a:rPr lang="en-US" sz="2400" dirty="0"/>
              <a:t>algorithm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pic>
        <p:nvPicPr>
          <p:cNvPr id="19462" name="Picture 6" descr="Figure08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7800" y="609600"/>
            <a:ext cx="1371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22524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</p:spPr>
        <p:txBody>
          <a:bodyPr/>
          <a:lstStyle/>
          <a:p>
            <a:r>
              <a:rPr lang="en-US" dirty="0"/>
              <a:t>Thinking about these algorithms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Each algorithm uses the following function to determine the “priority” of each node: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P(x) = w1*g(x) + w2*h(x)</a:t>
            </a:r>
          </a:p>
          <a:p>
            <a:pPr lvl="1" algn="l"/>
            <a:r>
              <a:rPr lang="en-US" dirty="0"/>
              <a:t>w1 &amp; w2 are binary weights (1 or 0)</a:t>
            </a:r>
          </a:p>
          <a:p>
            <a:pPr lvl="1" algn="l"/>
            <a:r>
              <a:rPr lang="en-US" dirty="0"/>
              <a:t>g(x) is distance traveled so far to node x</a:t>
            </a:r>
          </a:p>
          <a:p>
            <a:pPr lvl="1" algn="l"/>
            <a:r>
              <a:rPr lang="en-US" dirty="0"/>
              <a:t>h(x) is heuristic guess as to distance from this node to goal.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854952" y="1216152"/>
            <a:ext cx="4041648" cy="5505958"/>
          </a:xfrm>
        </p:spPr>
        <p:txBody>
          <a:bodyPr>
            <a:normAutofit fontScale="92500" lnSpcReduction="20000"/>
          </a:bodyPr>
          <a:lstStyle/>
          <a:p>
            <a:pPr marL="450000" lvl="1" indent="0" algn="l">
              <a:buNone/>
            </a:pPr>
            <a:endParaRPr lang="en-US" dirty="0"/>
          </a:p>
          <a:p>
            <a:pPr algn="l"/>
            <a:r>
              <a:rPr lang="en-US" dirty="0" err="1"/>
              <a:t>Dijkstra’s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:</a:t>
            </a:r>
          </a:p>
          <a:p>
            <a:pPr lvl="1" algn="l"/>
            <a:r>
              <a:rPr lang="en-US" dirty="0"/>
              <a:t>w1 = 1, w2 = 0</a:t>
            </a:r>
          </a:p>
          <a:p>
            <a:pPr lvl="1" algn="l"/>
            <a:r>
              <a:rPr lang="en-US" dirty="0"/>
              <a:t>f(x) is distance to node x</a:t>
            </a:r>
          </a:p>
          <a:p>
            <a:pPr lvl="1" algn="l"/>
            <a:r>
              <a:rPr lang="en-US" dirty="0"/>
              <a:t>No Heuristic included</a:t>
            </a:r>
          </a:p>
          <a:p>
            <a:pPr lvl="1" algn="l"/>
            <a:endParaRPr lang="en-US" dirty="0"/>
          </a:p>
          <a:p>
            <a:pPr algn="l"/>
            <a:r>
              <a:rPr lang="en-US" dirty="0"/>
              <a:t>Best-first search:</a:t>
            </a:r>
          </a:p>
          <a:p>
            <a:pPr lvl="1" algn="l"/>
            <a:r>
              <a:rPr lang="en-US" dirty="0"/>
              <a:t>w1 = 0, w2 = 1</a:t>
            </a:r>
          </a:p>
          <a:p>
            <a:pPr lvl="1" algn="l"/>
            <a:r>
              <a:rPr lang="en-US" dirty="0"/>
              <a:t>g(x) is heuristic guess of distance to goal</a:t>
            </a:r>
          </a:p>
          <a:p>
            <a:pPr lvl="1" algn="l"/>
            <a:endParaRPr lang="en-US" dirty="0"/>
          </a:p>
          <a:p>
            <a:pPr algn="l"/>
            <a:r>
              <a:rPr lang="en-US" dirty="0"/>
              <a:t>A*</a:t>
            </a:r>
          </a:p>
          <a:p>
            <a:pPr lvl="1" algn="l"/>
            <a:r>
              <a:rPr lang="en-US" dirty="0"/>
              <a:t>w1 =1, w2 = 1</a:t>
            </a:r>
          </a:p>
          <a:p>
            <a:pPr lvl="1" algn="l"/>
            <a:r>
              <a:rPr lang="en-US" dirty="0"/>
              <a:t>f(x) distance to node x</a:t>
            </a:r>
          </a:p>
          <a:p>
            <a:pPr lvl="1" algn="l"/>
            <a:r>
              <a:rPr lang="en-US" dirty="0"/>
              <a:t>g(x) heuristic guess of distance to goal</a:t>
            </a:r>
          </a:p>
          <a:p>
            <a:pPr lvl="1" algn="l"/>
            <a:r>
              <a:rPr lang="en-US" dirty="0"/>
              <a:t>g(x) &lt;= actual distance to goal</a:t>
            </a:r>
          </a:p>
        </p:txBody>
      </p:sp>
    </p:spTree>
    <p:extLst>
      <p:ext uri="{BB962C8B-B14F-4D97-AF65-F5344CB8AC3E}">
        <p14:creationId xmlns:p14="http://schemas.microsoft.com/office/powerpoint/2010/main" val="279305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026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1869" t="1280" r="5608" b="1389"/>
          <a:stretch>
            <a:fillRect/>
          </a:stretch>
        </p:blipFill>
        <p:spPr bwMode="auto">
          <a:xfrm>
            <a:off x="2286000" y="1676400"/>
            <a:ext cx="7924800" cy="501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1027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of Adjacency Lists Representation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Adjacency Matrix for weight digraph</a:t>
            </a:r>
            <a:endParaRPr lang="en-US" dirty="0"/>
          </a:p>
        </p:txBody>
      </p:sp>
      <p:pic>
        <p:nvPicPr>
          <p:cNvPr id="31748" name="Picture 4" descr="fig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 l="15741" t="1622" r="15741" b="58904"/>
          <a:stretch>
            <a:fillRect/>
          </a:stretch>
        </p:blipFill>
        <p:spPr bwMode="auto">
          <a:xfrm>
            <a:off x="2438400" y="1623060"/>
            <a:ext cx="7543800" cy="500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/>
              <a:t>Array of Adjacency Lists Representation</a:t>
            </a:r>
            <a:endParaRPr lang="en-US" sz="3600" dirty="0"/>
          </a:p>
        </p:txBody>
      </p:sp>
      <p:pic>
        <p:nvPicPr>
          <p:cNvPr id="32771" name="Picture 4" descr="fig 7"/>
          <p:cNvPicPr>
            <a:picLocks noGrp="1" noChangeAspect="1" noChangeArrowheads="1"/>
          </p:cNvPicPr>
          <p:nvPr>
            <p:ph idx="1"/>
            <p:custDataLst>
              <p:tags r:id="rId2"/>
            </p:custDataLst>
          </p:nvPr>
        </p:nvPicPr>
        <p:blipFill>
          <a:blip r:embed="rId5"/>
          <a:srcRect r="926"/>
          <a:stretch>
            <a:fillRect/>
          </a:stretch>
        </p:blipFill>
        <p:spPr>
          <a:xfrm>
            <a:off x="2209800" y="1602173"/>
            <a:ext cx="7620000" cy="5056262"/>
          </a:xfrm>
          <a:noFill/>
        </p:spPr>
      </p:pic>
      <p:sp>
        <p:nvSpPr>
          <p:cNvPr id="32772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467600" y="4495800"/>
            <a:ext cx="2819400" cy="525401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sz="2800" dirty="0"/>
              <a:t>from -&gt; to, weight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38768</TotalTime>
  <Words>3925</Words>
  <Application>Microsoft Macintosh PowerPoint</Application>
  <PresentationFormat>Widescreen</PresentationFormat>
  <Paragraphs>641</Paragraphs>
  <Slides>68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ＭＳ Ｐゴシック</vt:lpstr>
      <vt:lpstr>Arial</vt:lpstr>
      <vt:lpstr>Calisto MT</vt:lpstr>
      <vt:lpstr>Symbol</vt:lpstr>
      <vt:lpstr>Times New Roman</vt:lpstr>
      <vt:lpstr>Trebuchet MS</vt:lpstr>
      <vt:lpstr>Wingdings</vt:lpstr>
      <vt:lpstr>Wingdings 2</vt:lpstr>
      <vt:lpstr>Slate</vt:lpstr>
      <vt:lpstr>CS4710: Artificial Intelligence Search</vt:lpstr>
      <vt:lpstr>Quick Review of Graphs</vt:lpstr>
      <vt:lpstr>Definition: Directed graph</vt:lpstr>
      <vt:lpstr>Definition: Undirected graph</vt:lpstr>
      <vt:lpstr>Definitions: Weighted Graph</vt:lpstr>
      <vt:lpstr>Graph Representations using Data Structures</vt:lpstr>
      <vt:lpstr>Array of Adjacency Lists Representation</vt:lpstr>
      <vt:lpstr>Adjacency Matrix for weight digraph</vt:lpstr>
      <vt:lpstr>Array of Adjacency Lists Representation</vt:lpstr>
      <vt:lpstr>Problems Solved With Search</vt:lpstr>
      <vt:lpstr>AI Problems Solved by Search</vt:lpstr>
      <vt:lpstr>Breadth-First Search</vt:lpstr>
      <vt:lpstr>Traversal Strategies</vt:lpstr>
      <vt:lpstr>BFS Strategy</vt:lpstr>
      <vt:lpstr>BFS Strategy: More Details</vt:lpstr>
      <vt:lpstr>Breadth-first search: Analysis</vt:lpstr>
      <vt:lpstr>Breadth-first search: More Analysis</vt:lpstr>
      <vt:lpstr>Problem Solving Time!</vt:lpstr>
      <vt:lpstr>Depth-First Search</vt:lpstr>
      <vt:lpstr>DFS: the Strategy in Words</vt:lpstr>
      <vt:lpstr>Observations about the DFS Strategy</vt:lpstr>
      <vt:lpstr>DFS Strategy 1: Use a stack</vt:lpstr>
      <vt:lpstr>DFS Strategy 2: Recursion</vt:lpstr>
      <vt:lpstr>Time Complexity of DFS</vt:lpstr>
      <vt:lpstr>Time Complexity of DFS</vt:lpstr>
      <vt:lpstr>Pros and Cons</vt:lpstr>
      <vt:lpstr>DFS w/ Iterative Deepening</vt:lpstr>
      <vt:lpstr>Motivation</vt:lpstr>
      <vt:lpstr>Depth-Limited Search</vt:lpstr>
      <vt:lpstr>Depth-Limited Search</vt:lpstr>
      <vt:lpstr>Depth-Limited Search</vt:lpstr>
      <vt:lpstr>What is Iterative Deepening?</vt:lpstr>
      <vt:lpstr>Iterative Deepening Example</vt:lpstr>
      <vt:lpstr>Iterative Deepening Example</vt:lpstr>
      <vt:lpstr>Iterative Deepening Example</vt:lpstr>
      <vt:lpstr>Iterative Deepening Pseudo-Code</vt:lpstr>
      <vt:lpstr>Iterative Deepening: Analysis</vt:lpstr>
      <vt:lpstr>Iterative Deepening: Example</vt:lpstr>
      <vt:lpstr>Iterative Deepening: Example</vt:lpstr>
      <vt:lpstr>Iterative Deepening: Example</vt:lpstr>
      <vt:lpstr>Iterative Deepening: Example</vt:lpstr>
      <vt:lpstr>Heuristic Search</vt:lpstr>
      <vt:lpstr>Understanding Heuristic Searches</vt:lpstr>
      <vt:lpstr>Overall Structure of the Algorithms</vt:lpstr>
      <vt:lpstr>Breadth-First |  Characteristics of</vt:lpstr>
      <vt:lpstr>Best-First</vt:lpstr>
      <vt:lpstr>Heuristics</vt:lpstr>
      <vt:lpstr>Heuristics</vt:lpstr>
      <vt:lpstr>About Heuristics</vt:lpstr>
      <vt:lpstr>Best-First |  Characteristics of</vt:lpstr>
      <vt:lpstr>Example: Robot Navigation</vt:lpstr>
      <vt:lpstr>Robot Navigation: Best-First Search</vt:lpstr>
      <vt:lpstr>Robot Navigation</vt:lpstr>
      <vt:lpstr>Greedy Search</vt:lpstr>
      <vt:lpstr>A* Pathfinding</vt:lpstr>
      <vt:lpstr>More informed search</vt:lpstr>
      <vt:lpstr>Robot Navigation</vt:lpstr>
      <vt:lpstr>A* Search</vt:lpstr>
      <vt:lpstr>Admissible heuristic</vt:lpstr>
      <vt:lpstr>Consistent Heuristic</vt:lpstr>
      <vt:lpstr>Claims</vt:lpstr>
      <vt:lpstr>Claims</vt:lpstr>
      <vt:lpstr>Claims</vt:lpstr>
      <vt:lpstr>Back to the Puzzle!</vt:lpstr>
      <vt:lpstr>Optimality of A*</vt:lpstr>
      <vt:lpstr>Heuristic Accuracy</vt:lpstr>
      <vt:lpstr>A* | Summary</vt:lpstr>
      <vt:lpstr>Thinking about these algorithms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1033</cp:revision>
  <cp:lastPrinted>2010-03-04T14:04:20Z</cp:lastPrinted>
  <dcterms:created xsi:type="dcterms:W3CDTF">2010-03-16T00:09:25Z</dcterms:created>
  <dcterms:modified xsi:type="dcterms:W3CDTF">2021-03-04T17:09:30Z</dcterms:modified>
</cp:coreProperties>
</file>