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79"/>
  </p:notesMasterIdLst>
  <p:sldIdLst>
    <p:sldId id="305" r:id="rId2"/>
    <p:sldId id="331" r:id="rId3"/>
    <p:sldId id="332" r:id="rId4"/>
    <p:sldId id="333" r:id="rId5"/>
    <p:sldId id="334" r:id="rId6"/>
    <p:sldId id="335" r:id="rId7"/>
    <p:sldId id="336" r:id="rId8"/>
    <p:sldId id="337"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53" r:id="rId22"/>
    <p:sldId id="354" r:id="rId23"/>
    <p:sldId id="355" r:id="rId24"/>
    <p:sldId id="356" r:id="rId25"/>
    <p:sldId id="357" r:id="rId26"/>
    <p:sldId id="358" r:id="rId27"/>
    <p:sldId id="327" r:id="rId28"/>
    <p:sldId id="330" r:id="rId29"/>
    <p:sldId id="359" r:id="rId30"/>
    <p:sldId id="328" r:id="rId31"/>
    <p:sldId id="329" r:id="rId32"/>
    <p:sldId id="361" r:id="rId33"/>
    <p:sldId id="360" r:id="rId34"/>
    <p:sldId id="362" r:id="rId35"/>
    <p:sldId id="363" r:id="rId36"/>
    <p:sldId id="364" r:id="rId37"/>
    <p:sldId id="338" r:id="rId38"/>
    <p:sldId id="339" r:id="rId39"/>
    <p:sldId id="340" r:id="rId40"/>
    <p:sldId id="341" r:id="rId41"/>
    <p:sldId id="342" r:id="rId42"/>
    <p:sldId id="343" r:id="rId43"/>
    <p:sldId id="344" r:id="rId44"/>
    <p:sldId id="345" r:id="rId45"/>
    <p:sldId id="348" r:id="rId46"/>
    <p:sldId id="349" r:id="rId47"/>
    <p:sldId id="381" r:id="rId48"/>
    <p:sldId id="382" r:id="rId49"/>
    <p:sldId id="278" r:id="rId50"/>
    <p:sldId id="310" r:id="rId51"/>
    <p:sldId id="365" r:id="rId52"/>
    <p:sldId id="366" r:id="rId53"/>
    <p:sldId id="367" r:id="rId54"/>
    <p:sldId id="368" r:id="rId55"/>
    <p:sldId id="369" r:id="rId56"/>
    <p:sldId id="263" r:id="rId57"/>
    <p:sldId id="261" r:id="rId58"/>
    <p:sldId id="264" r:id="rId59"/>
    <p:sldId id="265" r:id="rId60"/>
    <p:sldId id="266" r:id="rId61"/>
    <p:sldId id="268" r:id="rId62"/>
    <p:sldId id="274" r:id="rId63"/>
    <p:sldId id="273" r:id="rId64"/>
    <p:sldId id="281" r:id="rId65"/>
    <p:sldId id="371" r:id="rId66"/>
    <p:sldId id="372" r:id="rId67"/>
    <p:sldId id="373" r:id="rId68"/>
    <p:sldId id="374" r:id="rId69"/>
    <p:sldId id="375" r:id="rId70"/>
    <p:sldId id="377" r:id="rId71"/>
    <p:sldId id="378" r:id="rId72"/>
    <p:sldId id="376" r:id="rId73"/>
    <p:sldId id="282" r:id="rId74"/>
    <p:sldId id="384" r:id="rId75"/>
    <p:sldId id="385" r:id="rId76"/>
    <p:sldId id="386" r:id="rId77"/>
    <p:sldId id="387" r:id="rId7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077B4F"/>
    <a:srgbClr val="7A0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7" autoAdjust="0"/>
    <p:restoredTop sz="94496" autoAdjust="0"/>
  </p:normalViewPr>
  <p:slideViewPr>
    <p:cSldViewPr>
      <p:cViewPr varScale="1">
        <p:scale>
          <a:sx n="131" d="100"/>
          <a:sy n="131" d="100"/>
        </p:scale>
        <p:origin x="208" y="10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ltLang="en-US"/>
          </a:p>
        </p:txBody>
      </p:sp>
      <p:sp>
        <p:nvSpPr>
          <p:cNvPr id="8195"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ltLang="en-US"/>
          </a:p>
        </p:txBody>
      </p:sp>
      <p:sp>
        <p:nvSpPr>
          <p:cNvPr id="8196"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ltLang="en-US"/>
          </a:p>
        </p:txBody>
      </p:sp>
      <p:sp>
        <p:nvSpPr>
          <p:cNvPr id="8199"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1" hangingPunct="1">
              <a:defRPr sz="1300"/>
            </a:lvl1pPr>
          </a:lstStyle>
          <a:p>
            <a:fld id="{8BE3030B-368E-467E-B5FC-C0F878354A57}" type="slidenum">
              <a:rPr lang="en-US" altLang="en-US"/>
              <a:pPr/>
              <a:t>‹#›</a:t>
            </a:fld>
            <a:endParaRPr lang="en-US" altLang="en-US"/>
          </a:p>
        </p:txBody>
      </p:sp>
    </p:spTree>
    <p:extLst>
      <p:ext uri="{BB962C8B-B14F-4D97-AF65-F5344CB8AC3E}">
        <p14:creationId xmlns:p14="http://schemas.microsoft.com/office/powerpoint/2010/main" val="647141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ndex.php?title=XCon&amp;action=edit" TargetMode="External"/><Relationship Id="rId3" Type="http://schemas.openxmlformats.org/officeDocument/2006/relationships/hyperlink" Target="http://en.wikipedia.org/wiki/Dendral" TargetMode="External"/><Relationship Id="rId7" Type="http://schemas.openxmlformats.org/officeDocument/2006/relationships/hyperlink" Target="http://en.wikipedia.org/wiki/R1_(expert_system)"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en.wikipedia.org/w/index.php?title=Standford_University&amp;action=edit" TargetMode="External"/><Relationship Id="rId5" Type="http://schemas.openxmlformats.org/officeDocument/2006/relationships/hyperlink" Target="http://en.wikipedia.org/wiki/Mycin" TargetMode="External"/><Relationship Id="rId4" Type="http://schemas.openxmlformats.org/officeDocument/2006/relationships/hyperlink" Target="http://en.wikipedia.org/wiki/Dipmeter_Advis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3</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3065399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683AB-2842-4E54-BCC5-7E7816EF9FCE}" type="slidenum">
              <a:rPr lang="en-US" altLang="en-US"/>
              <a:pPr/>
              <a:t>61</a:t>
            </a:fld>
            <a:endParaRPr lang="en-US" altLang="en-US"/>
          </a:p>
        </p:txBody>
      </p:sp>
      <p:sp>
        <p:nvSpPr>
          <p:cNvPr id="26626" name="Rectangle 2"/>
          <p:cNvSpPr>
            <a:spLocks noGrp="1" noRot="1" noChangeAspect="1" noChangeArrowheads="1" noTextEdit="1"/>
          </p:cNvSpPr>
          <p:nvPr>
            <p:ph type="sldImg"/>
          </p:nvPr>
        </p:nvSpPr>
        <p:spPr>
          <a:xfrm>
            <a:off x="457200" y="720725"/>
            <a:ext cx="6400800" cy="3600450"/>
          </a:xfrm>
          <a:ln/>
        </p:spPr>
      </p:sp>
      <p:sp>
        <p:nvSpPr>
          <p:cNvPr id="26627" name="Rectangle 3"/>
          <p:cNvSpPr>
            <a:spLocks noGrp="1" noChangeArrowheads="1"/>
          </p:cNvSpPr>
          <p:nvPr>
            <p:ph type="body" idx="1"/>
          </p:nvPr>
        </p:nvSpPr>
        <p:spPr/>
        <p:txBody>
          <a:bodyPr/>
          <a:lstStyle/>
          <a:p>
            <a:r>
              <a:rPr lang="en-US" altLang="en-US"/>
              <a:t>First of all the knowledge engineer and domain expert work together closely to describe the problem that the expert system is intended to solve. The description may be revised several times before both of them are satisfied with it.</a:t>
            </a:r>
          </a:p>
          <a:p>
            <a:r>
              <a:rPr lang="en-US" altLang="en-US"/>
              <a:t> It is also important to identify the resources. For e.g. Who is to participate  in the development process? Does a single domain expert possess all necessary expertise, or is the domain knowledge distributed over several people in an organization? People are not the only resources that must be identified. It is unusual for all domain knowledge to be embodied in human experts. Therefore another resources for information such as references, books , journals and procedure manuals are usually identified and located. </a:t>
            </a:r>
          </a:p>
        </p:txBody>
      </p:sp>
    </p:spTree>
    <p:extLst>
      <p:ext uri="{BB962C8B-B14F-4D97-AF65-F5344CB8AC3E}">
        <p14:creationId xmlns:p14="http://schemas.microsoft.com/office/powerpoint/2010/main" val="367214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416C2-9842-4531-868E-728304386B09}" type="slidenum">
              <a:rPr lang="en-US" altLang="en-US"/>
              <a:pPr/>
              <a:t>63</a:t>
            </a:fld>
            <a:endParaRPr lang="en-US" altLang="en-US"/>
          </a:p>
        </p:txBody>
      </p:sp>
      <p:sp>
        <p:nvSpPr>
          <p:cNvPr id="35842" name="Rectangle 2"/>
          <p:cNvSpPr>
            <a:spLocks noGrp="1" noRot="1" noChangeAspect="1" noChangeArrowheads="1" noTextEdit="1"/>
          </p:cNvSpPr>
          <p:nvPr>
            <p:ph type="sldImg"/>
          </p:nvPr>
        </p:nvSpPr>
        <p:spPr>
          <a:xfrm>
            <a:off x="457200" y="720725"/>
            <a:ext cx="6400800" cy="3600450"/>
          </a:xfrm>
          <a:ln/>
        </p:spPr>
      </p:sp>
      <p:sp>
        <p:nvSpPr>
          <p:cNvPr id="35843" name="Rectangle 3"/>
          <p:cNvSpPr>
            <a:spLocks noGrp="1" noChangeArrowheads="1"/>
          </p:cNvSpPr>
          <p:nvPr>
            <p:ph type="body" idx="1"/>
          </p:nvPr>
        </p:nvSpPr>
        <p:spPr/>
        <p:txBody>
          <a:bodyPr/>
          <a:lstStyle/>
          <a:p>
            <a:r>
              <a:rPr lang="en-US" altLang="en-US"/>
              <a:t>It may be that the inference engine is not just right; the form of knowledge representation is awkward for the kind of knowledge needed for the task; and the expert might decide the pieces of knowledge are wrong. All these are discovered and modified as the expert system gradually gains competence.</a:t>
            </a:r>
          </a:p>
        </p:txBody>
      </p:sp>
    </p:spTree>
    <p:extLst>
      <p:ext uri="{BB962C8B-B14F-4D97-AF65-F5344CB8AC3E}">
        <p14:creationId xmlns:p14="http://schemas.microsoft.com/office/powerpoint/2010/main" val="409448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95D2A-E2BA-41EC-B53A-9847BAE51033}" type="slidenum">
              <a:rPr lang="en-US" altLang="en-US"/>
              <a:pPr/>
              <a:t>64</a:t>
            </a:fld>
            <a:endParaRPr lang="en-US" altLang="en-US"/>
          </a:p>
        </p:txBody>
      </p:sp>
      <p:sp>
        <p:nvSpPr>
          <p:cNvPr id="54274" name="Rectangle 2"/>
          <p:cNvSpPr>
            <a:spLocks noGrp="1" noRot="1" noChangeAspect="1" noChangeArrowheads="1" noTextEdit="1"/>
          </p:cNvSpPr>
          <p:nvPr>
            <p:ph type="sldImg"/>
          </p:nvPr>
        </p:nvSpPr>
        <p:spPr>
          <a:xfrm>
            <a:off x="457200" y="720725"/>
            <a:ext cx="6400800" cy="3600450"/>
          </a:xfrm>
          <a:ln/>
        </p:spPr>
      </p:sp>
      <p:sp>
        <p:nvSpPr>
          <p:cNvPr id="54275" name="Rectangle 3"/>
          <p:cNvSpPr>
            <a:spLocks noGrp="1" noChangeArrowheads="1"/>
          </p:cNvSpPr>
          <p:nvPr>
            <p:ph type="body" idx="1"/>
          </p:nvPr>
        </p:nvSpPr>
        <p:spPr/>
        <p:txBody>
          <a:bodyPr/>
          <a:lstStyle/>
          <a:p>
            <a:r>
              <a:rPr lang="en-US" altLang="en-US"/>
              <a:t>There are many reasons to use expert systems rather than to rely on human expertise, which are as follows:</a:t>
            </a:r>
          </a:p>
          <a:p>
            <a:endParaRPr lang="en-US" altLang="en-US"/>
          </a:p>
        </p:txBody>
      </p:sp>
    </p:spTree>
    <p:extLst>
      <p:ext uri="{BB962C8B-B14F-4D97-AF65-F5344CB8AC3E}">
        <p14:creationId xmlns:p14="http://schemas.microsoft.com/office/powerpoint/2010/main" val="1169841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B744F-E70B-45B7-9E3C-4AADC86E6019}" type="slidenum">
              <a:rPr lang="en-US" altLang="en-US"/>
              <a:pPr/>
              <a:t>73</a:t>
            </a:fld>
            <a:endParaRPr lang="en-US" altLang="en-US"/>
          </a:p>
        </p:txBody>
      </p:sp>
      <p:sp>
        <p:nvSpPr>
          <p:cNvPr id="56322" name="Rectangle 2"/>
          <p:cNvSpPr>
            <a:spLocks noGrp="1" noRot="1" noChangeAspect="1" noChangeArrowheads="1" noTextEdit="1"/>
          </p:cNvSpPr>
          <p:nvPr>
            <p:ph type="sldImg"/>
          </p:nvPr>
        </p:nvSpPr>
        <p:spPr>
          <a:xfrm>
            <a:off x="457200" y="720725"/>
            <a:ext cx="6400800" cy="3600450"/>
          </a:xfrm>
          <a:ln/>
        </p:spPr>
      </p:sp>
      <p:sp>
        <p:nvSpPr>
          <p:cNvPr id="56323" name="Rectangle 3"/>
          <p:cNvSpPr>
            <a:spLocks noGrp="1" noChangeArrowheads="1"/>
          </p:cNvSpPr>
          <p:nvPr>
            <p:ph type="body" idx="1"/>
          </p:nvPr>
        </p:nvSpPr>
        <p:spPr/>
        <p:txBody>
          <a:bodyPr/>
          <a:lstStyle/>
          <a:p>
            <a:r>
              <a:rPr lang="en-US" altLang="en-US">
                <a:hlinkClick r:id="rId3" tooltip="Dendral"/>
              </a:rPr>
              <a:t>Dendral</a:t>
            </a:r>
            <a:r>
              <a:rPr lang="en-US" altLang="en-US"/>
              <a:t> analyse mass spectra </a:t>
            </a:r>
          </a:p>
          <a:p>
            <a:r>
              <a:rPr lang="en-US" altLang="en-US">
                <a:hlinkClick r:id="rId4" tooltip="Dipmeter Advisor"/>
              </a:rPr>
              <a:t>Dipmeter Advisor</a:t>
            </a:r>
            <a:r>
              <a:rPr lang="en-US" altLang="en-US"/>
              <a:t> analysis of data gathered during oil exploration </a:t>
            </a:r>
          </a:p>
          <a:p>
            <a:pPr>
              <a:buFont typeface="Symbol" panose="05050102010706020507" pitchFamily="18" charset="2"/>
              <a:buChar char=""/>
            </a:pPr>
            <a:r>
              <a:rPr lang="en-US" altLang="en-US">
                <a:hlinkClick r:id="rId5" tooltip="Mycin"/>
              </a:rPr>
              <a:t>Mycin</a:t>
            </a:r>
            <a:r>
              <a:rPr lang="en-US" altLang="en-US"/>
              <a:t> diagnose infectious blood diseases and recommend antibiotics (by </a:t>
            </a:r>
            <a:r>
              <a:rPr lang="en-US" altLang="en-US">
                <a:hlinkClick r:id="rId6" tooltip="Standford University"/>
              </a:rPr>
              <a:t>Standford University</a:t>
            </a:r>
            <a:r>
              <a:rPr lang="en-US" altLang="en-US"/>
              <a:t>) </a:t>
            </a:r>
          </a:p>
          <a:p>
            <a:pPr>
              <a:buFont typeface="Symbol" panose="05050102010706020507" pitchFamily="18" charset="2"/>
              <a:buChar char=""/>
            </a:pPr>
            <a:r>
              <a:rPr lang="en-US" altLang="en-US">
                <a:hlinkClick r:id="rId7" tooltip="R1 (expert system)"/>
              </a:rPr>
              <a:t>R1 (expert system)</a:t>
            </a:r>
            <a:r>
              <a:rPr lang="en-US" altLang="en-US"/>
              <a:t>/</a:t>
            </a:r>
            <a:r>
              <a:rPr lang="en-US" altLang="en-US">
                <a:hlinkClick r:id="rId8" tooltip="XCon"/>
              </a:rPr>
              <a:t>XCon</a:t>
            </a:r>
            <a:r>
              <a:rPr lang="en-US" altLang="en-US"/>
              <a:t> order processing </a:t>
            </a:r>
          </a:p>
          <a:p>
            <a:endParaRPr lang="en-US" altLang="en-US"/>
          </a:p>
        </p:txBody>
      </p:sp>
    </p:spTree>
    <p:extLst>
      <p:ext uri="{BB962C8B-B14F-4D97-AF65-F5344CB8AC3E}">
        <p14:creationId xmlns:p14="http://schemas.microsoft.com/office/powerpoint/2010/main" val="375264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4</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182661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CBE85-D811-4736-8369-238099F6CC18}" type="slidenum">
              <a:rPr lang="en-US" altLang="en-US"/>
              <a:pPr/>
              <a:t>5</a:t>
            </a:fld>
            <a:endParaRPr lang="en-US" altLang="en-US"/>
          </a:p>
        </p:txBody>
      </p:sp>
      <p:sp>
        <p:nvSpPr>
          <p:cNvPr id="9218" name="Rectangle 2"/>
          <p:cNvSpPr>
            <a:spLocks noGrp="1" noRot="1" noChangeAspect="1" noChangeArrowheads="1" noTextEdit="1"/>
          </p:cNvSpPr>
          <p:nvPr>
            <p:ph type="sldImg"/>
          </p:nvPr>
        </p:nvSpPr>
        <p:spPr>
          <a:xfrm>
            <a:off x="457200" y="720725"/>
            <a:ext cx="6400800" cy="3600450"/>
          </a:xfrm>
          <a:ln/>
        </p:spPr>
      </p:sp>
      <p:sp>
        <p:nvSpPr>
          <p:cNvPr id="9219" name="Rectangle 3"/>
          <p:cNvSpPr>
            <a:spLocks noGrp="1" noChangeArrowheads="1"/>
          </p:cNvSpPr>
          <p:nvPr>
            <p:ph type="body" idx="1"/>
          </p:nvPr>
        </p:nvSpPr>
        <p:spPr/>
        <p:txBody>
          <a:bodyPr/>
          <a:lstStyle/>
          <a:p>
            <a:r>
              <a:rPr lang="en-US" altLang="en-US"/>
              <a:t>An expert system contains knowledge about a particular field to assist human experts or provide information to people who do not have access to an expert in the particular field.</a:t>
            </a:r>
          </a:p>
        </p:txBody>
      </p:sp>
    </p:spTree>
    <p:extLst>
      <p:ext uri="{BB962C8B-B14F-4D97-AF65-F5344CB8AC3E}">
        <p14:creationId xmlns:p14="http://schemas.microsoft.com/office/powerpoint/2010/main" val="39870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4543-925C-4448-82A2-63E461C0C08B}" type="slidenum">
              <a:rPr lang="en-US" altLang="en-US"/>
              <a:pPr/>
              <a:t>7</a:t>
            </a:fld>
            <a:endParaRPr lang="en-US" altLang="en-US"/>
          </a:p>
        </p:txBody>
      </p:sp>
      <p:sp>
        <p:nvSpPr>
          <p:cNvPr id="39938" name="Rectangle 2"/>
          <p:cNvSpPr>
            <a:spLocks noGrp="1" noRot="1" noChangeAspect="1" noChangeArrowheads="1" noTextEdit="1"/>
          </p:cNvSpPr>
          <p:nvPr>
            <p:ph type="sldImg"/>
          </p:nvPr>
        </p:nvSpPr>
        <p:spPr>
          <a:xfrm>
            <a:off x="457200" y="720725"/>
            <a:ext cx="6400800" cy="3600450"/>
          </a:xfrm>
          <a:ln/>
        </p:spPr>
      </p:sp>
      <p:sp>
        <p:nvSpPr>
          <p:cNvPr id="39939" name="Rectangle 3"/>
          <p:cNvSpPr>
            <a:spLocks noGrp="1" noChangeArrowheads="1"/>
          </p:cNvSpPr>
          <p:nvPr>
            <p:ph type="body" idx="1"/>
          </p:nvPr>
        </p:nvSpPr>
        <p:spPr/>
        <p:txBody>
          <a:bodyPr/>
          <a:lstStyle/>
          <a:p>
            <a:pPr>
              <a:lnSpc>
                <a:spcPct val="90000"/>
              </a:lnSpc>
            </a:pPr>
            <a:r>
              <a:rPr lang="en-US" altLang="en-US"/>
              <a:t>The phase of the computer revolution, from which expert systems developed, actually started in the early seventies. While computer hardware specialists were developing microchip technology, software specialists (the people who design and build the programs to control the computers), were laying the groundwork for a breakthrough in the software area in the field of computer science known as artificial intelligence-AI. </a:t>
            </a:r>
          </a:p>
          <a:p>
            <a:pPr>
              <a:lnSpc>
                <a:spcPct val="90000"/>
              </a:lnSpc>
            </a:pPr>
            <a:r>
              <a:rPr lang="en-US" altLang="en-US"/>
              <a:t>The goal of AI scientists had always been to develop computer programs that could in some sense think, that is, solve problems in way that would be considered intelligent if done by human. </a:t>
            </a:r>
          </a:p>
          <a:p>
            <a:pPr>
              <a:lnSpc>
                <a:spcPct val="90000"/>
              </a:lnSpc>
            </a:pPr>
            <a:r>
              <a:rPr lang="en-US" altLang="en-US"/>
              <a:t>In the sixties AI, scientists tried to simulate the complicated process of thinking by finding general methods for solving broad classes of problems; they used these methods in general-purpose programs. However despite some interesting progress, this strategy produced no breakthroughs. Developing general-purpose programs was too difficult and ultimately futile. The more classes of problems a single program could handle, the more poorly it seemed to do on any individual problem. It was therefore decided that if it was too difficult to make an entire program general purpose, they would concentrate instead on developing general methods or techniques to use in more specialised programs. </a:t>
            </a:r>
          </a:p>
          <a:p>
            <a:pPr>
              <a:lnSpc>
                <a:spcPct val="90000"/>
              </a:lnSpc>
            </a:pPr>
            <a:r>
              <a:rPr lang="en-US" altLang="en-US"/>
              <a:t>It wasn’t until the late 1970s that AI scientists began to realise something quite important: The problem-solving power of program comes from the knowledge it possesses, not just from the formalisms and inference schemes it employs. </a:t>
            </a:r>
          </a:p>
          <a:p>
            <a:pPr>
              <a:lnSpc>
                <a:spcPct val="90000"/>
              </a:lnSpc>
            </a:pPr>
            <a:endParaRPr lang="en-US" altLang="en-US"/>
          </a:p>
        </p:txBody>
      </p:sp>
    </p:spTree>
    <p:extLst>
      <p:ext uri="{BB962C8B-B14F-4D97-AF65-F5344CB8AC3E}">
        <p14:creationId xmlns:p14="http://schemas.microsoft.com/office/powerpoint/2010/main" val="85996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DFDC9-D20F-43DB-A53F-DA247EE91092}" type="slidenum">
              <a:rPr lang="en-US" altLang="en-US"/>
              <a:pPr/>
              <a:t>8</a:t>
            </a:fld>
            <a:endParaRPr lang="en-US" altLang="en-US"/>
          </a:p>
        </p:txBody>
      </p:sp>
      <p:sp>
        <p:nvSpPr>
          <p:cNvPr id="41986" name="Rectangle 2"/>
          <p:cNvSpPr>
            <a:spLocks noGrp="1" noRot="1" noChangeAspect="1" noChangeArrowheads="1" noTextEdit="1"/>
          </p:cNvSpPr>
          <p:nvPr>
            <p:ph type="sldImg"/>
          </p:nvPr>
        </p:nvSpPr>
        <p:spPr>
          <a:xfrm>
            <a:off x="457200" y="720725"/>
            <a:ext cx="6400800" cy="3600450"/>
          </a:xfrm>
          <a:ln/>
        </p:spPr>
      </p:sp>
      <p:sp>
        <p:nvSpPr>
          <p:cNvPr id="41987" name="Rectangle 3"/>
          <p:cNvSpPr>
            <a:spLocks noGrp="1" noChangeArrowheads="1"/>
          </p:cNvSpPr>
          <p:nvPr>
            <p:ph type="body" idx="1"/>
          </p:nvPr>
        </p:nvSpPr>
        <p:spPr/>
        <p:txBody>
          <a:bodyPr/>
          <a:lstStyle/>
          <a:p>
            <a:r>
              <a:rPr lang="en-US" altLang="en-US"/>
              <a:t>This conceptual breakthrough can be quite simply stated: -</a:t>
            </a:r>
          </a:p>
          <a:p>
            <a:r>
              <a:rPr lang="en-US" altLang="en-US"/>
              <a:t> </a:t>
            </a:r>
            <a:endParaRPr lang="en-US" altLang="en-US" b="1" i="1"/>
          </a:p>
          <a:p>
            <a:r>
              <a:rPr lang="en-US" altLang="en-US" b="1" i="1"/>
              <a:t>To make a program intelligent, provide it with lots of high-quality, specific knowledge about some problem area.</a:t>
            </a:r>
          </a:p>
          <a:p>
            <a:endParaRPr lang="en-US" altLang="en-US" b="1" i="1"/>
          </a:p>
          <a:p>
            <a:r>
              <a:rPr lang="en-US" altLang="en-US" b="1" i="1"/>
              <a:t>This realization led to the development of special-purpose computer programs, systems that were expert in some narrow problem area. </a:t>
            </a:r>
          </a:p>
          <a:p>
            <a:r>
              <a:rPr lang="en-US" altLang="en-US" b="1" i="1"/>
              <a:t> </a:t>
            </a:r>
          </a:p>
          <a:p>
            <a:r>
              <a:rPr lang="en-US" altLang="en-US" b="1" i="1"/>
              <a:t>These programs are called expert systems, and thus a new field began.</a:t>
            </a:r>
            <a:r>
              <a:rPr lang="en-US" altLang="en-US"/>
              <a:t> </a:t>
            </a:r>
          </a:p>
        </p:txBody>
      </p:sp>
    </p:spTree>
    <p:extLst>
      <p:ext uri="{BB962C8B-B14F-4D97-AF65-F5344CB8AC3E}">
        <p14:creationId xmlns:p14="http://schemas.microsoft.com/office/powerpoint/2010/main" val="74315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ar-LB" altLang="en-US"/>
          </a:p>
        </p:txBody>
      </p:sp>
      <p:sp>
        <p:nvSpPr>
          <p:cNvPr id="38915" name="Rectangle 3"/>
          <p:cNvSpPr>
            <a:spLocks noGrp="1" noRot="1" noChangeAspect="1" noChangeArrowheads="1" noTextEdit="1"/>
          </p:cNvSpPr>
          <p:nvPr>
            <p:ph type="sldImg"/>
          </p:nvPr>
        </p:nvSpPr>
        <p:spPr bwMode="auto">
          <a:xfrm>
            <a:off x="469900" y="727075"/>
            <a:ext cx="6375400" cy="3586163"/>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737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1D70D-F012-41E9-9681-1343BE631325}" type="slidenum">
              <a:rPr lang="en-US" altLang="en-US"/>
              <a:pPr/>
              <a:t>57</a:t>
            </a:fld>
            <a:endParaRPr lang="en-US" altLang="en-US"/>
          </a:p>
        </p:txBody>
      </p:sp>
      <p:sp>
        <p:nvSpPr>
          <p:cNvPr id="15362" name="Rectangle 2"/>
          <p:cNvSpPr>
            <a:spLocks noGrp="1" noRot="1" noChangeAspect="1" noChangeArrowheads="1" noTextEdit="1"/>
          </p:cNvSpPr>
          <p:nvPr>
            <p:ph type="sldImg"/>
          </p:nvPr>
        </p:nvSpPr>
        <p:spPr>
          <a:xfrm>
            <a:off x="457200" y="720725"/>
            <a:ext cx="6400800" cy="3600450"/>
          </a:xfrm>
          <a:ln/>
        </p:spPr>
      </p:sp>
      <p:sp>
        <p:nvSpPr>
          <p:cNvPr id="15363" name="Rectangle 3"/>
          <p:cNvSpPr>
            <a:spLocks noGrp="1" noChangeArrowheads="1"/>
          </p:cNvSpPr>
          <p:nvPr>
            <p:ph type="body" idx="1"/>
          </p:nvPr>
        </p:nvSpPr>
        <p:spPr/>
        <p:txBody>
          <a:bodyPr/>
          <a:lstStyle/>
          <a:p>
            <a:r>
              <a:rPr lang="en-US" altLang="en-US"/>
              <a:t>Any expert system is useless if the intended user can not communicate with it . The component of an expert system that communicates with the user is known as the user interface.</a:t>
            </a:r>
          </a:p>
        </p:txBody>
      </p:sp>
    </p:spTree>
    <p:extLst>
      <p:ext uri="{BB962C8B-B14F-4D97-AF65-F5344CB8AC3E}">
        <p14:creationId xmlns:p14="http://schemas.microsoft.com/office/powerpoint/2010/main" val="196191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E9A64-1D33-43A4-8744-685B34B5F2D1}" type="slidenum">
              <a:rPr lang="en-US" altLang="en-US"/>
              <a:pPr/>
              <a:t>58</a:t>
            </a:fld>
            <a:endParaRPr lang="en-US" altLang="en-US"/>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p:txBody>
          <a:bodyPr/>
          <a:lstStyle/>
          <a:p>
            <a:r>
              <a:rPr lang="en-US" altLang="en-US"/>
              <a:t>A knowledge engineer is an AI specialist, perhaps a computer scientist or programmer who is skilled in the art of developing expert systems.</a:t>
            </a:r>
          </a:p>
        </p:txBody>
      </p:sp>
    </p:spTree>
    <p:extLst>
      <p:ext uri="{BB962C8B-B14F-4D97-AF65-F5344CB8AC3E}">
        <p14:creationId xmlns:p14="http://schemas.microsoft.com/office/powerpoint/2010/main" val="426987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AE513-50E9-421A-83F8-7C49B8598555}" type="slidenum">
              <a:rPr lang="en-US" altLang="en-US"/>
              <a:pPr/>
              <a:t>59</a:t>
            </a:fld>
            <a:endParaRPr lang="en-US" altLang="en-US"/>
          </a:p>
        </p:txBody>
      </p:sp>
      <p:sp>
        <p:nvSpPr>
          <p:cNvPr id="22530" name="Rectangle 2"/>
          <p:cNvSpPr>
            <a:spLocks noGrp="1" noRot="1" noChangeAspect="1" noChangeArrowheads="1" noTextEdit="1"/>
          </p:cNvSpPr>
          <p:nvPr>
            <p:ph type="sldImg"/>
          </p:nvPr>
        </p:nvSpPr>
        <p:spPr>
          <a:xfrm>
            <a:off x="457200" y="720725"/>
            <a:ext cx="6400800" cy="3600450"/>
          </a:xfrm>
          <a:ln/>
        </p:spPr>
      </p:sp>
      <p:sp>
        <p:nvSpPr>
          <p:cNvPr id="22531" name="Rectangle 3"/>
          <p:cNvSpPr>
            <a:spLocks noGrp="1" noChangeArrowheads="1"/>
          </p:cNvSpPr>
          <p:nvPr>
            <p:ph type="body" idx="1"/>
          </p:nvPr>
        </p:nvSpPr>
        <p:spPr/>
        <p:txBody>
          <a:bodyPr/>
          <a:lstStyle/>
          <a:p>
            <a:r>
              <a:rPr lang="en-US" altLang="en-US"/>
              <a:t>A domain expert is an individual who has significant expertise in the domain of the expert system being developed. It is not necessary that the domain expert understand the AI or expert systems.</a:t>
            </a:r>
          </a:p>
          <a:p>
            <a:endParaRPr lang="en-US" altLang="en-US"/>
          </a:p>
          <a:p>
            <a:r>
              <a:rPr lang="en-US" altLang="en-US"/>
              <a:t> </a:t>
            </a:r>
          </a:p>
          <a:p>
            <a:endParaRPr lang="en-US" altLang="en-US"/>
          </a:p>
        </p:txBody>
      </p:sp>
    </p:spTree>
    <p:extLst>
      <p:ext uri="{BB962C8B-B14F-4D97-AF65-F5344CB8AC3E}">
        <p14:creationId xmlns:p14="http://schemas.microsoft.com/office/powerpoint/2010/main" val="3750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9609779-6B07-47A4-AFB9-00E25F0D49D5}" type="slidenum">
              <a:rPr lang="en-US" altLang="en-US" smtClean="0"/>
              <a:pPr/>
              <a:t>‹#›</a:t>
            </a:fld>
            <a:endParaRPr lang="en-US" altLang="en-US"/>
          </a:p>
        </p:txBody>
      </p:sp>
    </p:spTree>
    <p:extLst>
      <p:ext uri="{BB962C8B-B14F-4D97-AF65-F5344CB8AC3E}">
        <p14:creationId xmlns:p14="http://schemas.microsoft.com/office/powerpoint/2010/main" val="292274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70164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206115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371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4211863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2368347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412124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51136D-34DA-458C-AE1C-2FEFF7768F06}" type="slidenum">
              <a:rPr lang="en-US" altLang="en-US" smtClean="0"/>
              <a:pPr/>
              <a:t>‹#›</a:t>
            </a:fld>
            <a:endParaRPr lang="en-US" altLang="en-US"/>
          </a:p>
        </p:txBody>
      </p:sp>
    </p:spTree>
    <p:extLst>
      <p:ext uri="{BB962C8B-B14F-4D97-AF65-F5344CB8AC3E}">
        <p14:creationId xmlns:p14="http://schemas.microsoft.com/office/powerpoint/2010/main" val="215265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B1A5E2-FF57-4838-9131-BA5FA4928F5D}" type="slidenum">
              <a:rPr lang="en-US" altLang="en-US" smtClean="0"/>
              <a:pPr/>
              <a:t>‹#›</a:t>
            </a:fld>
            <a:endParaRPr lang="en-US" altLang="en-US"/>
          </a:p>
        </p:txBody>
      </p:sp>
    </p:spTree>
    <p:extLst>
      <p:ext uri="{BB962C8B-B14F-4D97-AF65-F5344CB8AC3E}">
        <p14:creationId xmlns:p14="http://schemas.microsoft.com/office/powerpoint/2010/main" val="198157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0523196-1A91-47C7-BD91-135BFA1700DD}" type="slidenum">
              <a:rPr lang="en-US" altLang="en-US" smtClean="0"/>
              <a:pPr/>
              <a:t>‹#›</a:t>
            </a:fld>
            <a:endParaRPr lang="en-US" altLang="en-US"/>
          </a:p>
        </p:txBody>
      </p:sp>
    </p:spTree>
    <p:extLst>
      <p:ext uri="{BB962C8B-B14F-4D97-AF65-F5344CB8AC3E}">
        <p14:creationId xmlns:p14="http://schemas.microsoft.com/office/powerpoint/2010/main" val="119027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FED8491-9587-428C-9171-A21C0F753345}" type="slidenum">
              <a:rPr lang="en-US" altLang="en-US" smtClean="0"/>
              <a:pPr/>
              <a:t>‹#›</a:t>
            </a:fld>
            <a:endParaRPr lang="en-US" altLang="en-US"/>
          </a:p>
        </p:txBody>
      </p:sp>
    </p:spTree>
    <p:extLst>
      <p:ext uri="{BB962C8B-B14F-4D97-AF65-F5344CB8AC3E}">
        <p14:creationId xmlns:p14="http://schemas.microsoft.com/office/powerpoint/2010/main" val="162277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C17548D-1695-4FD8-9C0C-874AE419A740}" type="slidenum">
              <a:rPr lang="en-US" altLang="en-US" smtClean="0"/>
              <a:pPr/>
              <a:t>‹#›</a:t>
            </a:fld>
            <a:endParaRPr lang="en-US" altLang="en-US"/>
          </a:p>
        </p:txBody>
      </p:sp>
    </p:spTree>
    <p:extLst>
      <p:ext uri="{BB962C8B-B14F-4D97-AF65-F5344CB8AC3E}">
        <p14:creationId xmlns:p14="http://schemas.microsoft.com/office/powerpoint/2010/main" val="160730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1D95C631-BDA0-47EA-AD6F-F9CE86DC0771}" type="slidenum">
              <a:rPr lang="en-US" altLang="en-US" smtClean="0"/>
              <a:pPr/>
              <a:t>‹#›</a:t>
            </a:fld>
            <a:endParaRPr lang="en-US" altLang="en-US"/>
          </a:p>
        </p:txBody>
      </p:sp>
    </p:spTree>
    <p:extLst>
      <p:ext uri="{BB962C8B-B14F-4D97-AF65-F5344CB8AC3E}">
        <p14:creationId xmlns:p14="http://schemas.microsoft.com/office/powerpoint/2010/main" val="185172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2019115-D404-404C-90FB-0878B5DCA787}" type="slidenum">
              <a:rPr lang="en-US" altLang="en-US" smtClean="0"/>
              <a:pPr/>
              <a:t>‹#›</a:t>
            </a:fld>
            <a:endParaRPr lang="en-US" altLang="en-US"/>
          </a:p>
        </p:txBody>
      </p:sp>
    </p:spTree>
    <p:extLst>
      <p:ext uri="{BB962C8B-B14F-4D97-AF65-F5344CB8AC3E}">
        <p14:creationId xmlns:p14="http://schemas.microsoft.com/office/powerpoint/2010/main" val="28782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056699F7-4F0F-49DA-8BC1-32A4ADD1BD62}" type="slidenum">
              <a:rPr lang="en-US" altLang="en-US" smtClean="0"/>
              <a:pPr/>
              <a:t>‹#›</a:t>
            </a:fld>
            <a:endParaRPr lang="en-US" altLang="en-US"/>
          </a:p>
        </p:txBody>
      </p:sp>
    </p:spTree>
    <p:extLst>
      <p:ext uri="{BB962C8B-B14F-4D97-AF65-F5344CB8AC3E}">
        <p14:creationId xmlns:p14="http://schemas.microsoft.com/office/powerpoint/2010/main" val="40897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9ED0576-E025-48DC-9051-DD045B93DB67}" type="slidenum">
              <a:rPr lang="en-US" altLang="en-US" smtClean="0"/>
              <a:pPr/>
              <a:t>‹#›</a:t>
            </a:fld>
            <a:endParaRPr lang="en-US" altLang="en-US"/>
          </a:p>
        </p:txBody>
      </p:sp>
    </p:spTree>
    <p:extLst>
      <p:ext uri="{BB962C8B-B14F-4D97-AF65-F5344CB8AC3E}">
        <p14:creationId xmlns:p14="http://schemas.microsoft.com/office/powerpoint/2010/main" val="62376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EE6D5D-B11F-4072-A391-D8CB53A51543}" type="slidenum">
              <a:rPr lang="en-US" altLang="en-US" smtClean="0"/>
              <a:pPr/>
              <a:t>‹#›</a:t>
            </a:fld>
            <a:endParaRPr lang="en-US" altLang="en-US"/>
          </a:p>
        </p:txBody>
      </p:sp>
    </p:spTree>
    <p:extLst>
      <p:ext uri="{BB962C8B-B14F-4D97-AF65-F5344CB8AC3E}">
        <p14:creationId xmlns:p14="http://schemas.microsoft.com/office/powerpoint/2010/main" val="386670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2A0993-9FA9-461D-9613-50259D171ECF}" type="slidenum">
              <a:rPr lang="en-US" altLang="en-US" smtClean="0"/>
              <a:pPr/>
              <a:t>‹#›</a:t>
            </a:fld>
            <a:endParaRPr lang="en-US" altLang="en-US"/>
          </a:p>
        </p:txBody>
      </p:sp>
    </p:spTree>
    <p:extLst>
      <p:ext uri="{BB962C8B-B14F-4D97-AF65-F5344CB8AC3E}">
        <p14:creationId xmlns:p14="http://schemas.microsoft.com/office/powerpoint/2010/main" val="369481167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CS4710: Artificial Intelligence</a:t>
            </a:r>
            <a:br>
              <a:rPr lang="en-US" dirty="0"/>
            </a:br>
            <a:r>
              <a:rPr lang="en-US" dirty="0"/>
              <a:t>Expert Systems</a:t>
            </a:r>
          </a:p>
        </p:txBody>
      </p:sp>
      <p:sp>
        <p:nvSpPr>
          <p:cNvPr id="3" name="Subtitle 2"/>
          <p:cNvSpPr>
            <a:spLocks noGrp="1"/>
          </p:cNvSpPr>
          <p:nvPr>
            <p:ph type="subTitle" idx="1"/>
          </p:nvPr>
        </p:nvSpPr>
        <p:spPr/>
        <p:txBody>
          <a:bodyPr/>
          <a:lstStyle/>
          <a:p>
            <a:r>
              <a:rPr lang="en-US" dirty="0"/>
              <a:t>Some processes can only be reasonably done by experts. How do we model this knowledge and build such systems?</a:t>
            </a:r>
          </a:p>
        </p:txBody>
      </p:sp>
    </p:spTree>
    <p:extLst>
      <p:ext uri="{BB962C8B-B14F-4D97-AF65-F5344CB8AC3E}">
        <p14:creationId xmlns:p14="http://schemas.microsoft.com/office/powerpoint/2010/main" val="265014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Predicate Logic</a:t>
            </a:r>
          </a:p>
          <a:p>
            <a:pPr>
              <a:lnSpc>
                <a:spcPct val="80000"/>
              </a:lnSpc>
            </a:pPr>
            <a:endParaRPr lang="en-US" dirty="0"/>
          </a:p>
          <a:p>
            <a:pPr>
              <a:lnSpc>
                <a:spcPct val="80000"/>
              </a:lnSpc>
            </a:pPr>
            <a:r>
              <a:rPr lang="en-US" dirty="0"/>
              <a:t>Powerful way to represent most facts</a:t>
            </a:r>
          </a:p>
          <a:p>
            <a:pPr>
              <a:lnSpc>
                <a:spcPct val="80000"/>
              </a:lnSpc>
            </a:pPr>
            <a:endParaRPr lang="en-US" dirty="0"/>
          </a:p>
          <a:p>
            <a:pPr>
              <a:lnSpc>
                <a:spcPct val="80000"/>
              </a:lnSpc>
            </a:pPr>
            <a:r>
              <a:rPr lang="en-US" dirty="0"/>
              <a:t>Allows for inference</a:t>
            </a:r>
          </a:p>
          <a:p>
            <a:pPr lvl="1">
              <a:lnSpc>
                <a:spcPct val="80000"/>
              </a:lnSpc>
            </a:pPr>
            <a:r>
              <a:rPr lang="en-US" dirty="0"/>
              <a:t>Modus Ponens, etc…</a:t>
            </a:r>
          </a:p>
          <a:p>
            <a:pPr lvl="1">
              <a:lnSpc>
                <a:spcPct val="80000"/>
              </a:lnSpc>
            </a:pPr>
            <a:endParaRPr lang="en-US" dirty="0"/>
          </a:p>
          <a:p>
            <a:pPr>
              <a:lnSpc>
                <a:spcPct val="80000"/>
              </a:lnSpc>
            </a:pPr>
            <a:r>
              <a:rPr lang="en-US" dirty="0"/>
              <a:t>Is relatively flexible, and common in AI systems.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63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Propositions</a:t>
            </a:r>
          </a:p>
          <a:p>
            <a:pPr>
              <a:lnSpc>
                <a:spcPct val="80000"/>
              </a:lnSpc>
            </a:pPr>
            <a:endParaRPr lang="en-US" dirty="0"/>
          </a:p>
          <a:p>
            <a:pPr>
              <a:lnSpc>
                <a:spcPct val="80000"/>
              </a:lnSpc>
            </a:pPr>
            <a:r>
              <a:rPr lang="en-US" dirty="0"/>
              <a:t>A </a:t>
            </a:r>
            <a:r>
              <a:rPr lang="en-US" i="1" dirty="0"/>
              <a:t>proposition</a:t>
            </a:r>
            <a:r>
              <a:rPr lang="en-US" dirty="0"/>
              <a:t> is a variable that represents a statement and has a true/false value</a:t>
            </a:r>
          </a:p>
          <a:p>
            <a:pPr lvl="1">
              <a:lnSpc>
                <a:spcPct val="80000"/>
              </a:lnSpc>
            </a:pPr>
            <a:endParaRPr lang="en-US" dirty="0"/>
          </a:p>
          <a:p>
            <a:pPr lvl="1">
              <a:lnSpc>
                <a:spcPct val="80000"/>
              </a:lnSpc>
            </a:pPr>
            <a:r>
              <a:rPr lang="en-US" dirty="0"/>
              <a:t>P = “Allison Likes Cakes”</a:t>
            </a:r>
          </a:p>
          <a:p>
            <a:pPr lvl="1">
              <a:lnSpc>
                <a:spcPct val="80000"/>
              </a:lnSpc>
            </a:pPr>
            <a:r>
              <a:rPr lang="en-US" dirty="0"/>
              <a:t>Q = “Allison Eats Cakes”</a:t>
            </a:r>
          </a:p>
          <a:p>
            <a:pPr lvl="1">
              <a:lnSpc>
                <a:spcPct val="80000"/>
              </a:lnSpc>
            </a:pPr>
            <a:endParaRPr lang="en-US" dirty="0"/>
          </a:p>
          <a:p>
            <a:pPr lvl="1">
              <a:lnSpc>
                <a:spcPct val="80000"/>
              </a:lnSpc>
            </a:pPr>
            <a:r>
              <a:rPr lang="en-US" dirty="0"/>
              <a:t>*P &amp; Q are arbitrary, can use any symbol</a:t>
            </a:r>
          </a:p>
          <a:p>
            <a:pPr lvl="1">
              <a:lnSpc>
                <a:spcPct val="80000"/>
              </a:lnSpc>
            </a:pPr>
            <a:r>
              <a:rPr lang="en-US" dirty="0"/>
              <a:t>P &amp; Q can be either true or false</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2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normAutofit/>
          </a:bodyPr>
          <a:lstStyle/>
          <a:p>
            <a:pPr marL="36900" indent="0" algn="ctr">
              <a:lnSpc>
                <a:spcPct val="80000"/>
              </a:lnSpc>
              <a:buNone/>
            </a:pPr>
            <a:r>
              <a:rPr lang="en-US" b="1" dirty="0"/>
              <a:t>Basic Connectives</a:t>
            </a:r>
          </a:p>
          <a:p>
            <a:pPr>
              <a:lnSpc>
                <a:spcPct val="80000"/>
              </a:lnSpc>
            </a:pPr>
            <a:endParaRPr lang="en-US" dirty="0"/>
          </a:p>
          <a:p>
            <a:pPr>
              <a:lnSpc>
                <a:spcPct val="80000"/>
              </a:lnSpc>
            </a:pPr>
            <a:r>
              <a:rPr lang="en-US" dirty="0"/>
              <a:t>∧ </a:t>
            </a:r>
          </a:p>
          <a:p>
            <a:pPr lvl="1">
              <a:lnSpc>
                <a:spcPct val="80000"/>
              </a:lnSpc>
            </a:pPr>
            <a:r>
              <a:rPr lang="en-US" dirty="0"/>
              <a:t>P ∧ Q</a:t>
            </a:r>
          </a:p>
          <a:p>
            <a:pPr lvl="1">
              <a:lnSpc>
                <a:spcPct val="80000"/>
              </a:lnSpc>
            </a:pPr>
            <a:r>
              <a:rPr lang="en-US" dirty="0"/>
              <a:t>Allison likes cakes AND Allison eats cakes</a:t>
            </a:r>
          </a:p>
          <a:p>
            <a:pPr>
              <a:lnSpc>
                <a:spcPct val="80000"/>
              </a:lnSpc>
            </a:pPr>
            <a:endParaRPr lang="en-US" dirty="0"/>
          </a:p>
          <a:p>
            <a:pPr>
              <a:lnSpc>
                <a:spcPct val="80000"/>
              </a:lnSpc>
            </a:pPr>
            <a:r>
              <a:rPr lang="en-US" dirty="0"/>
              <a:t>∨</a:t>
            </a:r>
          </a:p>
          <a:p>
            <a:pPr lvl="1">
              <a:lnSpc>
                <a:spcPct val="80000"/>
              </a:lnSpc>
            </a:pPr>
            <a:r>
              <a:rPr lang="en-US" dirty="0"/>
              <a:t>P ∨ Q</a:t>
            </a:r>
          </a:p>
          <a:p>
            <a:pPr lvl="1">
              <a:lnSpc>
                <a:spcPct val="80000"/>
              </a:lnSpc>
            </a:pPr>
            <a:r>
              <a:rPr lang="en-US" dirty="0"/>
              <a:t>Alisson likes or eats cakes</a:t>
            </a:r>
          </a:p>
          <a:p>
            <a:pPr lvl="1">
              <a:lnSpc>
                <a:spcPct val="80000"/>
              </a:lnSpc>
            </a:pPr>
            <a:endParaRPr lang="en-US" dirty="0"/>
          </a:p>
          <a:p>
            <a:pPr>
              <a:lnSpc>
                <a:spcPct val="80000"/>
              </a:lnSpc>
            </a:pPr>
            <a:r>
              <a:rPr lang="en-US" dirty="0"/>
              <a:t>¬</a:t>
            </a:r>
          </a:p>
          <a:p>
            <a:pPr lvl="1">
              <a:lnSpc>
                <a:spcPct val="80000"/>
              </a:lnSpc>
            </a:pPr>
            <a:r>
              <a:rPr lang="en-US" dirty="0"/>
              <a:t>¬P</a:t>
            </a:r>
          </a:p>
          <a:p>
            <a:pPr lvl="1">
              <a:lnSpc>
                <a:spcPct val="80000"/>
              </a:lnSpc>
            </a:pPr>
            <a:r>
              <a:rPr lang="en-US" dirty="0"/>
              <a:t>Allison does not like cakes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Conditionals</a:t>
            </a:r>
          </a:p>
          <a:p>
            <a:pPr>
              <a:lnSpc>
                <a:spcPct val="80000"/>
              </a:lnSpc>
            </a:pPr>
            <a:endParaRPr lang="en-US" dirty="0"/>
          </a:p>
          <a:p>
            <a:pPr>
              <a:lnSpc>
                <a:spcPct val="80000"/>
              </a:lnSpc>
            </a:pPr>
            <a:r>
              <a:rPr lang="en-US" dirty="0">
                <a:sym typeface="Wingdings" panose="05000000000000000000" pitchFamily="2" charset="2"/>
              </a:rPr>
              <a:t></a:t>
            </a:r>
          </a:p>
          <a:p>
            <a:pPr lvl="1">
              <a:lnSpc>
                <a:spcPct val="80000"/>
              </a:lnSpc>
            </a:pPr>
            <a:r>
              <a:rPr lang="en-US" dirty="0">
                <a:sym typeface="Wingdings" panose="05000000000000000000" pitchFamily="2" charset="2"/>
              </a:rPr>
              <a:t>P  Q</a:t>
            </a:r>
          </a:p>
          <a:p>
            <a:pPr lvl="1">
              <a:lnSpc>
                <a:spcPct val="80000"/>
              </a:lnSpc>
            </a:pPr>
            <a:r>
              <a:rPr lang="en-US" dirty="0">
                <a:sym typeface="Wingdings" panose="05000000000000000000" pitchFamily="2" charset="2"/>
              </a:rPr>
              <a:t>If Allison likes cakes then she eats them</a:t>
            </a:r>
          </a:p>
          <a:p>
            <a:pPr lvl="1">
              <a:lnSpc>
                <a:spcPct val="80000"/>
              </a:lnSpc>
            </a:pPr>
            <a:endParaRPr lang="en-US" dirty="0"/>
          </a:p>
          <a:p>
            <a:pPr>
              <a:lnSpc>
                <a:spcPct val="80000"/>
              </a:lnSpc>
            </a:pPr>
            <a:r>
              <a:rPr lang="en-US" dirty="0">
                <a:sym typeface="Wingdings" panose="05000000000000000000" pitchFamily="2" charset="2"/>
              </a:rPr>
              <a:t></a:t>
            </a:r>
          </a:p>
          <a:p>
            <a:pPr lvl="1">
              <a:lnSpc>
                <a:spcPct val="80000"/>
              </a:lnSpc>
            </a:pPr>
            <a:r>
              <a:rPr lang="en-US" dirty="0">
                <a:sym typeface="Wingdings" panose="05000000000000000000" pitchFamily="2" charset="2"/>
              </a:rPr>
              <a:t>P  Q</a:t>
            </a:r>
          </a:p>
          <a:p>
            <a:pPr lvl="1">
              <a:lnSpc>
                <a:spcPct val="80000"/>
              </a:lnSpc>
            </a:pPr>
            <a:r>
              <a:rPr lang="en-US" dirty="0">
                <a:sym typeface="Wingdings" panose="05000000000000000000" pitchFamily="2" charset="2"/>
              </a:rPr>
              <a:t>Allison likes cakes </a:t>
            </a:r>
            <a:r>
              <a:rPr lang="en-US" dirty="0" err="1">
                <a:sym typeface="Wingdings" panose="05000000000000000000" pitchFamily="2" charset="2"/>
              </a:rPr>
              <a:t>iff</a:t>
            </a:r>
            <a:r>
              <a:rPr lang="en-US" dirty="0">
                <a:sym typeface="Wingdings" panose="05000000000000000000" pitchFamily="2" charset="2"/>
              </a:rPr>
              <a:t> she eats them</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74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Functional Propositions</a:t>
            </a:r>
          </a:p>
          <a:p>
            <a:pPr>
              <a:lnSpc>
                <a:spcPct val="80000"/>
              </a:lnSpc>
            </a:pPr>
            <a:endParaRPr lang="en-US" dirty="0"/>
          </a:p>
          <a:p>
            <a:pPr>
              <a:lnSpc>
                <a:spcPct val="80000"/>
              </a:lnSpc>
            </a:pPr>
            <a:r>
              <a:rPr lang="en-US" dirty="0">
                <a:sym typeface="Wingdings" panose="05000000000000000000" pitchFamily="2" charset="2"/>
              </a:rPr>
              <a:t>Common for propositions to be functions and have arbitrary parameters.</a:t>
            </a:r>
          </a:p>
          <a:p>
            <a:pPr>
              <a:lnSpc>
                <a:spcPct val="80000"/>
              </a:lnSpc>
            </a:pPr>
            <a:endParaRPr lang="en-US" dirty="0">
              <a:sym typeface="Wingdings" panose="05000000000000000000" pitchFamily="2" charset="2"/>
            </a:endParaRPr>
          </a:p>
          <a:p>
            <a:pPr>
              <a:lnSpc>
                <a:spcPct val="80000"/>
              </a:lnSpc>
            </a:pPr>
            <a:r>
              <a:rPr lang="en-US" dirty="0">
                <a:sym typeface="Wingdings" panose="05000000000000000000" pitchFamily="2" charset="2"/>
              </a:rPr>
              <a:t>cake(C) = “C is a cake”</a:t>
            </a:r>
          </a:p>
          <a:p>
            <a:pPr>
              <a:lnSpc>
                <a:spcPct val="80000"/>
              </a:lnSpc>
            </a:pPr>
            <a:r>
              <a:rPr lang="en-US" dirty="0">
                <a:sym typeface="Wingdings" panose="05000000000000000000" pitchFamily="2" charset="2"/>
              </a:rPr>
              <a:t>likes(T) = “Allison likes T”</a:t>
            </a:r>
          </a:p>
          <a:p>
            <a:pPr>
              <a:lnSpc>
                <a:spcPct val="80000"/>
              </a:lnSpc>
            </a:pPr>
            <a:endParaRPr lang="en-US" dirty="0">
              <a:sym typeface="Wingdings" panose="05000000000000000000" pitchFamily="2" charset="2"/>
            </a:endParaRPr>
          </a:p>
          <a:p>
            <a:pPr>
              <a:lnSpc>
                <a:spcPct val="80000"/>
              </a:lnSpc>
            </a:pPr>
            <a:r>
              <a:rPr lang="en-US" dirty="0">
                <a:sym typeface="Wingdings" panose="05000000000000000000" pitchFamily="2" charset="2"/>
              </a:rPr>
              <a:t>Gives us some more general expressing power</a:t>
            </a: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4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Quantifiers</a:t>
            </a:r>
          </a:p>
          <a:p>
            <a:pPr>
              <a:lnSpc>
                <a:spcPct val="80000"/>
              </a:lnSpc>
            </a:pPr>
            <a:endParaRPr lang="en-US" dirty="0"/>
          </a:p>
          <a:p>
            <a:pPr>
              <a:lnSpc>
                <a:spcPct val="80000"/>
              </a:lnSpc>
            </a:pPr>
            <a:r>
              <a:rPr lang="en-US" dirty="0"/>
              <a:t>∀</a:t>
            </a:r>
          </a:p>
          <a:p>
            <a:pPr lvl="1">
              <a:lnSpc>
                <a:spcPct val="80000"/>
              </a:lnSpc>
            </a:pPr>
            <a:r>
              <a:rPr lang="en-US" dirty="0"/>
              <a:t>For all quantifier</a:t>
            </a:r>
          </a:p>
          <a:p>
            <a:pPr lvl="1">
              <a:lnSpc>
                <a:spcPct val="80000"/>
              </a:lnSpc>
            </a:pPr>
            <a:r>
              <a:rPr lang="en-US" dirty="0"/>
              <a:t>∀c (cake(c) </a:t>
            </a:r>
            <a:r>
              <a:rPr lang="en-US" dirty="0">
                <a:sym typeface="Wingdings" panose="05000000000000000000" pitchFamily="2" charset="2"/>
              </a:rPr>
              <a:t> likes(c))</a:t>
            </a:r>
          </a:p>
          <a:p>
            <a:pPr lvl="1">
              <a:lnSpc>
                <a:spcPct val="80000"/>
              </a:lnSpc>
            </a:pPr>
            <a:r>
              <a:rPr lang="en-US" dirty="0"/>
              <a:t>For all cakes, Allison likes them</a:t>
            </a:r>
          </a:p>
          <a:p>
            <a:pPr>
              <a:lnSpc>
                <a:spcPct val="80000"/>
              </a:lnSpc>
            </a:pPr>
            <a:endParaRPr lang="en-US" dirty="0"/>
          </a:p>
          <a:p>
            <a:pPr>
              <a:lnSpc>
                <a:spcPct val="80000"/>
              </a:lnSpc>
            </a:pPr>
            <a:r>
              <a:rPr lang="en-US" dirty="0"/>
              <a:t>∃</a:t>
            </a:r>
          </a:p>
          <a:p>
            <a:pPr lvl="1">
              <a:lnSpc>
                <a:spcPct val="80000"/>
              </a:lnSpc>
            </a:pPr>
            <a:r>
              <a:rPr lang="en-US" dirty="0"/>
              <a:t>Exists quantifier</a:t>
            </a:r>
          </a:p>
          <a:p>
            <a:pPr lvl="1">
              <a:lnSpc>
                <a:spcPct val="80000"/>
              </a:lnSpc>
            </a:pPr>
            <a:r>
              <a:rPr lang="en-US" dirty="0"/>
              <a:t>∃c | cake(c)</a:t>
            </a:r>
          </a:p>
          <a:p>
            <a:pPr lvl="1">
              <a:lnSpc>
                <a:spcPct val="80000"/>
              </a:lnSpc>
            </a:pPr>
            <a:r>
              <a:rPr lang="en-US" dirty="0"/>
              <a:t>There exists something that is a cake (Thank God!)</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61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Modus Ponens</a:t>
            </a:r>
          </a:p>
          <a:p>
            <a:pPr>
              <a:lnSpc>
                <a:spcPct val="80000"/>
              </a:lnSpc>
            </a:pPr>
            <a:endParaRPr lang="en-US" dirty="0"/>
          </a:p>
          <a:p>
            <a:pPr>
              <a:lnSpc>
                <a:spcPct val="80000"/>
              </a:lnSpc>
            </a:pPr>
            <a:r>
              <a:rPr lang="en-US" dirty="0"/>
              <a:t>P</a:t>
            </a:r>
          </a:p>
          <a:p>
            <a:pPr>
              <a:lnSpc>
                <a:spcPct val="80000"/>
              </a:lnSpc>
            </a:pPr>
            <a:r>
              <a:rPr lang="en-US" dirty="0"/>
              <a:t>P </a:t>
            </a:r>
            <a:r>
              <a:rPr lang="en-US" dirty="0">
                <a:sym typeface="Wingdings" panose="05000000000000000000" pitchFamily="2" charset="2"/>
              </a:rPr>
              <a:t> Q</a:t>
            </a:r>
          </a:p>
          <a:p>
            <a:pPr>
              <a:lnSpc>
                <a:spcPct val="80000"/>
              </a:lnSpc>
            </a:pPr>
            <a:endParaRPr lang="en-US" dirty="0"/>
          </a:p>
          <a:p>
            <a:pPr>
              <a:lnSpc>
                <a:spcPct val="80000"/>
              </a:lnSpc>
            </a:pPr>
            <a:r>
              <a:rPr lang="en-US" dirty="0"/>
              <a:t>∴ Q</a:t>
            </a:r>
          </a:p>
          <a:p>
            <a:pPr>
              <a:lnSpc>
                <a:spcPct val="80000"/>
              </a:lnSpc>
            </a:pPr>
            <a:endParaRPr lang="en-US" dirty="0"/>
          </a:p>
          <a:p>
            <a:pPr>
              <a:lnSpc>
                <a:spcPct val="80000"/>
              </a:lnSpc>
            </a:pPr>
            <a:endParaRPr lang="en-US" dirty="0"/>
          </a:p>
          <a:p>
            <a:pPr>
              <a:lnSpc>
                <a:spcPct val="80000"/>
              </a:lnSpc>
            </a:pPr>
            <a:r>
              <a:rPr lang="en-US" dirty="0"/>
              <a:t>Similarly:</a:t>
            </a:r>
          </a:p>
          <a:p>
            <a:pPr>
              <a:lnSpc>
                <a:spcPct val="80000"/>
              </a:lnSpc>
            </a:pPr>
            <a:endParaRPr lang="en-US" dirty="0"/>
          </a:p>
          <a:p>
            <a:pPr>
              <a:lnSpc>
                <a:spcPct val="80000"/>
              </a:lnSpc>
            </a:pPr>
            <a:r>
              <a:rPr lang="en-US" dirty="0"/>
              <a:t>¬Q</a:t>
            </a:r>
          </a:p>
          <a:p>
            <a:pPr>
              <a:lnSpc>
                <a:spcPct val="80000"/>
              </a:lnSpc>
            </a:pPr>
            <a:r>
              <a:rPr lang="en-US" dirty="0"/>
              <a:t>P </a:t>
            </a:r>
            <a:r>
              <a:rPr lang="en-US" dirty="0">
                <a:sym typeface="Wingdings" panose="05000000000000000000" pitchFamily="2" charset="2"/>
              </a:rPr>
              <a:t> Q</a:t>
            </a:r>
          </a:p>
          <a:p>
            <a:pPr>
              <a:lnSpc>
                <a:spcPct val="80000"/>
              </a:lnSpc>
            </a:pPr>
            <a:endParaRPr lang="en-US" dirty="0">
              <a:sym typeface="Wingdings" panose="05000000000000000000" pitchFamily="2" charset="2"/>
            </a:endParaRPr>
          </a:p>
          <a:p>
            <a:pPr>
              <a:lnSpc>
                <a:spcPct val="80000"/>
              </a:lnSpc>
            </a:pPr>
            <a:r>
              <a:rPr lang="en-US" dirty="0"/>
              <a:t>∴ ¬P</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7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1905000"/>
            <a:ext cx="8229600" cy="2590800"/>
          </a:xfrm>
        </p:spPr>
        <p:txBody>
          <a:bodyPr/>
          <a:lstStyle/>
          <a:p>
            <a:pPr eaLnBrk="1" hangingPunct="1"/>
            <a:r>
              <a:rPr lang="en-US" sz="3200" b="1" dirty="0"/>
              <a:t>Example:</a:t>
            </a:r>
            <a:br>
              <a:rPr lang="en-US" sz="3200" b="1" dirty="0"/>
            </a:br>
            <a:r>
              <a:rPr lang="en-US" sz="3200" b="1" dirty="0"/>
              <a:t>Rule-Based Expert Systems</a:t>
            </a:r>
            <a:br>
              <a:rPr lang="en-US" sz="3200" b="1" dirty="0"/>
            </a:br>
            <a:br>
              <a:rPr lang="en-US" sz="3200" dirty="0"/>
            </a:br>
            <a:endParaRPr lang="en-US" sz="3200" dirty="0"/>
          </a:p>
        </p:txBody>
      </p:sp>
    </p:spTree>
    <p:extLst>
      <p:ext uri="{BB962C8B-B14F-4D97-AF65-F5344CB8AC3E}">
        <p14:creationId xmlns:p14="http://schemas.microsoft.com/office/powerpoint/2010/main" val="69233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Rule-Based Architecture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t>IF </a:t>
            </a:r>
            <a:r>
              <a:rPr lang="en-US" dirty="0" err="1"/>
              <a:t>alarm_beeps</a:t>
            </a:r>
            <a:r>
              <a:rPr lang="en-US" dirty="0"/>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t>alarm_beeps</a:t>
            </a:r>
            <a:endParaRPr lang="en-US" dirty="0"/>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1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Acquiring New Facts</a:t>
            </a:r>
          </a:p>
          <a:p>
            <a:pPr marL="36900" indent="0" algn="ctr">
              <a:lnSpc>
                <a:spcPct val="80000"/>
              </a:lnSpc>
              <a:buNone/>
            </a:pPr>
            <a:endParaRPr lang="en-US" b="1" dirty="0"/>
          </a:p>
          <a:p>
            <a:pPr>
              <a:lnSpc>
                <a:spcPct val="80000"/>
              </a:lnSpc>
            </a:pPr>
            <a:r>
              <a:rPr lang="en-US" b="1" dirty="0"/>
              <a:t>By human operator simply telling the system something is true.</a:t>
            </a:r>
          </a:p>
          <a:p>
            <a:pPr lvl="1">
              <a:lnSpc>
                <a:spcPct val="80000"/>
              </a:lnSpc>
            </a:pPr>
            <a:r>
              <a:rPr lang="en-US" b="1" dirty="0"/>
              <a:t>Example?</a:t>
            </a:r>
          </a:p>
          <a:p>
            <a:pPr lvl="1">
              <a:lnSpc>
                <a:spcPct val="80000"/>
              </a:lnSpc>
            </a:pPr>
            <a:endParaRPr lang="en-US" b="1" dirty="0"/>
          </a:p>
          <a:p>
            <a:pPr>
              <a:lnSpc>
                <a:spcPct val="80000"/>
              </a:lnSpc>
            </a:pPr>
            <a:r>
              <a:rPr lang="en-US" b="1" dirty="0"/>
              <a:t>By interacting with the environment directly</a:t>
            </a:r>
          </a:p>
          <a:p>
            <a:pPr lvl="1">
              <a:lnSpc>
                <a:spcPct val="80000"/>
              </a:lnSpc>
            </a:pPr>
            <a:r>
              <a:rPr lang="en-US" b="1" dirty="0"/>
              <a:t>Temperature sensor determines whether </a:t>
            </a:r>
            <a:r>
              <a:rPr lang="en-US" b="1" i="1" dirty="0"/>
              <a:t>hot</a:t>
            </a:r>
            <a:r>
              <a:rPr lang="en-US" b="1" dirty="0"/>
              <a:t> is set to true or false</a:t>
            </a:r>
          </a:p>
          <a:p>
            <a:pPr>
              <a:lnSpc>
                <a:spcPct val="80000"/>
              </a:lnSpc>
            </a:pPr>
            <a:endParaRPr lang="en-US" dirty="0"/>
          </a:p>
          <a:p>
            <a:pPr>
              <a:lnSpc>
                <a:spcPct val="80000"/>
              </a:lnSpc>
            </a:pPr>
            <a:r>
              <a:rPr lang="en-US" dirty="0"/>
              <a:t>Others?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40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381000"/>
            <a:ext cx="7010400" cy="914400"/>
          </a:xfrm>
        </p:spPr>
        <p:txBody>
          <a:bodyPr/>
          <a:lstStyle/>
          <a:p>
            <a:r>
              <a:rPr lang="en-US" altLang="en-US" sz="4800" b="1" dirty="0"/>
              <a:t>Topics</a:t>
            </a:r>
          </a:p>
        </p:txBody>
      </p:sp>
      <p:sp>
        <p:nvSpPr>
          <p:cNvPr id="50181" name="Text Box 5"/>
          <p:cNvSpPr txBox="1">
            <a:spLocks noChangeArrowheads="1"/>
          </p:cNvSpPr>
          <p:nvPr/>
        </p:nvSpPr>
        <p:spPr bwMode="auto">
          <a:xfrm>
            <a:off x="5638800" y="1524000"/>
            <a:ext cx="6248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en-US" sz="2400" b="1" dirty="0">
                <a:latin typeface="+mj-lt"/>
              </a:rPr>
              <a:t>What is an Expert System / Brief History</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Example: Rule-Based Expert Systems</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Concrete Example: CLIPS</a:t>
            </a:r>
          </a:p>
          <a:p>
            <a:pPr>
              <a:spcBef>
                <a:spcPct val="50000"/>
              </a:spcBef>
              <a:buFontTx/>
              <a:buChar char="•"/>
            </a:pPr>
            <a:endParaRPr lang="en-US" altLang="en-US" sz="2400" b="1" dirty="0">
              <a:latin typeface="+mj-lt"/>
            </a:endParaRPr>
          </a:p>
          <a:p>
            <a:pPr>
              <a:spcBef>
                <a:spcPct val="50000"/>
              </a:spcBef>
              <a:buFontTx/>
              <a:buChar char="•"/>
            </a:pPr>
            <a:r>
              <a:rPr lang="en-US" altLang="en-US" sz="2400" b="1" dirty="0">
                <a:latin typeface="+mj-lt"/>
              </a:rPr>
              <a:t>Software Engineering Process for Expert Systems</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72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Forward Chaining</a:t>
            </a:r>
          </a:p>
          <a:p>
            <a:pPr marL="36900" indent="0">
              <a:lnSpc>
                <a:spcPct val="80000"/>
              </a:lnSpc>
              <a:buNone/>
            </a:pPr>
            <a:endParaRPr lang="en-US" dirty="0"/>
          </a:p>
          <a:p>
            <a:pPr>
              <a:lnSpc>
                <a:spcPct val="80000"/>
              </a:lnSpc>
            </a:pPr>
            <a:r>
              <a:rPr lang="en-US" dirty="0"/>
              <a:t>Until special HALT symbol in DB</a:t>
            </a:r>
          </a:p>
          <a:p>
            <a:pPr lvl="1">
              <a:lnSpc>
                <a:spcPct val="80000"/>
              </a:lnSpc>
            </a:pPr>
            <a:r>
              <a:rPr lang="en-US" dirty="0"/>
              <a:t>Pick a logical rule that can be applied</a:t>
            </a:r>
          </a:p>
          <a:p>
            <a:pPr lvl="1">
              <a:lnSpc>
                <a:spcPct val="80000"/>
              </a:lnSpc>
            </a:pPr>
            <a:r>
              <a:rPr lang="en-US" dirty="0"/>
              <a:t>Add resulting truth statement to DB of facts</a:t>
            </a:r>
          </a:p>
          <a:p>
            <a:pPr lvl="1">
              <a:lnSpc>
                <a:spcPct val="80000"/>
              </a:lnSpc>
            </a:pPr>
            <a:r>
              <a:rPr lang="en-US" dirty="0"/>
              <a:t>Continue until no new knowledge can be created</a:t>
            </a:r>
          </a:p>
          <a:p>
            <a:pPr lvl="1">
              <a:lnSpc>
                <a:spcPct val="80000"/>
              </a:lnSpc>
            </a:pPr>
            <a:endParaRPr lang="en-US" dirty="0"/>
          </a:p>
          <a:p>
            <a:pPr>
              <a:lnSpc>
                <a:spcPct val="80000"/>
              </a:lnSpc>
            </a:pPr>
            <a:r>
              <a:rPr lang="en-US" dirty="0"/>
              <a:t>This continues indefinitely, until a special halt signal is given, or every time a DB fact is updated or changed externally.</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22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accent1"/>
                </a:solidFill>
              </a:rPr>
              <a:t>IF </a:t>
            </a:r>
            <a:r>
              <a:rPr lang="en-US" dirty="0" err="1">
                <a:solidFill>
                  <a:schemeClr val="accent1"/>
                </a:solidFill>
              </a:rPr>
              <a:t>alarm_beeps</a:t>
            </a:r>
            <a:r>
              <a:rPr lang="en-US" dirty="0">
                <a:solidFill>
                  <a:schemeClr val="accent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accent1"/>
                </a:solidFill>
              </a:rPr>
              <a:t>alarm_beeps</a:t>
            </a:r>
            <a:endParaRPr lang="en-US" dirty="0">
              <a:solidFill>
                <a:schemeClr val="accent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48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a:p>
            <a:pPr marL="285750" indent="-285750">
              <a:buFontTx/>
              <a:buChar char="-"/>
            </a:pPr>
            <a:endParaRPr lang="en-US" dirty="0"/>
          </a:p>
          <a:p>
            <a:pPr marL="285750" indent="-285750">
              <a:buFontTx/>
              <a:buChar char="-"/>
            </a:pPr>
            <a:r>
              <a:rPr lang="en-US" dirty="0">
                <a:solidFill>
                  <a:schemeClr val="accent1"/>
                </a:solidFill>
              </a:rPr>
              <a:t>smoky</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8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accent1"/>
                </a:solidFill>
              </a:rPr>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accent1"/>
                </a:solidFill>
              </a:rPr>
              <a:t>hot</a:t>
            </a:r>
          </a:p>
          <a:p>
            <a:pPr marL="285750" indent="-285750">
              <a:buFontTx/>
              <a:buChar char="-"/>
            </a:pPr>
            <a:endParaRPr lang="en-US" dirty="0">
              <a:solidFill>
                <a:schemeClr val="accent1"/>
              </a:solidFill>
            </a:endParaRPr>
          </a:p>
          <a:p>
            <a:pPr marL="285750" indent="-285750">
              <a:buFontTx/>
              <a:buChar char="-"/>
            </a:pPr>
            <a:r>
              <a:rPr lang="en-US" dirty="0">
                <a:solidFill>
                  <a:schemeClr val="accent1"/>
                </a:solidFill>
              </a:rPr>
              <a:t>smoky</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64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t>IF fire THEN ADD </a:t>
            </a:r>
            <a:r>
              <a:rPr lang="en-US" dirty="0" err="1"/>
              <a:t>switch_on_sprinklers</a:t>
            </a:r>
            <a:endParaRPr lang="en-US" dirty="0"/>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accent1"/>
                </a:solidFill>
              </a:rPr>
              <a:t>fire</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0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accent1"/>
                </a:solidFill>
              </a:rPr>
              <a:t>IF fire THEN ADD </a:t>
            </a:r>
            <a:r>
              <a:rPr lang="en-US" dirty="0" err="1">
                <a:solidFill>
                  <a:schemeClr val="accent1"/>
                </a:solidFill>
              </a:rPr>
              <a:t>switch_on_sprinklers</a:t>
            </a:r>
            <a:endParaRPr lang="en-US" dirty="0">
              <a:solidFill>
                <a:schemeClr val="accent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accent1"/>
                </a:solidFill>
              </a:rPr>
              <a:t>fire</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29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Forward Chaining: Simple Example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fire</a:t>
            </a:r>
          </a:p>
          <a:p>
            <a:pPr marL="285750" indent="-285750">
              <a:buFontTx/>
              <a:buChar char="-"/>
            </a:pPr>
            <a:endParaRPr lang="en-US" dirty="0">
              <a:solidFill>
                <a:schemeClr val="tx1"/>
              </a:solidFill>
            </a:endParaRPr>
          </a:p>
          <a:p>
            <a:pPr marL="285750" indent="-285750">
              <a:buFontTx/>
              <a:buChar char="-"/>
            </a:pPr>
            <a:r>
              <a:rPr lang="en-US" dirty="0" err="1">
                <a:solidFill>
                  <a:schemeClr val="accent1"/>
                </a:solidFill>
              </a:rPr>
              <a:t>switch_on_sprinklers</a:t>
            </a:r>
            <a:endParaRPr lang="en-US" dirty="0">
              <a:solidFill>
                <a:schemeClr val="accent1"/>
              </a:solidFill>
            </a:endParaRP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328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Conflict Resolution</a:t>
            </a:r>
          </a:p>
          <a:p>
            <a:pPr>
              <a:lnSpc>
                <a:spcPct val="80000"/>
              </a:lnSpc>
            </a:pPr>
            <a:endParaRPr lang="en-US" dirty="0"/>
          </a:p>
          <a:p>
            <a:pPr>
              <a:lnSpc>
                <a:spcPct val="80000"/>
              </a:lnSpc>
            </a:pPr>
            <a:r>
              <a:rPr lang="en-US" dirty="0"/>
              <a:t>Which rule to apply when many choices available?</a:t>
            </a:r>
          </a:p>
          <a:p>
            <a:pPr>
              <a:lnSpc>
                <a:spcPct val="80000"/>
              </a:lnSpc>
            </a:pPr>
            <a:endParaRPr lang="en-US" dirty="0"/>
          </a:p>
          <a:p>
            <a:pPr>
              <a:lnSpc>
                <a:spcPct val="80000"/>
              </a:lnSpc>
            </a:pPr>
            <a:r>
              <a:rPr lang="en-US" dirty="0"/>
              <a:t>What are some ways we could deal with this?</a:t>
            </a:r>
          </a:p>
          <a:p>
            <a:pPr lvl="1">
              <a:lnSpc>
                <a:spcPct val="80000"/>
              </a:lnSpc>
            </a:pPr>
            <a:r>
              <a:rPr lang="en-US" dirty="0"/>
              <a:t>Discuss!</a:t>
            </a:r>
          </a:p>
          <a:p>
            <a:pPr lvl="1">
              <a:lnSpc>
                <a:spcPct val="80000"/>
              </a:lnSpc>
            </a:pPr>
            <a:endParaRPr lang="en-US" dirty="0"/>
          </a:p>
          <a:p>
            <a:pPr>
              <a:lnSpc>
                <a:spcPct val="80000"/>
              </a:lnSpc>
            </a:pPr>
            <a:r>
              <a:rPr lang="en-US" dirty="0"/>
              <a:t>Can you devise a situation when the order of rule application might be important?</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3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Reason Maintenance</a:t>
            </a:r>
          </a:p>
          <a:p>
            <a:pPr>
              <a:lnSpc>
                <a:spcPct val="80000"/>
              </a:lnSpc>
            </a:pPr>
            <a:endParaRPr lang="en-US" dirty="0"/>
          </a:p>
          <a:p>
            <a:pPr>
              <a:lnSpc>
                <a:spcPct val="80000"/>
              </a:lnSpc>
            </a:pPr>
            <a:r>
              <a:rPr lang="en-US" dirty="0"/>
              <a:t>What if a fact is removed</a:t>
            </a:r>
          </a:p>
          <a:p>
            <a:pPr lvl="1">
              <a:lnSpc>
                <a:spcPct val="80000"/>
              </a:lnSpc>
            </a:pPr>
            <a:r>
              <a:rPr lang="en-US" dirty="0"/>
              <a:t>E.g., if ‘hot’ is removed from the DB of facts. </a:t>
            </a:r>
          </a:p>
          <a:p>
            <a:pPr lvl="1">
              <a:lnSpc>
                <a:spcPct val="80000"/>
              </a:lnSpc>
            </a:pPr>
            <a:r>
              <a:rPr lang="en-US" dirty="0"/>
              <a:t>This means some other acquired facts may now be invalid?</a:t>
            </a:r>
          </a:p>
          <a:p>
            <a:pPr lvl="1">
              <a:lnSpc>
                <a:spcPct val="80000"/>
              </a:lnSpc>
            </a:pPr>
            <a:endParaRPr lang="en-US" dirty="0"/>
          </a:p>
          <a:p>
            <a:pPr>
              <a:lnSpc>
                <a:spcPct val="80000"/>
              </a:lnSpc>
            </a:pPr>
            <a:r>
              <a:rPr lang="en-US" dirty="0"/>
              <a:t>How would you deal with this?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32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304800"/>
            <a:ext cx="11007968" cy="1019906"/>
          </a:xfrm>
        </p:spPr>
        <p:txBody>
          <a:bodyPr/>
          <a:lstStyle/>
          <a:p>
            <a:pPr marL="36900" indent="0" algn="ctr">
              <a:lnSpc>
                <a:spcPct val="80000"/>
              </a:lnSpc>
              <a:buNone/>
            </a:pPr>
            <a:r>
              <a:rPr lang="en-US" sz="4000" b="1" dirty="0"/>
              <a:t>Reason Maintenance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strike="sngStrike" dirty="0">
                <a:solidFill>
                  <a:schemeClr val="tx1"/>
                </a:solidFill>
              </a:rPr>
              <a:t>hot</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smoky</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fire</a:t>
            </a:r>
          </a:p>
          <a:p>
            <a:pPr marL="285750" indent="-285750">
              <a:buFontTx/>
              <a:buChar char="-"/>
            </a:pPr>
            <a:endParaRPr lang="en-US" dirty="0">
              <a:solidFill>
                <a:schemeClr val="tx1"/>
              </a:solidFill>
            </a:endParaRPr>
          </a:p>
          <a:p>
            <a:pPr marL="285750" indent="-285750">
              <a:buFontTx/>
              <a:buChar char="-"/>
            </a:pPr>
            <a:r>
              <a:rPr lang="en-US" dirty="0" err="1">
                <a:solidFill>
                  <a:schemeClr val="tx1"/>
                </a:solidFill>
              </a:rPr>
              <a:t>switch_on_sprinklers</a:t>
            </a:r>
            <a:endParaRPr lang="en-US" dirty="0">
              <a:solidFill>
                <a:schemeClr val="tx1"/>
              </a:solidFill>
            </a:endParaRP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1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WHAT IS AN EXPERT SYSTEM?</a:t>
            </a:r>
          </a:p>
        </p:txBody>
      </p:sp>
      <p:sp>
        <p:nvSpPr>
          <p:cNvPr id="6147" name="Rectangle 3"/>
          <p:cNvSpPr>
            <a:spLocks noGrp="1" noChangeArrowheads="1"/>
          </p:cNvSpPr>
          <p:nvPr>
            <p:ph idx="1"/>
          </p:nvPr>
        </p:nvSpPr>
        <p:spPr>
          <a:xfrm>
            <a:off x="838200" y="2667001"/>
            <a:ext cx="10515600" cy="3048000"/>
          </a:xfrm>
        </p:spPr>
        <p:txBody>
          <a:bodyPr/>
          <a:lstStyle/>
          <a:p>
            <a:r>
              <a:rPr lang="en-US" altLang="en-US" b="1" dirty="0"/>
              <a:t>An expert system is a computer program that contains some of the subject-specific knowledge of one or more human experts. </a:t>
            </a:r>
          </a:p>
        </p:txBody>
      </p:sp>
    </p:spTree>
    <p:extLst>
      <p:ext uri="{BB962C8B-B14F-4D97-AF65-F5344CB8AC3E}">
        <p14:creationId xmlns:p14="http://schemas.microsoft.com/office/powerpoint/2010/main" val="340469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Pattern Matching</a:t>
            </a:r>
          </a:p>
          <a:p>
            <a:pPr>
              <a:lnSpc>
                <a:spcPct val="80000"/>
              </a:lnSpc>
            </a:pPr>
            <a:endParaRPr lang="en-US" dirty="0"/>
          </a:p>
          <a:p>
            <a:pPr>
              <a:lnSpc>
                <a:spcPct val="80000"/>
              </a:lnSpc>
            </a:pPr>
            <a:r>
              <a:rPr lang="en-US" dirty="0"/>
              <a:t>Can extend this idea to arbitrary parameters.</a:t>
            </a:r>
          </a:p>
          <a:p>
            <a:pPr>
              <a:lnSpc>
                <a:spcPct val="80000"/>
              </a:lnSpc>
            </a:pPr>
            <a:endParaRPr lang="en-US" dirty="0"/>
          </a:p>
          <a:p>
            <a:pPr>
              <a:lnSpc>
                <a:spcPct val="80000"/>
              </a:lnSpc>
            </a:pPr>
            <a:r>
              <a:rPr lang="en-US" dirty="0"/>
              <a:t>For example:</a:t>
            </a:r>
          </a:p>
          <a:p>
            <a:pPr>
              <a:lnSpc>
                <a:spcPct val="80000"/>
              </a:lnSpc>
            </a:pPr>
            <a:endParaRPr lang="en-US" dirty="0"/>
          </a:p>
          <a:p>
            <a:pPr>
              <a:lnSpc>
                <a:spcPct val="80000"/>
              </a:lnSpc>
            </a:pPr>
            <a:r>
              <a:rPr lang="en-US" dirty="0"/>
              <a:t>IF temperature(</a:t>
            </a:r>
            <a:r>
              <a:rPr lang="en-US" dirty="0" err="1"/>
              <a:t>R,hot</a:t>
            </a:r>
            <a:r>
              <a:rPr lang="en-US" dirty="0"/>
              <a:t>) AND environment(</a:t>
            </a:r>
            <a:r>
              <a:rPr lang="en-US" dirty="0" err="1"/>
              <a:t>R,smoky</a:t>
            </a:r>
            <a:r>
              <a:rPr lang="en-US" dirty="0"/>
              <a:t>)</a:t>
            </a:r>
          </a:p>
          <a:p>
            <a:pPr lvl="1">
              <a:lnSpc>
                <a:spcPct val="80000"/>
              </a:lnSpc>
            </a:pPr>
            <a:r>
              <a:rPr lang="en-US" dirty="0"/>
              <a:t>THEN ADD </a:t>
            </a:r>
            <a:r>
              <a:rPr lang="en-US" dirty="0" err="1"/>
              <a:t>fire_in</a:t>
            </a:r>
            <a:r>
              <a:rPr lang="en-US" dirty="0"/>
              <a:t>(R)</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85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a:t>Good when we want to query the system and see if something is true.</a:t>
            </a:r>
          </a:p>
          <a:p>
            <a:pPr>
              <a:lnSpc>
                <a:spcPct val="80000"/>
              </a:lnSpc>
            </a:pPr>
            <a:r>
              <a:rPr lang="en-US" dirty="0"/>
              <a:t>Suppose I ask the system “is it the case that the room is hot and sprinklers are on”</a:t>
            </a:r>
          </a:p>
          <a:p>
            <a:pPr>
              <a:lnSpc>
                <a:spcPct val="80000"/>
              </a:lnSpc>
            </a:pPr>
            <a:endParaRPr lang="en-US" dirty="0"/>
          </a:p>
          <a:p>
            <a:pPr>
              <a:lnSpc>
                <a:spcPct val="80000"/>
              </a:lnSpc>
            </a:pPr>
            <a:r>
              <a:rPr lang="en-US" dirty="0"/>
              <a:t>Backward Chaining</a:t>
            </a:r>
          </a:p>
          <a:p>
            <a:pPr lvl="1">
              <a:lnSpc>
                <a:spcPct val="80000"/>
              </a:lnSpc>
            </a:pPr>
            <a:r>
              <a:rPr lang="en-US" dirty="0"/>
              <a:t>See if proposition(s) already true</a:t>
            </a:r>
          </a:p>
          <a:p>
            <a:pPr lvl="1">
              <a:lnSpc>
                <a:spcPct val="80000"/>
              </a:lnSpc>
            </a:pPr>
            <a:r>
              <a:rPr lang="en-US" dirty="0"/>
              <a:t>If not, find rules that can prove them and try to prove those conditionals are true</a:t>
            </a:r>
          </a:p>
          <a:p>
            <a:pPr lvl="2">
              <a:lnSpc>
                <a:spcPct val="80000"/>
              </a:lnSpc>
            </a:pPr>
            <a:r>
              <a:rPr lang="en-US" dirty="0"/>
              <a:t>e.g., I don’t know if sprinklers are on but I do know that if hot and smoky </a:t>
            </a:r>
            <a:r>
              <a:rPr lang="en-US" dirty="0">
                <a:sym typeface="Wingdings" panose="05000000000000000000" pitchFamily="2" charset="2"/>
              </a:rPr>
              <a:t> sprinklers are on.</a:t>
            </a:r>
          </a:p>
          <a:p>
            <a:pPr lvl="2">
              <a:lnSpc>
                <a:spcPct val="80000"/>
              </a:lnSpc>
            </a:pPr>
            <a:r>
              <a:rPr lang="en-US" dirty="0">
                <a:sym typeface="Wingdings" panose="05000000000000000000" pitchFamily="2" charset="2"/>
              </a:rPr>
              <a:t>So…prove hot and smoky instead</a:t>
            </a: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3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err="1"/>
              <a:t>QueryForFact</a:t>
            </a:r>
            <a:r>
              <a:rPr lang="en-US" dirty="0"/>
              <a:t>(f)</a:t>
            </a:r>
          </a:p>
          <a:p>
            <a:pPr>
              <a:lnSpc>
                <a:spcPct val="80000"/>
              </a:lnSpc>
            </a:pPr>
            <a:r>
              <a:rPr lang="en-US" dirty="0"/>
              <a:t>Base Case:</a:t>
            </a:r>
          </a:p>
          <a:p>
            <a:pPr lvl="1">
              <a:lnSpc>
                <a:spcPct val="80000"/>
              </a:lnSpc>
            </a:pPr>
            <a:r>
              <a:rPr lang="en-US" dirty="0"/>
              <a:t>If f in working memory, return true</a:t>
            </a:r>
          </a:p>
          <a:p>
            <a:pPr>
              <a:lnSpc>
                <a:spcPct val="80000"/>
              </a:lnSpc>
            </a:pPr>
            <a:r>
              <a:rPr lang="en-US" dirty="0"/>
              <a:t>Else:</a:t>
            </a:r>
          </a:p>
          <a:p>
            <a:pPr lvl="1">
              <a:lnSpc>
                <a:spcPct val="80000"/>
              </a:lnSpc>
            </a:pPr>
            <a:r>
              <a:rPr lang="en-US" dirty="0"/>
              <a:t>Find rules with f as consequence</a:t>
            </a:r>
          </a:p>
          <a:p>
            <a:pPr lvl="1">
              <a:lnSpc>
                <a:spcPct val="80000"/>
              </a:lnSpc>
            </a:pPr>
            <a:r>
              <a:rPr lang="en-US" dirty="0"/>
              <a:t>Recursively call </a:t>
            </a:r>
            <a:r>
              <a:rPr lang="en-US" dirty="0" err="1"/>
              <a:t>QueryForFact</a:t>
            </a:r>
            <a:r>
              <a:rPr lang="en-US" dirty="0"/>
              <a:t> on rule</a:t>
            </a:r>
          </a:p>
          <a:p>
            <a:pPr lvl="1">
              <a:lnSpc>
                <a:spcPct val="80000"/>
              </a:lnSpc>
            </a:pPr>
            <a:r>
              <a:rPr lang="en-US" dirty="0"/>
              <a:t>Return true if </a:t>
            </a:r>
            <a:r>
              <a:rPr lang="en-US" dirty="0" err="1"/>
              <a:t>QueryForFact</a:t>
            </a:r>
            <a:r>
              <a:rPr lang="en-US" dirty="0"/>
              <a:t> returns true</a:t>
            </a:r>
          </a:p>
          <a:p>
            <a:pPr lvl="1">
              <a:lnSpc>
                <a:spcPct val="80000"/>
              </a:lnSpc>
            </a:pPr>
            <a:endParaRPr lang="en-US" dirty="0"/>
          </a:p>
          <a:p>
            <a:pPr>
              <a:lnSpc>
                <a:spcPct val="80000"/>
              </a:lnSpc>
            </a:pPr>
            <a:r>
              <a:rPr lang="en-US" dirty="0"/>
              <a:t>Return false if no rule found and not in working memory</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24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6934199" cy="1019906"/>
          </a:xfrm>
        </p:spPr>
        <p:txBody>
          <a:bodyPr/>
          <a:lstStyle/>
          <a:p>
            <a:pPr marL="36900" indent="0" algn="ctr">
              <a:lnSpc>
                <a:spcPct val="80000"/>
              </a:lnSpc>
              <a:buNone/>
            </a:pPr>
            <a:r>
              <a:rPr lang="en-US" sz="4000" b="1" dirty="0"/>
              <a:t>Query(</a:t>
            </a:r>
            <a:r>
              <a:rPr lang="en-US" sz="4000" b="1" dirty="0" err="1"/>
              <a:t>switch_on_sprinklers</a:t>
            </a:r>
            <a:r>
              <a:rPr lang="en-US" sz="4000" b="1" dirty="0"/>
              <a:t>)</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t>IF hot AND smoky THEN ADD fire</a:t>
            </a:r>
          </a:p>
          <a:p>
            <a:pPr marL="285750" indent="-285750">
              <a:buFontTx/>
              <a:buChar char="-"/>
            </a:pPr>
            <a:endParaRPr lang="en-US" dirty="0"/>
          </a:p>
          <a:p>
            <a:pPr marL="285750" indent="-285750">
              <a:buFontTx/>
              <a:buChar char="-"/>
            </a:pPr>
            <a:r>
              <a:rPr lang="en-US" dirty="0">
                <a:solidFill>
                  <a:schemeClr val="accent1"/>
                </a:solidFill>
              </a:rPr>
              <a:t>IF fire THEN ADD </a:t>
            </a:r>
            <a:r>
              <a:rPr lang="en-US" dirty="0" err="1">
                <a:solidFill>
                  <a:schemeClr val="accent1"/>
                </a:solidFill>
              </a:rPr>
              <a:t>switch_on_sprinklers</a:t>
            </a:r>
            <a:endParaRPr lang="en-US" dirty="0">
              <a:solidFill>
                <a:schemeClr val="accent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311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5257799" cy="1019906"/>
          </a:xfrm>
        </p:spPr>
        <p:txBody>
          <a:bodyPr>
            <a:normAutofit/>
          </a:bodyPr>
          <a:lstStyle/>
          <a:p>
            <a:pPr marL="36900" indent="0" algn="ctr">
              <a:lnSpc>
                <a:spcPct val="80000"/>
              </a:lnSpc>
              <a:buNone/>
            </a:pPr>
            <a:r>
              <a:rPr lang="en-US" sz="4000" b="1" dirty="0">
                <a:solidFill>
                  <a:schemeClr val="accent1"/>
                </a:solidFill>
              </a:rPr>
              <a:t>Return Query(fire)</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tx1"/>
                </a:solidFill>
              </a:rPr>
              <a:t>IF </a:t>
            </a:r>
            <a:r>
              <a:rPr lang="en-US" dirty="0" err="1">
                <a:solidFill>
                  <a:schemeClr val="tx1"/>
                </a:solidFill>
              </a:rPr>
              <a:t>alarm_beeps</a:t>
            </a:r>
            <a:r>
              <a:rPr lang="en-US" dirty="0">
                <a:solidFill>
                  <a:schemeClr val="tx1"/>
                </a:solidFill>
              </a:rPr>
              <a:t> THEN ADD smoky</a:t>
            </a:r>
          </a:p>
          <a:p>
            <a:pPr marL="285750" indent="-285750">
              <a:buFontTx/>
              <a:buChar char="-"/>
            </a:pPr>
            <a:endParaRPr lang="en-US" dirty="0"/>
          </a:p>
          <a:p>
            <a:pPr marL="285750" indent="-285750">
              <a:buFontTx/>
              <a:buChar char="-"/>
            </a:pPr>
            <a:r>
              <a:rPr lang="en-US" dirty="0">
                <a:solidFill>
                  <a:schemeClr val="accent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64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304800"/>
            <a:ext cx="8991599" cy="1019906"/>
          </a:xfrm>
        </p:spPr>
        <p:txBody>
          <a:bodyPr>
            <a:normAutofit/>
          </a:bodyPr>
          <a:lstStyle/>
          <a:p>
            <a:pPr marL="36900" indent="0" algn="ctr">
              <a:lnSpc>
                <a:spcPct val="80000"/>
              </a:lnSpc>
              <a:buNone/>
            </a:pPr>
            <a:r>
              <a:rPr lang="en-US" sz="4000" b="1" dirty="0">
                <a:solidFill>
                  <a:schemeClr val="accent1"/>
                </a:solidFill>
              </a:rPr>
              <a:t>Return Query(hot) &amp;&amp; Query(smoky)</a:t>
            </a:r>
          </a:p>
          <a:p>
            <a:pPr>
              <a:lnSpc>
                <a:spcPct val="80000"/>
              </a:lnSpc>
            </a:pPr>
            <a:endParaRPr lang="en-US" dirty="0"/>
          </a:p>
        </p:txBody>
      </p:sp>
      <p:sp>
        <p:nvSpPr>
          <p:cNvPr id="2" name="Rectangle 1"/>
          <p:cNvSpPr/>
          <p:nvPr/>
        </p:nvSpPr>
        <p:spPr>
          <a:xfrm>
            <a:off x="4343400" y="1066800"/>
            <a:ext cx="3429000" cy="106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Scheme (Interpreter)</a:t>
            </a:r>
          </a:p>
        </p:txBody>
      </p:sp>
      <p:sp>
        <p:nvSpPr>
          <p:cNvPr id="4" name="Rectangle 3"/>
          <p:cNvSpPr/>
          <p:nvPr/>
        </p:nvSpPr>
        <p:spPr>
          <a:xfrm>
            <a:off x="7620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Condition-Action Rules</a:t>
            </a:r>
          </a:p>
          <a:p>
            <a:pPr algn="ctr"/>
            <a:endParaRPr lang="en-US" dirty="0"/>
          </a:p>
          <a:p>
            <a:pPr algn="ctr"/>
            <a:endParaRPr lang="en-US" dirty="0"/>
          </a:p>
          <a:p>
            <a:pPr algn="ctr"/>
            <a:endParaRPr lang="en-US" dirty="0"/>
          </a:p>
          <a:p>
            <a:pPr marL="285750" indent="-285750">
              <a:buFontTx/>
              <a:buChar char="-"/>
            </a:pPr>
            <a:r>
              <a:rPr lang="en-US" dirty="0">
                <a:solidFill>
                  <a:schemeClr val="accent1"/>
                </a:solidFill>
              </a:rPr>
              <a:t>IF </a:t>
            </a:r>
            <a:r>
              <a:rPr lang="en-US" dirty="0" err="1">
                <a:solidFill>
                  <a:schemeClr val="accent1"/>
                </a:solidFill>
              </a:rPr>
              <a:t>alarm_beeps</a:t>
            </a:r>
            <a:r>
              <a:rPr lang="en-US" dirty="0">
                <a:solidFill>
                  <a:schemeClr val="accent1"/>
                </a:solidFill>
              </a:rPr>
              <a:t> THEN ADD smoky</a:t>
            </a:r>
          </a:p>
          <a:p>
            <a:pPr marL="285750" indent="-285750">
              <a:buFontTx/>
              <a:buChar char="-"/>
            </a:pPr>
            <a:endParaRPr lang="en-US" dirty="0"/>
          </a:p>
          <a:p>
            <a:pPr marL="285750" indent="-285750">
              <a:buFontTx/>
              <a:buChar char="-"/>
            </a:pPr>
            <a:r>
              <a:rPr lang="en-US" dirty="0">
                <a:solidFill>
                  <a:schemeClr val="tx1"/>
                </a:solidFill>
              </a:rPr>
              <a:t>IF hot AND smoky THEN ADD fire</a:t>
            </a:r>
          </a:p>
          <a:p>
            <a:pPr marL="285750" indent="-285750">
              <a:buFontTx/>
              <a:buChar char="-"/>
            </a:pPr>
            <a:endParaRPr lang="en-US" dirty="0"/>
          </a:p>
          <a:p>
            <a:pPr marL="285750" indent="-285750">
              <a:buFontTx/>
              <a:buChar char="-"/>
            </a:pPr>
            <a:r>
              <a:rPr lang="en-US" dirty="0">
                <a:solidFill>
                  <a:schemeClr val="tx1"/>
                </a:solidFill>
              </a:rPr>
              <a:t>IF fire THEN ADD </a:t>
            </a:r>
            <a:r>
              <a:rPr lang="en-US" dirty="0" err="1">
                <a:solidFill>
                  <a:schemeClr val="tx1"/>
                </a:solidFill>
              </a:rPr>
              <a:t>switch_on_sprinklers</a:t>
            </a:r>
            <a:endParaRPr lang="en-US" dirty="0">
              <a:solidFill>
                <a:schemeClr val="tx1"/>
              </a:solidFill>
            </a:endParaRPr>
          </a:p>
        </p:txBody>
      </p:sp>
      <p:sp>
        <p:nvSpPr>
          <p:cNvPr id="6" name="Rectangle 5"/>
          <p:cNvSpPr/>
          <p:nvPr/>
        </p:nvSpPr>
        <p:spPr>
          <a:xfrm>
            <a:off x="6629400" y="2971800"/>
            <a:ext cx="4800600" cy="3657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of Facts</a:t>
            </a:r>
          </a:p>
          <a:p>
            <a:pPr algn="ctr"/>
            <a:endParaRPr lang="en-US" dirty="0"/>
          </a:p>
          <a:p>
            <a:pPr marL="285750" indent="-285750">
              <a:buFontTx/>
              <a:buChar char="-"/>
            </a:pPr>
            <a:r>
              <a:rPr lang="en-US" dirty="0" err="1">
                <a:solidFill>
                  <a:schemeClr val="tx1"/>
                </a:solidFill>
              </a:rPr>
              <a:t>alarm_beeps</a:t>
            </a:r>
            <a:endParaRPr lang="en-US" dirty="0">
              <a:solidFill>
                <a:schemeClr val="tx1"/>
              </a:solidFill>
            </a:endParaRPr>
          </a:p>
          <a:p>
            <a:pPr marL="285750" indent="-285750">
              <a:buFontTx/>
              <a:buChar char="-"/>
            </a:pPr>
            <a:endParaRPr lang="en-US" dirty="0"/>
          </a:p>
          <a:p>
            <a:pPr marL="285750" indent="-285750">
              <a:buFontTx/>
              <a:buChar char="-"/>
            </a:pPr>
            <a:r>
              <a:rPr lang="en-US" dirty="0">
                <a:solidFill>
                  <a:schemeClr val="accent1"/>
                </a:solidFill>
              </a:rPr>
              <a:t>hot</a:t>
            </a:r>
          </a:p>
        </p:txBody>
      </p:sp>
      <p:cxnSp>
        <p:nvCxnSpPr>
          <p:cNvPr id="7" name="Straight Arrow Connector 6"/>
          <p:cNvCxnSpPr/>
          <p:nvPr/>
        </p:nvCxnSpPr>
        <p:spPr>
          <a:xfrm flipV="1">
            <a:off x="49530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43800" y="21336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66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lnSpc>
                <a:spcPct val="80000"/>
              </a:lnSpc>
              <a:buNone/>
            </a:pPr>
            <a:r>
              <a:rPr lang="en-US" b="1" dirty="0"/>
              <a:t>Backward Chaining</a:t>
            </a:r>
          </a:p>
          <a:p>
            <a:pPr>
              <a:lnSpc>
                <a:spcPct val="80000"/>
              </a:lnSpc>
            </a:pPr>
            <a:endParaRPr lang="en-US" dirty="0"/>
          </a:p>
          <a:p>
            <a:pPr>
              <a:lnSpc>
                <a:spcPct val="80000"/>
              </a:lnSpc>
            </a:pPr>
            <a:r>
              <a:rPr lang="en-US" dirty="0" err="1"/>
              <a:t>QueryForFact</a:t>
            </a:r>
            <a:r>
              <a:rPr lang="en-US" dirty="0"/>
              <a:t>(f)</a:t>
            </a:r>
          </a:p>
          <a:p>
            <a:pPr>
              <a:lnSpc>
                <a:spcPct val="80000"/>
              </a:lnSpc>
            </a:pPr>
            <a:r>
              <a:rPr lang="en-US" dirty="0"/>
              <a:t>Base Case:</a:t>
            </a:r>
          </a:p>
          <a:p>
            <a:pPr lvl="1">
              <a:lnSpc>
                <a:spcPct val="80000"/>
              </a:lnSpc>
            </a:pPr>
            <a:r>
              <a:rPr lang="en-US" dirty="0"/>
              <a:t>If f in working memory, return true</a:t>
            </a:r>
          </a:p>
          <a:p>
            <a:pPr>
              <a:lnSpc>
                <a:spcPct val="80000"/>
              </a:lnSpc>
            </a:pPr>
            <a:r>
              <a:rPr lang="en-US" dirty="0"/>
              <a:t>Else:</a:t>
            </a:r>
          </a:p>
          <a:p>
            <a:pPr lvl="1">
              <a:lnSpc>
                <a:spcPct val="80000"/>
              </a:lnSpc>
            </a:pPr>
            <a:r>
              <a:rPr lang="en-US" dirty="0"/>
              <a:t>Find rules with f as consequence</a:t>
            </a:r>
          </a:p>
          <a:p>
            <a:pPr lvl="1">
              <a:lnSpc>
                <a:spcPct val="80000"/>
              </a:lnSpc>
            </a:pPr>
            <a:r>
              <a:rPr lang="en-US" dirty="0">
                <a:solidFill>
                  <a:schemeClr val="accent1"/>
                </a:solidFill>
              </a:rPr>
              <a:t>Recursively call </a:t>
            </a:r>
            <a:r>
              <a:rPr lang="en-US" dirty="0" err="1">
                <a:solidFill>
                  <a:schemeClr val="accent1"/>
                </a:solidFill>
              </a:rPr>
              <a:t>QueryForFact</a:t>
            </a:r>
            <a:r>
              <a:rPr lang="en-US" dirty="0">
                <a:solidFill>
                  <a:schemeClr val="accent1"/>
                </a:solidFill>
              </a:rPr>
              <a:t> on rule</a:t>
            </a:r>
          </a:p>
          <a:p>
            <a:pPr lvl="1">
              <a:lnSpc>
                <a:spcPct val="80000"/>
              </a:lnSpc>
            </a:pPr>
            <a:r>
              <a:rPr lang="en-US" dirty="0">
                <a:solidFill>
                  <a:schemeClr val="accent1"/>
                </a:solidFill>
              </a:rPr>
              <a:t>Return true if </a:t>
            </a:r>
            <a:r>
              <a:rPr lang="en-US" dirty="0" err="1">
                <a:solidFill>
                  <a:schemeClr val="accent1"/>
                </a:solidFill>
              </a:rPr>
              <a:t>QueryForFact</a:t>
            </a:r>
            <a:r>
              <a:rPr lang="en-US" dirty="0">
                <a:solidFill>
                  <a:schemeClr val="accent1"/>
                </a:solidFill>
              </a:rPr>
              <a:t> returns true</a:t>
            </a:r>
          </a:p>
          <a:p>
            <a:pPr lvl="1">
              <a:lnSpc>
                <a:spcPct val="80000"/>
              </a:lnSpc>
            </a:pPr>
            <a:endParaRPr lang="en-US" dirty="0"/>
          </a:p>
          <a:p>
            <a:pPr>
              <a:lnSpc>
                <a:spcPct val="80000"/>
              </a:lnSpc>
            </a:pPr>
            <a:r>
              <a:rPr lang="en-US" dirty="0"/>
              <a:t>Return false if no rule found and not in working memory</a:t>
            </a:r>
          </a:p>
          <a:p>
            <a:pPr lvl="1">
              <a:lnSpc>
                <a:spcPct val="80000"/>
              </a:lnSpc>
            </a:pPr>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0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CLIPS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79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CLIPS: Expert System Shell</a:t>
            </a:r>
          </a:p>
        </p:txBody>
      </p:sp>
      <p:sp>
        <p:nvSpPr>
          <p:cNvPr id="12291" name="Content Placeholder 2"/>
          <p:cNvSpPr>
            <a:spLocks noGrp="1"/>
          </p:cNvSpPr>
          <p:nvPr>
            <p:ph idx="1"/>
          </p:nvPr>
        </p:nvSpPr>
        <p:spPr/>
        <p:txBody>
          <a:bodyPr/>
          <a:lstStyle/>
          <a:p>
            <a:pPr eaLnBrk="1" hangingPunct="1"/>
            <a:r>
              <a:rPr lang="en-US" altLang="en-US" sz="3600"/>
              <a:t>Rule-based expert systems are often known as </a:t>
            </a:r>
            <a:r>
              <a:rPr lang="en-US" altLang="en-US" sz="3600" i="1"/>
              <a:t>production systems</a:t>
            </a:r>
            <a:r>
              <a:rPr lang="en-US" altLang="en-US" sz="3600"/>
              <a:t> (CLIPS actually stands for C Language Integrated Production System).</a:t>
            </a:r>
          </a:p>
          <a:p>
            <a:pPr eaLnBrk="1" hangingPunct="1"/>
            <a:endParaRPr lang="en-US" alt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B8DACF-7EE0-4A2D-956A-D52C12326FD5}"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469264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en-US"/>
              <a:t>The CLIPS Programming Tool</a:t>
            </a:r>
          </a:p>
        </p:txBody>
      </p:sp>
      <p:sp>
        <p:nvSpPr>
          <p:cNvPr id="13315" name="Rectangle 3"/>
          <p:cNvSpPr>
            <a:spLocks noGrp="1" noChangeArrowheads="1"/>
          </p:cNvSpPr>
          <p:nvPr>
            <p:ph type="body" idx="1"/>
          </p:nvPr>
        </p:nvSpPr>
        <p:spPr>
          <a:noFill/>
        </p:spPr>
        <p:txBody>
          <a:bodyPr>
            <a:normAutofit fontScale="85000" lnSpcReduction="20000"/>
          </a:bodyPr>
          <a:lstStyle/>
          <a:p>
            <a:pPr eaLnBrk="1" hangingPunct="1"/>
            <a:r>
              <a:rPr lang="en-US" altLang="en-US" sz="2800"/>
              <a:t>History of CLIPS</a:t>
            </a:r>
          </a:p>
          <a:p>
            <a:pPr lvl="1" eaLnBrk="1" hangingPunct="1"/>
            <a:r>
              <a:rPr lang="en-US" altLang="en-US" sz="2400"/>
              <a:t>Influenced by OPS5 and ART</a:t>
            </a:r>
          </a:p>
          <a:p>
            <a:pPr lvl="1" eaLnBrk="1" hangingPunct="1"/>
            <a:r>
              <a:rPr lang="en-US" altLang="en-US" sz="2400"/>
              <a:t>Implemented in C for efficiency and portability</a:t>
            </a:r>
          </a:p>
          <a:p>
            <a:pPr lvl="1" eaLnBrk="1" hangingPunct="1"/>
            <a:r>
              <a:rPr lang="en-US" altLang="en-US" sz="2400"/>
              <a:t>Developed by NASA, distributed &amp; supported by COSMIC</a:t>
            </a:r>
          </a:p>
          <a:p>
            <a:pPr lvl="1" eaLnBrk="1" hangingPunct="1"/>
            <a:r>
              <a:rPr lang="en-US" altLang="en-US" sz="2400"/>
              <a:t>Runs on PC, Mac, also under UNIX and VAX VMS</a:t>
            </a:r>
          </a:p>
          <a:p>
            <a:pPr eaLnBrk="1" hangingPunct="1"/>
            <a:r>
              <a:rPr lang="en-US" altLang="en-US" sz="2800"/>
              <a:t>CLIPS provides mechanisms for expert systems</a:t>
            </a:r>
          </a:p>
          <a:p>
            <a:pPr lvl="1" eaLnBrk="1" hangingPunct="1"/>
            <a:r>
              <a:rPr lang="en-US" altLang="en-US" sz="2400"/>
              <a:t>A top-level interpreter</a:t>
            </a:r>
          </a:p>
          <a:p>
            <a:pPr lvl="1" eaLnBrk="1" hangingPunct="1"/>
            <a:r>
              <a:rPr lang="en-US" altLang="en-US" sz="2400"/>
              <a:t>Production rule interpreter</a:t>
            </a:r>
          </a:p>
          <a:p>
            <a:pPr lvl="1" eaLnBrk="1" hangingPunct="1"/>
            <a:r>
              <a:rPr lang="en-US" altLang="en-US" sz="2400"/>
              <a:t>Object oriented programming language</a:t>
            </a:r>
          </a:p>
          <a:p>
            <a:pPr lvl="1" eaLnBrk="1" hangingPunct="1"/>
            <a:r>
              <a:rPr lang="en-US" altLang="en-US" sz="2400"/>
              <a:t>LISP-like procedural language</a:t>
            </a:r>
          </a:p>
        </p:txBody>
      </p:sp>
    </p:spTree>
    <p:extLst>
      <p:ext uri="{BB962C8B-B14F-4D97-AF65-F5344CB8AC3E}">
        <p14:creationId xmlns:p14="http://schemas.microsoft.com/office/powerpoint/2010/main" val="16254451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Expert System Problem Categories</a:t>
            </a:r>
          </a:p>
        </p:txBody>
      </p:sp>
      <p:sp>
        <p:nvSpPr>
          <p:cNvPr id="6147" name="Rectangle 3"/>
          <p:cNvSpPr>
            <a:spLocks noGrp="1" noChangeArrowheads="1"/>
          </p:cNvSpPr>
          <p:nvPr>
            <p:ph idx="1"/>
          </p:nvPr>
        </p:nvSpPr>
        <p:spPr>
          <a:xfrm>
            <a:off x="460548" y="1676400"/>
            <a:ext cx="11274251" cy="4876800"/>
          </a:xfrm>
        </p:spPr>
        <p:txBody>
          <a:bodyPr/>
          <a:lstStyle/>
          <a:p>
            <a:r>
              <a:rPr lang="en-US" altLang="en-US" b="1" dirty="0"/>
              <a:t>Interpretation: Forming high level conclusions from raw data</a:t>
            </a:r>
          </a:p>
          <a:p>
            <a:pPr lvl="1"/>
            <a:r>
              <a:rPr lang="en-US" altLang="en-US" b="1" dirty="0"/>
              <a:t>Example: How sensor data helps detect speech patterns</a:t>
            </a:r>
          </a:p>
          <a:p>
            <a:pPr lvl="1"/>
            <a:endParaRPr lang="en-US" altLang="en-US" b="1" dirty="0"/>
          </a:p>
          <a:p>
            <a:r>
              <a:rPr lang="en-US" altLang="en-US" b="1" dirty="0"/>
              <a:t>Prediction: Projecting probable consequences of situations</a:t>
            </a:r>
          </a:p>
          <a:p>
            <a:pPr lvl="1"/>
            <a:r>
              <a:rPr lang="en-US" altLang="en-US" b="1" dirty="0"/>
              <a:t>Example: “If patient has grave’s disease they will get hyperthyroidism”</a:t>
            </a:r>
          </a:p>
          <a:p>
            <a:endParaRPr lang="en-US" altLang="en-US" b="1" dirty="0"/>
          </a:p>
          <a:p>
            <a:r>
              <a:rPr lang="en-US" altLang="en-US" b="1" dirty="0"/>
              <a:t>Diagnosis: Determining cause of malfunctions in complex situations based on symptoms</a:t>
            </a:r>
          </a:p>
          <a:p>
            <a:pPr lvl="1"/>
            <a:r>
              <a:rPr lang="en-US" altLang="en-US" b="1" dirty="0"/>
              <a:t>Example: “Given blood test results and other symptoms it is likely you have diabetes”</a:t>
            </a:r>
          </a:p>
          <a:p>
            <a:endParaRPr lang="en-US" altLang="en-US" b="1" dirty="0"/>
          </a:p>
          <a:p>
            <a:r>
              <a:rPr lang="en-US" altLang="en-US" b="1" dirty="0"/>
              <a:t>Design: Finding a configuration of system components that meets a set of goals</a:t>
            </a:r>
          </a:p>
          <a:p>
            <a:pPr lvl="1"/>
            <a:r>
              <a:rPr lang="en-US" altLang="en-US" b="1" dirty="0"/>
              <a:t>Example: Smart home. Need certain appliances but want to keep energy usage low.</a:t>
            </a:r>
          </a:p>
        </p:txBody>
      </p:sp>
    </p:spTree>
    <p:extLst>
      <p:ext uri="{BB962C8B-B14F-4D97-AF65-F5344CB8AC3E}">
        <p14:creationId xmlns:p14="http://schemas.microsoft.com/office/powerpoint/2010/main" val="2118779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en-US"/>
              <a:t>Components of CLIPS</a:t>
            </a:r>
          </a:p>
        </p:txBody>
      </p:sp>
      <p:sp>
        <p:nvSpPr>
          <p:cNvPr id="14339" name="Rectangle 3"/>
          <p:cNvSpPr>
            <a:spLocks noGrp="1" noChangeArrowheads="1"/>
          </p:cNvSpPr>
          <p:nvPr>
            <p:ph type="body" idx="1"/>
          </p:nvPr>
        </p:nvSpPr>
        <p:spPr>
          <a:xfrm>
            <a:off x="1981200" y="1600200"/>
            <a:ext cx="8229600" cy="4724400"/>
          </a:xfrm>
          <a:noFill/>
        </p:spPr>
        <p:txBody>
          <a:bodyPr/>
          <a:lstStyle/>
          <a:p>
            <a:pPr eaLnBrk="1" hangingPunct="1"/>
            <a:r>
              <a:rPr lang="en-US" altLang="en-US"/>
              <a:t>Rule-Based Language</a:t>
            </a:r>
          </a:p>
          <a:p>
            <a:pPr lvl="1" eaLnBrk="1" hangingPunct="1"/>
            <a:r>
              <a:rPr lang="en-US" altLang="en-US"/>
              <a:t>Can create a fact list</a:t>
            </a:r>
          </a:p>
          <a:p>
            <a:pPr lvl="1" eaLnBrk="1" hangingPunct="1"/>
            <a:r>
              <a:rPr lang="en-US" altLang="en-US"/>
              <a:t>Can create a rule set</a:t>
            </a:r>
          </a:p>
          <a:p>
            <a:pPr lvl="1" eaLnBrk="1" hangingPunct="1"/>
            <a:r>
              <a:rPr lang="en-US" altLang="en-US"/>
              <a:t>An inference engine matches facts against rules</a:t>
            </a:r>
          </a:p>
          <a:p>
            <a:pPr eaLnBrk="1" hangingPunct="1"/>
            <a:r>
              <a:rPr lang="en-US" altLang="en-US"/>
              <a:t>Object-Oriented Language</a:t>
            </a:r>
          </a:p>
          <a:p>
            <a:pPr lvl="1" eaLnBrk="1" hangingPunct="1"/>
            <a:r>
              <a:rPr lang="en-US" altLang="en-US"/>
              <a:t>Can define classes</a:t>
            </a:r>
          </a:p>
          <a:p>
            <a:pPr lvl="1" eaLnBrk="1" hangingPunct="1"/>
            <a:r>
              <a:rPr lang="en-US" altLang="en-US"/>
              <a:t>Can create different sets of instances</a:t>
            </a:r>
          </a:p>
          <a:p>
            <a:pPr lvl="1" eaLnBrk="1" hangingPunct="1"/>
            <a:r>
              <a:rPr lang="en-US" altLang="en-US"/>
              <a:t>Special forms allow you to interface rules and objects</a:t>
            </a:r>
          </a:p>
        </p:txBody>
      </p:sp>
    </p:spTree>
    <p:extLst>
      <p:ext uri="{BB962C8B-B14F-4D97-AF65-F5344CB8AC3E}">
        <p14:creationId xmlns:p14="http://schemas.microsoft.com/office/powerpoint/2010/main" val="133099877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en-US"/>
              <a:t>Defining Facts</a:t>
            </a:r>
          </a:p>
        </p:txBody>
      </p:sp>
      <p:sp>
        <p:nvSpPr>
          <p:cNvPr id="15363" name="Rectangle 3"/>
          <p:cNvSpPr>
            <a:spLocks noGrp="1" noChangeArrowheads="1"/>
          </p:cNvSpPr>
          <p:nvPr>
            <p:ph type="body" idx="1"/>
          </p:nvPr>
        </p:nvSpPr>
        <p:spPr>
          <a:xfrm>
            <a:off x="1981200" y="1600200"/>
            <a:ext cx="8229600" cy="4876800"/>
          </a:xfrm>
          <a:noFill/>
        </p:spPr>
        <p:txBody>
          <a:bodyPr/>
          <a:lstStyle/>
          <a:p>
            <a:pPr eaLnBrk="1" hangingPunct="1"/>
            <a:r>
              <a:rPr lang="en-US" altLang="en-US" dirty="0"/>
              <a:t>Facts can be asserted</a:t>
            </a:r>
          </a:p>
          <a:p>
            <a:pPr lvl="1" eaLnBrk="1" hangingPunct="1">
              <a:buFontTx/>
              <a:buNone/>
            </a:pPr>
            <a:r>
              <a:rPr lang="en-US" altLang="en-US" dirty="0"/>
              <a:t>CLIPS&gt; (assert (today is </a:t>
            </a:r>
            <a:r>
              <a:rPr lang="en-US" altLang="en-US" dirty="0" err="1"/>
              <a:t>sunday</a:t>
            </a:r>
            <a:r>
              <a:rPr lang="en-US" altLang="en-US" dirty="0"/>
              <a:t>))</a:t>
            </a:r>
          </a:p>
          <a:p>
            <a:pPr lvl="1" eaLnBrk="1" hangingPunct="1">
              <a:buFontTx/>
              <a:buNone/>
            </a:pPr>
            <a:r>
              <a:rPr lang="en-US" altLang="en-US" dirty="0"/>
              <a:t>&lt;Fact-0&gt;</a:t>
            </a:r>
          </a:p>
          <a:p>
            <a:pPr eaLnBrk="1" hangingPunct="1"/>
            <a:endParaRPr lang="en-US" altLang="en-US" dirty="0"/>
          </a:p>
          <a:p>
            <a:pPr eaLnBrk="1" hangingPunct="1"/>
            <a:r>
              <a:rPr lang="en-US" altLang="en-US" dirty="0"/>
              <a:t>Facts can be listed</a:t>
            </a:r>
          </a:p>
          <a:p>
            <a:pPr lvl="1" eaLnBrk="1" hangingPunct="1">
              <a:buFontTx/>
              <a:buNone/>
            </a:pPr>
            <a:r>
              <a:rPr lang="en-US" altLang="en-US" dirty="0"/>
              <a:t>CLIPS&gt; (facts)</a:t>
            </a:r>
          </a:p>
          <a:p>
            <a:pPr lvl="1" eaLnBrk="1" hangingPunct="1">
              <a:buFontTx/>
              <a:buNone/>
            </a:pPr>
            <a:r>
              <a:rPr lang="en-US" altLang="en-US" dirty="0"/>
              <a:t>f-0 (today is </a:t>
            </a:r>
            <a:r>
              <a:rPr lang="en-US" altLang="en-US" dirty="0" err="1"/>
              <a:t>sunday</a:t>
            </a:r>
            <a:r>
              <a:rPr lang="en-US" altLang="en-US" dirty="0"/>
              <a:t>)</a:t>
            </a:r>
          </a:p>
          <a:p>
            <a:pPr eaLnBrk="1" hangingPunct="1"/>
            <a:endParaRPr lang="en-US" altLang="en-US" dirty="0"/>
          </a:p>
          <a:p>
            <a:pPr eaLnBrk="1" hangingPunct="1"/>
            <a:r>
              <a:rPr lang="en-US" altLang="en-US" dirty="0"/>
              <a:t>Facts can be retracted</a:t>
            </a:r>
          </a:p>
          <a:p>
            <a:pPr lvl="1" eaLnBrk="1" hangingPunct="1">
              <a:buFontTx/>
              <a:buNone/>
            </a:pPr>
            <a:r>
              <a:rPr lang="en-US" altLang="en-US" dirty="0"/>
              <a:t>CLIPS&gt;  (retract 0)</a:t>
            </a:r>
          </a:p>
          <a:p>
            <a:pPr lvl="1" eaLnBrk="1" hangingPunct="1">
              <a:buFontTx/>
              <a:buNone/>
            </a:pPr>
            <a:r>
              <a:rPr lang="en-US" altLang="en-US" dirty="0"/>
              <a:t>CLIPS&gt; (facts)</a:t>
            </a:r>
          </a:p>
        </p:txBody>
      </p:sp>
    </p:spTree>
    <p:extLst>
      <p:ext uri="{BB962C8B-B14F-4D97-AF65-F5344CB8AC3E}">
        <p14:creationId xmlns:p14="http://schemas.microsoft.com/office/powerpoint/2010/main" val="270936765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en-US"/>
              <a:t>Managing Facts</a:t>
            </a:r>
          </a:p>
        </p:txBody>
      </p:sp>
      <p:sp>
        <p:nvSpPr>
          <p:cNvPr id="16387" name="Rectangle 3"/>
          <p:cNvSpPr>
            <a:spLocks noGrp="1" noChangeArrowheads="1"/>
          </p:cNvSpPr>
          <p:nvPr>
            <p:ph type="body" idx="1"/>
          </p:nvPr>
        </p:nvSpPr>
        <p:spPr>
          <a:xfrm>
            <a:off x="1981200" y="1600200"/>
            <a:ext cx="8229600" cy="5029200"/>
          </a:xfrm>
          <a:noFill/>
        </p:spPr>
        <p:txBody>
          <a:bodyPr/>
          <a:lstStyle/>
          <a:p>
            <a:pPr eaLnBrk="1" hangingPunct="1"/>
            <a:r>
              <a:rPr lang="en-US" altLang="en-US" dirty="0"/>
              <a:t>Clearing all facts</a:t>
            </a:r>
          </a:p>
          <a:p>
            <a:pPr lvl="1" eaLnBrk="1" hangingPunct="1">
              <a:buFontTx/>
              <a:buNone/>
            </a:pPr>
            <a:r>
              <a:rPr lang="en-US" altLang="en-US" dirty="0"/>
              <a:t>CLIPS&gt; (clear)</a:t>
            </a:r>
          </a:p>
          <a:p>
            <a:pPr lvl="1" eaLnBrk="1" hangingPunct="1">
              <a:buFontTx/>
              <a:buNone/>
            </a:pPr>
            <a:r>
              <a:rPr lang="en-US" altLang="en-US" dirty="0"/>
              <a:t>CLIPS&gt; (facts)</a:t>
            </a:r>
          </a:p>
          <a:p>
            <a:pPr eaLnBrk="1" hangingPunct="1"/>
            <a:endParaRPr lang="en-US" altLang="en-US" dirty="0"/>
          </a:p>
          <a:p>
            <a:pPr eaLnBrk="1" hangingPunct="1"/>
            <a:r>
              <a:rPr lang="en-US" altLang="en-US" dirty="0"/>
              <a:t>Grouping facts - typically in a file (“today.clp”)</a:t>
            </a:r>
          </a:p>
          <a:p>
            <a:pPr lvl="1" eaLnBrk="1" hangingPunct="1">
              <a:buFontTx/>
              <a:buNone/>
            </a:pPr>
            <a:r>
              <a:rPr lang="en-US" altLang="en-US" dirty="0"/>
              <a:t>(</a:t>
            </a:r>
            <a:r>
              <a:rPr lang="en-US" altLang="en-US" dirty="0" err="1"/>
              <a:t>deffacts</a:t>
            </a:r>
            <a:r>
              <a:rPr lang="en-US" altLang="en-US" dirty="0"/>
              <a:t> today	; can be cleared with (</a:t>
            </a:r>
            <a:r>
              <a:rPr lang="en-US" altLang="en-US" dirty="0" err="1"/>
              <a:t>undeffacts</a:t>
            </a:r>
            <a:r>
              <a:rPr lang="en-US" altLang="en-US" dirty="0"/>
              <a:t> today)</a:t>
            </a:r>
          </a:p>
          <a:p>
            <a:pPr lvl="2" eaLnBrk="1" hangingPunct="1">
              <a:buFontTx/>
              <a:buNone/>
            </a:pPr>
            <a:r>
              <a:rPr lang="en-US" altLang="en-US" dirty="0"/>
              <a:t>(today is </a:t>
            </a:r>
            <a:r>
              <a:rPr lang="en-US" altLang="en-US" dirty="0" err="1"/>
              <a:t>sunday</a:t>
            </a:r>
            <a:r>
              <a:rPr lang="en-US" altLang="en-US" dirty="0"/>
              <a:t>)</a:t>
            </a:r>
          </a:p>
          <a:p>
            <a:pPr lvl="2" eaLnBrk="1" hangingPunct="1">
              <a:buFontTx/>
              <a:buNone/>
            </a:pPr>
            <a:r>
              <a:rPr lang="en-US" altLang="en-US" dirty="0"/>
              <a:t>(weather is warm)</a:t>
            </a:r>
          </a:p>
          <a:p>
            <a:pPr lvl="1" eaLnBrk="1" hangingPunct="1">
              <a:buFontTx/>
              <a:buNone/>
            </a:pPr>
            <a:r>
              <a:rPr lang="en-US" altLang="en-US" dirty="0"/>
              <a:t>)</a:t>
            </a:r>
          </a:p>
          <a:p>
            <a:pPr eaLnBrk="1" hangingPunct="1"/>
            <a:endParaRPr lang="en-US" altLang="en-US" dirty="0"/>
          </a:p>
          <a:p>
            <a:pPr eaLnBrk="1" hangingPunct="1"/>
            <a:r>
              <a:rPr lang="en-US" altLang="en-US" dirty="0"/>
              <a:t>After loading facts, assert with (reset)</a:t>
            </a:r>
          </a:p>
        </p:txBody>
      </p:sp>
    </p:spTree>
    <p:extLst>
      <p:ext uri="{BB962C8B-B14F-4D97-AF65-F5344CB8AC3E}">
        <p14:creationId xmlns:p14="http://schemas.microsoft.com/office/powerpoint/2010/main" val="33788827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en-US"/>
              <a:t>Defining Rules</a:t>
            </a:r>
          </a:p>
        </p:txBody>
      </p:sp>
      <p:sp>
        <p:nvSpPr>
          <p:cNvPr id="17411" name="Rectangle 3"/>
          <p:cNvSpPr>
            <a:spLocks noGrp="1" noChangeArrowheads="1"/>
          </p:cNvSpPr>
          <p:nvPr>
            <p:ph type="body" idx="1"/>
          </p:nvPr>
        </p:nvSpPr>
        <p:spPr>
          <a:xfrm>
            <a:off x="1981200" y="1600200"/>
            <a:ext cx="8229600" cy="5105400"/>
          </a:xfrm>
          <a:noFill/>
        </p:spPr>
        <p:txBody>
          <a:bodyPr/>
          <a:lstStyle/>
          <a:p>
            <a:pPr eaLnBrk="1" hangingPunct="1"/>
            <a:r>
              <a:rPr lang="en-US" altLang="en-US"/>
              <a:t>Rules have the following structure</a:t>
            </a:r>
          </a:p>
          <a:p>
            <a:pPr lvl="1" eaLnBrk="1" hangingPunct="1">
              <a:buFontTx/>
              <a:buNone/>
            </a:pPr>
            <a:r>
              <a:rPr lang="en-US" altLang="en-US"/>
              <a:t>(defrule rule-name optional-comment</a:t>
            </a:r>
          </a:p>
          <a:p>
            <a:pPr lvl="2" eaLnBrk="1" hangingPunct="1">
              <a:buFontTx/>
              <a:buNone/>
            </a:pPr>
            <a:r>
              <a:rPr lang="en-US" altLang="en-US"/>
              <a:t>optional-declaration</a:t>
            </a:r>
          </a:p>
          <a:p>
            <a:pPr lvl="2" eaLnBrk="1" hangingPunct="1">
              <a:buFontTx/>
              <a:buNone/>
            </a:pPr>
            <a:r>
              <a:rPr lang="en-US" altLang="en-US"/>
              <a:t>condition</a:t>
            </a:r>
          </a:p>
          <a:p>
            <a:pPr lvl="2" eaLnBrk="1" hangingPunct="1">
              <a:buFontTx/>
              <a:buNone/>
            </a:pPr>
            <a:r>
              <a:rPr lang="en-US" altLang="en-US"/>
              <a:t>...</a:t>
            </a:r>
          </a:p>
          <a:p>
            <a:pPr lvl="2" eaLnBrk="1" hangingPunct="1">
              <a:buFontTx/>
              <a:buNone/>
            </a:pPr>
            <a:r>
              <a:rPr lang="en-US" altLang="en-US"/>
              <a:t>condition</a:t>
            </a:r>
          </a:p>
          <a:p>
            <a:pPr lvl="2" eaLnBrk="1" hangingPunct="1">
              <a:buFontTx/>
              <a:buNone/>
            </a:pPr>
            <a:r>
              <a:rPr lang="en-US" altLang="en-US"/>
              <a:t>=&gt;</a:t>
            </a:r>
          </a:p>
          <a:p>
            <a:pPr lvl="2" eaLnBrk="1" hangingPunct="1">
              <a:buFontTx/>
              <a:buNone/>
            </a:pPr>
            <a:r>
              <a:rPr lang="en-US" altLang="en-US"/>
              <a:t>action</a:t>
            </a:r>
          </a:p>
          <a:p>
            <a:pPr lvl="2" eaLnBrk="1" hangingPunct="1">
              <a:buFontTx/>
              <a:buNone/>
            </a:pPr>
            <a:r>
              <a:rPr lang="en-US" altLang="en-US"/>
              <a:t>...</a:t>
            </a:r>
          </a:p>
          <a:p>
            <a:pPr lvl="2" eaLnBrk="1" hangingPunct="1">
              <a:buFontTx/>
              <a:buNone/>
            </a:pPr>
            <a:r>
              <a:rPr lang="en-US" altLang="en-US"/>
              <a:t>action</a:t>
            </a:r>
          </a:p>
          <a:p>
            <a:pPr lvl="1" eaLnBrk="1" hangingPunct="1">
              <a:buFontTx/>
              <a:buNone/>
            </a:pPr>
            <a:r>
              <a:rPr lang="en-US" altLang="en-US"/>
              <a:t>)</a:t>
            </a:r>
          </a:p>
        </p:txBody>
      </p:sp>
    </p:spTree>
    <p:extLst>
      <p:ext uri="{BB962C8B-B14F-4D97-AF65-F5344CB8AC3E}">
        <p14:creationId xmlns:p14="http://schemas.microsoft.com/office/powerpoint/2010/main" val="1205051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en-US"/>
              <a:t>An Example CLIPS Rule</a:t>
            </a:r>
          </a:p>
        </p:txBody>
      </p:sp>
      <p:sp>
        <p:nvSpPr>
          <p:cNvPr id="18435" name="Rectangle 3"/>
          <p:cNvSpPr>
            <a:spLocks noGrp="1" noChangeArrowheads="1"/>
          </p:cNvSpPr>
          <p:nvPr>
            <p:ph type="body" idx="1"/>
          </p:nvPr>
        </p:nvSpPr>
        <p:spPr>
          <a:xfrm>
            <a:off x="1981200" y="1600200"/>
            <a:ext cx="8229600" cy="5257800"/>
          </a:xfrm>
          <a:noFill/>
        </p:spPr>
        <p:txBody>
          <a:bodyPr/>
          <a:lstStyle/>
          <a:p>
            <a:pPr eaLnBrk="1" hangingPunct="1">
              <a:buFontTx/>
              <a:buNone/>
            </a:pPr>
            <a:r>
              <a:rPr lang="en-US" altLang="en-US" dirty="0"/>
              <a:t>(</a:t>
            </a:r>
            <a:r>
              <a:rPr lang="en-US" altLang="en-US" dirty="0" err="1"/>
              <a:t>defrule</a:t>
            </a:r>
            <a:r>
              <a:rPr lang="en-US" altLang="en-US" dirty="0"/>
              <a:t> </a:t>
            </a:r>
            <a:r>
              <a:rPr lang="en-US" altLang="en-US" dirty="0" err="1"/>
              <a:t>sunday</a:t>
            </a:r>
            <a:r>
              <a:rPr lang="en-US" altLang="en-US" dirty="0"/>
              <a:t> “Things to do on Sunday”</a:t>
            </a:r>
          </a:p>
          <a:p>
            <a:pPr lvl="1" eaLnBrk="1" hangingPunct="1">
              <a:buFontTx/>
              <a:buNone/>
            </a:pPr>
            <a:r>
              <a:rPr lang="en-US" altLang="en-US" sz="2400" dirty="0"/>
              <a:t>(salience 0)	</a:t>
            </a:r>
            <a:r>
              <a:rPr lang="en-US" altLang="en-US" dirty="0"/>
              <a:t>; salience in the interval [-10000, 10000] //defines priority</a:t>
            </a:r>
          </a:p>
          <a:p>
            <a:pPr lvl="1" eaLnBrk="1" hangingPunct="1">
              <a:buFontTx/>
              <a:buNone/>
            </a:pPr>
            <a:r>
              <a:rPr lang="en-US" altLang="en-US" sz="2400" dirty="0"/>
              <a:t>(today is Sunday)</a:t>
            </a:r>
          </a:p>
          <a:p>
            <a:pPr lvl="1" eaLnBrk="1" hangingPunct="1">
              <a:buFontTx/>
              <a:buNone/>
            </a:pPr>
            <a:r>
              <a:rPr lang="en-US" altLang="en-US" sz="2400" dirty="0"/>
              <a:t>(weather is sunny)</a:t>
            </a:r>
          </a:p>
          <a:p>
            <a:pPr lvl="1" eaLnBrk="1" hangingPunct="1">
              <a:buFontTx/>
              <a:buNone/>
            </a:pPr>
            <a:r>
              <a:rPr lang="en-US" altLang="en-US" sz="2400" dirty="0"/>
              <a:t>=&gt;</a:t>
            </a:r>
          </a:p>
          <a:p>
            <a:pPr lvl="1" eaLnBrk="1" hangingPunct="1">
              <a:buFontTx/>
              <a:buNone/>
            </a:pPr>
            <a:r>
              <a:rPr lang="en-US" altLang="en-US" sz="2400" dirty="0"/>
              <a:t>(assert (chore wash car))</a:t>
            </a:r>
          </a:p>
          <a:p>
            <a:pPr lvl="1" eaLnBrk="1" hangingPunct="1">
              <a:buFontTx/>
              <a:buNone/>
            </a:pPr>
            <a:r>
              <a:rPr lang="en-US" altLang="en-US" sz="2400" dirty="0"/>
              <a:t>(assert (chore chop wood))</a:t>
            </a:r>
          </a:p>
          <a:p>
            <a:pPr eaLnBrk="1" hangingPunct="1">
              <a:buFontTx/>
              <a:buNone/>
            </a:pPr>
            <a:r>
              <a:rPr lang="en-US" altLang="en-US" dirty="0"/>
              <a:t>)</a:t>
            </a:r>
          </a:p>
          <a:p>
            <a:pPr eaLnBrk="1" hangingPunct="1"/>
            <a:r>
              <a:rPr lang="en-US" altLang="en-US" dirty="0"/>
              <a:t>So, if fact list contains conditions, add assertions </a:t>
            </a:r>
          </a:p>
        </p:txBody>
      </p:sp>
    </p:spTree>
    <p:extLst>
      <p:ext uri="{BB962C8B-B14F-4D97-AF65-F5344CB8AC3E}">
        <p14:creationId xmlns:p14="http://schemas.microsoft.com/office/powerpoint/2010/main" val="85930916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en-US"/>
              <a:t>Variables &amp; Pattern Matching</a:t>
            </a:r>
          </a:p>
        </p:txBody>
      </p:sp>
      <p:sp>
        <p:nvSpPr>
          <p:cNvPr id="21507" name="Rectangle 3"/>
          <p:cNvSpPr>
            <a:spLocks noGrp="1" noChangeArrowheads="1"/>
          </p:cNvSpPr>
          <p:nvPr>
            <p:ph type="body" idx="1"/>
          </p:nvPr>
        </p:nvSpPr>
        <p:spPr>
          <a:noFill/>
        </p:spPr>
        <p:txBody>
          <a:bodyPr>
            <a:normAutofit lnSpcReduction="10000"/>
          </a:bodyPr>
          <a:lstStyle/>
          <a:p>
            <a:pPr eaLnBrk="1" hangingPunct="1"/>
            <a:r>
              <a:rPr lang="en-US" altLang="en-US"/>
              <a:t>Variables make rules more applicable</a:t>
            </a:r>
          </a:p>
          <a:p>
            <a:pPr eaLnBrk="1" hangingPunct="1">
              <a:buFontTx/>
              <a:buNone/>
            </a:pPr>
            <a:r>
              <a:rPr lang="en-US" altLang="en-US" sz="1600"/>
              <a:t> </a:t>
            </a:r>
            <a:r>
              <a:rPr lang="en-US" altLang="en-US"/>
              <a:t>(defrule pick-a-chore</a:t>
            </a:r>
          </a:p>
          <a:p>
            <a:pPr lvl="1" eaLnBrk="1" hangingPunct="1">
              <a:buFontTx/>
              <a:buNone/>
            </a:pPr>
            <a:r>
              <a:rPr lang="en-US" altLang="en-US" sz="2400"/>
              <a:t>(today is ?day)</a:t>
            </a:r>
          </a:p>
          <a:p>
            <a:pPr lvl="1" eaLnBrk="1" hangingPunct="1">
              <a:buFontTx/>
              <a:buNone/>
            </a:pPr>
            <a:r>
              <a:rPr lang="en-US" altLang="en-US" sz="2400"/>
              <a:t>(chore is ?job)</a:t>
            </a:r>
          </a:p>
          <a:p>
            <a:pPr lvl="1" eaLnBrk="1" hangingPunct="1">
              <a:buFontTx/>
              <a:buNone/>
            </a:pPr>
            <a:r>
              <a:rPr lang="en-US" altLang="en-US" sz="2400"/>
              <a:t>=&gt;</a:t>
            </a:r>
          </a:p>
          <a:p>
            <a:pPr lvl="1" eaLnBrk="1" hangingPunct="1">
              <a:buFontTx/>
              <a:buNone/>
            </a:pPr>
            <a:r>
              <a:rPr lang="en-US" altLang="en-US" sz="2400"/>
              <a:t>(assert (do ?job on ?day))</a:t>
            </a:r>
          </a:p>
          <a:p>
            <a:pPr eaLnBrk="1" hangingPunct="1">
              <a:buFontTx/>
              <a:buNone/>
            </a:pPr>
            <a:r>
              <a:rPr lang="en-US" altLang="en-US"/>
              <a:t>)</a:t>
            </a:r>
          </a:p>
          <a:p>
            <a:pPr eaLnBrk="1" hangingPunct="1">
              <a:buFontTx/>
              <a:buNone/>
            </a:pPr>
            <a:endParaRPr lang="en-US" altLang="en-US" sz="1600"/>
          </a:p>
          <a:p>
            <a:pPr eaLnBrk="1" hangingPunct="1"/>
            <a:r>
              <a:rPr lang="en-US" altLang="en-US"/>
              <a:t>If conditions are matched, then bindings are used</a:t>
            </a:r>
          </a:p>
        </p:txBody>
      </p:sp>
    </p:spTree>
    <p:extLst>
      <p:ext uri="{BB962C8B-B14F-4D97-AF65-F5344CB8AC3E}">
        <p14:creationId xmlns:p14="http://schemas.microsoft.com/office/powerpoint/2010/main" val="1803253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en-US"/>
              <a:t>Defining Functions in CLIPS</a:t>
            </a:r>
          </a:p>
        </p:txBody>
      </p:sp>
      <p:sp>
        <p:nvSpPr>
          <p:cNvPr id="25603" name="Rectangle 3"/>
          <p:cNvSpPr>
            <a:spLocks noGrp="1" noChangeArrowheads="1"/>
          </p:cNvSpPr>
          <p:nvPr>
            <p:ph type="body" idx="1"/>
          </p:nvPr>
        </p:nvSpPr>
        <p:spPr>
          <a:noFill/>
        </p:spPr>
        <p:txBody>
          <a:bodyPr>
            <a:normAutofit/>
          </a:bodyPr>
          <a:lstStyle/>
          <a:p>
            <a:pPr eaLnBrk="1" hangingPunct="1"/>
            <a:r>
              <a:rPr lang="en-US" altLang="en-US" dirty="0"/>
              <a:t>Uses a LISP or Scheme-like syntax</a:t>
            </a:r>
          </a:p>
          <a:p>
            <a:pPr eaLnBrk="1" hangingPunct="1">
              <a:buFontTx/>
              <a:buNone/>
            </a:pPr>
            <a:endParaRPr lang="en-US" altLang="en-US" dirty="0"/>
          </a:p>
          <a:p>
            <a:pPr eaLnBrk="1" hangingPunct="1">
              <a:buFontTx/>
              <a:buNone/>
            </a:pPr>
            <a:r>
              <a:rPr lang="en-US" altLang="en-US" dirty="0"/>
              <a:t>(</a:t>
            </a:r>
            <a:r>
              <a:rPr lang="en-US" altLang="en-US" dirty="0" err="1"/>
              <a:t>deffunction</a:t>
            </a:r>
            <a:r>
              <a:rPr lang="en-US" altLang="en-US" dirty="0"/>
              <a:t> function-name (</a:t>
            </a:r>
            <a:r>
              <a:rPr lang="en-US" altLang="en-US" dirty="0" err="1"/>
              <a:t>arg</a:t>
            </a:r>
            <a:r>
              <a:rPr lang="en-US" altLang="en-US" dirty="0"/>
              <a:t> ... </a:t>
            </a:r>
            <a:r>
              <a:rPr lang="en-US" altLang="en-US" dirty="0" err="1"/>
              <a:t>arg</a:t>
            </a:r>
            <a:r>
              <a:rPr lang="en-US" altLang="en-US" dirty="0"/>
              <a:t>)</a:t>
            </a:r>
          </a:p>
          <a:p>
            <a:pPr lvl="1" eaLnBrk="1" hangingPunct="1">
              <a:buFontTx/>
              <a:buNone/>
            </a:pPr>
            <a:r>
              <a:rPr lang="en-US" altLang="en-US" sz="2000" dirty="0"/>
              <a:t>action ... action)</a:t>
            </a:r>
          </a:p>
          <a:p>
            <a:pPr lvl="1" eaLnBrk="1" hangingPunct="1">
              <a:buFontTx/>
              <a:buNone/>
            </a:pPr>
            <a:endParaRPr lang="en-US" altLang="en-US" sz="2000" dirty="0"/>
          </a:p>
          <a:p>
            <a:pPr lvl="1" eaLnBrk="1" hangingPunct="1">
              <a:buFontTx/>
              <a:buNone/>
            </a:pPr>
            <a:endParaRPr lang="en-US" altLang="en-US" dirty="0"/>
          </a:p>
          <a:p>
            <a:pPr eaLnBrk="1" hangingPunct="1">
              <a:buFontTx/>
              <a:buNone/>
            </a:pPr>
            <a:r>
              <a:rPr lang="en-US" altLang="en-US" dirty="0"/>
              <a:t>(</a:t>
            </a:r>
            <a:r>
              <a:rPr lang="en-US" altLang="en-US" dirty="0" err="1"/>
              <a:t>deffunction</a:t>
            </a:r>
            <a:r>
              <a:rPr lang="en-US" altLang="en-US" dirty="0"/>
              <a:t> initialize ()</a:t>
            </a:r>
          </a:p>
          <a:p>
            <a:pPr lvl="1" eaLnBrk="1" hangingPunct="1">
              <a:buFontTx/>
              <a:buNone/>
            </a:pPr>
            <a:r>
              <a:rPr lang="en-US" altLang="en-US" sz="2000" dirty="0"/>
              <a:t>(clear)</a:t>
            </a:r>
            <a:endParaRPr lang="en-US" altLang="en-US" dirty="0"/>
          </a:p>
          <a:p>
            <a:pPr lvl="1" eaLnBrk="1" hangingPunct="1">
              <a:buFontTx/>
              <a:buNone/>
            </a:pPr>
            <a:r>
              <a:rPr lang="en-US" altLang="en-US" sz="2000" dirty="0"/>
              <a:t>(assert (today is </a:t>
            </a:r>
            <a:r>
              <a:rPr lang="en-US" altLang="en-US" sz="2000" dirty="0" err="1"/>
              <a:t>sunday</a:t>
            </a:r>
            <a:r>
              <a:rPr lang="en-US" altLang="en-US" sz="2000" dirty="0"/>
              <a:t>)))</a:t>
            </a:r>
          </a:p>
        </p:txBody>
      </p:sp>
    </p:spTree>
    <p:extLst>
      <p:ext uri="{BB962C8B-B14F-4D97-AF65-F5344CB8AC3E}">
        <p14:creationId xmlns:p14="http://schemas.microsoft.com/office/powerpoint/2010/main" val="265230212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Subsystem Example</a:t>
            </a:r>
          </a:p>
        </p:txBody>
      </p:sp>
      <p:sp>
        <p:nvSpPr>
          <p:cNvPr id="3" name="Content Placeholder 2"/>
          <p:cNvSpPr>
            <a:spLocks noGrp="1"/>
          </p:cNvSpPr>
          <p:nvPr>
            <p:ph sz="half" idx="1"/>
          </p:nvPr>
        </p:nvSpPr>
        <p:spPr>
          <a:xfrm>
            <a:off x="913795" y="1732448"/>
            <a:ext cx="10353762" cy="4973151"/>
          </a:xfrm>
        </p:spPr>
        <p:txBody>
          <a:bodyPr>
            <a:normAutofit/>
          </a:bodyPr>
          <a:lstStyle/>
          <a:p>
            <a:r>
              <a:rPr lang="en-US" dirty="0">
                <a:effectLst/>
              </a:rPr>
              <a:t>This part of system allows us to provide an explanation of the reasoning that led to some conclusion.</a:t>
            </a:r>
          </a:p>
          <a:p>
            <a:endParaRPr lang="en-US" dirty="0">
              <a:effectLst/>
            </a:endParaRPr>
          </a:p>
          <a:p>
            <a:r>
              <a:rPr lang="en-US" dirty="0">
                <a:effectLst/>
              </a:rPr>
              <a:t>Let’s see an example:</a:t>
            </a:r>
            <a:endParaRPr lang="en-US" dirty="0"/>
          </a:p>
        </p:txBody>
      </p:sp>
    </p:spTree>
    <p:extLst>
      <p:ext uri="{BB962C8B-B14F-4D97-AF65-F5344CB8AC3E}">
        <p14:creationId xmlns:p14="http://schemas.microsoft.com/office/powerpoint/2010/main" val="1364747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Subsystem Example</a:t>
            </a:r>
          </a:p>
        </p:txBody>
      </p:sp>
      <p:sp>
        <p:nvSpPr>
          <p:cNvPr id="3" name="Content Placeholder 2"/>
          <p:cNvSpPr>
            <a:spLocks noGrp="1"/>
          </p:cNvSpPr>
          <p:nvPr>
            <p:ph sz="half" idx="1"/>
          </p:nvPr>
        </p:nvSpPr>
        <p:spPr>
          <a:xfrm>
            <a:off x="913795" y="1732448"/>
            <a:ext cx="10353762" cy="4973151"/>
          </a:xfrm>
        </p:spPr>
        <p:txBody>
          <a:bodyPr>
            <a:normAutofit/>
          </a:bodyPr>
          <a:lstStyle/>
          <a:p>
            <a:r>
              <a:rPr lang="en-US" dirty="0">
                <a:effectLst/>
              </a:rPr>
              <a:t>System: Is there gas in the fuel tank? </a:t>
            </a:r>
            <a:br>
              <a:rPr lang="en-US" dirty="0"/>
            </a:br>
            <a:r>
              <a:rPr lang="en-US" dirty="0">
                <a:effectLst/>
              </a:rPr>
              <a:t>User: Yes. </a:t>
            </a:r>
            <a:br>
              <a:rPr lang="en-US" dirty="0"/>
            </a:br>
            <a:r>
              <a:rPr lang="en-US" dirty="0">
                <a:effectLst/>
              </a:rPr>
              <a:t>System: Is it true that the engine turns over? </a:t>
            </a:r>
            <a:br>
              <a:rPr lang="en-US" dirty="0"/>
            </a:br>
            <a:r>
              <a:rPr lang="en-US" dirty="0">
                <a:effectLst/>
              </a:rPr>
              <a:t>User: No. </a:t>
            </a:r>
            <a:br>
              <a:rPr lang="en-US" dirty="0"/>
            </a:br>
            <a:r>
              <a:rPr lang="en-US" dirty="0">
                <a:effectLst/>
              </a:rPr>
              <a:t>System Is it true that the lights come on? </a:t>
            </a:r>
            <a:br>
              <a:rPr lang="en-US" dirty="0"/>
            </a:br>
            <a:r>
              <a:rPr lang="en-US" dirty="0">
                <a:effectLst/>
              </a:rPr>
              <a:t>User: Why? </a:t>
            </a:r>
            <a:br>
              <a:rPr lang="en-US" dirty="0"/>
            </a:br>
            <a:r>
              <a:rPr lang="en-US" dirty="0">
                <a:effectLst/>
              </a:rPr>
              <a:t>System: I am trying to prove: problem with battery. </a:t>
            </a:r>
            <a:br>
              <a:rPr lang="en-US" dirty="0"/>
            </a:br>
            <a:r>
              <a:rPr lang="en-US" dirty="0">
                <a:effectLst/>
              </a:rPr>
              <a:t>It has been established that it is not the case that the engine turns over. </a:t>
            </a:r>
            <a:br>
              <a:rPr lang="en-US" dirty="0"/>
            </a:br>
            <a:r>
              <a:rPr lang="en-US" dirty="0">
                <a:effectLst/>
              </a:rPr>
              <a:t>Therefore if it is not the case that the lights come on then there is a problem </a:t>
            </a:r>
            <a:br>
              <a:rPr lang="en-US" dirty="0"/>
            </a:br>
            <a:r>
              <a:rPr lang="en-US" dirty="0">
                <a:effectLst/>
              </a:rPr>
              <a:t>with battery. </a:t>
            </a:r>
            <a:br>
              <a:rPr lang="en-US" dirty="0"/>
            </a:br>
            <a:r>
              <a:rPr lang="en-US" dirty="0">
                <a:effectLst/>
              </a:rPr>
              <a:t>Is it true that the lights come on? </a:t>
            </a:r>
            <a:br>
              <a:rPr lang="en-US" dirty="0"/>
            </a:br>
            <a:r>
              <a:rPr lang="en-US" dirty="0">
                <a:effectLst/>
              </a:rPr>
              <a:t>User: No. </a:t>
            </a:r>
            <a:br>
              <a:rPr lang="en-US" dirty="0"/>
            </a:br>
            <a:r>
              <a:rPr lang="en-US" dirty="0">
                <a:effectLst/>
              </a:rPr>
              <a:t>System: I conclude that there is a problem with the battery. </a:t>
            </a:r>
            <a:br>
              <a:rPr lang="en-US" dirty="0"/>
            </a:br>
            <a:r>
              <a:rPr lang="en-US" dirty="0">
                <a:effectLst/>
              </a:rPr>
              <a:t>User: How? </a:t>
            </a:r>
            <a:br>
              <a:rPr lang="en-US" dirty="0"/>
            </a:br>
            <a:r>
              <a:rPr lang="en-US" dirty="0">
                <a:effectLst/>
              </a:rPr>
              <a:t>System: This follows from Rule 2: </a:t>
            </a:r>
            <a:br>
              <a:rPr lang="en-US" dirty="0"/>
            </a:br>
            <a:r>
              <a:rPr lang="en-US" dirty="0">
                <a:effectLst/>
              </a:rPr>
              <a:t>IF NOT </a:t>
            </a:r>
            <a:r>
              <a:rPr lang="en-US" dirty="0" err="1">
                <a:effectLst/>
              </a:rPr>
              <a:t>engine_turns_overAND</a:t>
            </a:r>
            <a:r>
              <a:rPr lang="en-US" dirty="0">
                <a:effectLst/>
              </a:rPr>
              <a:t> ... </a:t>
            </a:r>
            <a:endParaRPr lang="en-US" dirty="0"/>
          </a:p>
        </p:txBody>
      </p:sp>
    </p:spTree>
    <p:extLst>
      <p:ext uri="{BB962C8B-B14F-4D97-AF65-F5344CB8AC3E}">
        <p14:creationId xmlns:p14="http://schemas.microsoft.com/office/powerpoint/2010/main" val="3118264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Building Blocks of Expert System</a:t>
            </a:r>
          </a:p>
        </p:txBody>
      </p:sp>
      <p:grpSp>
        <p:nvGrpSpPr>
          <p:cNvPr id="43015" name="Group 7"/>
          <p:cNvGrpSpPr>
            <a:grpSpLocks/>
          </p:cNvGrpSpPr>
          <p:nvPr/>
        </p:nvGrpSpPr>
        <p:grpSpPr bwMode="auto">
          <a:xfrm>
            <a:off x="2514600" y="1676400"/>
            <a:ext cx="6400800" cy="4959350"/>
            <a:chOff x="1008" y="672"/>
            <a:chExt cx="4032" cy="3124"/>
          </a:xfrm>
        </p:grpSpPr>
        <p:pic>
          <p:nvPicPr>
            <p:cNvPr id="43012" name="Picture 4" descr="BRIC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824"/>
              <a:ext cx="4032" cy="1972"/>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PCMA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 y="672"/>
              <a:ext cx="1621" cy="216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0" y="381000"/>
            <a:ext cx="7467600" cy="1295400"/>
          </a:xfrm>
        </p:spPr>
        <p:txBody>
          <a:bodyPr/>
          <a:lstStyle/>
          <a:p>
            <a:r>
              <a:rPr lang="en-US" altLang="en-US" sz="3200" b="1" dirty="0"/>
              <a:t>Expert System Problem Categories</a:t>
            </a:r>
          </a:p>
        </p:txBody>
      </p:sp>
      <p:sp>
        <p:nvSpPr>
          <p:cNvPr id="6147" name="Rectangle 3"/>
          <p:cNvSpPr>
            <a:spLocks noGrp="1" noChangeArrowheads="1"/>
          </p:cNvSpPr>
          <p:nvPr>
            <p:ph idx="1"/>
          </p:nvPr>
        </p:nvSpPr>
        <p:spPr>
          <a:xfrm>
            <a:off x="460548" y="1676400"/>
            <a:ext cx="11274251" cy="4876800"/>
          </a:xfrm>
        </p:spPr>
        <p:txBody>
          <a:bodyPr/>
          <a:lstStyle/>
          <a:p>
            <a:r>
              <a:rPr lang="en-US" altLang="en-US" b="1" dirty="0"/>
              <a:t>Planning: Devising a set of steps to reach a set of goals (generated on the fly)</a:t>
            </a:r>
          </a:p>
          <a:p>
            <a:pPr lvl="1"/>
            <a:r>
              <a:rPr lang="en-US" altLang="en-US" b="1" dirty="0"/>
              <a:t>Example: “Here are a set of steps that will fix your computer” </a:t>
            </a:r>
          </a:p>
          <a:p>
            <a:pPr lvl="1"/>
            <a:endParaRPr lang="en-US" altLang="en-US" b="1" dirty="0"/>
          </a:p>
          <a:p>
            <a:r>
              <a:rPr lang="en-US" altLang="en-US" b="1" dirty="0"/>
              <a:t>Monitoring: Comparing observed behavior to expected behavior</a:t>
            </a:r>
          </a:p>
          <a:p>
            <a:pPr lvl="1"/>
            <a:r>
              <a:rPr lang="en-US" altLang="en-US" b="1" dirty="0"/>
              <a:t>Example: “Warning: oxygen levels coming out of engine are too low, throw check engine error”</a:t>
            </a:r>
          </a:p>
          <a:p>
            <a:endParaRPr lang="en-US" altLang="en-US" b="1" dirty="0"/>
          </a:p>
          <a:p>
            <a:r>
              <a:rPr lang="en-US" altLang="en-US" b="1" dirty="0"/>
              <a:t>Instruction: Assisting in the education process in technical domains</a:t>
            </a:r>
          </a:p>
          <a:p>
            <a:pPr lvl="1"/>
            <a:r>
              <a:rPr lang="en-US" altLang="en-US" b="1" dirty="0"/>
              <a:t>Example: “In order to learn guitar, the optimal next exercise is to practice your scales”</a:t>
            </a:r>
          </a:p>
          <a:p>
            <a:endParaRPr lang="en-US" altLang="en-US" b="1" dirty="0"/>
          </a:p>
          <a:p>
            <a:r>
              <a:rPr lang="en-US" altLang="en-US" b="1" dirty="0"/>
              <a:t>Control: Governing the behavior of a complex environment</a:t>
            </a:r>
          </a:p>
          <a:p>
            <a:pPr lvl="1"/>
            <a:r>
              <a:rPr lang="en-US" altLang="en-US" b="1" dirty="0"/>
              <a:t>Example: Establishing actions of a robotic arm that does something</a:t>
            </a:r>
          </a:p>
        </p:txBody>
      </p:sp>
    </p:spTree>
    <p:extLst>
      <p:ext uri="{BB962C8B-B14F-4D97-AF65-F5344CB8AC3E}">
        <p14:creationId xmlns:p14="http://schemas.microsoft.com/office/powerpoint/2010/main" val="2883380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37" y="2057400"/>
            <a:ext cx="8820477"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55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6712567"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7600" y="1905000"/>
            <a:ext cx="4419600" cy="4524315"/>
          </a:xfrm>
          <a:prstGeom prst="rect">
            <a:avLst/>
          </a:prstGeom>
          <a:noFill/>
        </p:spPr>
        <p:txBody>
          <a:bodyPr wrap="square" rtlCol="0">
            <a:spAutoFit/>
          </a:bodyPr>
          <a:lstStyle/>
          <a:p>
            <a:r>
              <a:rPr lang="en-US" dirty="0"/>
              <a:t>User Interface:</a:t>
            </a:r>
          </a:p>
          <a:p>
            <a:r>
              <a:rPr lang="en-US" dirty="0"/>
              <a:t>Menus, NLP, or any other interaction to interface with a  human user</a:t>
            </a:r>
          </a:p>
          <a:p>
            <a:endParaRPr lang="en-US" dirty="0"/>
          </a:p>
          <a:p>
            <a:endParaRPr lang="en-US" dirty="0"/>
          </a:p>
          <a:p>
            <a:r>
              <a:rPr lang="en-US" dirty="0"/>
              <a:t>Explanation Subsystem:</a:t>
            </a:r>
          </a:p>
          <a:p>
            <a:r>
              <a:rPr lang="en-US" dirty="0"/>
              <a:t>Module that allows the program to explain its reasoning</a:t>
            </a:r>
          </a:p>
          <a:p>
            <a:endParaRPr lang="en-US" dirty="0"/>
          </a:p>
          <a:p>
            <a:r>
              <a:rPr lang="en-US" dirty="0"/>
              <a:t>Inference Engine:</a:t>
            </a:r>
          </a:p>
          <a:p>
            <a:r>
              <a:rPr lang="en-US" dirty="0"/>
              <a:t>Makes inferences about data given the knowledge base</a:t>
            </a:r>
          </a:p>
          <a:p>
            <a:endParaRPr lang="en-US" dirty="0"/>
          </a:p>
          <a:p>
            <a:r>
              <a:rPr lang="en-US" dirty="0"/>
              <a:t>Knowledge base editor:</a:t>
            </a:r>
          </a:p>
          <a:p>
            <a:r>
              <a:rPr lang="en-US" dirty="0"/>
              <a:t>Helps an expert or engineer tailor the knowledge base with a user-friendly tool</a:t>
            </a:r>
          </a:p>
        </p:txBody>
      </p:sp>
    </p:spTree>
    <p:extLst>
      <p:ext uri="{BB962C8B-B14F-4D97-AF65-F5344CB8AC3E}">
        <p14:creationId xmlns:p14="http://schemas.microsoft.com/office/powerpoint/2010/main" val="3278667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13795" y="609600"/>
            <a:ext cx="10353762" cy="970450"/>
          </a:xfrm>
        </p:spPr>
        <p:txBody>
          <a:bodyPr/>
          <a:lstStyle/>
          <a:p>
            <a:r>
              <a:rPr lang="en-US" altLang="en-US" dirty="0"/>
              <a:t>More General ES Architecture</a:t>
            </a:r>
          </a:p>
        </p:txBody>
      </p:sp>
      <p:pic>
        <p:nvPicPr>
          <p:cNvPr id="1026" name="Picture 2" descr="http://cinuresearch.tripod.com/ai/www-cee-hw-ac-uk/_alison/ai3notes/es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1"/>
            <a:ext cx="6712567"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67600" y="1905000"/>
            <a:ext cx="4419600" cy="3139321"/>
          </a:xfrm>
          <a:prstGeom prst="rect">
            <a:avLst/>
          </a:prstGeom>
          <a:noFill/>
        </p:spPr>
        <p:txBody>
          <a:bodyPr wrap="square" rtlCol="0">
            <a:spAutoFit/>
          </a:bodyPr>
          <a:lstStyle/>
          <a:p>
            <a:r>
              <a:rPr lang="en-US" dirty="0"/>
              <a:t>Knowledge Base:</a:t>
            </a:r>
          </a:p>
          <a:p>
            <a:r>
              <a:rPr lang="en-US" dirty="0"/>
              <a:t>Knowledge as you know it. Inference Rules defined and general knowledge defined</a:t>
            </a:r>
          </a:p>
          <a:p>
            <a:endParaRPr lang="en-US" dirty="0"/>
          </a:p>
          <a:p>
            <a:endParaRPr lang="en-US" dirty="0"/>
          </a:p>
          <a:p>
            <a:r>
              <a:rPr lang="en-US" dirty="0"/>
              <a:t>Case-specific data:</a:t>
            </a:r>
          </a:p>
          <a:p>
            <a:r>
              <a:rPr lang="en-US" dirty="0"/>
              <a:t>Includes data provided by the user, data specific to one case, or partial conclusions constructed by inference rules. </a:t>
            </a:r>
          </a:p>
        </p:txBody>
      </p:sp>
    </p:spTree>
    <p:extLst>
      <p:ext uri="{BB962C8B-B14F-4D97-AF65-F5344CB8AC3E}">
        <p14:creationId xmlns:p14="http://schemas.microsoft.com/office/powerpoint/2010/main" val="424474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mj-lt"/>
              </a:rPr>
              <a:t>Creating an expert system can be VERY time consuming and expensive</a:t>
            </a:r>
          </a:p>
          <a:p>
            <a:pPr>
              <a:spcBef>
                <a:spcPct val="50000"/>
              </a:spcBef>
            </a:pPr>
            <a:endParaRPr lang="en-US" altLang="en-US" sz="2000" dirty="0">
              <a:latin typeface="+mj-lt"/>
            </a:endParaRPr>
          </a:p>
          <a:p>
            <a:pPr>
              <a:spcBef>
                <a:spcPct val="50000"/>
              </a:spcBef>
            </a:pPr>
            <a:r>
              <a:rPr lang="en-US" altLang="en-US" sz="2000" dirty="0">
                <a:latin typeface="+mj-lt"/>
              </a:rPr>
              <a:t>Need domain experts</a:t>
            </a:r>
          </a:p>
          <a:p>
            <a:pPr>
              <a:spcBef>
                <a:spcPct val="50000"/>
              </a:spcBef>
            </a:pPr>
            <a:endParaRPr lang="en-US" altLang="en-US" sz="2000" dirty="0">
              <a:latin typeface="+mj-lt"/>
            </a:endParaRPr>
          </a:p>
          <a:p>
            <a:pPr>
              <a:spcBef>
                <a:spcPct val="50000"/>
              </a:spcBef>
            </a:pPr>
            <a:r>
              <a:rPr lang="en-US" altLang="en-US" sz="2000" dirty="0">
                <a:latin typeface="+mj-lt"/>
              </a:rPr>
              <a:t>Need engineers</a:t>
            </a:r>
          </a:p>
          <a:p>
            <a:pPr>
              <a:spcBef>
                <a:spcPct val="50000"/>
              </a:spcBef>
            </a:pPr>
            <a:endParaRPr lang="en-US" altLang="en-US" sz="2000" dirty="0">
              <a:latin typeface="+mj-lt"/>
            </a:endParaRPr>
          </a:p>
          <a:p>
            <a:pPr>
              <a:spcBef>
                <a:spcPct val="50000"/>
              </a:spcBef>
            </a:pPr>
            <a:r>
              <a:rPr lang="en-US" altLang="en-US" sz="2000" dirty="0">
                <a:latin typeface="+mj-lt"/>
              </a:rPr>
              <a:t>Need to build expert shell (like CLIPS) if don’t already have it.</a:t>
            </a:r>
          </a:p>
          <a:p>
            <a:pPr>
              <a:spcBef>
                <a:spcPct val="50000"/>
              </a:spcBef>
            </a:pPr>
            <a:endParaRPr lang="en-US" altLang="en-US" sz="2000" dirty="0">
              <a:latin typeface="+mj-lt"/>
            </a:endParaRPr>
          </a:p>
          <a:p>
            <a:pPr>
              <a:spcBef>
                <a:spcPct val="50000"/>
              </a:spcBef>
            </a:pPr>
            <a:r>
              <a:rPr lang="en-US" altLang="en-US" sz="2000" dirty="0">
                <a:latin typeface="+mj-lt"/>
              </a:rPr>
              <a:t>So when is this justified?</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28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altLang="en-US" sz="2000" dirty="0">
                <a:latin typeface="+mj-lt"/>
              </a:rPr>
              <a:t>Cost-benefit analysis must make sense</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The “expert” is not already widely available</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using symbolic reasoning</a:t>
            </a:r>
          </a:p>
          <a:p>
            <a:pPr marL="914400" lvl="1" indent="-457200">
              <a:spcBef>
                <a:spcPct val="50000"/>
              </a:spcBef>
              <a:buFont typeface="Arial" panose="020B0604020202020204" pitchFamily="34" charset="0"/>
              <a:buChar char="•"/>
            </a:pPr>
            <a:r>
              <a:rPr lang="en-US" altLang="en-US" sz="2000" dirty="0">
                <a:latin typeface="+mj-lt"/>
              </a:rPr>
              <a:t>No dexterity or physical skill (but robotics getting better)</a:t>
            </a:r>
          </a:p>
          <a:p>
            <a:pPr marL="914400" lvl="1"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is well-structured and requires little common-sense knowledge</a:t>
            </a:r>
          </a:p>
          <a:p>
            <a:pPr marL="914400" lvl="1" indent="-457200">
              <a:spcBef>
                <a:spcPct val="50000"/>
              </a:spcBef>
              <a:buFont typeface="Arial" panose="020B0604020202020204" pitchFamily="34" charset="0"/>
              <a:buChar char="•"/>
            </a:pPr>
            <a:r>
              <a:rPr lang="en-US" altLang="en-US" sz="2000" dirty="0">
                <a:latin typeface="+mj-lt"/>
              </a:rPr>
              <a:t>Rigorous technical knowledge easier to capture than fluffy common-sense knowledge</a:t>
            </a: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556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304800"/>
            <a:ext cx="9601200" cy="914400"/>
          </a:xfrm>
        </p:spPr>
        <p:txBody>
          <a:bodyPr>
            <a:normAutofit/>
          </a:bodyPr>
          <a:lstStyle/>
          <a:p>
            <a:r>
              <a:rPr lang="en-US" altLang="en-US" b="1" dirty="0"/>
              <a:t>Choosing A Problem</a:t>
            </a:r>
          </a:p>
        </p:txBody>
      </p:sp>
      <p:sp>
        <p:nvSpPr>
          <p:cNvPr id="50181" name="Text Box 5"/>
          <p:cNvSpPr txBox="1">
            <a:spLocks noChangeArrowheads="1"/>
          </p:cNvSpPr>
          <p:nvPr/>
        </p:nvSpPr>
        <p:spPr bwMode="auto">
          <a:xfrm>
            <a:off x="5638800" y="1524000"/>
            <a:ext cx="62484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altLang="en-US" sz="2000" dirty="0">
                <a:latin typeface="+mj-lt"/>
              </a:rPr>
              <a:t>Problem doesn’t already have a pure algorithmic solution</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Cooperative and articulate experts exist! Need to be able to find these domain experts</a:t>
            </a:r>
          </a:p>
          <a:p>
            <a:pPr marL="457200" indent="-457200">
              <a:spcBef>
                <a:spcPct val="50000"/>
              </a:spcBef>
              <a:buFont typeface="Arial" panose="020B0604020202020204" pitchFamily="34" charset="0"/>
              <a:buChar char="•"/>
            </a:pPr>
            <a:endParaRPr lang="en-US" altLang="en-US" sz="2000" dirty="0">
              <a:latin typeface="+mj-lt"/>
            </a:endParaRPr>
          </a:p>
          <a:p>
            <a:pPr marL="457200" indent="-457200">
              <a:spcBef>
                <a:spcPct val="50000"/>
              </a:spcBef>
              <a:buFont typeface="Arial" panose="020B0604020202020204" pitchFamily="34" charset="0"/>
              <a:buChar char="•"/>
            </a:pPr>
            <a:r>
              <a:rPr lang="en-US" altLang="en-US" sz="2000" dirty="0">
                <a:latin typeface="+mj-lt"/>
              </a:rPr>
              <a:t>Problem of proper size and scope</a:t>
            </a:r>
          </a:p>
          <a:p>
            <a:pPr marL="914400" lvl="1" indent="-457200">
              <a:spcBef>
                <a:spcPct val="50000"/>
              </a:spcBef>
              <a:buFont typeface="Arial" panose="020B0604020202020204" pitchFamily="34" charset="0"/>
              <a:buChar char="•"/>
            </a:pPr>
            <a:r>
              <a:rPr lang="en-US" altLang="en-US" sz="2000" dirty="0">
                <a:latin typeface="+mj-lt"/>
              </a:rPr>
              <a:t>Why?</a:t>
            </a:r>
          </a:p>
          <a:p>
            <a:pPr marL="914400" lvl="1" indent="-457200">
              <a:spcBef>
                <a:spcPct val="50000"/>
              </a:spcBef>
              <a:buFont typeface="Arial" panose="020B0604020202020204" pitchFamily="34" charset="0"/>
              <a:buChar char="•"/>
            </a:pPr>
            <a:r>
              <a:rPr lang="en-US" altLang="en-US" sz="2000" dirty="0">
                <a:latin typeface="+mj-lt"/>
              </a:rPr>
              <a:t>Requires expert knowledge, but only takes human an hour or so to finish</a:t>
            </a:r>
          </a:p>
          <a:p>
            <a:pPr marL="914400" lvl="1" indent="-457200">
              <a:spcBef>
                <a:spcPct val="50000"/>
              </a:spcBef>
              <a:buAutoNum type="arabicPeriod"/>
            </a:pPr>
            <a:endParaRPr lang="en-US" altLang="en-US" sz="2000" dirty="0">
              <a:latin typeface="+mj-lt"/>
            </a:endParaRPr>
          </a:p>
        </p:txBody>
      </p:sp>
      <p:pic>
        <p:nvPicPr>
          <p:cNvPr id="1026" name="Picture 2" descr="http://www.synergy-ventura.com/svs/images/domain_expertise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3200400" cy="330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84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Who / What is involved?</a:t>
            </a:r>
          </a:p>
        </p:txBody>
      </p:sp>
      <p:pic>
        <p:nvPicPr>
          <p:cNvPr id="18437" name="Picture 5" descr="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112" y="1752600"/>
            <a:ext cx="3228975" cy="4876800"/>
          </a:xfrm>
          <a:prstGeom prst="rect">
            <a:avLst/>
          </a:prstGeom>
          <a:noFill/>
          <a:extLst>
            <a:ext uri="{909E8E84-426E-40DD-AFC4-6F175D3DCCD1}">
              <a14:hiddenFill xmlns:a14="http://schemas.microsoft.com/office/drawing/2010/main">
                <a:solidFill>
                  <a:srgbClr val="FFFFFF"/>
                </a:solidFill>
              </a14:hiddenFill>
            </a:ext>
          </a:extLst>
        </p:spPr>
      </p:pic>
      <p:sp>
        <p:nvSpPr>
          <p:cNvPr id="18438" name="Text Box 6"/>
          <p:cNvSpPr txBox="1">
            <a:spLocks noChangeArrowheads="1"/>
          </p:cNvSpPr>
          <p:nvPr/>
        </p:nvSpPr>
        <p:spPr bwMode="auto">
          <a:xfrm>
            <a:off x="5486400" y="29718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600" b="1">
                <a:solidFill>
                  <a:srgbClr val="99FF66"/>
                </a:solidFil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User Interface</a:t>
            </a:r>
          </a:p>
        </p:txBody>
      </p:sp>
      <p:sp>
        <p:nvSpPr>
          <p:cNvPr id="14339" name="Rectangle 3"/>
          <p:cNvSpPr>
            <a:spLocks noGrp="1" noChangeArrowheads="1"/>
          </p:cNvSpPr>
          <p:nvPr>
            <p:ph idx="1"/>
          </p:nvPr>
        </p:nvSpPr>
        <p:spPr>
          <a:xfrm>
            <a:off x="2971800" y="2037347"/>
            <a:ext cx="7010400" cy="4114800"/>
          </a:xfrm>
        </p:spPr>
        <p:txBody>
          <a:bodyPr/>
          <a:lstStyle/>
          <a:p>
            <a:r>
              <a:rPr lang="en-US" altLang="en-US" sz="3200" b="1" dirty="0"/>
              <a:t>It enables the user to communicate with an expert system (Like CLIPS)</a:t>
            </a:r>
          </a:p>
        </p:txBody>
      </p:sp>
      <p:pic>
        <p:nvPicPr>
          <p:cNvPr id="14344" name="Picture 8" descr="UZRFR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352800"/>
            <a:ext cx="21463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CTOFF0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1" y="2590800"/>
            <a:ext cx="3624263" cy="4229100"/>
          </a:xfrm>
          <a:prstGeom prst="rect">
            <a:avLst/>
          </a:prstGeom>
          <a:noFill/>
          <a:extLst>
            <a:ext uri="{909E8E84-426E-40DD-AFC4-6F175D3DCCD1}">
              <a14:hiddenFill xmlns:a14="http://schemas.microsoft.com/office/drawing/2010/main">
                <a:solidFill>
                  <a:srgbClr val="FFFFFF"/>
                </a:solidFill>
              </a14:hiddenFill>
            </a:ext>
          </a:extLst>
        </p:spPr>
      </p:pic>
      <p:sp>
        <p:nvSpPr>
          <p:cNvPr id="19458" name="Rectangle 2"/>
          <p:cNvSpPr>
            <a:spLocks noGrp="1" noChangeArrowheads="1"/>
          </p:cNvSpPr>
          <p:nvPr>
            <p:ph type="title"/>
          </p:nvPr>
        </p:nvSpPr>
        <p:spPr>
          <a:xfrm>
            <a:off x="3200400" y="381000"/>
            <a:ext cx="7010400" cy="1295400"/>
          </a:xfrm>
        </p:spPr>
        <p:txBody>
          <a:bodyPr/>
          <a:lstStyle/>
          <a:p>
            <a:r>
              <a:rPr lang="en-US" altLang="en-US"/>
              <a:t>Knowledge Engineer</a:t>
            </a:r>
          </a:p>
        </p:txBody>
      </p:sp>
      <p:sp>
        <p:nvSpPr>
          <p:cNvPr id="19459" name="Rectangle 3"/>
          <p:cNvSpPr>
            <a:spLocks noGrp="1" noChangeArrowheads="1"/>
          </p:cNvSpPr>
          <p:nvPr>
            <p:ph idx="1"/>
          </p:nvPr>
        </p:nvSpPr>
        <p:spPr>
          <a:xfrm>
            <a:off x="3200400" y="1676400"/>
            <a:ext cx="7010400" cy="4114800"/>
          </a:xfrm>
        </p:spPr>
        <p:txBody>
          <a:bodyPr/>
          <a:lstStyle/>
          <a:p>
            <a:r>
              <a:rPr lang="en-US" altLang="en-US" b="1"/>
              <a:t>A knowledge engineer is a computer scientist who knows how to design and implement programs that incorporate artificial intelligence techniques.</a:t>
            </a:r>
            <a:r>
              <a:rPr lang="en-US" altLang="en-US"/>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CTOFF1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124201"/>
            <a:ext cx="3505200" cy="3116263"/>
          </a:xfrm>
          <a:prstGeom prst="rect">
            <a:avLst/>
          </a:prstGeom>
          <a:noFill/>
          <a:extLst>
            <a:ext uri="{909E8E84-426E-40DD-AFC4-6F175D3DCCD1}">
              <a14:hiddenFill xmlns:a14="http://schemas.microsoft.com/office/drawing/2010/main">
                <a:solidFill>
                  <a:srgbClr val="FFFFFF"/>
                </a:solidFill>
              </a14:hiddenFill>
            </a:ext>
          </a:extLst>
        </p:spPr>
      </p:pic>
      <p:sp>
        <p:nvSpPr>
          <p:cNvPr id="21506" name="Rectangle 2"/>
          <p:cNvSpPr>
            <a:spLocks noGrp="1" noChangeArrowheads="1"/>
          </p:cNvSpPr>
          <p:nvPr>
            <p:ph type="title"/>
          </p:nvPr>
        </p:nvSpPr>
        <p:spPr/>
        <p:txBody>
          <a:bodyPr/>
          <a:lstStyle/>
          <a:p>
            <a:r>
              <a:rPr lang="en-US" altLang="en-US"/>
              <a:t>Domain Expert</a:t>
            </a:r>
          </a:p>
        </p:txBody>
      </p:sp>
      <p:sp>
        <p:nvSpPr>
          <p:cNvPr id="21507" name="Rectangle 3"/>
          <p:cNvSpPr>
            <a:spLocks noGrp="1" noChangeArrowheads="1"/>
          </p:cNvSpPr>
          <p:nvPr>
            <p:ph idx="1"/>
          </p:nvPr>
        </p:nvSpPr>
        <p:spPr>
          <a:xfrm>
            <a:off x="3200400" y="1676400"/>
            <a:ext cx="7010400" cy="4114800"/>
          </a:xfrm>
        </p:spPr>
        <p:txBody>
          <a:bodyPr/>
          <a:lstStyle/>
          <a:p>
            <a:r>
              <a:rPr lang="en-US" altLang="en-US" b="1"/>
              <a:t>A domain expert is an individual who has significant expertise in the domain of the expert system being developed.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Expert Systems: Brief History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3613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Knowledge Engineering</a:t>
            </a:r>
          </a:p>
        </p:txBody>
      </p:sp>
      <p:sp>
        <p:nvSpPr>
          <p:cNvPr id="23555" name="Rectangle 3"/>
          <p:cNvSpPr>
            <a:spLocks noGrp="1" noChangeArrowheads="1"/>
          </p:cNvSpPr>
          <p:nvPr>
            <p:ph idx="1"/>
          </p:nvPr>
        </p:nvSpPr>
        <p:spPr>
          <a:xfrm>
            <a:off x="3200400" y="1676400"/>
            <a:ext cx="7010400" cy="4114800"/>
          </a:xfrm>
        </p:spPr>
        <p:txBody>
          <a:bodyPr/>
          <a:lstStyle/>
          <a:p>
            <a:r>
              <a:rPr lang="en-US" altLang="en-US" b="1"/>
              <a:t>The art of designing and building the expert systems is known as KNOWLEDGE ENGINEERING  knowledge engineers are its practitioners.</a:t>
            </a:r>
          </a:p>
          <a:p>
            <a:r>
              <a:rPr lang="en-US" altLang="en-US" b="1"/>
              <a:t>Knowledge engineering relies heavily on the study of human experts in order to develop intelligent &amp; skilled programs.</a:t>
            </a:r>
            <a:r>
              <a:rPr lang="en-US" altLang="en-US"/>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BD055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962401"/>
            <a:ext cx="3657600" cy="2373313"/>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a:t>Developing Expert Systems</a:t>
            </a:r>
          </a:p>
        </p:txBody>
      </p:sp>
      <p:sp>
        <p:nvSpPr>
          <p:cNvPr id="25603" name="Rectangle 3"/>
          <p:cNvSpPr>
            <a:spLocks noGrp="1" noChangeArrowheads="1"/>
          </p:cNvSpPr>
          <p:nvPr>
            <p:ph idx="1"/>
          </p:nvPr>
        </p:nvSpPr>
        <p:spPr/>
        <p:txBody>
          <a:bodyPr/>
          <a:lstStyle/>
          <a:p>
            <a:r>
              <a:rPr lang="en-US" altLang="en-US" b="1"/>
              <a:t>Determining the characteristics of the problem.</a:t>
            </a:r>
          </a:p>
          <a:p>
            <a:r>
              <a:rPr lang="en-US" altLang="en-US" b="1"/>
              <a:t>Knowledge engineer and domain expert work together closely to describe the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200400" y="1219200"/>
            <a:ext cx="7010400" cy="4419600"/>
          </a:xfrm>
        </p:spPr>
        <p:txBody>
          <a:bodyPr/>
          <a:lstStyle/>
          <a:p>
            <a:r>
              <a:rPr lang="en-US" altLang="en-US" sz="2400" b="1"/>
              <a:t>The engineer then translates the knowledge into a computer-usable language, and designs an inference engine, a reasoning structure, that uses the knowledge appropriately.</a:t>
            </a:r>
          </a:p>
          <a:p>
            <a:pPr>
              <a:buFont typeface="Wingdings" panose="05000000000000000000" pitchFamily="2" charset="2"/>
              <a:buNone/>
            </a:pPr>
            <a:r>
              <a:rPr lang="en-US" altLang="en-US" sz="2400" b="1"/>
              <a:t> </a:t>
            </a:r>
          </a:p>
          <a:p>
            <a:r>
              <a:rPr lang="en-US" altLang="en-US" sz="2400" b="1"/>
              <a:t>He also determines how to integrate the use of uncertain knowledge in the reasoning process, and what kinds of explanation would be useful to the end user.</a:t>
            </a:r>
          </a:p>
          <a:p>
            <a:pPr>
              <a:buFont typeface="Wingdings" panose="05000000000000000000" pitchFamily="2" charset="2"/>
              <a:buNone/>
            </a:pPr>
            <a:endParaRPr lang="en-US" alt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200400" y="914400"/>
            <a:ext cx="7010400" cy="4572000"/>
          </a:xfrm>
        </p:spPr>
        <p:txBody>
          <a:bodyPr/>
          <a:lstStyle/>
          <a:p>
            <a:r>
              <a:rPr lang="en-US" altLang="en-US" b="1"/>
              <a:t>When the expert system is implemented, it may be:</a:t>
            </a:r>
          </a:p>
          <a:p>
            <a:pPr lvl="2"/>
            <a:r>
              <a:rPr lang="en-US" altLang="en-US" b="1"/>
              <a:t>The inference engine is not just right</a:t>
            </a:r>
          </a:p>
          <a:p>
            <a:pPr lvl="2"/>
            <a:r>
              <a:rPr lang="en-US" altLang="en-US" b="1"/>
              <a:t>Form of representation of knowledge is awkward</a:t>
            </a:r>
          </a:p>
          <a:p>
            <a:endParaRPr lang="en-US" altLang="en-US" b="1"/>
          </a:p>
          <a:p>
            <a:r>
              <a:rPr lang="en-US" altLang="en-US" b="1"/>
              <a:t>An expert system is judged to be entirely successful when it operates on the level of a human expert.</a:t>
            </a:r>
          </a:p>
        </p:txBody>
      </p:sp>
      <p:pic>
        <p:nvPicPr>
          <p:cNvPr id="34820" name="Picture 4" descr="THUMB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4495800"/>
            <a:ext cx="1219200" cy="1182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US" altLang="en-US"/>
              <a:t>Human Expertise vs Artificial Expertise</a:t>
            </a:r>
          </a:p>
        </p:txBody>
      </p:sp>
      <p:sp>
        <p:nvSpPr>
          <p:cNvPr id="52228" name="Rectangle 4"/>
          <p:cNvSpPr>
            <a:spLocks noGrp="1" noChangeArrowheads="1"/>
          </p:cNvSpPr>
          <p:nvPr>
            <p:ph sz="half" idx="1"/>
          </p:nvPr>
        </p:nvSpPr>
        <p:spPr>
          <a:xfrm>
            <a:off x="3200400" y="2362200"/>
            <a:ext cx="4038600" cy="4114800"/>
          </a:xfrm>
        </p:spPr>
        <p:txBody>
          <a:bodyPr/>
          <a:lstStyle/>
          <a:p>
            <a:pPr marL="457200" indent="-457200">
              <a:buFont typeface="Wingdings" panose="05000000000000000000" pitchFamily="2" charset="2"/>
              <a:buAutoNum type="arabicPeriod"/>
            </a:pPr>
            <a:r>
              <a:rPr lang="en-US" altLang="en-US" sz="2400" b="1"/>
              <a:t>Perishable</a:t>
            </a:r>
          </a:p>
          <a:p>
            <a:pPr marL="457200" indent="-457200">
              <a:buFont typeface="Wingdings" panose="05000000000000000000" pitchFamily="2" charset="2"/>
              <a:buAutoNum type="arabicPeriod"/>
            </a:pPr>
            <a:r>
              <a:rPr lang="en-US" altLang="en-US" sz="2400" b="1"/>
              <a:t>Difficult to transfer</a:t>
            </a:r>
          </a:p>
          <a:p>
            <a:pPr marL="457200" indent="-457200">
              <a:buFont typeface="Wingdings" panose="05000000000000000000" pitchFamily="2" charset="2"/>
              <a:buAutoNum type="arabicPeriod"/>
            </a:pPr>
            <a:r>
              <a:rPr lang="en-US" altLang="en-US" sz="2400" b="1"/>
              <a:t>Difficult to document</a:t>
            </a:r>
          </a:p>
          <a:p>
            <a:pPr marL="457200" indent="-457200">
              <a:buFont typeface="Wingdings" panose="05000000000000000000" pitchFamily="2" charset="2"/>
              <a:buAutoNum type="arabicPeriod"/>
            </a:pPr>
            <a:r>
              <a:rPr lang="en-US" altLang="en-US" sz="2400" b="1"/>
              <a:t>Unpredictable</a:t>
            </a:r>
          </a:p>
          <a:p>
            <a:pPr marL="457200" indent="-457200">
              <a:buFont typeface="Wingdings" panose="05000000000000000000" pitchFamily="2" charset="2"/>
              <a:buAutoNum type="arabicPeriod"/>
            </a:pPr>
            <a:r>
              <a:rPr lang="en-US" altLang="en-US" sz="2400" b="1"/>
              <a:t>Expensive</a:t>
            </a:r>
          </a:p>
        </p:txBody>
      </p:sp>
      <p:sp>
        <p:nvSpPr>
          <p:cNvPr id="52229" name="Rectangle 5"/>
          <p:cNvSpPr>
            <a:spLocks noGrp="1" noChangeArrowheads="1"/>
          </p:cNvSpPr>
          <p:nvPr>
            <p:ph sz="half" idx="2"/>
          </p:nvPr>
        </p:nvSpPr>
        <p:spPr>
          <a:xfrm>
            <a:off x="7010400" y="2362200"/>
            <a:ext cx="3429000" cy="4114800"/>
          </a:xfrm>
        </p:spPr>
        <p:txBody>
          <a:bodyPr/>
          <a:lstStyle/>
          <a:p>
            <a:pPr marL="457200" indent="-457200">
              <a:buFont typeface="Wingdings" panose="05000000000000000000" pitchFamily="2" charset="2"/>
              <a:buAutoNum type="arabicPeriod"/>
            </a:pPr>
            <a:r>
              <a:rPr lang="en-US" altLang="en-US" sz="2400" b="1"/>
              <a:t>Permanent</a:t>
            </a:r>
          </a:p>
          <a:p>
            <a:pPr marL="457200" indent="-457200">
              <a:buFont typeface="Wingdings" panose="05000000000000000000" pitchFamily="2" charset="2"/>
              <a:buAutoNum type="arabicPeriod"/>
            </a:pPr>
            <a:r>
              <a:rPr lang="en-US" altLang="en-US" sz="2400" b="1"/>
              <a:t>Easy to transfer</a:t>
            </a:r>
          </a:p>
          <a:p>
            <a:pPr marL="457200" indent="-457200">
              <a:buFont typeface="Wingdings" panose="05000000000000000000" pitchFamily="2" charset="2"/>
              <a:buAutoNum type="arabicPeriod"/>
            </a:pPr>
            <a:r>
              <a:rPr lang="en-US" altLang="en-US" sz="2400" b="1"/>
              <a:t>Easy to document</a:t>
            </a:r>
          </a:p>
          <a:p>
            <a:pPr marL="457200" indent="-457200">
              <a:buFont typeface="Wingdings" panose="05000000000000000000" pitchFamily="2" charset="2"/>
              <a:buAutoNum type="arabicPeriod"/>
            </a:pPr>
            <a:r>
              <a:rPr lang="en-US" altLang="en-US" sz="2400" b="1"/>
              <a:t>Consistent</a:t>
            </a:r>
          </a:p>
          <a:p>
            <a:pPr marL="457200" indent="-457200">
              <a:buFont typeface="Wingdings" panose="05000000000000000000" pitchFamily="2" charset="2"/>
              <a:buAutoNum type="arabicPeriod"/>
            </a:pPr>
            <a:r>
              <a:rPr lang="en-US" altLang="en-US" sz="2400" b="1"/>
              <a:t>Affordable  </a:t>
            </a:r>
          </a:p>
        </p:txBody>
      </p:sp>
      <p:sp>
        <p:nvSpPr>
          <p:cNvPr id="52231" name="Line 7"/>
          <p:cNvSpPr>
            <a:spLocks noChangeShapeType="1"/>
          </p:cNvSpPr>
          <p:nvPr/>
        </p:nvSpPr>
        <p:spPr bwMode="auto">
          <a:xfrm>
            <a:off x="6934200" y="1905000"/>
            <a:ext cx="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Big Problems</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Knowledge takes a long time to build</a:t>
            </a:r>
          </a:p>
          <a:p>
            <a:pPr lvl="1"/>
            <a:endParaRPr lang="en-US" dirty="0">
              <a:effectLst/>
            </a:endParaRPr>
          </a:p>
          <a:p>
            <a:endParaRPr lang="en-US" dirty="0">
              <a:effectLst/>
            </a:endParaRPr>
          </a:p>
          <a:p>
            <a:r>
              <a:rPr lang="en-US" dirty="0">
                <a:effectLst/>
              </a:rPr>
              <a:t>Knowledge is always changing</a:t>
            </a:r>
          </a:p>
          <a:p>
            <a:pPr lvl="1"/>
            <a:endParaRPr lang="en-US" dirty="0">
              <a:effectLst/>
            </a:endParaRPr>
          </a:p>
          <a:p>
            <a:pPr lvl="1"/>
            <a:endParaRPr lang="en-US" dirty="0">
              <a:effectLst/>
            </a:endParaRPr>
          </a:p>
          <a:p>
            <a:r>
              <a:rPr lang="en-US" dirty="0">
                <a:effectLst/>
              </a:rPr>
              <a:t>How might you deal with this?</a:t>
            </a:r>
          </a:p>
        </p:txBody>
      </p:sp>
    </p:spTree>
    <p:extLst>
      <p:ext uri="{BB962C8B-B14F-4D97-AF65-F5344CB8AC3E}">
        <p14:creationId xmlns:p14="http://schemas.microsoft.com/office/powerpoint/2010/main" val="3635443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Knowledge-Acquisition</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Having domain experts create knowledge and update / maintain it is tedious</a:t>
            </a:r>
          </a:p>
          <a:p>
            <a:endParaRPr lang="en-US" dirty="0">
              <a:effectLst/>
            </a:endParaRPr>
          </a:p>
          <a:p>
            <a:r>
              <a:rPr lang="en-US" dirty="0">
                <a:effectLst/>
              </a:rPr>
              <a:t>Automatic Knowledge Acquisition is a set of techniques for automatically acquiring, validating, and incorporating new knowledge into an expert knowledge base</a:t>
            </a:r>
          </a:p>
          <a:p>
            <a:endParaRPr lang="en-US" dirty="0">
              <a:effectLst/>
            </a:endParaRPr>
          </a:p>
          <a:p>
            <a:endParaRPr lang="en-US" dirty="0">
              <a:effectLst/>
            </a:endParaRPr>
          </a:p>
        </p:txBody>
      </p:sp>
    </p:spTree>
    <p:extLst>
      <p:ext uri="{BB962C8B-B14F-4D97-AF65-F5344CB8AC3E}">
        <p14:creationId xmlns:p14="http://schemas.microsoft.com/office/powerpoint/2010/main" val="39963244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Knowledge-Acquisition</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Natural Language Processing:</a:t>
            </a:r>
          </a:p>
          <a:p>
            <a:pPr lvl="1"/>
            <a:r>
              <a:rPr lang="en-US" dirty="0">
                <a:effectLst/>
              </a:rPr>
              <a:t>Try to parse Wikipedia, technical documents, etc. to automatically build your knowledge base. </a:t>
            </a:r>
          </a:p>
          <a:p>
            <a:pPr lvl="1"/>
            <a:endParaRPr lang="en-US" dirty="0">
              <a:effectLst/>
            </a:endParaRPr>
          </a:p>
          <a:p>
            <a:r>
              <a:rPr lang="en-US" dirty="0">
                <a:effectLst/>
              </a:rPr>
              <a:t>Usually this would be just a first pass (as it doesn’t work that well).</a:t>
            </a:r>
          </a:p>
          <a:p>
            <a:pPr lvl="1"/>
            <a:r>
              <a:rPr lang="en-US" dirty="0">
                <a:effectLst/>
              </a:rPr>
              <a:t>Then, some process for an expert to clean-up the knowledge</a:t>
            </a:r>
          </a:p>
          <a:p>
            <a:endParaRPr lang="en-US" dirty="0">
              <a:effectLst/>
            </a:endParaRPr>
          </a:p>
          <a:p>
            <a:endParaRPr lang="en-US" dirty="0">
              <a:effectLst/>
            </a:endParaRPr>
          </a:p>
        </p:txBody>
      </p:sp>
    </p:spTree>
    <p:extLst>
      <p:ext uri="{BB962C8B-B14F-4D97-AF65-F5344CB8AC3E}">
        <p14:creationId xmlns:p14="http://schemas.microsoft.com/office/powerpoint/2010/main" val="3813345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 Knowledge</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Using the “crowd” to obtain the information you need.</a:t>
            </a:r>
          </a:p>
          <a:p>
            <a:endParaRPr lang="en-US" dirty="0">
              <a:effectLst/>
            </a:endParaRPr>
          </a:p>
          <a:p>
            <a:r>
              <a:rPr lang="en-US" dirty="0">
                <a:effectLst/>
              </a:rPr>
              <a:t>Amazon Mechanical Turk does this.</a:t>
            </a:r>
          </a:p>
          <a:p>
            <a:pPr lvl="1"/>
            <a:r>
              <a:rPr lang="en-US" dirty="0">
                <a:effectLst/>
              </a:rPr>
              <a:t>You need something translated</a:t>
            </a:r>
          </a:p>
          <a:p>
            <a:pPr lvl="1"/>
            <a:r>
              <a:rPr lang="en-US" dirty="0">
                <a:effectLst/>
              </a:rPr>
              <a:t>You can split each sentence or paragraph into a micro-task</a:t>
            </a:r>
          </a:p>
          <a:p>
            <a:pPr lvl="1"/>
            <a:r>
              <a:rPr lang="en-US" dirty="0">
                <a:effectLst/>
              </a:rPr>
              <a:t>You pay people to complete these tasks</a:t>
            </a:r>
          </a:p>
          <a:p>
            <a:pPr lvl="1"/>
            <a:r>
              <a:rPr lang="en-US" dirty="0">
                <a:effectLst/>
              </a:rPr>
              <a:t>“</a:t>
            </a:r>
            <a:r>
              <a:rPr lang="en-US" dirty="0" err="1">
                <a:effectLst/>
              </a:rPr>
              <a:t>Turkers</a:t>
            </a:r>
            <a:r>
              <a:rPr lang="en-US" dirty="0">
                <a:effectLst/>
              </a:rPr>
              <a:t>” in the crowd do the work for you</a:t>
            </a:r>
          </a:p>
          <a:p>
            <a:endParaRPr lang="en-US" dirty="0">
              <a:effectLst/>
            </a:endParaRPr>
          </a:p>
          <a:p>
            <a:endParaRPr lang="en-US" dirty="0">
              <a:effectLst/>
            </a:endParaRPr>
          </a:p>
        </p:txBody>
      </p:sp>
    </p:spTree>
    <p:extLst>
      <p:ext uri="{BB962C8B-B14F-4D97-AF65-F5344CB8AC3E}">
        <p14:creationId xmlns:p14="http://schemas.microsoft.com/office/powerpoint/2010/main" val="756479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0"/>
            <a:ext cx="10353762" cy="970450"/>
          </a:xfrm>
        </p:spPr>
        <p:txBody>
          <a:bodyPr/>
          <a:lstStyle/>
          <a:p>
            <a:r>
              <a:rPr lang="en-US" dirty="0"/>
              <a:t>Crowdsourcing Knowledge</a:t>
            </a:r>
          </a:p>
        </p:txBody>
      </p:sp>
      <p:pic>
        <p:nvPicPr>
          <p:cNvPr id="2050" name="Picture 2" descr="http://www.ringolab.com/note/daiya/archives/espgam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291" y="1046650"/>
            <a:ext cx="5096770" cy="573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4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 descr="PCTHI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838200"/>
            <a:ext cx="3551238" cy="5265735"/>
          </a:xfrm>
          <a:prstGeom prst="rect">
            <a:avLst/>
          </a:prstGeom>
          <a:noFill/>
          <a:extLst>
            <a:ext uri="{909E8E84-426E-40DD-AFC4-6F175D3DCCD1}">
              <a14:hiddenFill xmlns:a14="http://schemas.microsoft.com/office/drawing/2010/main">
                <a:solidFill>
                  <a:srgbClr val="FFFFFF"/>
                </a:solidFill>
              </a14:hiddenFill>
            </a:ext>
          </a:extLst>
        </p:spPr>
      </p:pic>
      <p:sp>
        <p:nvSpPr>
          <p:cNvPr id="38915" name="Rectangle 3"/>
          <p:cNvSpPr>
            <a:spLocks noGrp="1" noChangeArrowheads="1"/>
          </p:cNvSpPr>
          <p:nvPr>
            <p:ph idx="1"/>
          </p:nvPr>
        </p:nvSpPr>
        <p:spPr>
          <a:xfrm>
            <a:off x="4724400" y="1600200"/>
            <a:ext cx="7010400" cy="4419600"/>
          </a:xfrm>
        </p:spPr>
        <p:txBody>
          <a:bodyPr/>
          <a:lstStyle/>
          <a:p>
            <a:pPr>
              <a:lnSpc>
                <a:spcPct val="90000"/>
              </a:lnSpc>
            </a:pPr>
            <a:r>
              <a:rPr lang="en-US" altLang="en-US" b="1" dirty="0"/>
              <a:t>Early 70s</a:t>
            </a:r>
          </a:p>
          <a:p>
            <a:pPr>
              <a:lnSpc>
                <a:spcPct val="90000"/>
              </a:lnSpc>
            </a:pPr>
            <a:endParaRPr lang="en-US" altLang="en-US" b="1" dirty="0"/>
          </a:p>
          <a:p>
            <a:pPr>
              <a:lnSpc>
                <a:spcPct val="90000"/>
              </a:lnSpc>
            </a:pPr>
            <a:r>
              <a:rPr lang="en-US" altLang="en-US" b="1" dirty="0"/>
              <a:t>Goal of AI scientists </a:t>
            </a:r>
            <a:r>
              <a:rPr lang="en-US" altLang="en-US" b="1" dirty="0">
                <a:sym typeface="Wingdings" panose="05000000000000000000" pitchFamily="2" charset="2"/>
              </a:rPr>
              <a:t> develop computer programs that could in some sense think .</a:t>
            </a:r>
          </a:p>
          <a:p>
            <a:pPr>
              <a:lnSpc>
                <a:spcPct val="90000"/>
              </a:lnSpc>
            </a:pPr>
            <a:endParaRPr lang="en-US" altLang="en-US" b="1" dirty="0">
              <a:sym typeface="Wingdings" panose="05000000000000000000" pitchFamily="2" charset="2"/>
            </a:endParaRPr>
          </a:p>
          <a:p>
            <a:pPr>
              <a:lnSpc>
                <a:spcPct val="90000"/>
              </a:lnSpc>
            </a:pPr>
            <a:r>
              <a:rPr lang="en-US" altLang="en-US" b="1" dirty="0">
                <a:sym typeface="Wingdings" panose="05000000000000000000" pitchFamily="2" charset="2"/>
              </a:rPr>
              <a:t>In 60s general purpose programs were developed for solving the classes of problems but this strategy produced no breakthroughs.</a:t>
            </a:r>
          </a:p>
          <a:p>
            <a:pPr>
              <a:lnSpc>
                <a:spcPct val="90000"/>
              </a:lnSpc>
            </a:pPr>
            <a:endParaRPr lang="en-US" altLang="en-US" b="1" dirty="0">
              <a:sym typeface="Wingdings" panose="05000000000000000000" pitchFamily="2" charset="2"/>
            </a:endParaRPr>
          </a:p>
          <a:p>
            <a:pPr>
              <a:lnSpc>
                <a:spcPct val="90000"/>
              </a:lnSpc>
            </a:pPr>
            <a:r>
              <a:rPr lang="en-US" altLang="en-US" b="1" dirty="0">
                <a:sym typeface="Wingdings" panose="05000000000000000000" pitchFamily="2" charset="2"/>
              </a:rPr>
              <a:t>In 1970 it was realized that The problem-solving power of program comes from the knowledge it possesses.</a:t>
            </a:r>
            <a:r>
              <a:rPr lang="en-US" altLang="en-US" dirty="0">
                <a:sym typeface="Wingdings" panose="05000000000000000000" pitchFamily="2" charset="2"/>
              </a:rPr>
              <a:t> </a:t>
            </a:r>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22606882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0"/>
            <a:ext cx="10353762" cy="970450"/>
          </a:xfrm>
        </p:spPr>
        <p:txBody>
          <a:bodyPr/>
          <a:lstStyle/>
          <a:p>
            <a:r>
              <a:rPr lang="en-US" dirty="0"/>
              <a:t>Crowdsourcing Knowledge</a:t>
            </a:r>
          </a:p>
        </p:txBody>
      </p:sp>
      <p:pic>
        <p:nvPicPr>
          <p:cNvPr id="5122" name="Picture 2" descr="http://media.news.harvard.edu/gazette/wp-content/uploads/2011/11/Food_Chart_gr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1001709"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71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200"/>
            <a:ext cx="10353762" cy="970450"/>
          </a:xfrm>
        </p:spPr>
        <p:txBody>
          <a:bodyPr/>
          <a:lstStyle/>
          <a:p>
            <a:r>
              <a:rPr lang="en-US" dirty="0"/>
              <a:t>Crowdsourcing Knowledge</a:t>
            </a:r>
          </a:p>
        </p:txBody>
      </p:sp>
      <p:pic>
        <p:nvPicPr>
          <p:cNvPr id="4" name="Picture 3" descr="ttp://img.skitch.com/20080516-pb6f6b2hnbmdn82j6c2rf6sipg.jpg"/>
          <p:cNvPicPr/>
          <p:nvPr/>
        </p:nvPicPr>
        <p:blipFill>
          <a:blip r:embed="rId2"/>
          <a:srcRect/>
          <a:stretch>
            <a:fillRect/>
          </a:stretch>
        </p:blipFill>
        <p:spPr bwMode="auto">
          <a:xfrm>
            <a:off x="2471176" y="1062889"/>
            <a:ext cx="7239000" cy="5386453"/>
          </a:xfrm>
          <a:prstGeom prst="rect">
            <a:avLst/>
          </a:prstGeom>
          <a:noFill/>
          <a:ln w="9525">
            <a:noFill/>
            <a:miter lim="800000"/>
            <a:headEnd/>
            <a:tailEnd/>
          </a:ln>
        </p:spPr>
      </p:pic>
    </p:spTree>
    <p:extLst>
      <p:ext uri="{BB962C8B-B14F-4D97-AF65-F5344CB8AC3E}">
        <p14:creationId xmlns:p14="http://schemas.microsoft.com/office/powerpoint/2010/main" val="2180805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 Knowledge</a:t>
            </a:r>
          </a:p>
        </p:txBody>
      </p:sp>
      <p:sp>
        <p:nvSpPr>
          <p:cNvPr id="3" name="Content Placeholder 2"/>
          <p:cNvSpPr>
            <a:spLocks noGrp="1"/>
          </p:cNvSpPr>
          <p:nvPr>
            <p:ph sz="half" idx="1"/>
          </p:nvPr>
        </p:nvSpPr>
        <p:spPr>
          <a:xfrm>
            <a:off x="913795" y="1732448"/>
            <a:ext cx="10353762" cy="4515951"/>
          </a:xfrm>
        </p:spPr>
        <p:txBody>
          <a:bodyPr>
            <a:normAutofit/>
          </a:bodyPr>
          <a:lstStyle/>
          <a:p>
            <a:endParaRPr lang="en-US" dirty="0">
              <a:effectLst/>
            </a:endParaRPr>
          </a:p>
          <a:p>
            <a:r>
              <a:rPr lang="en-US" dirty="0">
                <a:effectLst/>
              </a:rPr>
              <a:t>Why would someone help you!!!!</a:t>
            </a:r>
          </a:p>
          <a:p>
            <a:endParaRPr lang="en-US" dirty="0">
              <a:effectLst/>
            </a:endParaRPr>
          </a:p>
          <a:p>
            <a:r>
              <a:rPr lang="en-US" dirty="0">
                <a:effectLst/>
              </a:rPr>
              <a:t>Turns out most crowdsourcing tools use one of three strategies:</a:t>
            </a:r>
          </a:p>
          <a:p>
            <a:pPr lvl="1"/>
            <a:r>
              <a:rPr lang="en-US" dirty="0">
                <a:effectLst/>
              </a:rPr>
              <a:t>Money (I’ll pay you to help me with this)</a:t>
            </a:r>
          </a:p>
          <a:p>
            <a:pPr lvl="1"/>
            <a:r>
              <a:rPr lang="en-US" dirty="0">
                <a:effectLst/>
              </a:rPr>
              <a:t>Philanthropy (Your work will help </a:t>
            </a:r>
            <a:r>
              <a:rPr lang="en-US" dirty="0" err="1">
                <a:effectLst/>
              </a:rPr>
              <a:t>soooo</a:t>
            </a:r>
            <a:r>
              <a:rPr lang="en-US" dirty="0">
                <a:effectLst/>
              </a:rPr>
              <a:t> many people!)</a:t>
            </a:r>
          </a:p>
          <a:p>
            <a:pPr lvl="1"/>
            <a:r>
              <a:rPr lang="en-US" dirty="0">
                <a:effectLst/>
              </a:rPr>
              <a:t>Fun (It’s a game! It’s “fun”!)</a:t>
            </a:r>
          </a:p>
          <a:p>
            <a:endParaRPr lang="en-US" dirty="0">
              <a:effectLst/>
            </a:endParaRPr>
          </a:p>
          <a:p>
            <a:endParaRPr lang="en-US" dirty="0">
              <a:effectLst/>
            </a:endParaRPr>
          </a:p>
        </p:txBody>
      </p:sp>
    </p:spTree>
    <p:extLst>
      <p:ext uri="{BB962C8B-B14F-4D97-AF65-F5344CB8AC3E}">
        <p14:creationId xmlns:p14="http://schemas.microsoft.com/office/powerpoint/2010/main" val="4096779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Some Prominent Expert Systems</a:t>
            </a:r>
          </a:p>
        </p:txBody>
      </p:sp>
      <p:sp>
        <p:nvSpPr>
          <p:cNvPr id="4" name="Content Placeholder 3"/>
          <p:cNvSpPr>
            <a:spLocks noGrp="1"/>
          </p:cNvSpPr>
          <p:nvPr>
            <p:ph idx="1"/>
          </p:nvPr>
        </p:nvSpPr>
        <p:spPr/>
        <p:txBody>
          <a:bodyPr/>
          <a:lstStyle/>
          <a:p>
            <a:r>
              <a:rPr lang="en-US" altLang="en-US" b="1" dirty="0" err="1"/>
              <a:t>Dendral</a:t>
            </a:r>
            <a:endParaRPr lang="en-US" altLang="en-US" b="1" dirty="0"/>
          </a:p>
          <a:p>
            <a:pPr>
              <a:buFont typeface="Wingdings" panose="05000000000000000000" pitchFamily="2" charset="2"/>
              <a:buNone/>
            </a:pPr>
            <a:endParaRPr lang="en-US" altLang="en-US" b="1" dirty="0"/>
          </a:p>
          <a:p>
            <a:r>
              <a:rPr lang="en-US" altLang="en-US" b="1" dirty="0" err="1"/>
              <a:t>Dipmeter</a:t>
            </a:r>
            <a:r>
              <a:rPr lang="en-US" altLang="en-US" b="1" dirty="0"/>
              <a:t> Advisor</a:t>
            </a:r>
          </a:p>
          <a:p>
            <a:pPr>
              <a:buFont typeface="Wingdings" panose="05000000000000000000" pitchFamily="2" charset="2"/>
              <a:buNone/>
            </a:pPr>
            <a:endParaRPr lang="en-US" altLang="en-US" b="1" dirty="0"/>
          </a:p>
          <a:p>
            <a:r>
              <a:rPr lang="en-US" altLang="en-US" b="1" dirty="0" err="1"/>
              <a:t>Mycin</a:t>
            </a:r>
            <a:endParaRPr lang="en-US" altLang="en-US" b="1" dirty="0"/>
          </a:p>
          <a:p>
            <a:pPr>
              <a:buFont typeface="Wingdings" panose="05000000000000000000" pitchFamily="2" charset="2"/>
              <a:buNone/>
            </a:pPr>
            <a:endParaRPr lang="en-US" altLang="en-US" b="1" dirty="0"/>
          </a:p>
          <a:p>
            <a:r>
              <a:rPr lang="en-US" altLang="en-US" b="1" dirty="0"/>
              <a:t>R1/</a:t>
            </a:r>
            <a:r>
              <a:rPr lang="en-US" altLang="en-US" b="1" dirty="0" err="1"/>
              <a:t>Xcon</a:t>
            </a:r>
            <a:endParaRPr lang="en-US" altLang="en-US" b="1"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a:xfrm>
            <a:off x="913795" y="1732449"/>
            <a:ext cx="10353762" cy="4592151"/>
          </a:xfrm>
        </p:spPr>
        <p:txBody>
          <a:bodyPr>
            <a:normAutofit/>
          </a:bodyPr>
          <a:lstStyle/>
          <a:p>
            <a:r>
              <a:rPr lang="en-US" dirty="0"/>
              <a:t>Developed in the 1970s at Stanford</a:t>
            </a:r>
          </a:p>
          <a:p>
            <a:endParaRPr lang="en-US" dirty="0"/>
          </a:p>
          <a:p>
            <a:r>
              <a:rPr lang="en-US" dirty="0"/>
              <a:t>Job was to diagnose certain blood infections (pretty specific task)</a:t>
            </a:r>
          </a:p>
          <a:p>
            <a:endParaRPr lang="en-US" dirty="0"/>
          </a:p>
          <a:p>
            <a:r>
              <a:rPr lang="en-US" dirty="0"/>
              <a:t>One of the first successful expert systems</a:t>
            </a:r>
          </a:p>
          <a:p>
            <a:pPr lvl="1"/>
            <a:r>
              <a:rPr lang="en-US" dirty="0"/>
              <a:t>Rule-Based, so very similar to example we saw</a:t>
            </a:r>
          </a:p>
          <a:p>
            <a:pPr lvl="1"/>
            <a:endParaRPr lang="en-US" dirty="0"/>
          </a:p>
          <a:p>
            <a:r>
              <a:rPr lang="en-US" dirty="0"/>
              <a:t>Written in LISP (</a:t>
            </a:r>
            <a:r>
              <a:rPr lang="en-US" dirty="0" err="1"/>
              <a:t>Woooooooo</a:t>
            </a:r>
            <a:r>
              <a:rPr lang="en-US" dirty="0"/>
              <a:t>…LISP!!!!)</a:t>
            </a:r>
          </a:p>
          <a:p>
            <a:endParaRPr lang="en-US" dirty="0"/>
          </a:p>
          <a:p>
            <a:r>
              <a:rPr lang="en-US" dirty="0"/>
              <a:t>Goal-directed system (uses backward chaining primarily)</a:t>
            </a:r>
          </a:p>
        </p:txBody>
      </p:sp>
    </p:spTree>
    <p:extLst>
      <p:ext uri="{BB962C8B-B14F-4D97-AF65-F5344CB8AC3E}">
        <p14:creationId xmlns:p14="http://schemas.microsoft.com/office/powerpoint/2010/main" val="25761796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p:txBody>
          <a:bodyPr/>
          <a:lstStyle/>
          <a:p>
            <a:r>
              <a:rPr lang="en-US" dirty="0"/>
              <a:t>Used backward chaining…but</a:t>
            </a:r>
          </a:p>
          <a:p>
            <a:pPr lvl="1"/>
            <a:r>
              <a:rPr lang="en-US" dirty="0"/>
              <a:t>As it is backward chaining, would ask the patient questions if it hit a variable that it needed an answer to.</a:t>
            </a:r>
          </a:p>
          <a:p>
            <a:pPr lvl="2"/>
            <a:r>
              <a:rPr lang="en-US" dirty="0"/>
              <a:t>Example: if chaining runs into “User feels dizzy” and doesn’t know, it would prompt user to answer</a:t>
            </a:r>
          </a:p>
          <a:p>
            <a:pPr lvl="2"/>
            <a:r>
              <a:rPr lang="en-US" dirty="0"/>
              <a:t>This would sometimes lead to user being asked MANY questions</a:t>
            </a:r>
          </a:p>
          <a:p>
            <a:pPr lvl="2"/>
            <a:endParaRPr lang="en-US" dirty="0"/>
          </a:p>
          <a:p>
            <a:pPr lvl="1"/>
            <a:r>
              <a:rPr lang="en-US" dirty="0"/>
              <a:t>Used heuristics to simplify the backward chaining search</a:t>
            </a:r>
          </a:p>
          <a:p>
            <a:pPr lvl="2"/>
            <a:r>
              <a:rPr lang="en-US" dirty="0"/>
              <a:t>Some paths ignored and not explored</a:t>
            </a:r>
          </a:p>
          <a:p>
            <a:pPr lvl="2"/>
            <a:endParaRPr lang="en-US" dirty="0"/>
          </a:p>
          <a:p>
            <a:pPr lvl="1"/>
            <a:r>
              <a:rPr lang="en-US" dirty="0"/>
              <a:t>Also would ask general questions to all patients to try to simplify the search process</a:t>
            </a:r>
          </a:p>
        </p:txBody>
      </p:sp>
    </p:spTree>
    <p:extLst>
      <p:ext uri="{BB962C8B-B14F-4D97-AF65-F5344CB8AC3E}">
        <p14:creationId xmlns:p14="http://schemas.microsoft.com/office/powerpoint/2010/main" val="36233885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MYCIN</a:t>
            </a:r>
          </a:p>
        </p:txBody>
      </p:sp>
      <p:sp>
        <p:nvSpPr>
          <p:cNvPr id="3" name="Content Placeholder 2"/>
          <p:cNvSpPr>
            <a:spLocks noGrp="1"/>
          </p:cNvSpPr>
          <p:nvPr>
            <p:ph idx="1"/>
          </p:nvPr>
        </p:nvSpPr>
        <p:spPr/>
        <p:txBody>
          <a:bodyPr/>
          <a:lstStyle/>
          <a:p>
            <a:r>
              <a:rPr lang="en-US" dirty="0"/>
              <a:t>Example Rule:</a:t>
            </a:r>
          </a:p>
          <a:p>
            <a:endParaRPr lang="en-US" dirty="0"/>
          </a:p>
          <a:p>
            <a:r>
              <a:rPr lang="en-US" dirty="0">
                <a:effectLst/>
              </a:rPr>
              <a:t>IF the infection is primary-bacteremia </a:t>
            </a:r>
            <a:br>
              <a:rPr lang="en-US" dirty="0"/>
            </a:br>
            <a:r>
              <a:rPr lang="en-US" dirty="0">
                <a:effectLst/>
              </a:rPr>
              <a:t>AND the site of the culture is one of the sterile sites </a:t>
            </a:r>
            <a:br>
              <a:rPr lang="en-US" dirty="0"/>
            </a:br>
            <a:r>
              <a:rPr lang="en-US" dirty="0">
                <a:effectLst/>
              </a:rPr>
              <a:t>AND the suspected portal of entry is the gastrointestinal tract </a:t>
            </a:r>
            <a:br>
              <a:rPr lang="en-US" dirty="0"/>
            </a:br>
            <a:r>
              <a:rPr lang="en-US" dirty="0">
                <a:effectLst/>
              </a:rPr>
              <a:t>THEN there is suggestive evidence (0.7) that infection is </a:t>
            </a:r>
            <a:r>
              <a:rPr lang="en-US" dirty="0" err="1">
                <a:effectLst/>
              </a:rPr>
              <a:t>bacteroid</a:t>
            </a:r>
            <a:r>
              <a:rPr lang="en-US" dirty="0">
                <a:effectLst/>
              </a:rPr>
              <a:t>.</a:t>
            </a:r>
          </a:p>
          <a:p>
            <a:endParaRPr lang="en-US" dirty="0">
              <a:effectLst/>
            </a:endParaRPr>
          </a:p>
          <a:p>
            <a:r>
              <a:rPr lang="en-US" dirty="0">
                <a:effectLst/>
              </a:rPr>
              <a:t>*Note the probabilistic result (0.7). These probabilities were hardcoded. More recent advances calculate these on the fly (we’ll see this later)</a:t>
            </a:r>
            <a:endParaRPr lang="en-US" dirty="0"/>
          </a:p>
        </p:txBody>
      </p:sp>
    </p:spTree>
    <p:extLst>
      <p:ext uri="{BB962C8B-B14F-4D97-AF65-F5344CB8AC3E}">
        <p14:creationId xmlns:p14="http://schemas.microsoft.com/office/powerpoint/2010/main" val="5066090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Expert Systems</a:t>
            </a:r>
          </a:p>
        </p:txBody>
      </p:sp>
      <p:sp>
        <p:nvSpPr>
          <p:cNvPr id="3" name="Content Placeholder 2"/>
          <p:cNvSpPr>
            <a:spLocks noGrp="1"/>
          </p:cNvSpPr>
          <p:nvPr>
            <p:ph idx="1"/>
          </p:nvPr>
        </p:nvSpPr>
        <p:spPr>
          <a:xfrm>
            <a:off x="913795" y="1732449"/>
            <a:ext cx="10353762" cy="4820751"/>
          </a:xfrm>
        </p:spPr>
        <p:txBody>
          <a:bodyPr>
            <a:normAutofit lnSpcReduction="10000"/>
          </a:bodyPr>
          <a:lstStyle/>
          <a:p>
            <a:r>
              <a:rPr lang="en-US" dirty="0"/>
              <a:t>Good for developing knowledge of domain experts in a particular field.</a:t>
            </a:r>
          </a:p>
          <a:p>
            <a:endParaRPr lang="en-US" dirty="0"/>
          </a:p>
          <a:p>
            <a:r>
              <a:rPr lang="en-US" dirty="0"/>
              <a:t>Advantages:</a:t>
            </a:r>
          </a:p>
          <a:p>
            <a:pPr lvl="1"/>
            <a:r>
              <a:rPr lang="en-US" dirty="0"/>
              <a:t>Can explain reasoning</a:t>
            </a:r>
          </a:p>
          <a:p>
            <a:pPr lvl="1"/>
            <a:r>
              <a:rPr lang="en-US" dirty="0"/>
              <a:t>One system shell can be used to develop system in many domains</a:t>
            </a:r>
          </a:p>
          <a:p>
            <a:pPr lvl="1"/>
            <a:r>
              <a:rPr lang="en-US" dirty="0"/>
              <a:t>Often very efficient</a:t>
            </a:r>
          </a:p>
          <a:p>
            <a:pPr lvl="1"/>
            <a:r>
              <a:rPr lang="en-US" dirty="0"/>
              <a:t>Can often deal with most “common” issues, freeing up human experts to deal with rare problems</a:t>
            </a:r>
          </a:p>
          <a:p>
            <a:pPr lvl="1"/>
            <a:endParaRPr lang="en-US" dirty="0"/>
          </a:p>
          <a:p>
            <a:r>
              <a:rPr lang="en-US" dirty="0"/>
              <a:t>Disadvantages:</a:t>
            </a:r>
          </a:p>
          <a:p>
            <a:pPr lvl="1"/>
            <a:r>
              <a:rPr lang="en-US" dirty="0"/>
              <a:t>Can be expensive and time-consuming to build (need domain experts, engineers, etc.)</a:t>
            </a:r>
          </a:p>
          <a:p>
            <a:pPr lvl="1"/>
            <a:r>
              <a:rPr lang="en-US" dirty="0"/>
              <a:t>Can be hard to maintain if knowledge is always changing (knowledge acquisition techniques help)</a:t>
            </a:r>
          </a:p>
          <a:p>
            <a:pPr lvl="1"/>
            <a:r>
              <a:rPr lang="en-US" dirty="0"/>
              <a:t>Not super general. Most systems solve a VERY specific task.</a:t>
            </a:r>
          </a:p>
        </p:txBody>
      </p:sp>
    </p:spTree>
    <p:extLst>
      <p:ext uri="{BB962C8B-B14F-4D97-AF65-F5344CB8AC3E}">
        <p14:creationId xmlns:p14="http://schemas.microsoft.com/office/powerpoint/2010/main" val="319308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ext Box 5"/>
          <p:cNvSpPr txBox="1">
            <a:spLocks noChangeArrowheads="1"/>
          </p:cNvSpPr>
          <p:nvPr/>
        </p:nvSpPr>
        <p:spPr bwMode="auto">
          <a:xfrm>
            <a:off x="5486400" y="1524000"/>
            <a:ext cx="6248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b="1" i="1" dirty="0"/>
              <a:t>To make a program intelligent, provide it with lots of high-quality, specific knowledge about some problem area.</a:t>
            </a:r>
          </a:p>
        </p:txBody>
      </p:sp>
      <p:pic>
        <p:nvPicPr>
          <p:cNvPr id="40966" name="Picture 6" descr="computer1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3810000" cy="383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2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1905000"/>
            <a:ext cx="8229600" cy="2590800"/>
          </a:xfrm>
        </p:spPr>
        <p:txBody>
          <a:bodyPr/>
          <a:lstStyle/>
          <a:p>
            <a:pPr eaLnBrk="1" hangingPunct="1"/>
            <a:r>
              <a:rPr lang="en-US" sz="3200" b="1" dirty="0"/>
              <a:t>Aside: Discrete Math Review</a:t>
            </a:r>
            <a:br>
              <a:rPr lang="en-US" sz="3200" b="1" dirty="0"/>
            </a:br>
            <a:br>
              <a:rPr lang="en-US" sz="3200" dirty="0"/>
            </a:br>
            <a:endParaRPr lang="en-US" sz="3200" dirty="0"/>
          </a:p>
        </p:txBody>
      </p:sp>
    </p:spTree>
    <p:extLst>
      <p:ext uri="{BB962C8B-B14F-4D97-AF65-F5344CB8AC3E}">
        <p14:creationId xmlns:p14="http://schemas.microsoft.com/office/powerpoint/2010/main" val="2190172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1394</TotalTime>
  <Words>3930</Words>
  <Application>Microsoft Macintosh PowerPoint</Application>
  <PresentationFormat>Widescreen</PresentationFormat>
  <Paragraphs>698</Paragraphs>
  <Slides>77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Calisto MT</vt:lpstr>
      <vt:lpstr>Symbol</vt:lpstr>
      <vt:lpstr>Trebuchet MS</vt:lpstr>
      <vt:lpstr>Wingdings</vt:lpstr>
      <vt:lpstr>Wingdings 2</vt:lpstr>
      <vt:lpstr>Slate</vt:lpstr>
      <vt:lpstr>CS4710: Artificial Intelligence Expert Systems</vt:lpstr>
      <vt:lpstr>Topics</vt:lpstr>
      <vt:lpstr>WHAT IS AN EXPERT SYSTEM?</vt:lpstr>
      <vt:lpstr>Expert System Problem Categories</vt:lpstr>
      <vt:lpstr>Expert System Problem Categories</vt:lpstr>
      <vt:lpstr>Expert Systems: Brief History</vt:lpstr>
      <vt:lpstr>PowerPoint Presentation</vt:lpstr>
      <vt:lpstr>PowerPoint Presentation</vt:lpstr>
      <vt:lpstr>Aside: Discrete Math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Rule-Based Expert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CLIPS</vt:lpstr>
      <vt:lpstr>CLIPS: Expert System Shell</vt:lpstr>
      <vt:lpstr>The CLIPS Programming Tool</vt:lpstr>
      <vt:lpstr>Components of CLIPS</vt:lpstr>
      <vt:lpstr>Defining Facts</vt:lpstr>
      <vt:lpstr>Managing Facts</vt:lpstr>
      <vt:lpstr>Defining Rules</vt:lpstr>
      <vt:lpstr>An Example CLIPS Rule</vt:lpstr>
      <vt:lpstr>Variables &amp; Pattern Matching</vt:lpstr>
      <vt:lpstr>Defining Functions in CLIPS</vt:lpstr>
      <vt:lpstr>Explanation Subsystem Example</vt:lpstr>
      <vt:lpstr>Explanation Subsystem Example</vt:lpstr>
      <vt:lpstr>Building Blocks of Expert System</vt:lpstr>
      <vt:lpstr>More General ES Architecture</vt:lpstr>
      <vt:lpstr>More General ES Architecture</vt:lpstr>
      <vt:lpstr>More General ES Architecture</vt:lpstr>
      <vt:lpstr>Choosing A Problem</vt:lpstr>
      <vt:lpstr>Choosing A Problem</vt:lpstr>
      <vt:lpstr>Choosing A Problem</vt:lpstr>
      <vt:lpstr>Who / What is involved?</vt:lpstr>
      <vt:lpstr>User Interface</vt:lpstr>
      <vt:lpstr>Knowledge Engineer</vt:lpstr>
      <vt:lpstr>Domain Expert</vt:lpstr>
      <vt:lpstr>Knowledge Engineering</vt:lpstr>
      <vt:lpstr>Developing Expert Systems</vt:lpstr>
      <vt:lpstr>PowerPoint Presentation</vt:lpstr>
      <vt:lpstr>PowerPoint Presentation</vt:lpstr>
      <vt:lpstr>Human Expertise vs Artificial Expertise</vt:lpstr>
      <vt:lpstr>Two Big Problems</vt:lpstr>
      <vt:lpstr>Automatic Knowledge-Acquisition</vt:lpstr>
      <vt:lpstr>Automatic Knowledge-Acquisition</vt:lpstr>
      <vt:lpstr>Crowdsourcing Knowledge</vt:lpstr>
      <vt:lpstr>Crowdsourcing Knowledge</vt:lpstr>
      <vt:lpstr>Crowdsourcing Knowledge</vt:lpstr>
      <vt:lpstr>Crowdsourcing Knowledge</vt:lpstr>
      <vt:lpstr>Crowdsourcing Knowledge</vt:lpstr>
      <vt:lpstr>Some Prominent Expert Systems</vt:lpstr>
      <vt:lpstr>MYCIN</vt:lpstr>
      <vt:lpstr>MYCIN</vt:lpstr>
      <vt:lpstr>MYCIN</vt:lpstr>
      <vt:lpstr>SUMMARY: Expert Systems</vt:lpstr>
    </vt:vector>
  </TitlesOfParts>
  <Company>Student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SYSTEMS</dc:title>
  <dc:creator>Sadee</dc:creator>
  <cp:lastModifiedBy>Microsoft Office User</cp:lastModifiedBy>
  <cp:revision>160</cp:revision>
  <dcterms:created xsi:type="dcterms:W3CDTF">2006-08-14T12:12:38Z</dcterms:created>
  <dcterms:modified xsi:type="dcterms:W3CDTF">2021-02-11T17:40:53Z</dcterms:modified>
</cp:coreProperties>
</file>