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1" r:id="rId4"/>
    <p:sldId id="312" r:id="rId5"/>
    <p:sldId id="313" r:id="rId6"/>
    <p:sldId id="316" r:id="rId7"/>
    <p:sldId id="317" r:id="rId8"/>
    <p:sldId id="314" r:id="rId9"/>
    <p:sldId id="318" r:id="rId10"/>
    <p:sldId id="315" r:id="rId11"/>
    <p:sldId id="259" r:id="rId12"/>
    <p:sldId id="260" r:id="rId13"/>
    <p:sldId id="262" r:id="rId14"/>
    <p:sldId id="320" r:id="rId15"/>
    <p:sldId id="263" r:id="rId16"/>
    <p:sldId id="277" r:id="rId17"/>
    <p:sldId id="278" r:id="rId18"/>
    <p:sldId id="279" r:id="rId19"/>
    <p:sldId id="319" r:id="rId20"/>
    <p:sldId id="280" r:id="rId21"/>
    <p:sldId id="28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beings (e.g., humans) are excellent at learning. How can we try to program systems to learn interesting new things?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Learning by Observing Similarities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What if we are looking at pictures of animals, but aren’t given the ground truth of what animal is in which picture?</a:t>
            </a:r>
          </a:p>
          <a:p>
            <a:endParaRPr lang="en-US" dirty="0"/>
          </a:p>
          <a:p>
            <a:r>
              <a:rPr lang="en-US" dirty="0"/>
              <a:t>We can still group similar photos together</a:t>
            </a:r>
          </a:p>
          <a:p>
            <a:pPr lvl="1"/>
            <a:r>
              <a:rPr lang="en-US" dirty="0"/>
              <a:t>E.g., these are all birds, these are all green, etc.</a:t>
            </a:r>
          </a:p>
          <a:p>
            <a:pPr lvl="1"/>
            <a:endParaRPr lang="en-US" dirty="0"/>
          </a:p>
          <a:p>
            <a:r>
              <a:rPr lang="en-US" dirty="0"/>
              <a:t>This is called clustering, and is a form of </a:t>
            </a:r>
            <a:r>
              <a:rPr lang="en-US" b="1" u="sng" dirty="0"/>
              <a:t>unsupervised learning</a:t>
            </a:r>
            <a:r>
              <a:rPr lang="en-US" dirty="0"/>
              <a:t>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3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Supervised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Sometimes also called </a:t>
            </a:r>
            <a:r>
              <a:rPr lang="en-US" b="1" u="sng" dirty="0"/>
              <a:t>classification</a:t>
            </a:r>
            <a:r>
              <a:rPr lang="en-US" dirty="0"/>
              <a:t> if you are placing examples into discrete classes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We are given a bunch of data points, each one with the ground truth classification that we care about</a:t>
            </a:r>
          </a:p>
          <a:p>
            <a:endParaRPr lang="en-US" dirty="0"/>
          </a:p>
          <a:p>
            <a:r>
              <a:rPr lang="en-US" b="1" u="sng" dirty="0"/>
              <a:t>Goal</a:t>
            </a:r>
            <a:r>
              <a:rPr lang="en-US" dirty="0"/>
              <a:t>: Build a model that allows us to accurately predict new data points not in the original set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Predicting Grades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8430"/>
              </p:ext>
            </p:extLst>
          </p:nvPr>
        </p:nvGraphicFramePr>
        <p:xfrm>
          <a:off x="914400" y="1731963"/>
          <a:ext cx="10353678" cy="4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last</a:t>
                      </a:r>
                      <a:r>
                        <a:rPr lang="en-US" baseline="0" dirty="0"/>
                        <a:t> year?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Works Hard?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Drinks?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this year?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9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Supervised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The data we are given (previous slide as example) is called a </a:t>
            </a:r>
            <a:r>
              <a:rPr lang="en-US" b="1" u="sng" dirty="0"/>
              <a:t>training set</a:t>
            </a:r>
          </a:p>
          <a:p>
            <a:endParaRPr lang="en-US" dirty="0"/>
          </a:p>
          <a:p>
            <a:r>
              <a:rPr lang="en-US" dirty="0"/>
              <a:t>After training your model, you can run it on new data called the </a:t>
            </a:r>
            <a:r>
              <a:rPr lang="en-US" b="1" u="sng" dirty="0"/>
              <a:t>test set</a:t>
            </a:r>
            <a:r>
              <a:rPr lang="en-US" dirty="0"/>
              <a:t> to judge the accuracy of your model</a:t>
            </a:r>
          </a:p>
          <a:p>
            <a:endParaRPr lang="en-US" dirty="0"/>
          </a:p>
          <a:p>
            <a:r>
              <a:rPr lang="en-US" dirty="0"/>
              <a:t>…we’ll see more of this later in a moment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2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Predicting Grades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571437"/>
              </p:ext>
            </p:extLst>
          </p:nvPr>
        </p:nvGraphicFramePr>
        <p:xfrm>
          <a:off x="217715" y="2059022"/>
          <a:ext cx="7174782" cy="31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Student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last</a:t>
                      </a:r>
                      <a:r>
                        <a:rPr lang="en-US" sz="1200" baseline="0" dirty="0"/>
                        <a:t> year?</a:t>
                      </a:r>
                      <a:endParaRPr lang="en-US" sz="1200" dirty="0"/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Remote?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Works Hard?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Drinks?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this year?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Richard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Allen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Alison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Jeff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Gail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Simon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63365" marR="63365" marT="31683" marB="316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63365" marR="63365" marT="31683" marB="316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503886" y="1580050"/>
            <a:ext cx="4113682" cy="4902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  <a:p>
            <a:r>
              <a:rPr lang="en-US" dirty="0"/>
              <a:t>Some possible learned rules?</a:t>
            </a:r>
          </a:p>
          <a:p>
            <a:endParaRPr lang="en-US" dirty="0"/>
          </a:p>
          <a:p>
            <a:r>
              <a:rPr lang="en-US" dirty="0"/>
              <a:t>You will get an A this year if:</a:t>
            </a:r>
          </a:p>
          <a:p>
            <a:pPr lvl="1"/>
            <a:r>
              <a:rPr lang="en-US" dirty="0"/>
              <a:t>A Last Year &amp;&amp; Work Hard</a:t>
            </a:r>
          </a:p>
          <a:p>
            <a:pPr lvl="1"/>
            <a:r>
              <a:rPr lang="en-US" dirty="0"/>
              <a:t>(Remote &amp;&amp; Don’t Drink) || (!Remote &amp;&amp; Drink)</a:t>
            </a:r>
          </a:p>
          <a:p>
            <a:pPr lvl="1"/>
            <a:endParaRPr lang="en-US" dirty="0"/>
          </a:p>
          <a:p>
            <a:r>
              <a:rPr lang="en-US" dirty="0"/>
              <a:t>Will these hold up if given a new test set? Probably not…</a:t>
            </a:r>
          </a:p>
        </p:txBody>
      </p:sp>
    </p:spTree>
    <p:extLst>
      <p:ext uri="{BB962C8B-B14F-4D97-AF65-F5344CB8AC3E}">
        <p14:creationId xmlns:p14="http://schemas.microsoft.com/office/powerpoint/2010/main" val="316698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Decision Trees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u="sng" dirty="0"/>
              <a:t>Decision Tree</a:t>
            </a:r>
            <a:r>
              <a:rPr lang="en-US" dirty="0"/>
              <a:t> is a tree that when followed, provides a prediction of interest for a given data point</a:t>
            </a:r>
          </a:p>
          <a:p>
            <a:endParaRPr lang="en-US" dirty="0"/>
          </a:p>
          <a:p>
            <a:r>
              <a:rPr lang="en-US" dirty="0"/>
              <a:t>Think of this as a flow chart</a:t>
            </a:r>
          </a:p>
          <a:p>
            <a:endParaRPr lang="en-US" dirty="0"/>
          </a:p>
          <a:p>
            <a:r>
              <a:rPr lang="en-US" dirty="0"/>
              <a:t>Each node is a </a:t>
            </a:r>
            <a:r>
              <a:rPr lang="en-US" i="1" dirty="0"/>
              <a:t>feature</a:t>
            </a:r>
            <a:r>
              <a:rPr lang="en-US" dirty="0"/>
              <a:t> and based on the value of that feature, we </a:t>
            </a:r>
            <a:r>
              <a:rPr lang="en-US" dirty="0" err="1"/>
              <a:t>recurse</a:t>
            </a:r>
            <a:r>
              <a:rPr lang="en-US" dirty="0"/>
              <a:t> on the appropriate branch of the tree</a:t>
            </a:r>
          </a:p>
          <a:p>
            <a:endParaRPr lang="en-US" dirty="0"/>
          </a:p>
          <a:p>
            <a:r>
              <a:rPr lang="en-US" dirty="0"/>
              <a:t>Leaf nodes are classifications of the data point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01"/>
            <a:ext cx="10353762" cy="970450"/>
          </a:xfrm>
        </p:spPr>
        <p:txBody>
          <a:bodyPr/>
          <a:lstStyle/>
          <a:p>
            <a:r>
              <a:rPr lang="en-US" dirty="0"/>
              <a:t>Example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560" y="2226359"/>
            <a:ext cx="2587960" cy="384217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b="1" u="sng" dirty="0"/>
              <a:t>Heart Attack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8707" y="1021253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Chest pain began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/>
              <a:t>&gt; 48 hours ago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18308" y="353906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322" y="4658715"/>
            <a:ext cx="1275013" cy="9794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5630" y="6307079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99774" y="630707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/>
              <a:t>Heart Attack Possible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1036" y="4726449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Pain worse than prior angina?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65507" y="3300832"/>
            <a:ext cx="2117272" cy="7738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Longest pain episode &gt; 1 hour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61434" y="2119294"/>
            <a:ext cx="2564357" cy="6166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Prior history of angina or heart attack?</a:t>
            </a:r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 flipH="1">
            <a:off x="5043613" y="1845733"/>
            <a:ext cx="1893730" cy="2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3" idx="0"/>
          </p:cNvCxnSpPr>
          <p:nvPr/>
        </p:nvCxnSpPr>
        <p:spPr>
          <a:xfrm>
            <a:off x="6937343" y="1845733"/>
            <a:ext cx="2986197" cy="3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5" idx="0"/>
          </p:cNvCxnSpPr>
          <p:nvPr/>
        </p:nvCxnSpPr>
        <p:spPr>
          <a:xfrm>
            <a:off x="5043613" y="2735904"/>
            <a:ext cx="1468675" cy="8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0"/>
          </p:cNvCxnSpPr>
          <p:nvPr/>
        </p:nvCxnSpPr>
        <p:spPr>
          <a:xfrm flipH="1">
            <a:off x="2924143" y="2735904"/>
            <a:ext cx="2119470" cy="56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 flipH="1">
            <a:off x="1055829" y="4074653"/>
            <a:ext cx="1868314" cy="5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9" idx="0"/>
          </p:cNvCxnSpPr>
          <p:nvPr/>
        </p:nvCxnSpPr>
        <p:spPr>
          <a:xfrm>
            <a:off x="2924143" y="4074653"/>
            <a:ext cx="1235529" cy="65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19610" y="5550929"/>
            <a:ext cx="1340062" cy="75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8" idx="0"/>
          </p:cNvCxnSpPr>
          <p:nvPr/>
        </p:nvCxnSpPr>
        <p:spPr>
          <a:xfrm>
            <a:off x="4159672" y="5550929"/>
            <a:ext cx="2234082" cy="75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8298375" y="1641498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400606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023263" y="285924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04015" y="563667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87224" y="167333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743619" y="290398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18800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85301" y="5704404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048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Decision Tree Induction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More common approach to learning</a:t>
            </a:r>
          </a:p>
          <a:p>
            <a:endParaRPr lang="en-US" dirty="0"/>
          </a:p>
          <a:p>
            <a:r>
              <a:rPr lang="en-US" dirty="0"/>
              <a:t>Idea! Use the training set to build a decision tree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Want the tree to be as small as possible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7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8801"/>
              </p:ext>
            </p:extLst>
          </p:nvPr>
        </p:nvGraphicFramePr>
        <p:xfrm>
          <a:off x="914400" y="1731963"/>
          <a:ext cx="10353678" cy="4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last</a:t>
                      </a:r>
                      <a:r>
                        <a:rPr lang="en-US" baseline="0" dirty="0"/>
                        <a:t> year?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Works Hard?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Drinks?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this year?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3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err="1"/>
              <a:t>SelectFeature</a:t>
            </a:r>
            <a:r>
              <a:rPr lang="en-US" i="1" dirty="0"/>
              <a:t>(Examples)</a:t>
            </a: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	Pick </a:t>
            </a:r>
            <a:r>
              <a:rPr lang="en-US" i="1" dirty="0"/>
              <a:t>Feature</a:t>
            </a:r>
            <a:r>
              <a:rPr lang="en-US" dirty="0"/>
              <a:t> that best splits </a:t>
            </a:r>
            <a:r>
              <a:rPr lang="en-US" i="1" dirty="0"/>
              <a:t>Examples</a:t>
            </a:r>
            <a:r>
              <a:rPr lang="en-US" dirty="0"/>
              <a:t> into different result categories</a:t>
            </a:r>
          </a:p>
          <a:p>
            <a:pPr marL="36900" indent="0">
              <a:buNone/>
            </a:pPr>
            <a:r>
              <a:rPr lang="en-US" dirty="0"/>
              <a:t>	For each </a:t>
            </a:r>
            <a:r>
              <a:rPr lang="en-US" i="1" dirty="0"/>
              <a:t>Value</a:t>
            </a:r>
            <a:r>
              <a:rPr lang="en-US" dirty="0"/>
              <a:t> of </a:t>
            </a:r>
            <a:r>
              <a:rPr lang="en-US" i="1" dirty="0"/>
              <a:t>Feature</a:t>
            </a:r>
          </a:p>
          <a:p>
            <a:pPr marL="36900" indent="0">
              <a:buNone/>
            </a:pPr>
            <a:r>
              <a:rPr lang="en-US" dirty="0"/>
              <a:t>		Find Subset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Examples</a:t>
            </a:r>
            <a:r>
              <a:rPr lang="en-US" dirty="0"/>
              <a:t> such that </a:t>
            </a:r>
            <a:r>
              <a:rPr lang="en-US" i="1" dirty="0"/>
              <a:t>Feature</a:t>
            </a:r>
            <a:r>
              <a:rPr lang="en-US" dirty="0"/>
              <a:t> == </a:t>
            </a:r>
            <a:r>
              <a:rPr lang="en-US" i="1" dirty="0"/>
              <a:t>Value</a:t>
            </a:r>
          </a:p>
          <a:p>
            <a:pPr marL="36900" indent="0">
              <a:buNone/>
            </a:pPr>
            <a:r>
              <a:rPr lang="en-US" dirty="0"/>
              <a:t>		If all examples in </a:t>
            </a:r>
            <a:r>
              <a:rPr lang="en-US" i="1" dirty="0"/>
              <a:t>S</a:t>
            </a:r>
            <a:r>
              <a:rPr lang="en-US" dirty="0"/>
              <a:t> are in same result category</a:t>
            </a:r>
          </a:p>
          <a:p>
            <a:pPr marL="36900" indent="0">
              <a:buNone/>
            </a:pPr>
            <a:r>
              <a:rPr lang="en-US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dirty="0"/>
              <a:t>		Else</a:t>
            </a:r>
          </a:p>
          <a:p>
            <a:pPr marL="36900" indent="0">
              <a:buNone/>
            </a:pPr>
            <a:r>
              <a:rPr lang="en-US" dirty="0"/>
              <a:t>			Call </a:t>
            </a:r>
            <a:r>
              <a:rPr lang="en-US" i="1" dirty="0" err="1"/>
              <a:t>SelectFeature</a:t>
            </a:r>
            <a:r>
              <a:rPr lang="en-US" i="1" dirty="0"/>
              <a:t>(S)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23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Pick </a:t>
            </a:r>
            <a:r>
              <a:rPr lang="en-US" sz="1600" i="1" dirty="0"/>
              <a:t>Feature</a:t>
            </a:r>
            <a:r>
              <a:rPr lang="en-US" sz="1600" dirty="0"/>
              <a:t> that best splits </a:t>
            </a:r>
            <a:r>
              <a:rPr lang="en-US" sz="1600" i="1" dirty="0"/>
              <a:t>Examples</a:t>
            </a:r>
            <a:r>
              <a:rPr lang="en-US" sz="1600" dirty="0"/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526156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4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497064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/>
                        <a:t>A last</a:t>
                      </a:r>
                      <a:r>
                        <a:rPr lang="en-US" sz="1100" b="1" u="sng" baseline="0" dirty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1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797746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/>
                        <a:t>A last</a:t>
                      </a:r>
                      <a:r>
                        <a:rPr lang="en-US" sz="1100" b="1" u="sng" baseline="0" dirty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{1,2,5}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5540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2751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{1,2,5}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715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525638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{1,2,5}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201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Call </a:t>
            </a:r>
            <a:r>
              <a:rPr lang="en-US" sz="1600" i="1" dirty="0" err="1">
                <a:solidFill>
                  <a:schemeClr val="accent1"/>
                </a:solidFill>
              </a:rPr>
              <a:t>SelectFeature</a:t>
            </a:r>
            <a:r>
              <a:rPr lang="en-US" sz="1600" i="1" dirty="0">
                <a:solidFill>
                  <a:schemeClr val="accent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726901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657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50309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451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81265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2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What are some different ways in which human beings learn?</a:t>
            </a:r>
          </a:p>
          <a:p>
            <a:endParaRPr lang="en-US" dirty="0"/>
          </a:p>
          <a:p>
            <a:r>
              <a:rPr lang="en-US" dirty="0"/>
              <a:t>We will focus on these:</a:t>
            </a:r>
          </a:p>
          <a:p>
            <a:pPr lvl="1"/>
            <a:r>
              <a:rPr lang="en-US" dirty="0"/>
              <a:t>Rote Learning</a:t>
            </a:r>
          </a:p>
          <a:p>
            <a:pPr lvl="1"/>
            <a:r>
              <a:rPr lang="en-US" dirty="0"/>
              <a:t>Learning by example / recognizing patterns</a:t>
            </a:r>
          </a:p>
          <a:p>
            <a:pPr lvl="1"/>
            <a:r>
              <a:rPr lang="en-US" dirty="0"/>
              <a:t>Learning by observing similarities</a:t>
            </a:r>
          </a:p>
          <a:p>
            <a:pPr lvl="1"/>
            <a:r>
              <a:rPr lang="en-US" dirty="0"/>
              <a:t>Learning by practice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1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For each </a:t>
            </a:r>
            <a:r>
              <a:rPr lang="en-US" sz="1600" i="1" dirty="0">
                <a:solidFill>
                  <a:schemeClr val="accent1"/>
                </a:solidFill>
              </a:rPr>
              <a:t>Value</a:t>
            </a:r>
            <a:r>
              <a:rPr lang="en-US" sz="1600" dirty="0">
                <a:solidFill>
                  <a:schemeClr val="accent1"/>
                </a:solidFill>
              </a:rPr>
              <a:t> of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Find Subset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of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such that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== </a:t>
            </a:r>
            <a:r>
              <a:rPr lang="en-US" sz="1600" i="1" dirty="0">
                <a:solidFill>
                  <a:schemeClr val="accent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863901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{4,6}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60539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{4,6}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110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33659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{4,6}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8197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3082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41603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208587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{3}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YES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797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769977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Remote?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{3}</a:t>
            </a:r>
          </a:p>
          <a:p>
            <a:pPr algn="ctr"/>
            <a:r>
              <a:rPr lang="en-US" b="1" dirty="0"/>
              <a:t>YES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166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</p:spTree>
    <p:extLst>
      <p:ext uri="{BB962C8B-B14F-4D97-AF65-F5344CB8AC3E}">
        <p14:creationId xmlns:p14="http://schemas.microsoft.com/office/powerpoint/2010/main" val="1767507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err="1"/>
              <a:t>SelectFeature</a:t>
            </a:r>
            <a:r>
              <a:rPr lang="en-US" i="1" dirty="0"/>
              <a:t>(Examples)</a:t>
            </a: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	Pick </a:t>
            </a:r>
            <a:r>
              <a:rPr lang="en-US" i="1" dirty="0"/>
              <a:t>Feature</a:t>
            </a:r>
            <a:r>
              <a:rPr lang="en-US" dirty="0"/>
              <a:t> that best splits </a:t>
            </a:r>
            <a:r>
              <a:rPr lang="en-US" i="1" dirty="0"/>
              <a:t>Examples</a:t>
            </a:r>
            <a:r>
              <a:rPr lang="en-US" dirty="0"/>
              <a:t> into different result categories </a:t>
            </a:r>
            <a:r>
              <a:rPr lang="en-US" b="1" i="1" u="sng" dirty="0"/>
              <a:t>(HOW TO DO THIS?)</a:t>
            </a:r>
          </a:p>
          <a:p>
            <a:pPr marL="36900" indent="0">
              <a:buNone/>
            </a:pPr>
            <a:r>
              <a:rPr lang="en-US" dirty="0"/>
              <a:t>	For each </a:t>
            </a:r>
            <a:r>
              <a:rPr lang="en-US" i="1" dirty="0"/>
              <a:t>Value</a:t>
            </a:r>
            <a:r>
              <a:rPr lang="en-US" dirty="0"/>
              <a:t> of </a:t>
            </a:r>
            <a:r>
              <a:rPr lang="en-US" i="1" dirty="0"/>
              <a:t>Feature</a:t>
            </a:r>
          </a:p>
          <a:p>
            <a:pPr marL="36900" indent="0">
              <a:buNone/>
            </a:pPr>
            <a:r>
              <a:rPr lang="en-US" dirty="0"/>
              <a:t>		Find Subset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Examples</a:t>
            </a:r>
            <a:r>
              <a:rPr lang="en-US" dirty="0"/>
              <a:t> such that </a:t>
            </a:r>
            <a:r>
              <a:rPr lang="en-US" i="1" dirty="0"/>
              <a:t>Feature</a:t>
            </a:r>
            <a:r>
              <a:rPr lang="en-US" dirty="0"/>
              <a:t> == </a:t>
            </a:r>
            <a:r>
              <a:rPr lang="en-US" i="1" dirty="0"/>
              <a:t>Value</a:t>
            </a:r>
          </a:p>
          <a:p>
            <a:pPr marL="36900" indent="0">
              <a:buNone/>
            </a:pPr>
            <a:r>
              <a:rPr lang="en-US" dirty="0"/>
              <a:t>		If all examples in </a:t>
            </a:r>
            <a:r>
              <a:rPr lang="en-US" i="1" dirty="0"/>
              <a:t>S</a:t>
            </a:r>
            <a:r>
              <a:rPr lang="en-US" dirty="0"/>
              <a:t> are in same result category</a:t>
            </a:r>
          </a:p>
          <a:p>
            <a:pPr marL="36900" indent="0">
              <a:buNone/>
            </a:pPr>
            <a:r>
              <a:rPr lang="en-US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dirty="0"/>
              <a:t>		Else</a:t>
            </a:r>
          </a:p>
          <a:p>
            <a:pPr marL="36900" indent="0">
              <a:buNone/>
            </a:pPr>
            <a:r>
              <a:rPr lang="en-US" dirty="0"/>
              <a:t>			Call </a:t>
            </a:r>
            <a:r>
              <a:rPr lang="en-US" i="1" dirty="0" err="1"/>
              <a:t>SelectFeature</a:t>
            </a:r>
            <a:r>
              <a:rPr lang="en-US" i="1" dirty="0"/>
              <a:t>(S)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207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Algorithm: Which Attribute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801" y="1720312"/>
            <a:ext cx="4948701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/>
              <a:t>A1</a:t>
            </a:r>
            <a:r>
              <a:rPr lang="en-US" dirty="0"/>
              <a:t> and </a:t>
            </a:r>
            <a:r>
              <a:rPr lang="en-US" i="1" dirty="0"/>
              <a:t>A2</a:t>
            </a:r>
            <a:r>
              <a:rPr lang="en-US" dirty="0"/>
              <a:t> are the </a:t>
            </a:r>
            <a:r>
              <a:rPr lang="en-US" b="1" u="sng" dirty="0"/>
              <a:t>features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29+, 35-</a:t>
            </a:r>
            <a:r>
              <a:rPr lang="en-US" dirty="0"/>
              <a:t> means </a:t>
            </a:r>
            <a:r>
              <a:rPr lang="en-US" b="1" u="sng" dirty="0"/>
              <a:t>29 positive training examples</a:t>
            </a:r>
            <a:r>
              <a:rPr lang="en-US" dirty="0"/>
              <a:t> and </a:t>
            </a:r>
            <a:r>
              <a:rPr lang="en-US" b="1" u="sng" dirty="0"/>
              <a:t>35 negative training examples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(on edges) are the </a:t>
            </a:r>
            <a:r>
              <a:rPr lang="en-US" b="1" u="sng" dirty="0"/>
              <a:t>values</a:t>
            </a:r>
            <a:r>
              <a:rPr lang="en-US" dirty="0"/>
              <a:t> of the features (so Boolean features in this image)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…so which feature split is better?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" y="2553858"/>
            <a:ext cx="7116165" cy="28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Algorithm: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9" y="1720312"/>
            <a:ext cx="6132163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Suppose: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S</a:t>
            </a:r>
            <a:r>
              <a:rPr lang="en-US" dirty="0"/>
              <a:t> is sample of training examples</a:t>
            </a:r>
          </a:p>
          <a:p>
            <a:pPr marL="36900" indent="0">
              <a:buNone/>
            </a:pPr>
            <a:r>
              <a:rPr lang="en-US" i="1" dirty="0"/>
              <a:t>P</a:t>
            </a:r>
            <a:r>
              <a:rPr lang="en-US" i="1" baseline="-25000" dirty="0"/>
              <a:t>+</a:t>
            </a:r>
            <a:r>
              <a:rPr lang="en-US" dirty="0"/>
              <a:t> is proportion of positive examples in </a:t>
            </a:r>
            <a:r>
              <a:rPr lang="en-US" i="1" dirty="0"/>
              <a:t>S</a:t>
            </a:r>
          </a:p>
          <a:p>
            <a:pPr marL="36900" indent="0">
              <a:buNone/>
            </a:pPr>
            <a:r>
              <a:rPr lang="en-US" dirty="0"/>
              <a:t>P</a:t>
            </a:r>
            <a:r>
              <a:rPr lang="en-US" baseline="-25000" dirty="0"/>
              <a:t>-</a:t>
            </a:r>
            <a:r>
              <a:rPr lang="en-US" dirty="0"/>
              <a:t> is proportion of negative examples in </a:t>
            </a:r>
            <a:r>
              <a:rPr lang="en-US" i="1" dirty="0"/>
              <a:t>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Entropy</a:t>
            </a:r>
            <a:r>
              <a:rPr lang="en-US" dirty="0"/>
              <a:t> measure the impurity of </a:t>
            </a:r>
            <a:r>
              <a:rPr lang="en-US" i="1" dirty="0"/>
              <a:t>S</a:t>
            </a:r>
            <a:r>
              <a:rPr lang="en-US" dirty="0"/>
              <a:t>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sz="2400" dirty="0"/>
              <a:t>Entropy(S) = -P</a:t>
            </a:r>
            <a:r>
              <a:rPr lang="en-US" sz="2400" baseline="-25000" dirty="0"/>
              <a:t>+</a:t>
            </a:r>
            <a:r>
              <a:rPr lang="en-US" sz="2400" dirty="0"/>
              <a:t>*log</a:t>
            </a:r>
            <a:r>
              <a:rPr lang="en-US" sz="2400" baseline="-25000" dirty="0"/>
              <a:t>2</a:t>
            </a:r>
            <a:r>
              <a:rPr lang="en-US" sz="2400" dirty="0"/>
              <a:t>(P</a:t>
            </a:r>
            <a:r>
              <a:rPr lang="en-US" sz="2400" baseline="-25000" dirty="0"/>
              <a:t>+</a:t>
            </a:r>
            <a:r>
              <a:rPr lang="en-US" sz="2400" dirty="0"/>
              <a:t>) – P</a:t>
            </a:r>
            <a:r>
              <a:rPr lang="en-US" sz="2400" baseline="-25000" dirty="0"/>
              <a:t>-</a:t>
            </a:r>
            <a:r>
              <a:rPr lang="en-US" sz="2400" dirty="0"/>
              <a:t>*log</a:t>
            </a:r>
            <a:r>
              <a:rPr lang="en-US" sz="2400" baseline="-25000" dirty="0"/>
              <a:t>2</a:t>
            </a:r>
            <a:r>
              <a:rPr lang="en-US" sz="2400" dirty="0"/>
              <a:t>(P</a:t>
            </a:r>
            <a:r>
              <a:rPr lang="en-US" sz="2400" baseline="-25000" dirty="0"/>
              <a:t>-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2" y="1518834"/>
            <a:ext cx="5173851" cy="51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Rote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Memorizing what is learned</a:t>
            </a:r>
          </a:p>
          <a:p>
            <a:pPr lvl="1"/>
            <a:r>
              <a:rPr lang="en-US" dirty="0"/>
              <a:t>Difficult to transfer knowledge to different domains or different problems</a:t>
            </a:r>
          </a:p>
          <a:p>
            <a:pPr lvl="1"/>
            <a:r>
              <a:rPr lang="en-US" dirty="0"/>
              <a:t>Easy (</a:t>
            </a:r>
            <a:r>
              <a:rPr lang="en-US" dirty="0" err="1"/>
              <a:t>ish</a:t>
            </a:r>
            <a:r>
              <a:rPr lang="en-US" dirty="0"/>
              <a:t>) to recall the information</a:t>
            </a:r>
          </a:p>
          <a:p>
            <a:pPr lvl="1"/>
            <a:r>
              <a:rPr lang="en-US" dirty="0"/>
              <a:t>Hard to apply the information</a:t>
            </a:r>
          </a:p>
          <a:p>
            <a:pPr lvl="1"/>
            <a:endParaRPr lang="en-US" dirty="0"/>
          </a:p>
          <a:p>
            <a:r>
              <a:rPr lang="en-US" dirty="0"/>
              <a:t>Computers are GREAT at this</a:t>
            </a:r>
          </a:p>
          <a:p>
            <a:pPr lvl="1"/>
            <a:r>
              <a:rPr lang="en-US" dirty="0"/>
              <a:t>String knowledge = “America declared independence in 1776”</a:t>
            </a:r>
          </a:p>
          <a:p>
            <a:pPr lvl="1"/>
            <a:r>
              <a:rPr lang="en-US" dirty="0"/>
              <a:t>The computer is learning!!!!</a:t>
            </a:r>
          </a:p>
          <a:p>
            <a:pPr lvl="1"/>
            <a:r>
              <a:rPr lang="en-US" dirty="0"/>
              <a:t>…but it can’t DO anything with that knowledge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96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Information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720312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Entropy(S)</a:t>
            </a:r>
            <a:r>
              <a:rPr lang="en-US" dirty="0"/>
              <a:t> is the </a:t>
            </a:r>
            <a:r>
              <a:rPr lang="en-US" b="1" u="sng" dirty="0"/>
              <a:t>expected number of bits</a:t>
            </a:r>
            <a:r>
              <a:rPr lang="en-US" dirty="0"/>
              <a:t> needed to encode class (+ or -) of randomly drawn member of S (under optimal, shortest-length code)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Think </a:t>
            </a:r>
            <a:r>
              <a:rPr lang="en-US" b="1" u="sng" dirty="0"/>
              <a:t>Huffman Codes</a:t>
            </a:r>
            <a:r>
              <a:rPr lang="en-US" dirty="0"/>
              <a:t> here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Optimal length code assigns –log</a:t>
            </a:r>
            <a:r>
              <a:rPr lang="en-US" baseline="-25000" dirty="0"/>
              <a:t>2</a:t>
            </a:r>
            <a:r>
              <a:rPr lang="en-US" dirty="0"/>
              <a:t>(p) bits to message having probability of </a:t>
            </a:r>
            <a:r>
              <a:rPr lang="en-US" i="1" dirty="0"/>
              <a:t>p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dirty="0"/>
              <a:t>So, over all possibilities we take a weighted average: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Entropy(S) = -P</a:t>
            </a:r>
            <a:r>
              <a:rPr lang="en-US" baseline="-25000" dirty="0"/>
              <a:t>+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+</a:t>
            </a:r>
            <a:r>
              <a:rPr lang="en-US" dirty="0"/>
              <a:t>) – P</a:t>
            </a:r>
            <a:r>
              <a:rPr lang="en-US" baseline="-25000" dirty="0"/>
              <a:t>-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-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5175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Information Gain</a:t>
            </a:r>
            <a:r>
              <a:rPr lang="en-US" dirty="0"/>
              <a:t> is the amount the entropy has dropped given that you split on a specific feature at this step of the algorithm.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Gain(S,A)</a:t>
            </a:r>
            <a:r>
              <a:rPr lang="en-US" dirty="0"/>
              <a:t> = expected </a:t>
            </a:r>
            <a:r>
              <a:rPr lang="en-US" b="1" u="sng" dirty="0"/>
              <a:t>reduction in entropy</a:t>
            </a:r>
            <a:r>
              <a:rPr lang="en-US" dirty="0"/>
              <a:t> due to sorting on </a:t>
            </a:r>
            <a:r>
              <a:rPr lang="en-US" i="1" dirty="0"/>
              <a:t>A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16" y="3377098"/>
            <a:ext cx="7913903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0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Which Attribute Better?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Try it on your own!</a:t>
            </a:r>
            <a:endParaRPr lang="en-US" i="1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69" y="2232158"/>
            <a:ext cx="10075834" cy="39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2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Which Attribute Better?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0" y="1518837"/>
            <a:ext cx="9640551" cy="50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4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6" y="124788"/>
            <a:ext cx="7438541" cy="6243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8" y="5043355"/>
            <a:ext cx="7031066" cy="16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6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Thinking of ID3 as Space-Search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Hypothesis space is </a:t>
            </a:r>
            <a:r>
              <a:rPr lang="en-US" b="1" u="sng" dirty="0"/>
              <a:t>complete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- The best decision tree MUST be in there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/>
              <a:t>ID3</a:t>
            </a:r>
            <a:r>
              <a:rPr lang="en-US" dirty="0"/>
              <a:t> outputs a </a:t>
            </a:r>
            <a:r>
              <a:rPr lang="en-US" b="1" u="sng" dirty="0"/>
              <a:t>specific decision tree</a:t>
            </a:r>
            <a:r>
              <a:rPr lang="en-US" dirty="0"/>
              <a:t> though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Is it the best one?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No back-tracking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b="1" u="sng" dirty="0"/>
              <a:t>Local-minima</a:t>
            </a:r>
            <a:r>
              <a:rPr lang="en-US" dirty="0"/>
              <a:t> (so probably not optimal)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Search choices are </a:t>
            </a:r>
            <a:r>
              <a:rPr lang="en-US" b="1" u="sng" dirty="0"/>
              <a:t>stochastic</a:t>
            </a:r>
            <a:r>
              <a:rPr lang="en-US" dirty="0"/>
              <a:t>, so pretty robust to noisy data</a:t>
            </a:r>
          </a:p>
        </p:txBody>
      </p:sp>
    </p:spTree>
    <p:extLst>
      <p:ext uri="{BB962C8B-B14F-4D97-AF65-F5344CB8AC3E}">
        <p14:creationId xmlns:p14="http://schemas.microsoft.com/office/powerpoint/2010/main" val="3558577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 is Biased!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Preference for </a:t>
            </a:r>
            <a:r>
              <a:rPr lang="en-US" b="1" u="sng" dirty="0"/>
              <a:t>shorter trees</a:t>
            </a:r>
            <a:r>
              <a:rPr lang="en-US" dirty="0"/>
              <a:t> with high information gains near the root. ID3 is a </a:t>
            </a:r>
            <a:r>
              <a:rPr lang="en-US" b="1" u="sng" dirty="0"/>
              <a:t>greedy algorithm</a:t>
            </a:r>
            <a:r>
              <a:rPr lang="en-US" dirty="0"/>
              <a:t>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Bias is a preference, not a restriction (i.e., defines the choice we make when searching, but whole tree is available)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/>
              <a:t>Occam’s Razor</a:t>
            </a:r>
            <a:r>
              <a:rPr lang="en-US" dirty="0"/>
              <a:t>: Prefer the shortest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169982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ID3: Why Preference for Shorter Hypothesis?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Pros:</a:t>
            </a:r>
          </a:p>
          <a:p>
            <a:r>
              <a:rPr lang="en-US" dirty="0"/>
              <a:t>Fewer short hypotheses</a:t>
            </a:r>
          </a:p>
          <a:p>
            <a:r>
              <a:rPr lang="en-US" dirty="0"/>
              <a:t>Shorter = more general</a:t>
            </a:r>
          </a:p>
          <a:p>
            <a:r>
              <a:rPr lang="en-US" dirty="0"/>
              <a:t>Longer hypothesis might be coincidence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There are many ways to define short hypotheses</a:t>
            </a:r>
          </a:p>
          <a:p>
            <a:r>
              <a:rPr lang="en-US" dirty="0"/>
              <a:t>e.g., all trees with a prime number of nodes that use attributes beginning with letter Z</a:t>
            </a:r>
          </a:p>
        </p:txBody>
      </p:sp>
    </p:spTree>
    <p:extLst>
      <p:ext uri="{BB962C8B-B14F-4D97-AF65-F5344CB8AC3E}">
        <p14:creationId xmlns:p14="http://schemas.microsoft.com/office/powerpoint/2010/main" val="110447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ID3: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b="1" u="sng" dirty="0"/>
              <a:t>Overfitting</a:t>
            </a:r>
            <a:r>
              <a:rPr lang="en-US" dirty="0"/>
              <a:t> is a problem in many AI algorithms in which learned rules infer noisy variations in data as real underlying differences.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Consider adding this example to earlier tree: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[Sunny, Hot,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Normal Humidity,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Strong Wind,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Play Tennis = NO ]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What is the effect on this tree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83" y="2681207"/>
            <a:ext cx="6747828" cy="40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2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Defining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Consider a hypothesis </a:t>
            </a:r>
            <a:r>
              <a:rPr lang="en-US" i="1" dirty="0"/>
              <a:t>h</a:t>
            </a:r>
            <a:r>
              <a:rPr lang="en-US" dirty="0"/>
              <a:t> over both training data and actual distribution: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Error over training data: </a:t>
            </a:r>
            <a:r>
              <a:rPr lang="en-US" i="1" dirty="0" err="1"/>
              <a:t>TrainError</a:t>
            </a:r>
            <a:r>
              <a:rPr lang="en-US" i="1" dirty="0"/>
              <a:t>(h)</a:t>
            </a:r>
            <a:r>
              <a:rPr lang="en-US" dirty="0"/>
              <a:t>		Error over entire distribution </a:t>
            </a:r>
            <a:r>
              <a:rPr lang="en-US" b="1" i="1" dirty="0"/>
              <a:t>D</a:t>
            </a:r>
            <a:r>
              <a:rPr lang="en-US" dirty="0"/>
              <a:t>: </a:t>
            </a:r>
            <a:r>
              <a:rPr lang="en-US" i="1" dirty="0" err="1"/>
              <a:t>DError</a:t>
            </a:r>
            <a:r>
              <a:rPr lang="en-US" i="1" dirty="0"/>
              <a:t>(h)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Hypothesis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b="1" u="sng" dirty="0" err="1"/>
              <a:t>overfits</a:t>
            </a:r>
            <a:r>
              <a:rPr lang="en-US" dirty="0"/>
              <a:t> the training data if there is another hypothesis h’ such that: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/>
              <a:t>TrainError</a:t>
            </a:r>
            <a:r>
              <a:rPr lang="en-US" sz="2400" i="1" dirty="0"/>
              <a:t>(h) &lt; </a:t>
            </a:r>
            <a:r>
              <a:rPr lang="en-US" sz="2400" i="1" dirty="0" err="1"/>
              <a:t>TrainError</a:t>
            </a:r>
            <a:r>
              <a:rPr lang="en-US" sz="2400" i="1" dirty="0"/>
              <a:t>(h’)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/>
              <a:t>AND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/>
              <a:t>DError</a:t>
            </a:r>
            <a:r>
              <a:rPr lang="en-US" sz="2400" i="1" dirty="0"/>
              <a:t>(h) &gt; </a:t>
            </a:r>
            <a:r>
              <a:rPr lang="en-US" sz="2400" i="1" dirty="0" err="1"/>
              <a:t>DError</a:t>
            </a:r>
            <a:r>
              <a:rPr lang="en-US" sz="2400" i="1" dirty="0"/>
              <a:t>(h’)</a:t>
            </a:r>
          </a:p>
          <a:p>
            <a:pPr marL="36900" indent="0" algn="ctr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dirty="0"/>
              <a:t>Why does this make sense?</a:t>
            </a:r>
          </a:p>
        </p:txBody>
      </p:sp>
    </p:spTree>
    <p:extLst>
      <p:ext uri="{BB962C8B-B14F-4D97-AF65-F5344CB8AC3E}">
        <p14:creationId xmlns:p14="http://schemas.microsoft.com/office/powerpoint/2010/main" val="37135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Learning by Doing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Learn to do something by practicing and retrying until you get better</a:t>
            </a:r>
          </a:p>
          <a:p>
            <a:pPr lvl="1"/>
            <a:r>
              <a:rPr lang="en-US" dirty="0"/>
              <a:t>Painting, math, sports, etc.</a:t>
            </a:r>
          </a:p>
          <a:p>
            <a:pPr lvl="1"/>
            <a:endParaRPr lang="en-US" dirty="0"/>
          </a:p>
          <a:p>
            <a:r>
              <a:rPr lang="en-US" dirty="0"/>
              <a:t>How can computers do this?</a:t>
            </a:r>
          </a:p>
          <a:p>
            <a:r>
              <a:rPr lang="en-US" dirty="0"/>
              <a:t>This is called </a:t>
            </a:r>
            <a:r>
              <a:rPr lang="en-US" b="1" u="sng" dirty="0"/>
              <a:t>Reinforcement Learning</a:t>
            </a:r>
            <a:r>
              <a:rPr lang="en-US" dirty="0"/>
              <a:t> and is a well-studied area</a:t>
            </a:r>
          </a:p>
          <a:p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11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Defining Overfitting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66" y="1378575"/>
            <a:ext cx="8088420" cy="5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9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Avoiding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en-US" dirty="0"/>
              <a:t>Stop growing when data split not statistically significant.</a:t>
            </a:r>
          </a:p>
          <a:p>
            <a:pPr marL="871200" lvl="1" indent="-457200">
              <a:buFont typeface="Wingdings 2" charset="2"/>
              <a:buAutoNum type="arabicPeriod"/>
            </a:pPr>
            <a:r>
              <a:rPr lang="en-US" dirty="0"/>
              <a:t>E.g., 101 positive examples and 1 negative at a node. No need to split here.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/>
              <a:t>Grow full tree, then post-prune</a:t>
            </a:r>
          </a:p>
          <a:p>
            <a:pPr marL="494100" indent="-457200">
              <a:buFont typeface="Wingdings 2" charset="2"/>
              <a:buAutoNum type="arabicPeriod"/>
            </a:pPr>
            <a:endParaRPr lang="en-US" dirty="0"/>
          </a:p>
          <a:p>
            <a:pPr marL="494100" indent="-457200">
              <a:buFont typeface="Wingdings 2" charset="2"/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Additionally:</a:t>
            </a:r>
          </a:p>
          <a:p>
            <a:pPr marL="36900" indent="0">
              <a:buNone/>
            </a:pPr>
            <a:r>
              <a:rPr lang="en-US" dirty="0"/>
              <a:t>Split data into a </a:t>
            </a:r>
            <a:r>
              <a:rPr lang="en-US" b="1" u="sng" dirty="0"/>
              <a:t>training set</a:t>
            </a:r>
            <a:r>
              <a:rPr lang="en-US" dirty="0"/>
              <a:t> and a </a:t>
            </a:r>
            <a:r>
              <a:rPr lang="en-US" b="1" u="sng" dirty="0"/>
              <a:t>validation (or test) set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Build tree (train) on training set only. Validate on validation set only.</a:t>
            </a:r>
          </a:p>
          <a:p>
            <a:pPr marL="36900" indent="0">
              <a:buNone/>
            </a:pPr>
            <a:r>
              <a:rPr lang="en-US" dirty="0"/>
              <a:t>Greedily remove rules in tree until you improve accuracy on </a:t>
            </a:r>
            <a:r>
              <a:rPr lang="en-US" b="1" u="sng" dirty="0"/>
              <a:t>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765114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Post-Pruning to fight Overfitting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8" y="1378575"/>
            <a:ext cx="8583155" cy="53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Learning by Doing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Reinforcement Learning Models usually contain (at a minimum):</a:t>
            </a:r>
          </a:p>
          <a:p>
            <a:pPr lvl="1"/>
            <a:r>
              <a:rPr lang="en-US" dirty="0"/>
              <a:t>A concept of reward</a:t>
            </a:r>
          </a:p>
          <a:p>
            <a:pPr lvl="1"/>
            <a:r>
              <a:rPr lang="en-US" dirty="0"/>
              <a:t>A set of actions an agent can take</a:t>
            </a:r>
          </a:p>
          <a:p>
            <a:pPr lvl="1"/>
            <a:r>
              <a:rPr lang="en-US" dirty="0"/>
              <a:t>A set of ways to observe the environment</a:t>
            </a:r>
          </a:p>
          <a:p>
            <a:pPr lvl="1"/>
            <a:r>
              <a:rPr lang="en-US" dirty="0"/>
              <a:t>Sound familiar? Can be modeled with Markov Decision Processes</a:t>
            </a:r>
          </a:p>
          <a:p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9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Reinforcement Learning: Example</a:t>
            </a:r>
          </a:p>
          <a:p>
            <a:endParaRPr lang="en-US" dirty="0"/>
          </a:p>
          <a:p>
            <a:r>
              <a:rPr lang="en-US" dirty="0"/>
              <a:t>Suppose we want an agent that plays Mario</a:t>
            </a:r>
          </a:p>
          <a:p>
            <a:endParaRPr lang="en-US" dirty="0"/>
          </a:p>
          <a:p>
            <a:r>
              <a:rPr lang="en-US" dirty="0"/>
              <a:t>A concept of reward</a:t>
            </a:r>
          </a:p>
          <a:p>
            <a:pPr lvl="1"/>
            <a:r>
              <a:rPr lang="en-US" dirty="0"/>
              <a:t>Going to the right = reward (maximize this)</a:t>
            </a:r>
          </a:p>
          <a:p>
            <a:endParaRPr lang="en-US" dirty="0"/>
          </a:p>
          <a:p>
            <a:r>
              <a:rPr lang="en-US" dirty="0"/>
              <a:t>A set of actions an agent can take</a:t>
            </a:r>
          </a:p>
          <a:p>
            <a:pPr lvl="1"/>
            <a:r>
              <a:rPr lang="en-US" dirty="0"/>
              <a:t>Buttons on the controller (jump, etc.)</a:t>
            </a:r>
          </a:p>
          <a:p>
            <a:endParaRPr lang="en-US" dirty="0"/>
          </a:p>
          <a:p>
            <a:r>
              <a:rPr lang="en-US" dirty="0"/>
              <a:t>A set of ways to observe the environment</a:t>
            </a:r>
          </a:p>
          <a:p>
            <a:pPr lvl="1"/>
            <a:r>
              <a:rPr lang="en-US" dirty="0"/>
              <a:t>Depends. What are the options here?</a:t>
            </a:r>
          </a:p>
        </p:txBody>
      </p:sp>
      <p:pic>
        <p:nvPicPr>
          <p:cNvPr id="2" name="Picture 2" descr="http://blog.mlive.com/manzero/2007/10/large_20071001-supermariobroslostlev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3" y="1561172"/>
            <a:ext cx="5740719" cy="40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4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Learning by Example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If I show you a bunch of examples of a new species of animal, you’ll know how to recognize that animal</a:t>
            </a:r>
          </a:p>
          <a:p>
            <a:endParaRPr lang="en-US" dirty="0"/>
          </a:p>
          <a:p>
            <a:r>
              <a:rPr lang="en-US" dirty="0"/>
              <a:t>I didn’t explicitly teach you anything, so how did you do it?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u="sng" dirty="0"/>
              <a:t>Supervised Learning</a:t>
            </a:r>
            <a:r>
              <a:rPr lang="en-US" dirty="0"/>
              <a:t> because a supervisor (teacher, etc.) is telling you the answer to many examples</a:t>
            </a:r>
          </a:p>
          <a:p>
            <a:endParaRPr lang="en-US" dirty="0"/>
          </a:p>
          <a:p>
            <a:r>
              <a:rPr lang="en-US" dirty="0"/>
              <a:t>Then, hopefully you can perform the task independently afterward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Learning by Example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b="1" u="sng" dirty="0"/>
              <a:t>Supervised Learning</a:t>
            </a:r>
            <a:r>
              <a:rPr lang="en-US" dirty="0"/>
              <a:t> because a supervisor (teacher, etc.) is telling you the answer to many examples</a:t>
            </a:r>
          </a:p>
          <a:p>
            <a:endParaRPr lang="en-US" dirty="0"/>
          </a:p>
          <a:p>
            <a:r>
              <a:rPr lang="en-US" dirty="0"/>
              <a:t>For supervised learning, we will need:</a:t>
            </a:r>
          </a:p>
          <a:p>
            <a:pPr lvl="1"/>
            <a:r>
              <a:rPr lang="en-US" dirty="0"/>
              <a:t>Many examples with the correct answer!</a:t>
            </a:r>
          </a:p>
          <a:p>
            <a:pPr lvl="1"/>
            <a:r>
              <a:rPr lang="en-US" dirty="0"/>
              <a:t>A set of characteristics to look for in each example</a:t>
            </a:r>
          </a:p>
          <a:p>
            <a:pPr lvl="2"/>
            <a:r>
              <a:rPr lang="en-US" dirty="0"/>
              <a:t>E.g., looking at cardinals, we notice the male cardinals are red and the females are </a:t>
            </a:r>
            <a:r>
              <a:rPr lang="en-US" dirty="0" err="1"/>
              <a:t>green’ish</a:t>
            </a:r>
            <a:endParaRPr lang="en-US" dirty="0"/>
          </a:p>
          <a:p>
            <a:pPr lvl="2"/>
            <a:r>
              <a:rPr lang="en-US" dirty="0"/>
              <a:t>We call these </a:t>
            </a:r>
            <a:r>
              <a:rPr lang="en-US" b="1" u="sng" dirty="0"/>
              <a:t>features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9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3035</TotalTime>
  <Words>3720</Words>
  <Application>Microsoft Macintosh PowerPoint</Application>
  <PresentationFormat>Widescreen</PresentationFormat>
  <Paragraphs>1231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Calisto MT</vt:lpstr>
      <vt:lpstr>Trebuchet MS</vt:lpstr>
      <vt:lpstr>Wingdings</vt:lpstr>
      <vt:lpstr>Wingdings 2</vt:lpstr>
      <vt:lpstr>Slate</vt:lpstr>
      <vt:lpstr>CS4710: Artificial Intelligence Intro to Machine Learning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Example: Predicting Grades</vt:lpstr>
      <vt:lpstr>PowerPoint Presentation</vt:lpstr>
      <vt:lpstr>Example: Predicting Grades</vt:lpstr>
      <vt:lpstr>Decision Tree Induction</vt:lpstr>
      <vt:lpstr>PowerPoint Presentation</vt:lpstr>
      <vt:lpstr>Example Decision Tree</vt:lpstr>
      <vt:lpstr>PowerPoint Presentation</vt:lpstr>
      <vt:lpstr>Similar Example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Decision Tree Induction</vt:lpstr>
      <vt:lpstr>ID3 Algorithm</vt:lpstr>
      <vt:lpstr>ID3 Algorithm: Which Attribute Best?</vt:lpstr>
      <vt:lpstr>ID3 Algorithm: Entropy</vt:lpstr>
      <vt:lpstr>Entropy: Information Theory</vt:lpstr>
      <vt:lpstr>Information Gain</vt:lpstr>
      <vt:lpstr>Which Attribute Better? </vt:lpstr>
      <vt:lpstr>Which Attribute Better? </vt:lpstr>
      <vt:lpstr>PowerPoint Presentation</vt:lpstr>
      <vt:lpstr>Thinking of ID3 as Space-Search </vt:lpstr>
      <vt:lpstr>ID3 is Biased! </vt:lpstr>
      <vt:lpstr>ID3: Why Preference for Shorter Hypothesis? </vt:lpstr>
      <vt:lpstr>ID3: Overfitting </vt:lpstr>
      <vt:lpstr>Defining Overfitting </vt:lpstr>
      <vt:lpstr>Defining Overfitting </vt:lpstr>
      <vt:lpstr>Avoiding Overfitting </vt:lpstr>
      <vt:lpstr>Post-Pruning to fight Overfitting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Microsoft Office User</cp:lastModifiedBy>
  <cp:revision>238</cp:revision>
  <dcterms:created xsi:type="dcterms:W3CDTF">2014-12-16T15:21:56Z</dcterms:created>
  <dcterms:modified xsi:type="dcterms:W3CDTF">2021-04-29T16:37:56Z</dcterms:modified>
</cp:coreProperties>
</file>