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6" r:id="rId1"/>
  </p:sldMasterIdLst>
  <p:notesMasterIdLst>
    <p:notesMasterId r:id="rId50"/>
  </p:notesMasterIdLst>
  <p:handoutMasterIdLst>
    <p:handoutMasterId r:id="rId51"/>
  </p:handoutMasterIdLst>
  <p:sldIdLst>
    <p:sldId id="503" r:id="rId2"/>
    <p:sldId id="481" r:id="rId3"/>
    <p:sldId id="576" r:id="rId4"/>
    <p:sldId id="577" r:id="rId5"/>
    <p:sldId id="483" r:id="rId6"/>
    <p:sldId id="541" r:id="rId7"/>
    <p:sldId id="531" r:id="rId8"/>
    <p:sldId id="546" r:id="rId9"/>
    <p:sldId id="547" r:id="rId10"/>
    <p:sldId id="578" r:id="rId11"/>
    <p:sldId id="484" r:id="rId12"/>
    <p:sldId id="542" r:id="rId13"/>
    <p:sldId id="485" r:id="rId14"/>
    <p:sldId id="486" r:id="rId15"/>
    <p:sldId id="543" r:id="rId16"/>
    <p:sldId id="532" r:id="rId17"/>
    <p:sldId id="533" r:id="rId18"/>
    <p:sldId id="544" r:id="rId19"/>
    <p:sldId id="534" r:id="rId20"/>
    <p:sldId id="545" r:id="rId21"/>
    <p:sldId id="487" r:id="rId22"/>
    <p:sldId id="488" r:id="rId23"/>
    <p:sldId id="489" r:id="rId24"/>
    <p:sldId id="535" r:id="rId25"/>
    <p:sldId id="536" r:id="rId26"/>
    <p:sldId id="537" r:id="rId27"/>
    <p:sldId id="437" r:id="rId28"/>
    <p:sldId id="463" r:id="rId29"/>
    <p:sldId id="464" r:id="rId30"/>
    <p:sldId id="465" r:id="rId31"/>
    <p:sldId id="466" r:id="rId32"/>
    <p:sldId id="467" r:id="rId33"/>
    <p:sldId id="468" r:id="rId34"/>
    <p:sldId id="563" r:id="rId35"/>
    <p:sldId id="469" r:id="rId36"/>
    <p:sldId id="470" r:id="rId37"/>
    <p:sldId id="471" r:id="rId38"/>
    <p:sldId id="472" r:id="rId39"/>
    <p:sldId id="473" r:id="rId40"/>
    <p:sldId id="575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579" r:id="rId49"/>
  </p:sldIdLst>
  <p:sldSz cx="12192000" cy="6858000"/>
  <p:notesSz cx="7315200" cy="9601200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93"/>
    <p:restoredTop sz="94702"/>
  </p:normalViewPr>
  <p:slideViewPr>
    <p:cSldViewPr>
      <p:cViewPr varScale="1">
        <p:scale>
          <a:sx n="152" d="100"/>
          <a:sy n="152" d="100"/>
        </p:scale>
        <p:origin x="9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4350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1EBAA-582F-4282-93EE-6753869161DF}" type="slidenum">
              <a:rPr lang="en-GB"/>
              <a:pPr/>
              <a:t>41</a:t>
            </a:fld>
            <a:endParaRPr lang="en-GB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5571"/>
            <a:ext cx="5364480" cy="4040505"/>
          </a:xfrm>
          <a:noFill/>
          <a:ln/>
        </p:spPr>
        <p:txBody>
          <a:bodyPr lIns="95641" tIns="46981" rIns="95641" bIns="46981"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0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9D343-BD19-423F-A64E-03FD813D811C}" type="slidenum">
              <a:rPr lang="en-GB"/>
              <a:pPr/>
              <a:t>42</a:t>
            </a:fld>
            <a:endParaRPr lang="en-GB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5571"/>
            <a:ext cx="5364480" cy="4040505"/>
          </a:xfrm>
          <a:noFill/>
          <a:ln/>
        </p:spPr>
        <p:txBody>
          <a:bodyPr lIns="95641" tIns="46981" rIns="95641" bIns="46981"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9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25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8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2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mulated_annealing#mediaviewer/File:Hill_Climbing_with_Simulated_Annealing.gif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Local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different kind of search problem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5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0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Annealing is the process used to temper or harden metals and glass by heating them to a high temperature and then gradually cooling them, thus allowing the material to reach a low-energy crystalline state.</a:t>
            </a:r>
          </a:p>
          <a:p>
            <a:endParaRPr lang="en-US" dirty="0"/>
          </a:p>
          <a:p>
            <a:r>
              <a:rPr lang="en-US" dirty="0"/>
              <a:t>Simulated annealing is just a search algorithm motivated by this idea.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Idea!</a:t>
            </a:r>
          </a:p>
          <a:p>
            <a:endParaRPr lang="en-US" dirty="0"/>
          </a:p>
          <a:p>
            <a:r>
              <a:rPr lang="en-US" dirty="0"/>
              <a:t>What if system has a ‘temperature‘</a:t>
            </a:r>
          </a:p>
          <a:p>
            <a:endParaRPr lang="en-US" dirty="0"/>
          </a:p>
          <a:p>
            <a:r>
              <a:rPr lang="en-US" dirty="0"/>
              <a:t>At high temps, system explores much more, but at low temps, is more conservative (closer to hill-climbing)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1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94100" indent="-457200">
              <a:buAutoNum type="arabicPeriod"/>
            </a:pPr>
            <a:r>
              <a:rPr lang="en-US" dirty="0"/>
              <a:t>Choose random initial state, high initial temperature, and cooling rate</a:t>
            </a:r>
          </a:p>
          <a:p>
            <a:pPr marL="494100" indent="-457200">
              <a:buAutoNum type="arabicPeriod"/>
            </a:pPr>
            <a:r>
              <a:rPr lang="en-US" dirty="0"/>
              <a:t>Choose random neighbor state</a:t>
            </a:r>
          </a:p>
          <a:p>
            <a:pPr marL="494100" indent="-457200">
              <a:buAutoNum type="arabicPeriod"/>
            </a:pPr>
            <a:r>
              <a:rPr lang="en-US" dirty="0"/>
              <a:t>Randomly decide whether to move to neighbor based on temperature</a:t>
            </a:r>
          </a:p>
          <a:p>
            <a:pPr marL="871200" lvl="1" indent="-457200">
              <a:buAutoNum type="arabicPeriod"/>
            </a:pPr>
            <a:r>
              <a:rPr lang="en-US" dirty="0"/>
              <a:t>Better neighbors have higher probability of being moved to. More detail later.</a:t>
            </a:r>
          </a:p>
          <a:p>
            <a:pPr marL="494100" indent="-457200">
              <a:buAutoNum type="arabicPeriod"/>
            </a:pPr>
            <a:r>
              <a:rPr lang="en-US" dirty="0"/>
              <a:t>Reduce temperature</a:t>
            </a:r>
          </a:p>
          <a:p>
            <a:pPr marL="494100" indent="-457200">
              <a:buAutoNum type="arabicPeriod"/>
            </a:pPr>
            <a:r>
              <a:rPr lang="en-US" dirty="0"/>
              <a:t>Repeat steps 2-5 until cooled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1" y="1668880"/>
            <a:ext cx="8210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9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8326" y="2667000"/>
            <a:ext cx="4284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Animation (Wikipedia):</a:t>
            </a:r>
          </a:p>
          <a:p>
            <a:r>
              <a:rPr lang="en-US" dirty="0">
                <a:hlinkClick r:id="rId2"/>
              </a:rPr>
              <a:t>Simulated Annealing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2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Annealing: Probability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527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Requirements:</a:t>
            </a:r>
          </a:p>
          <a:p>
            <a:pPr marL="871200" lvl="1" indent="-457200"/>
            <a:endParaRPr lang="en-US" dirty="0"/>
          </a:p>
          <a:p>
            <a:pPr marL="871200" lvl="1" indent="-457200"/>
            <a:r>
              <a:rPr lang="en-US" dirty="0"/>
              <a:t>Needs to be a function of ΔE where:</a:t>
            </a:r>
          </a:p>
          <a:p>
            <a:pPr marL="1177200" lvl="2" indent="-457200"/>
            <a:r>
              <a:rPr lang="en-US" dirty="0"/>
              <a:t>ΔE = Val(</a:t>
            </a:r>
            <a:r>
              <a:rPr lang="en-US" dirty="0" err="1"/>
              <a:t>newState</a:t>
            </a:r>
            <a:r>
              <a:rPr lang="en-US" dirty="0"/>
              <a:t>) – Val(</a:t>
            </a:r>
            <a:r>
              <a:rPr lang="en-US" dirty="0" err="1"/>
              <a:t>curState</a:t>
            </a:r>
            <a:r>
              <a:rPr lang="en-US" dirty="0"/>
              <a:t>)</a:t>
            </a:r>
          </a:p>
          <a:p>
            <a:pPr marL="1177200" lvl="2" indent="-457200"/>
            <a:r>
              <a:rPr lang="en-US" dirty="0"/>
              <a:t>Needs to give higher probability of moving to higher jumps</a:t>
            </a:r>
          </a:p>
          <a:p>
            <a:pPr marL="1177200" lvl="2" indent="-457200"/>
            <a:endParaRPr lang="en-US" dirty="0"/>
          </a:p>
          <a:p>
            <a:pPr marL="871200" lvl="1" indent="-457200"/>
            <a:r>
              <a:rPr lang="en-US" dirty="0"/>
              <a:t>Needs to be a function of the temperature, which starts high and cools over time.</a:t>
            </a:r>
          </a:p>
          <a:p>
            <a:pPr marL="1177200" lvl="2" indent="-457200"/>
            <a:r>
              <a:rPr lang="en-US" dirty="0"/>
              <a:t>More likely to move to a worse state at higher temperatures.</a:t>
            </a:r>
          </a:p>
          <a:p>
            <a:pPr marL="1177200" lvl="2" indent="-457200"/>
            <a:r>
              <a:rPr lang="en-US" dirty="0"/>
              <a:t>As temp cools, becomes more conservative</a:t>
            </a:r>
          </a:p>
          <a:p>
            <a:pPr marL="871200" lvl="1" indent="-45720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7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Annealing: Sigmoid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527983"/>
          </a:xfrm>
        </p:spPr>
        <p:txBody>
          <a:bodyPr>
            <a:normAutofit/>
          </a:bodyPr>
          <a:lstStyle/>
          <a:p>
            <a:pPr marL="494100" indent="-457200"/>
            <a:endParaRPr lang="en-US" sz="3800" dirty="0"/>
          </a:p>
          <a:p>
            <a:pPr marL="494100" indent="-457200"/>
            <a:r>
              <a:rPr lang="en-US" sz="3800" dirty="0"/>
              <a:t>Y = 1 / (1 + e</a:t>
            </a:r>
            <a:r>
              <a:rPr lang="en-US" sz="3800" baseline="30000" dirty="0"/>
              <a:t>-X</a:t>
            </a:r>
            <a:r>
              <a:rPr lang="en-US" sz="3800" dirty="0"/>
              <a:t>)</a:t>
            </a:r>
          </a:p>
          <a:p>
            <a:pPr marL="494100" indent="-457200"/>
            <a:endParaRPr lang="en-US" sz="3800" dirty="0"/>
          </a:p>
          <a:p>
            <a:pPr marL="494100" indent="-457200"/>
            <a:r>
              <a:rPr lang="en-US" sz="3800" dirty="0"/>
              <a:t>First attempt:</a:t>
            </a:r>
          </a:p>
          <a:p>
            <a:pPr marL="871200" lvl="1" indent="-457200"/>
            <a:r>
              <a:rPr lang="en-US" sz="3600" dirty="0"/>
              <a:t>X = ΔE</a:t>
            </a:r>
          </a:p>
        </p:txBody>
      </p:sp>
      <p:pic>
        <p:nvPicPr>
          <p:cNvPr id="1028" name="Picture 4" descr="http://upload.wikimedia.org/wikipedia/commons/thumb/b/b5/SigmoidFunction.png/400px-Sigmoid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9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Annealing: Sigmoid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527983"/>
          </a:xfrm>
        </p:spPr>
        <p:txBody>
          <a:bodyPr>
            <a:normAutofit/>
          </a:bodyPr>
          <a:lstStyle/>
          <a:p>
            <a:pPr marL="494100" indent="-457200"/>
            <a:endParaRPr lang="en-US" sz="3800" dirty="0"/>
          </a:p>
          <a:p>
            <a:pPr marL="494100" indent="-457200"/>
            <a:r>
              <a:rPr lang="en-US" sz="3800" dirty="0"/>
              <a:t>Y = 1 / (1 + e</a:t>
            </a:r>
            <a:r>
              <a:rPr lang="en-US" sz="3800" baseline="30000" dirty="0"/>
              <a:t>-X</a:t>
            </a:r>
            <a:r>
              <a:rPr lang="en-US" sz="3800" dirty="0"/>
              <a:t>)</a:t>
            </a:r>
          </a:p>
          <a:p>
            <a:pPr marL="494100" indent="-457200"/>
            <a:endParaRPr lang="en-US" sz="3800" dirty="0"/>
          </a:p>
          <a:p>
            <a:pPr marL="494100" indent="-457200"/>
            <a:r>
              <a:rPr lang="en-US" sz="3800" dirty="0"/>
              <a:t>Second attempt:</a:t>
            </a:r>
          </a:p>
          <a:p>
            <a:pPr marL="871200" lvl="1" indent="-457200"/>
            <a:r>
              <a:rPr lang="en-US" sz="3600" dirty="0"/>
              <a:t>X = ΔE / T</a:t>
            </a:r>
          </a:p>
        </p:txBody>
      </p:sp>
      <p:pic>
        <p:nvPicPr>
          <p:cNvPr id="1028" name="Picture 4" descr="http://upload.wikimedia.org/wikipedia/commons/thumb/b/b5/SigmoidFunction.png/400px-Sigmoid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9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Annealing: Sigmoid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379508" cy="4527983"/>
          </a:xfrm>
        </p:spPr>
        <p:txBody>
          <a:bodyPr>
            <a:normAutofit/>
          </a:bodyPr>
          <a:lstStyle/>
          <a:p>
            <a:pPr marL="494100" indent="-457200"/>
            <a:r>
              <a:rPr lang="en-US" sz="3800" dirty="0"/>
              <a:t>Y = 1 / (1 + e</a:t>
            </a:r>
            <a:r>
              <a:rPr lang="en-US" sz="3800" baseline="30000" dirty="0"/>
              <a:t>-X</a:t>
            </a:r>
            <a:r>
              <a:rPr lang="en-US" sz="3800" dirty="0"/>
              <a:t>)</a:t>
            </a:r>
          </a:p>
          <a:p>
            <a:pPr marL="494100" indent="-457200"/>
            <a:endParaRPr lang="en-US" sz="3800" dirty="0"/>
          </a:p>
          <a:p>
            <a:pPr marL="494100" indent="-457200"/>
            <a:r>
              <a:rPr lang="en-US" sz="3800" dirty="0"/>
              <a:t>X = ΔE / T</a:t>
            </a:r>
          </a:p>
          <a:p>
            <a:pPr marL="494100" indent="-457200"/>
            <a:endParaRPr lang="en-US" sz="3800" dirty="0"/>
          </a:p>
          <a:p>
            <a:pPr marL="494100" indent="-457200"/>
            <a:r>
              <a:rPr lang="en-US" sz="3800" dirty="0"/>
              <a:t>How does ΔE affect P?</a:t>
            </a:r>
          </a:p>
          <a:p>
            <a:pPr marL="494100" indent="-457200"/>
            <a:r>
              <a:rPr lang="en-US" sz="3800" dirty="0"/>
              <a:t>How does T affect P?</a:t>
            </a:r>
          </a:p>
        </p:txBody>
      </p:sp>
      <p:pic>
        <p:nvPicPr>
          <p:cNvPr id="1028" name="Picture 4" descr="http://upload.wikimedia.org/wikipedia/commons/thumb/b/b5/SigmoidFunction.png/400px-Sigmoid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2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Classical Search Vs. Local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981200"/>
            <a:ext cx="3810000" cy="4495800"/>
          </a:xfrm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dirty="0"/>
              <a:t>Classical Search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Observable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Deterministic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Known Environment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Solution of sequence of actions</a:t>
            </a:r>
          </a:p>
          <a:p>
            <a:pPr eaLnBrk="1" hangingPunct="1"/>
            <a:endParaRPr lang="en-US" dirty="0"/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017712"/>
            <a:ext cx="4230688" cy="4611687"/>
          </a:xfrm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sz="2400" dirty="0"/>
              <a:t>Local Search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All that matters is the solution state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Don’t care about solution path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Impossible to search whole space (too large)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Often continuous search space</a:t>
            </a:r>
          </a:p>
        </p:txBody>
      </p:sp>
    </p:spTree>
    <p:extLst>
      <p:ext uri="{BB962C8B-B14F-4D97-AF65-F5344CB8AC3E}">
        <p14:creationId xmlns:p14="http://schemas.microsoft.com/office/powerpoint/2010/main" val="273714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1" y="1668880"/>
            <a:ext cx="8210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6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Cooling 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silver bullet</a:t>
            </a:r>
          </a:p>
          <a:p>
            <a:endParaRPr lang="en-US" dirty="0"/>
          </a:p>
          <a:p>
            <a:r>
              <a:rPr lang="en-US" dirty="0"/>
              <a:t>Generally, high temperature and low cooling rate are best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26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Annealing: 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deal with arbitrary systems and cost functions</a:t>
            </a:r>
          </a:p>
          <a:p>
            <a:endParaRPr lang="en-US" dirty="0"/>
          </a:p>
          <a:p>
            <a:r>
              <a:rPr lang="en-US" dirty="0"/>
              <a:t>Is relatively easy to code, even for complex problems</a:t>
            </a:r>
          </a:p>
          <a:p>
            <a:endParaRPr lang="en-US" dirty="0"/>
          </a:p>
          <a:p>
            <a:r>
              <a:rPr lang="en-US" dirty="0"/>
              <a:t>Generally gives good solutions</a:t>
            </a:r>
          </a:p>
          <a:p>
            <a:endParaRPr lang="en-US" dirty="0"/>
          </a:p>
          <a:p>
            <a:r>
              <a:rPr lang="en-US" dirty="0"/>
              <a:t>Optimal? No! But often will return optimal solution in practice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0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Annealing: Complexity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O(1) Time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r>
              <a:rPr lang="en-US" dirty="0"/>
              <a:t>O(1) Space</a:t>
            </a:r>
          </a:p>
          <a:p>
            <a:pPr lvl="1"/>
            <a:r>
              <a:rPr lang="en-US" dirty="0"/>
              <a:t>Why?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39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Annealing: TSP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all know the Traveling Salesperson Problem. </a:t>
            </a:r>
          </a:p>
          <a:p>
            <a:endParaRPr lang="en-US" dirty="0"/>
          </a:p>
          <a:p>
            <a:r>
              <a:rPr lang="en-US" dirty="0"/>
              <a:t>This problem is NP-Complete</a:t>
            </a:r>
          </a:p>
          <a:p>
            <a:endParaRPr lang="en-US" dirty="0"/>
          </a:p>
          <a:p>
            <a:r>
              <a:rPr lang="en-US" dirty="0"/>
              <a:t>…but we can use SA to find very good solutions (not always optimal though).</a:t>
            </a:r>
          </a:p>
          <a:p>
            <a:endParaRPr lang="en-US" dirty="0"/>
          </a:p>
          <a:p>
            <a:r>
              <a:rPr lang="en-US" dirty="0"/>
              <a:t>How would we do this?</a:t>
            </a:r>
          </a:p>
        </p:txBody>
      </p:sp>
      <p:pic>
        <p:nvPicPr>
          <p:cNvPr id="2050" name="Picture 2" descr="http://www.dugdug.com/wp-content/uploads/2013/08/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8492"/>
            <a:ext cx="6102232" cy="32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98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Annealing: TSP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6" y="1884849"/>
            <a:ext cx="10353762" cy="4058751"/>
          </a:xfrm>
        </p:spPr>
        <p:txBody>
          <a:bodyPr/>
          <a:lstStyle/>
          <a:p>
            <a:r>
              <a:rPr lang="en-US" dirty="0"/>
              <a:t>Choose a random tour (i.e., a random order for the cities)</a:t>
            </a:r>
          </a:p>
          <a:p>
            <a:r>
              <a:rPr lang="en-US" dirty="0"/>
              <a:t>Pick a new candidate tour by finding a random neighbor tour (how to find this?)</a:t>
            </a:r>
          </a:p>
          <a:p>
            <a:r>
              <a:rPr lang="en-US" dirty="0"/>
              <a:t>Use sigmoid function to determine if you will follow that path or not</a:t>
            </a:r>
          </a:p>
          <a:p>
            <a:pPr lvl="1"/>
            <a:r>
              <a:rPr lang="en-US" dirty="0"/>
              <a:t>Function of temperature and difference in costs of tours</a:t>
            </a:r>
          </a:p>
          <a:p>
            <a:r>
              <a:rPr lang="en-US" dirty="0"/>
              <a:t>Keep track of best tour seen so far</a:t>
            </a:r>
          </a:p>
          <a:p>
            <a:r>
              <a:rPr lang="en-US" dirty="0"/>
              <a:t>Cool the temperature a bit</a:t>
            </a:r>
          </a:p>
          <a:p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Return best tour found at any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34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6134100"/>
            <a:ext cx="10353762" cy="7239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From: http://toddwschneider.com/posts/traveling-salesman-with-simulated-annealing-r-and-shiny/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382"/>
            <a:ext cx="6400800" cy="59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5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9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General Scheme of GAs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057400"/>
            <a:ext cx="64674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26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Pseudo-code for typical GA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777240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08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Search: Characteristics/Advantages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744551"/>
          </a:xfrm>
        </p:spPr>
        <p:txBody>
          <a:bodyPr/>
          <a:lstStyle/>
          <a:p>
            <a:r>
              <a:rPr lang="en-US" dirty="0"/>
              <a:t>Sometimes continuous search space (though not always)</a:t>
            </a:r>
          </a:p>
          <a:p>
            <a:endParaRPr lang="en-US" dirty="0"/>
          </a:p>
          <a:p>
            <a:r>
              <a:rPr lang="en-US" dirty="0"/>
              <a:t>Concept of ‘neighboring’ solution states</a:t>
            </a:r>
          </a:p>
          <a:p>
            <a:endParaRPr lang="en-US" dirty="0"/>
          </a:p>
          <a:p>
            <a:r>
              <a:rPr lang="en-US" dirty="0"/>
              <a:t>Very Little Memory</a:t>
            </a:r>
          </a:p>
          <a:p>
            <a:pPr lvl="1"/>
            <a:r>
              <a:rPr lang="en-US" dirty="0"/>
              <a:t>Usually Constant</a:t>
            </a:r>
          </a:p>
          <a:p>
            <a:pPr lvl="1"/>
            <a:endParaRPr lang="en-US" dirty="0"/>
          </a:p>
          <a:p>
            <a:r>
              <a:rPr lang="en-US" dirty="0"/>
              <a:t>Can often find reasonable solutions in infinite (continuous) state spaces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98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Representations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GB" sz="2400" dirty="0"/>
              <a:t>Candidate solutions (</a:t>
            </a:r>
            <a:r>
              <a:rPr lang="en-GB" sz="2400" dirty="0">
                <a:solidFill>
                  <a:srgbClr val="FF0000"/>
                </a:solidFill>
              </a:rPr>
              <a:t>individuals</a:t>
            </a:r>
            <a:r>
              <a:rPr lang="en-GB" sz="2400" dirty="0"/>
              <a:t>) exist in </a:t>
            </a:r>
            <a:r>
              <a:rPr lang="en-GB" sz="2400" i="1" dirty="0"/>
              <a:t>phenotype </a:t>
            </a:r>
            <a:r>
              <a:rPr lang="en-GB" sz="2400" dirty="0"/>
              <a:t> space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dirty="0"/>
              <a:t>They are encoded in </a:t>
            </a:r>
            <a:r>
              <a:rPr lang="en-GB" sz="2400" dirty="0">
                <a:solidFill>
                  <a:srgbClr val="FF0000"/>
                </a:solidFill>
              </a:rPr>
              <a:t>chromosomes</a:t>
            </a:r>
            <a:r>
              <a:rPr lang="en-GB" sz="2400" dirty="0"/>
              <a:t>, which exist in </a:t>
            </a:r>
            <a:r>
              <a:rPr lang="en-GB" sz="2400" i="1" dirty="0"/>
              <a:t>genotype</a:t>
            </a:r>
            <a:r>
              <a:rPr lang="en-GB" sz="2400" dirty="0"/>
              <a:t>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dirty="0"/>
              <a:t>Encoding : phenotype=&gt; genotype 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dirty="0"/>
              <a:t>Decoding : genotype=&gt; phenotype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dirty="0"/>
              <a:t>Chromosomes contain </a:t>
            </a:r>
            <a:r>
              <a:rPr lang="en-GB" sz="2400" dirty="0">
                <a:solidFill>
                  <a:srgbClr val="FF0000"/>
                </a:solidFill>
              </a:rPr>
              <a:t>genes</a:t>
            </a:r>
            <a:r>
              <a:rPr lang="en-GB" sz="2400" dirty="0"/>
              <a:t>, which are in (usually fixed) positions called </a:t>
            </a:r>
            <a:r>
              <a:rPr lang="en-GB" sz="2400" dirty="0">
                <a:solidFill>
                  <a:srgbClr val="FF0000"/>
                </a:solidFill>
              </a:rPr>
              <a:t>loci</a:t>
            </a:r>
            <a:r>
              <a:rPr lang="en-GB" sz="2400" dirty="0"/>
              <a:t> (sing. locus) and have a value (</a:t>
            </a:r>
            <a:r>
              <a:rPr lang="en-GB" sz="2400" dirty="0">
                <a:solidFill>
                  <a:srgbClr val="FF0000"/>
                </a:solidFill>
              </a:rPr>
              <a:t>allele</a:t>
            </a:r>
            <a:r>
              <a:rPr lang="en-GB" sz="2400" dirty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dirty="0"/>
              <a:t>In order to find the global optimum, every feasible solution must be represented in genotype space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2400" b="1" dirty="0"/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2400" b="1" dirty="0"/>
              <a:t>Short version: You must be able to represent ALL solutions to the problem simply (say…as a string)</a:t>
            </a:r>
          </a:p>
        </p:txBody>
      </p:sp>
    </p:spTree>
    <p:extLst>
      <p:ext uri="{BB962C8B-B14F-4D97-AF65-F5344CB8AC3E}">
        <p14:creationId xmlns:p14="http://schemas.microsoft.com/office/powerpoint/2010/main" val="852017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Evaluation (Fitness)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973151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/>
              <a:t>Represents the requirements that the population should adapt to</a:t>
            </a:r>
          </a:p>
          <a:p>
            <a:pPr eaLnBrk="1" hangingPunct="1"/>
            <a:r>
              <a:rPr lang="en-GB" sz="2400" dirty="0"/>
              <a:t>a.k.a. </a:t>
            </a:r>
            <a:r>
              <a:rPr lang="en-GB" sz="2400" i="1" dirty="0"/>
              <a:t>quality</a:t>
            </a:r>
            <a:r>
              <a:rPr lang="en-GB" sz="2400" dirty="0"/>
              <a:t> function or </a:t>
            </a:r>
            <a:r>
              <a:rPr lang="en-GB" sz="2400" i="1" dirty="0"/>
              <a:t>objective</a:t>
            </a:r>
            <a:r>
              <a:rPr lang="en-GB" sz="2400" dirty="0"/>
              <a:t> function</a:t>
            </a:r>
          </a:p>
          <a:p>
            <a:pPr eaLnBrk="1" hangingPunct="1"/>
            <a:r>
              <a:rPr lang="en-GB" sz="2400" dirty="0"/>
              <a:t>Assigns a single real-valued fitness to each phenotype which forms the basis for selection</a:t>
            </a:r>
          </a:p>
          <a:p>
            <a:pPr lvl="1" eaLnBrk="1" hangingPunct="1"/>
            <a:r>
              <a:rPr lang="en-GB" dirty="0"/>
              <a:t>So the more discrimination (different values) the better</a:t>
            </a:r>
          </a:p>
          <a:p>
            <a:pPr eaLnBrk="1" hangingPunct="1"/>
            <a:r>
              <a:rPr lang="en-GB" sz="2400" dirty="0"/>
              <a:t>Typically we talk about fitness being maximised</a:t>
            </a:r>
          </a:p>
          <a:p>
            <a:pPr lvl="1" eaLnBrk="1" hangingPunct="1"/>
            <a:r>
              <a:rPr lang="en-GB" dirty="0"/>
              <a:t>Some problems may be best posed as minimisation problems, but conversion is trivial</a:t>
            </a:r>
          </a:p>
          <a:p>
            <a:endParaRPr lang="en-GB" dirty="0"/>
          </a:p>
          <a:p>
            <a:r>
              <a:rPr lang="en-GB" b="1" dirty="0"/>
              <a:t>Short version: fitness function evaluates HOW GOOD a solution you’ve seen solves the given problem. Higher values mean the solution is closer to optimal.</a:t>
            </a:r>
          </a:p>
        </p:txBody>
      </p:sp>
    </p:spTree>
    <p:extLst>
      <p:ext uri="{BB962C8B-B14F-4D97-AF65-F5344CB8AC3E}">
        <p14:creationId xmlns:p14="http://schemas.microsoft.com/office/powerpoint/2010/main" val="1983677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Population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20751"/>
          </a:xfrm>
        </p:spPr>
        <p:txBody>
          <a:bodyPr/>
          <a:lstStyle/>
          <a:p>
            <a:pPr eaLnBrk="1" hangingPunct="1"/>
            <a:r>
              <a:rPr lang="en-GB" sz="2400" dirty="0"/>
              <a:t>Holds (representations of) possible solutions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Usually has a fixed size and is a </a:t>
            </a:r>
            <a:r>
              <a:rPr lang="en-GB" sz="2400" i="1" dirty="0"/>
              <a:t>multi-set</a:t>
            </a:r>
            <a:r>
              <a:rPr lang="en-GB" sz="2400" dirty="0"/>
              <a:t> of genotypes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Selection operators usually take whole population into account i.e.</a:t>
            </a:r>
            <a:r>
              <a:rPr lang="en-US" sz="2400" dirty="0"/>
              <a:t>,</a:t>
            </a:r>
            <a:r>
              <a:rPr lang="en-GB" sz="2400" dirty="0"/>
              <a:t> reproductive probabilities are </a:t>
            </a:r>
            <a:r>
              <a:rPr lang="en-GB" sz="2400" i="1" dirty="0"/>
              <a:t>relative</a:t>
            </a:r>
            <a:r>
              <a:rPr lang="en-GB" sz="2400" dirty="0"/>
              <a:t> to </a:t>
            </a:r>
            <a:r>
              <a:rPr lang="en-GB" sz="2400" i="1" dirty="0"/>
              <a:t>current</a:t>
            </a:r>
            <a:r>
              <a:rPr lang="en-GB" sz="2400" dirty="0"/>
              <a:t> generation</a:t>
            </a:r>
          </a:p>
          <a:p>
            <a:pPr eaLnBrk="1" hangingPunct="1"/>
            <a:endParaRPr lang="en-GB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GB" sz="2400" dirty="0">
                <a:solidFill>
                  <a:srgbClr val="FF0000"/>
                </a:solidFill>
              </a:rPr>
              <a:t>Diversity</a:t>
            </a:r>
            <a:r>
              <a:rPr lang="en-GB" sz="2400" dirty="0"/>
              <a:t>  of a population refers to the number of different </a:t>
            </a:r>
            <a:r>
              <a:rPr lang="en-GB" sz="2400" dirty="0" err="1"/>
              <a:t>fitnesses</a:t>
            </a:r>
            <a:r>
              <a:rPr lang="en-GB" sz="2400" dirty="0"/>
              <a:t> / phenotypes / genotypes present (note not the same thing)</a:t>
            </a:r>
          </a:p>
        </p:txBody>
      </p:sp>
    </p:spTree>
    <p:extLst>
      <p:ext uri="{BB962C8B-B14F-4D97-AF65-F5344CB8AC3E}">
        <p14:creationId xmlns:p14="http://schemas.microsoft.com/office/powerpoint/2010/main" val="4125957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Parent Selection Mechanism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/>
              <a:t>Assigns variable probabilities of individuals acting as parents depending on their </a:t>
            </a:r>
            <a:r>
              <a:rPr lang="en-GB" sz="2400" dirty="0" err="1"/>
              <a:t>fitnesses</a:t>
            </a:r>
            <a:endParaRPr lang="en-GB" sz="2400" dirty="0"/>
          </a:p>
          <a:p>
            <a:pPr eaLnBrk="1" hangingPunct="1"/>
            <a:r>
              <a:rPr lang="en-GB" sz="2400" dirty="0"/>
              <a:t>Usually probabilistic</a:t>
            </a:r>
          </a:p>
          <a:p>
            <a:pPr lvl="1" eaLnBrk="1" hangingPunct="1"/>
            <a:r>
              <a:rPr lang="en-GB" dirty="0"/>
              <a:t>high quality solutions more likely to become parents than low quality</a:t>
            </a:r>
          </a:p>
          <a:p>
            <a:pPr lvl="1" eaLnBrk="1" hangingPunct="1"/>
            <a:r>
              <a:rPr lang="en-GB" dirty="0"/>
              <a:t>but not guaranteed</a:t>
            </a:r>
          </a:p>
          <a:p>
            <a:pPr lvl="1" eaLnBrk="1" hangingPunct="1"/>
            <a:r>
              <a:rPr lang="en-US" dirty="0"/>
              <a:t>even</a:t>
            </a:r>
            <a:r>
              <a:rPr lang="en-GB" dirty="0"/>
              <a:t> worst in current population usually has non-zero probability of becoming a parent</a:t>
            </a:r>
          </a:p>
          <a:p>
            <a:pPr eaLnBrk="1" hangingPunct="1"/>
            <a:r>
              <a:rPr lang="en-GB" sz="2400" dirty="0"/>
              <a:t>This </a:t>
            </a:r>
            <a:r>
              <a:rPr lang="en-GB" sz="2400" i="1" dirty="0"/>
              <a:t>stochastic</a:t>
            </a:r>
            <a:r>
              <a:rPr lang="en-GB" sz="2400" dirty="0"/>
              <a:t> nature can aid escape from local optima</a:t>
            </a:r>
          </a:p>
          <a:p>
            <a:pPr lvl="1"/>
            <a:r>
              <a:rPr lang="en-GB" sz="2100" dirty="0"/>
              <a:t>What does this mean?? You should understand this idea. Only matters when search space is VERY large, otherwise we could just exhaustively search all possible offspring and return max fitness</a:t>
            </a:r>
          </a:p>
        </p:txBody>
      </p:sp>
    </p:spTree>
    <p:extLst>
      <p:ext uri="{BB962C8B-B14F-4D97-AF65-F5344CB8AC3E}">
        <p14:creationId xmlns:p14="http://schemas.microsoft.com/office/powerpoint/2010/main" val="3551671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Parent Selection Mechanism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5334605" cy="48969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Use our friend, the sigmoid function.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How would this work?</a:t>
            </a:r>
          </a:p>
          <a:p>
            <a:pPr lvl="1"/>
            <a:r>
              <a:rPr lang="en-GB" sz="1900" dirty="0"/>
              <a:t>Need to map fitness quality onto the x-axis so that good solutions have high probabilities of being chosen as parents.</a:t>
            </a:r>
          </a:p>
          <a:p>
            <a:pPr lvl="1"/>
            <a:endParaRPr lang="en-GB" sz="1900" dirty="0"/>
          </a:p>
          <a:p>
            <a:pPr lvl="1"/>
            <a:r>
              <a:rPr lang="en-GB" sz="1900" dirty="0"/>
              <a:t>Then, flip some coins to see which parents get selected.</a:t>
            </a:r>
          </a:p>
        </p:txBody>
      </p:sp>
      <p:pic>
        <p:nvPicPr>
          <p:cNvPr id="4" name="Picture 4" descr="http://upload.wikimedia.org/wikipedia/commons/thumb/b/b5/SigmoidFunction.png/400px-Sigmoid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19311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10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Variation Operators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Role is to generate new candidate solutions 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Usually divided into two types according to their </a:t>
            </a:r>
            <a:r>
              <a:rPr lang="en-GB" sz="2400" dirty="0" err="1">
                <a:solidFill>
                  <a:srgbClr val="FF0000"/>
                </a:solidFill>
              </a:rPr>
              <a:t>arity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(number of inputs):</a:t>
            </a:r>
          </a:p>
          <a:p>
            <a:pPr lvl="1" eaLnBrk="1" hangingPunct="1"/>
            <a:r>
              <a:rPr lang="en-GB" sz="2000" dirty="0" err="1"/>
              <a:t>Arity</a:t>
            </a:r>
            <a:r>
              <a:rPr lang="en-GB" sz="2000" dirty="0"/>
              <a:t> 1 : mutation operators</a:t>
            </a:r>
          </a:p>
          <a:p>
            <a:pPr lvl="1" eaLnBrk="1" hangingPunct="1"/>
            <a:r>
              <a:rPr lang="en-GB" sz="2000" dirty="0" err="1"/>
              <a:t>Arity</a:t>
            </a:r>
            <a:r>
              <a:rPr lang="en-GB" sz="2000" dirty="0"/>
              <a:t> &gt;1 : Recombination operators</a:t>
            </a:r>
          </a:p>
          <a:p>
            <a:pPr lvl="1" eaLnBrk="1" hangingPunct="1"/>
            <a:r>
              <a:rPr lang="en-GB" sz="2000" dirty="0" err="1"/>
              <a:t>Arity</a:t>
            </a:r>
            <a:r>
              <a:rPr lang="en-GB" sz="2000" dirty="0"/>
              <a:t> = 2 typically called </a:t>
            </a:r>
            <a:r>
              <a:rPr lang="en-GB" sz="2000" dirty="0">
                <a:solidFill>
                  <a:srgbClr val="FF0000"/>
                </a:solidFill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1751090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Mutation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20751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/>
              <a:t>Acts on one genotype and delivers another</a:t>
            </a:r>
          </a:p>
          <a:p>
            <a:pPr eaLnBrk="1" hangingPunct="1"/>
            <a:r>
              <a:rPr lang="en-GB" sz="2400" dirty="0"/>
              <a:t>Element of randomness is essential and differentiates it from other unary heuristic operators</a:t>
            </a:r>
          </a:p>
          <a:p>
            <a:pPr eaLnBrk="1" hangingPunct="1"/>
            <a:r>
              <a:rPr lang="en-GB" sz="2400" dirty="0"/>
              <a:t>Importance ascribed  depends on representation and dialect:</a:t>
            </a:r>
          </a:p>
          <a:p>
            <a:pPr lvl="1" eaLnBrk="1" hangingPunct="1"/>
            <a:r>
              <a:rPr lang="en-GB" sz="2000" dirty="0"/>
              <a:t>Binary GAs – background operator responsible for preserving and introducing diversity</a:t>
            </a:r>
          </a:p>
          <a:p>
            <a:pPr lvl="1" eaLnBrk="1" hangingPunct="1"/>
            <a:r>
              <a:rPr lang="en-GB" sz="2000" dirty="0"/>
              <a:t>EP for FSM’s/ continuous variables – only search operator</a:t>
            </a:r>
            <a:endParaRPr lang="en-US" sz="2000" dirty="0"/>
          </a:p>
          <a:p>
            <a:pPr lvl="1" eaLnBrk="1" hangingPunct="1"/>
            <a:r>
              <a:rPr lang="en-US" sz="2000" dirty="0"/>
              <a:t>GP </a:t>
            </a:r>
            <a:r>
              <a:rPr lang="en-GB" sz="2000" dirty="0"/>
              <a:t>–</a:t>
            </a:r>
            <a:r>
              <a:rPr lang="en-US" sz="2000" dirty="0"/>
              <a:t> hardly used</a:t>
            </a:r>
            <a:endParaRPr lang="en-GB" sz="2000" dirty="0"/>
          </a:p>
          <a:p>
            <a:pPr eaLnBrk="1" hangingPunct="1"/>
            <a:r>
              <a:rPr lang="en-GB" sz="2400" dirty="0"/>
              <a:t>May guarantee connectedness of search space and hence convergence proofs</a:t>
            </a:r>
          </a:p>
        </p:txBody>
      </p:sp>
    </p:spTree>
    <p:extLst>
      <p:ext uri="{BB962C8B-B14F-4D97-AF65-F5344CB8AC3E}">
        <p14:creationId xmlns:p14="http://schemas.microsoft.com/office/powerpoint/2010/main" val="2435968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Recombination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400" dirty="0"/>
              <a:t>Merges information from parents into offspring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Choice of what information to merge is stochastic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Most offspring may be worse, or the same as the parents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Hope is that some are better by combining elements of genotypes that lead to good traits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Principle has been used for millennia by breeders of plants and livestock</a:t>
            </a:r>
          </a:p>
        </p:txBody>
      </p:sp>
    </p:spTree>
    <p:extLst>
      <p:ext uri="{BB962C8B-B14F-4D97-AF65-F5344CB8AC3E}">
        <p14:creationId xmlns:p14="http://schemas.microsoft.com/office/powerpoint/2010/main" val="307416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Survivor Selection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/>
          <a:lstStyle/>
          <a:p>
            <a:pPr eaLnBrk="1" hangingPunct="1"/>
            <a:r>
              <a:rPr lang="en-GB" sz="2400" dirty="0"/>
              <a:t>a.k.a. </a:t>
            </a:r>
            <a:r>
              <a:rPr lang="en-GB" sz="2400" b="1" i="1" dirty="0"/>
              <a:t>replacement</a:t>
            </a:r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Most EAs use fixed population size so need a way of going from (parents + offspring) to next generation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Often deterministic</a:t>
            </a:r>
          </a:p>
          <a:p>
            <a:pPr lvl="1" eaLnBrk="1" hangingPunct="1"/>
            <a:r>
              <a:rPr lang="en-GB" dirty="0"/>
              <a:t>Fitness based : e.g.</a:t>
            </a:r>
            <a:r>
              <a:rPr lang="en-US" dirty="0"/>
              <a:t>,</a:t>
            </a:r>
            <a:r>
              <a:rPr lang="en-GB" dirty="0"/>
              <a:t> rank </a:t>
            </a:r>
            <a:r>
              <a:rPr lang="en-GB" dirty="0" err="1"/>
              <a:t>parents+offspring</a:t>
            </a:r>
            <a:r>
              <a:rPr lang="en-GB" dirty="0"/>
              <a:t> and take best </a:t>
            </a:r>
          </a:p>
          <a:p>
            <a:pPr lvl="1" eaLnBrk="1" hangingPunct="1"/>
            <a:r>
              <a:rPr lang="en-GB" dirty="0"/>
              <a:t>Age based</a:t>
            </a:r>
            <a:r>
              <a:rPr lang="en-US" dirty="0"/>
              <a:t>:</a:t>
            </a:r>
            <a:r>
              <a:rPr lang="en-GB" dirty="0"/>
              <a:t> make as many offspring as parents and delete all parents 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Sometimes do combination (elitism)</a:t>
            </a:r>
          </a:p>
        </p:txBody>
      </p:sp>
    </p:spTree>
    <p:extLst>
      <p:ext uri="{BB962C8B-B14F-4D97-AF65-F5344CB8AC3E}">
        <p14:creationId xmlns:p14="http://schemas.microsoft.com/office/powerpoint/2010/main" val="1833788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Initialization</a:t>
            </a:r>
            <a:r>
              <a:rPr lang="en-GB"/>
              <a:t> / Termination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Initialization</a:t>
            </a:r>
            <a:r>
              <a:rPr lang="en-GB" sz="2400" dirty="0"/>
              <a:t> usually done at random, </a:t>
            </a:r>
          </a:p>
          <a:p>
            <a:pPr lvl="1" eaLnBrk="1" hangingPunct="1"/>
            <a:r>
              <a:rPr lang="en-GB" sz="2000" dirty="0"/>
              <a:t>Need to ensure even spread and mixture of possible allele values</a:t>
            </a:r>
          </a:p>
          <a:p>
            <a:pPr lvl="1" eaLnBrk="1" hangingPunct="1"/>
            <a:r>
              <a:rPr lang="en-GB" sz="2000" dirty="0"/>
              <a:t>Can include existing solutions, or use problem-specific heuristics, to “seed” the population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Termination condition checked every generation </a:t>
            </a:r>
          </a:p>
          <a:p>
            <a:pPr lvl="1" eaLnBrk="1" hangingPunct="1"/>
            <a:r>
              <a:rPr lang="en-GB" sz="2000" dirty="0"/>
              <a:t>Reaching some (known/hoped for) fitness</a:t>
            </a:r>
          </a:p>
          <a:p>
            <a:pPr lvl="1" eaLnBrk="1" hangingPunct="1"/>
            <a:r>
              <a:rPr lang="en-GB" sz="2000" dirty="0"/>
              <a:t>Reaching some maximum allowed number of generations</a:t>
            </a:r>
          </a:p>
          <a:p>
            <a:pPr lvl="1" eaLnBrk="1" hangingPunct="1"/>
            <a:r>
              <a:rPr lang="en-GB" sz="2000" dirty="0"/>
              <a:t>Reaching some minimum level of diversity</a:t>
            </a:r>
          </a:p>
          <a:p>
            <a:pPr lvl="1" eaLnBrk="1" hangingPunct="1"/>
            <a:r>
              <a:rPr lang="en-GB" sz="2000" dirty="0"/>
              <a:t>Reaching some specified number of generations without fitness improvement</a:t>
            </a:r>
          </a:p>
        </p:txBody>
      </p:sp>
    </p:spTree>
    <p:extLst>
      <p:ext uri="{BB962C8B-B14F-4D97-AF65-F5344CB8AC3E}">
        <p14:creationId xmlns:p14="http://schemas.microsoft.com/office/powerpoint/2010/main" val="187279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Search: Characteristics/Advantages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744551"/>
          </a:xfrm>
        </p:spPr>
        <p:txBody>
          <a:bodyPr/>
          <a:lstStyle/>
          <a:p>
            <a:r>
              <a:rPr lang="en-US" dirty="0"/>
              <a:t>Usually no ‘start state’. We just generate one however we want.</a:t>
            </a:r>
          </a:p>
          <a:p>
            <a:endParaRPr lang="en-US" dirty="0"/>
          </a:p>
          <a:p>
            <a:r>
              <a:rPr lang="en-US" dirty="0"/>
              <a:t>Search space is usually VERY large, so not possible to search everything.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9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 Example</a:t>
            </a:r>
            <a:endParaRPr lang="en-GB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/>
          </a:bodyPr>
          <a:lstStyle/>
          <a:p>
            <a:pPr eaLnBrk="1" hangingPunct="1"/>
            <a:endParaRPr lang="en-US" sz="2400" dirty="0"/>
          </a:p>
          <a:p>
            <a:pPr marL="36900" indent="0" algn="ctr" eaLnBrk="1" hangingPunct="1">
              <a:buNone/>
            </a:pPr>
            <a:r>
              <a:rPr lang="en-US" sz="2400" dirty="0"/>
              <a:t>Smart Rockets:</a:t>
            </a:r>
          </a:p>
          <a:p>
            <a:pPr marL="36900" indent="0" algn="ctr">
              <a:buNone/>
            </a:pPr>
            <a:r>
              <a:rPr lang="en-US" sz="2400" dirty="0"/>
              <a:t>http://www.blprnt.com/smartrockets/</a:t>
            </a:r>
          </a:p>
        </p:txBody>
      </p:sp>
    </p:spTree>
    <p:extLst>
      <p:ext uri="{BB962C8B-B14F-4D97-AF65-F5344CB8AC3E}">
        <p14:creationId xmlns:p14="http://schemas.microsoft.com/office/powerpoint/2010/main" val="1246890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5800" y="1676400"/>
            <a:ext cx="3048000" cy="3048000"/>
            <a:chOff x="1958" y="973"/>
            <a:chExt cx="1920" cy="1920"/>
          </a:xfrm>
        </p:grpSpPr>
        <p:sp>
          <p:nvSpPr>
            <p:cNvPr id="16389" name="Rectangle 3"/>
            <p:cNvSpPr>
              <a:spLocks noChangeArrowheads="1"/>
            </p:cNvSpPr>
            <p:nvPr/>
          </p:nvSpPr>
          <p:spPr bwMode="auto">
            <a:xfrm>
              <a:off x="195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21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9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219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7"/>
            <p:cNvSpPr>
              <a:spLocks noChangeArrowheads="1"/>
            </p:cNvSpPr>
            <p:nvPr/>
          </p:nvSpPr>
          <p:spPr bwMode="auto">
            <a:xfrm>
              <a:off x="24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8"/>
            <p:cNvSpPr>
              <a:spLocks noChangeArrowheads="1"/>
            </p:cNvSpPr>
            <p:nvPr/>
          </p:nvSpPr>
          <p:spPr bwMode="auto">
            <a:xfrm>
              <a:off x="267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243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267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19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>
              <a:off x="219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Rectangle 13"/>
            <p:cNvSpPr>
              <a:spLocks noChangeArrowheads="1"/>
            </p:cNvSpPr>
            <p:nvPr/>
          </p:nvSpPr>
          <p:spPr bwMode="auto">
            <a:xfrm>
              <a:off x="195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Rectangle 14"/>
            <p:cNvSpPr>
              <a:spLocks noChangeArrowheads="1"/>
            </p:cNvSpPr>
            <p:nvPr/>
          </p:nvSpPr>
          <p:spPr bwMode="auto">
            <a:xfrm>
              <a:off x="21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Rectangle 15"/>
            <p:cNvSpPr>
              <a:spLocks noChangeArrowheads="1"/>
            </p:cNvSpPr>
            <p:nvPr/>
          </p:nvSpPr>
          <p:spPr bwMode="auto">
            <a:xfrm>
              <a:off x="243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Rectangle 16"/>
            <p:cNvSpPr>
              <a:spLocks noChangeArrowheads="1"/>
            </p:cNvSpPr>
            <p:nvPr/>
          </p:nvSpPr>
          <p:spPr bwMode="auto">
            <a:xfrm>
              <a:off x="267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Rectangle 17"/>
            <p:cNvSpPr>
              <a:spLocks noChangeArrowheads="1"/>
            </p:cNvSpPr>
            <p:nvPr/>
          </p:nvSpPr>
          <p:spPr bwMode="auto">
            <a:xfrm>
              <a:off x="24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Rectangle 18"/>
            <p:cNvSpPr>
              <a:spLocks noChangeArrowheads="1"/>
            </p:cNvSpPr>
            <p:nvPr/>
          </p:nvSpPr>
          <p:spPr bwMode="auto">
            <a:xfrm>
              <a:off x="267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Rectangle 19"/>
            <p:cNvSpPr>
              <a:spLocks noChangeArrowheads="1"/>
            </p:cNvSpPr>
            <p:nvPr/>
          </p:nvSpPr>
          <p:spPr bwMode="auto">
            <a:xfrm>
              <a:off x="291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Rectangle 20"/>
            <p:cNvSpPr>
              <a:spLocks noChangeArrowheads="1"/>
            </p:cNvSpPr>
            <p:nvPr/>
          </p:nvSpPr>
          <p:spPr bwMode="auto">
            <a:xfrm>
              <a:off x="315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Rectangle 21"/>
            <p:cNvSpPr>
              <a:spLocks noChangeArrowheads="1"/>
            </p:cNvSpPr>
            <p:nvPr/>
          </p:nvSpPr>
          <p:spPr bwMode="auto">
            <a:xfrm>
              <a:off x="291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Rectangle 22"/>
            <p:cNvSpPr>
              <a:spLocks noChangeArrowheads="1"/>
            </p:cNvSpPr>
            <p:nvPr/>
          </p:nvSpPr>
          <p:spPr bwMode="auto">
            <a:xfrm>
              <a:off x="31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Rectangle 23"/>
            <p:cNvSpPr>
              <a:spLocks noChangeArrowheads="1"/>
            </p:cNvSpPr>
            <p:nvPr/>
          </p:nvSpPr>
          <p:spPr bwMode="auto">
            <a:xfrm>
              <a:off x="33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Rectangle 24"/>
            <p:cNvSpPr>
              <a:spLocks noChangeArrowheads="1"/>
            </p:cNvSpPr>
            <p:nvPr/>
          </p:nvSpPr>
          <p:spPr bwMode="auto">
            <a:xfrm>
              <a:off x="36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Rectangle 25"/>
            <p:cNvSpPr>
              <a:spLocks noChangeArrowheads="1"/>
            </p:cNvSpPr>
            <p:nvPr/>
          </p:nvSpPr>
          <p:spPr bwMode="auto">
            <a:xfrm>
              <a:off x="339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Rectangle 26"/>
            <p:cNvSpPr>
              <a:spLocks noChangeArrowheads="1"/>
            </p:cNvSpPr>
            <p:nvPr/>
          </p:nvSpPr>
          <p:spPr bwMode="auto">
            <a:xfrm>
              <a:off x="363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Rectangle 27"/>
            <p:cNvSpPr>
              <a:spLocks noChangeArrowheads="1"/>
            </p:cNvSpPr>
            <p:nvPr/>
          </p:nvSpPr>
          <p:spPr bwMode="auto">
            <a:xfrm>
              <a:off x="291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Rectangle 28"/>
            <p:cNvSpPr>
              <a:spLocks noChangeArrowheads="1"/>
            </p:cNvSpPr>
            <p:nvPr/>
          </p:nvSpPr>
          <p:spPr bwMode="auto">
            <a:xfrm>
              <a:off x="31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Rectangle 29"/>
            <p:cNvSpPr>
              <a:spLocks noChangeArrowheads="1"/>
            </p:cNvSpPr>
            <p:nvPr/>
          </p:nvSpPr>
          <p:spPr bwMode="auto">
            <a:xfrm>
              <a:off x="291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Rectangle 30"/>
            <p:cNvSpPr>
              <a:spLocks noChangeArrowheads="1"/>
            </p:cNvSpPr>
            <p:nvPr/>
          </p:nvSpPr>
          <p:spPr bwMode="auto">
            <a:xfrm>
              <a:off x="315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Rectangle 31"/>
            <p:cNvSpPr>
              <a:spLocks noChangeArrowheads="1"/>
            </p:cNvSpPr>
            <p:nvPr/>
          </p:nvSpPr>
          <p:spPr bwMode="auto">
            <a:xfrm>
              <a:off x="339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Rectangle 32"/>
            <p:cNvSpPr>
              <a:spLocks noChangeArrowheads="1"/>
            </p:cNvSpPr>
            <p:nvPr/>
          </p:nvSpPr>
          <p:spPr bwMode="auto">
            <a:xfrm>
              <a:off x="363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Rectangle 33"/>
            <p:cNvSpPr>
              <a:spLocks noChangeArrowheads="1"/>
            </p:cNvSpPr>
            <p:nvPr/>
          </p:nvSpPr>
          <p:spPr bwMode="auto">
            <a:xfrm>
              <a:off x="33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Rectangle 34"/>
            <p:cNvSpPr>
              <a:spLocks noChangeArrowheads="1"/>
            </p:cNvSpPr>
            <p:nvPr/>
          </p:nvSpPr>
          <p:spPr bwMode="auto">
            <a:xfrm>
              <a:off x="36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Rectangle 35"/>
            <p:cNvSpPr>
              <a:spLocks noChangeArrowheads="1"/>
            </p:cNvSpPr>
            <p:nvPr/>
          </p:nvSpPr>
          <p:spPr bwMode="auto">
            <a:xfrm>
              <a:off x="19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Rectangle 36"/>
            <p:cNvSpPr>
              <a:spLocks noChangeArrowheads="1"/>
            </p:cNvSpPr>
            <p:nvPr/>
          </p:nvSpPr>
          <p:spPr bwMode="auto">
            <a:xfrm>
              <a:off x="21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Rectangle 37"/>
            <p:cNvSpPr>
              <a:spLocks noChangeArrowheads="1"/>
            </p:cNvSpPr>
            <p:nvPr/>
          </p:nvSpPr>
          <p:spPr bwMode="auto">
            <a:xfrm>
              <a:off x="195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Rectangle 38"/>
            <p:cNvSpPr>
              <a:spLocks noChangeArrowheads="1"/>
            </p:cNvSpPr>
            <p:nvPr/>
          </p:nvSpPr>
          <p:spPr bwMode="auto">
            <a:xfrm>
              <a:off x="21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Rectangle 39"/>
            <p:cNvSpPr>
              <a:spLocks noChangeArrowheads="1"/>
            </p:cNvSpPr>
            <p:nvPr/>
          </p:nvSpPr>
          <p:spPr bwMode="auto">
            <a:xfrm>
              <a:off x="24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Rectangle 40"/>
            <p:cNvSpPr>
              <a:spLocks noChangeArrowheads="1"/>
            </p:cNvSpPr>
            <p:nvPr/>
          </p:nvSpPr>
          <p:spPr bwMode="auto">
            <a:xfrm>
              <a:off x="267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4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67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Rectangle 43"/>
            <p:cNvSpPr>
              <a:spLocks noChangeArrowheads="1"/>
            </p:cNvSpPr>
            <p:nvPr/>
          </p:nvSpPr>
          <p:spPr bwMode="auto">
            <a:xfrm>
              <a:off x="19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Rectangle 44"/>
            <p:cNvSpPr>
              <a:spLocks noChangeArrowheads="1"/>
            </p:cNvSpPr>
            <p:nvPr/>
          </p:nvSpPr>
          <p:spPr bwMode="auto">
            <a:xfrm>
              <a:off x="219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Rectangle 45"/>
            <p:cNvSpPr>
              <a:spLocks noChangeArrowheads="1"/>
            </p:cNvSpPr>
            <p:nvPr/>
          </p:nvSpPr>
          <p:spPr bwMode="auto">
            <a:xfrm>
              <a:off x="19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Rectangle 46"/>
            <p:cNvSpPr>
              <a:spLocks noChangeArrowheads="1"/>
            </p:cNvSpPr>
            <p:nvPr/>
          </p:nvSpPr>
          <p:spPr bwMode="auto">
            <a:xfrm>
              <a:off x="219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Rectangle 47"/>
            <p:cNvSpPr>
              <a:spLocks noChangeArrowheads="1"/>
            </p:cNvSpPr>
            <p:nvPr/>
          </p:nvSpPr>
          <p:spPr bwMode="auto">
            <a:xfrm>
              <a:off x="243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Rectangle 48"/>
            <p:cNvSpPr>
              <a:spLocks noChangeArrowheads="1"/>
            </p:cNvSpPr>
            <p:nvPr/>
          </p:nvSpPr>
          <p:spPr bwMode="auto">
            <a:xfrm>
              <a:off x="267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Rectangle 49"/>
            <p:cNvSpPr>
              <a:spLocks noChangeArrowheads="1"/>
            </p:cNvSpPr>
            <p:nvPr/>
          </p:nvSpPr>
          <p:spPr bwMode="auto">
            <a:xfrm>
              <a:off x="243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Rectangle 50"/>
            <p:cNvSpPr>
              <a:spLocks noChangeArrowheads="1"/>
            </p:cNvSpPr>
            <p:nvPr/>
          </p:nvSpPr>
          <p:spPr bwMode="auto">
            <a:xfrm>
              <a:off x="267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Rectangle 51"/>
            <p:cNvSpPr>
              <a:spLocks noChangeArrowheads="1"/>
            </p:cNvSpPr>
            <p:nvPr/>
          </p:nvSpPr>
          <p:spPr bwMode="auto">
            <a:xfrm>
              <a:off x="291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Rectangle 52"/>
            <p:cNvSpPr>
              <a:spLocks noChangeArrowheads="1"/>
            </p:cNvSpPr>
            <p:nvPr/>
          </p:nvSpPr>
          <p:spPr bwMode="auto">
            <a:xfrm>
              <a:off x="31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Rectangle 53"/>
            <p:cNvSpPr>
              <a:spLocks noChangeArrowheads="1"/>
            </p:cNvSpPr>
            <p:nvPr/>
          </p:nvSpPr>
          <p:spPr bwMode="auto">
            <a:xfrm>
              <a:off x="291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Rectangle 54"/>
            <p:cNvSpPr>
              <a:spLocks noChangeArrowheads="1"/>
            </p:cNvSpPr>
            <p:nvPr/>
          </p:nvSpPr>
          <p:spPr bwMode="auto">
            <a:xfrm>
              <a:off x="315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Rectangle 55"/>
            <p:cNvSpPr>
              <a:spLocks noChangeArrowheads="1"/>
            </p:cNvSpPr>
            <p:nvPr/>
          </p:nvSpPr>
          <p:spPr bwMode="auto">
            <a:xfrm>
              <a:off x="33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Rectangle 56"/>
            <p:cNvSpPr>
              <a:spLocks noChangeArrowheads="1"/>
            </p:cNvSpPr>
            <p:nvPr/>
          </p:nvSpPr>
          <p:spPr bwMode="auto">
            <a:xfrm>
              <a:off x="36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3" name="Rectangle 57"/>
            <p:cNvSpPr>
              <a:spLocks noChangeArrowheads="1"/>
            </p:cNvSpPr>
            <p:nvPr/>
          </p:nvSpPr>
          <p:spPr bwMode="auto">
            <a:xfrm>
              <a:off x="33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4" name="Rectangle 58"/>
            <p:cNvSpPr>
              <a:spLocks noChangeArrowheads="1"/>
            </p:cNvSpPr>
            <p:nvPr/>
          </p:nvSpPr>
          <p:spPr bwMode="auto">
            <a:xfrm>
              <a:off x="36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Rectangle 59"/>
            <p:cNvSpPr>
              <a:spLocks noChangeArrowheads="1"/>
            </p:cNvSpPr>
            <p:nvPr/>
          </p:nvSpPr>
          <p:spPr bwMode="auto">
            <a:xfrm>
              <a:off x="291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6" name="Rectangle 60"/>
            <p:cNvSpPr>
              <a:spLocks noChangeArrowheads="1"/>
            </p:cNvSpPr>
            <p:nvPr/>
          </p:nvSpPr>
          <p:spPr bwMode="auto">
            <a:xfrm>
              <a:off x="31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7" name="Rectangle 61"/>
            <p:cNvSpPr>
              <a:spLocks noChangeArrowheads="1"/>
            </p:cNvSpPr>
            <p:nvPr/>
          </p:nvSpPr>
          <p:spPr bwMode="auto">
            <a:xfrm>
              <a:off x="291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8" name="Rectangle 62"/>
            <p:cNvSpPr>
              <a:spLocks noChangeArrowheads="1"/>
            </p:cNvSpPr>
            <p:nvPr/>
          </p:nvSpPr>
          <p:spPr bwMode="auto">
            <a:xfrm>
              <a:off x="31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9" name="Rectangle 63"/>
            <p:cNvSpPr>
              <a:spLocks noChangeArrowheads="1"/>
            </p:cNvSpPr>
            <p:nvPr/>
          </p:nvSpPr>
          <p:spPr bwMode="auto">
            <a:xfrm>
              <a:off x="339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0" name="Rectangle 64"/>
            <p:cNvSpPr>
              <a:spLocks noChangeArrowheads="1"/>
            </p:cNvSpPr>
            <p:nvPr/>
          </p:nvSpPr>
          <p:spPr bwMode="auto">
            <a:xfrm>
              <a:off x="363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1" name="Rectangle 65"/>
            <p:cNvSpPr>
              <a:spLocks noChangeArrowheads="1"/>
            </p:cNvSpPr>
            <p:nvPr/>
          </p:nvSpPr>
          <p:spPr bwMode="auto">
            <a:xfrm>
              <a:off x="339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2" name="Rectangle 66"/>
            <p:cNvSpPr>
              <a:spLocks noChangeArrowheads="1"/>
            </p:cNvSpPr>
            <p:nvPr/>
          </p:nvSpPr>
          <p:spPr bwMode="auto">
            <a:xfrm>
              <a:off x="363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3" name="Oval 67"/>
            <p:cNvSpPr>
              <a:spLocks noChangeArrowheads="1"/>
            </p:cNvSpPr>
            <p:nvPr/>
          </p:nvSpPr>
          <p:spPr bwMode="auto">
            <a:xfrm>
              <a:off x="2934" y="1965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7" name="Text Box 68"/>
          <p:cNvSpPr txBox="1">
            <a:spLocks noChangeArrowheads="1"/>
          </p:cNvSpPr>
          <p:nvPr/>
        </p:nvSpPr>
        <p:spPr bwMode="auto">
          <a:xfrm>
            <a:off x="2647156" y="4800600"/>
            <a:ext cx="75072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</a:rPr>
              <a:t>Place 8 queens on an 8x8 chessboard in</a:t>
            </a:r>
          </a:p>
          <a:p>
            <a:r>
              <a:rPr lang="en-US" dirty="0">
                <a:latin typeface="Arial" charset="0"/>
              </a:rPr>
              <a:t>such a way that they cannot check each other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Harder when </a:t>
            </a:r>
            <a:r>
              <a:rPr lang="en-US" dirty="0" err="1">
                <a:latin typeface="Arial" charset="0"/>
              </a:rPr>
              <a:t>NxN</a:t>
            </a:r>
            <a:r>
              <a:rPr lang="en-US" dirty="0">
                <a:latin typeface="Arial" charset="0"/>
              </a:rPr>
              <a:t> board and need to place N queens</a:t>
            </a:r>
          </a:p>
        </p:txBody>
      </p:sp>
      <p:sp>
        <p:nvSpPr>
          <p:cNvPr id="16388" name="Rectangle 69"/>
          <p:cNvSpPr>
            <a:spLocks noChangeArrowheads="1"/>
          </p:cNvSpPr>
          <p:nvPr/>
        </p:nvSpPr>
        <p:spPr bwMode="auto">
          <a:xfrm>
            <a:off x="3124200" y="381000"/>
            <a:ext cx="68580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200" dirty="0">
                <a:latin typeface="Arial" charset="0"/>
              </a:rPr>
              <a:t>Example: the 8 queens problem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7248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762000"/>
            <a:ext cx="8420100" cy="7620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/>
              <a:t>The 8 queens problem: r</a:t>
            </a:r>
            <a:r>
              <a:rPr lang="en-US" sz="3200"/>
              <a:t>epresentation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2438400" y="2133600"/>
            <a:ext cx="8027988" cy="4268788"/>
            <a:chOff x="240" y="1056"/>
            <a:chExt cx="5057" cy="268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0" y="2928"/>
              <a:ext cx="4560" cy="817"/>
              <a:chOff x="864" y="3216"/>
              <a:chExt cx="4560" cy="817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504" y="3744"/>
                <a:ext cx="1920" cy="289"/>
                <a:chOff x="432" y="1873"/>
                <a:chExt cx="1920" cy="289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432" y="1920"/>
                  <a:ext cx="1920" cy="240"/>
                  <a:chOff x="432" y="1920"/>
                  <a:chExt cx="1920" cy="240"/>
                </a:xfrm>
              </p:grpSpPr>
              <p:sp>
                <p:nvSpPr>
                  <p:cNvPr id="1750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494" name="Rectangle 14"/>
                <p:cNvSpPr>
                  <a:spLocks noChangeArrowheads="1"/>
                </p:cNvSpPr>
                <p:nvPr/>
              </p:nvSpPr>
              <p:spPr bwMode="auto">
                <a:xfrm>
                  <a:off x="44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17495" name="Rectangle 15"/>
                <p:cNvSpPr>
                  <a:spLocks noChangeArrowheads="1"/>
                </p:cNvSpPr>
                <p:nvPr/>
              </p:nvSpPr>
              <p:spPr bwMode="auto">
                <a:xfrm>
                  <a:off x="116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17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68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17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64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17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92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17499" name="Rectangle 19"/>
                <p:cNvSpPr>
                  <a:spLocks noChangeArrowheads="1"/>
                </p:cNvSpPr>
                <p:nvPr/>
              </p:nvSpPr>
              <p:spPr bwMode="auto">
                <a:xfrm>
                  <a:off x="140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17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88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17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2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</p:grpSp>
          <p:sp>
            <p:nvSpPr>
              <p:cNvPr id="17492" name="Rectangle 22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1635" cy="7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9900"/>
                    </a:solidFill>
                    <a:latin typeface="Arial" charset="0"/>
                  </a:rPr>
                  <a:t>Genotype: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</a:p>
              <a:p>
                <a:r>
                  <a:rPr lang="en-US">
                    <a:latin typeface="Arial" charset="0"/>
                  </a:rPr>
                  <a:t>a permutation of </a:t>
                </a:r>
              </a:p>
              <a:p>
                <a:r>
                  <a:rPr lang="en-US">
                    <a:latin typeface="Arial" charset="0"/>
                  </a:rPr>
                  <a:t>the numbers 1 - 8</a:t>
                </a:r>
                <a:endParaRPr 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40" y="1056"/>
              <a:ext cx="4560" cy="1920"/>
              <a:chOff x="864" y="1152"/>
              <a:chExt cx="4560" cy="1920"/>
            </a:xfrm>
          </p:grpSpPr>
          <p:sp>
            <p:nvSpPr>
              <p:cNvPr id="17417" name="Rectangle 24"/>
              <p:cNvSpPr>
                <a:spLocks noChangeArrowheads="1"/>
              </p:cNvSpPr>
              <p:nvPr/>
            </p:nvSpPr>
            <p:spPr bwMode="auto">
              <a:xfrm>
                <a:off x="864" y="1776"/>
                <a:ext cx="1992" cy="5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9900"/>
                    </a:solidFill>
                    <a:latin typeface="Arial" charset="0"/>
                  </a:rPr>
                  <a:t>Phenotype: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</a:p>
              <a:p>
                <a:r>
                  <a:rPr lang="en-US">
                    <a:latin typeface="Arial" charset="0"/>
                  </a:rPr>
                  <a:t>a board configuration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3504" y="1152"/>
                <a:ext cx="1920" cy="1920"/>
                <a:chOff x="3524" y="1516"/>
                <a:chExt cx="1920" cy="1920"/>
              </a:xfrm>
            </p:grpSpPr>
            <p:sp>
              <p:nvSpPr>
                <p:cNvPr id="17419" name="Rectangle 26"/>
                <p:cNvSpPr>
                  <a:spLocks noChangeArrowheads="1"/>
                </p:cNvSpPr>
                <p:nvPr/>
              </p:nvSpPr>
              <p:spPr bwMode="auto">
                <a:xfrm>
                  <a:off x="352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0" name="Rectangle 27"/>
                <p:cNvSpPr>
                  <a:spLocks noChangeArrowheads="1"/>
                </p:cNvSpPr>
                <p:nvPr/>
              </p:nvSpPr>
              <p:spPr bwMode="auto">
                <a:xfrm>
                  <a:off x="376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1" name="Rectangle 28"/>
                <p:cNvSpPr>
                  <a:spLocks noChangeArrowheads="1"/>
                </p:cNvSpPr>
                <p:nvPr/>
              </p:nvSpPr>
              <p:spPr bwMode="auto">
                <a:xfrm>
                  <a:off x="352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2" name="Rectangle 29"/>
                <p:cNvSpPr>
                  <a:spLocks noChangeArrowheads="1"/>
                </p:cNvSpPr>
                <p:nvPr/>
              </p:nvSpPr>
              <p:spPr bwMode="auto">
                <a:xfrm>
                  <a:off x="376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3" name="Rectangle 30"/>
                <p:cNvSpPr>
                  <a:spLocks noChangeArrowheads="1"/>
                </p:cNvSpPr>
                <p:nvPr/>
              </p:nvSpPr>
              <p:spPr bwMode="auto">
                <a:xfrm>
                  <a:off x="400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4" name="Rectangle 31"/>
                <p:cNvSpPr>
                  <a:spLocks noChangeArrowheads="1"/>
                </p:cNvSpPr>
                <p:nvPr/>
              </p:nvSpPr>
              <p:spPr bwMode="auto">
                <a:xfrm>
                  <a:off x="424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5" name="Rectangle 32"/>
                <p:cNvSpPr>
                  <a:spLocks noChangeArrowheads="1"/>
                </p:cNvSpPr>
                <p:nvPr/>
              </p:nvSpPr>
              <p:spPr bwMode="auto">
                <a:xfrm>
                  <a:off x="400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6" name="Rectangle 33"/>
                <p:cNvSpPr>
                  <a:spLocks noChangeArrowheads="1"/>
                </p:cNvSpPr>
                <p:nvPr/>
              </p:nvSpPr>
              <p:spPr bwMode="auto">
                <a:xfrm>
                  <a:off x="424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7" name="Rectangle 34"/>
                <p:cNvSpPr>
                  <a:spLocks noChangeArrowheads="1"/>
                </p:cNvSpPr>
                <p:nvPr/>
              </p:nvSpPr>
              <p:spPr bwMode="auto">
                <a:xfrm>
                  <a:off x="352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8" name="Rectangle 35"/>
                <p:cNvSpPr>
                  <a:spLocks noChangeArrowheads="1"/>
                </p:cNvSpPr>
                <p:nvPr/>
              </p:nvSpPr>
              <p:spPr bwMode="auto">
                <a:xfrm>
                  <a:off x="376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9" name="Rectangle 36"/>
                <p:cNvSpPr>
                  <a:spLocks noChangeArrowheads="1"/>
                </p:cNvSpPr>
                <p:nvPr/>
              </p:nvSpPr>
              <p:spPr bwMode="auto">
                <a:xfrm>
                  <a:off x="352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0" name="Rectangle 37"/>
                <p:cNvSpPr>
                  <a:spLocks noChangeArrowheads="1"/>
                </p:cNvSpPr>
                <p:nvPr/>
              </p:nvSpPr>
              <p:spPr bwMode="auto">
                <a:xfrm>
                  <a:off x="376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1" name="Rectangle 38"/>
                <p:cNvSpPr>
                  <a:spLocks noChangeArrowheads="1"/>
                </p:cNvSpPr>
                <p:nvPr/>
              </p:nvSpPr>
              <p:spPr bwMode="auto">
                <a:xfrm>
                  <a:off x="400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24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3" name="Rectangle 40"/>
                <p:cNvSpPr>
                  <a:spLocks noChangeArrowheads="1"/>
                </p:cNvSpPr>
                <p:nvPr/>
              </p:nvSpPr>
              <p:spPr bwMode="auto">
                <a:xfrm>
                  <a:off x="400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24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5" name="Rectangle 42"/>
                <p:cNvSpPr>
                  <a:spLocks noChangeArrowheads="1"/>
                </p:cNvSpPr>
                <p:nvPr/>
              </p:nvSpPr>
              <p:spPr bwMode="auto">
                <a:xfrm>
                  <a:off x="448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6" name="Rectangle 43"/>
                <p:cNvSpPr>
                  <a:spLocks noChangeArrowheads="1"/>
                </p:cNvSpPr>
                <p:nvPr/>
              </p:nvSpPr>
              <p:spPr bwMode="auto">
                <a:xfrm>
                  <a:off x="472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7" name="Rectangle 44"/>
                <p:cNvSpPr>
                  <a:spLocks noChangeArrowheads="1"/>
                </p:cNvSpPr>
                <p:nvPr/>
              </p:nvSpPr>
              <p:spPr bwMode="auto">
                <a:xfrm>
                  <a:off x="448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8" name="Rectangle 45"/>
                <p:cNvSpPr>
                  <a:spLocks noChangeArrowheads="1"/>
                </p:cNvSpPr>
                <p:nvPr/>
              </p:nvSpPr>
              <p:spPr bwMode="auto">
                <a:xfrm>
                  <a:off x="472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9" name="Rectangle 46"/>
                <p:cNvSpPr>
                  <a:spLocks noChangeArrowheads="1"/>
                </p:cNvSpPr>
                <p:nvPr/>
              </p:nvSpPr>
              <p:spPr bwMode="auto">
                <a:xfrm>
                  <a:off x="496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0" name="Rectangle 47"/>
                <p:cNvSpPr>
                  <a:spLocks noChangeArrowheads="1"/>
                </p:cNvSpPr>
                <p:nvPr/>
              </p:nvSpPr>
              <p:spPr bwMode="auto">
                <a:xfrm>
                  <a:off x="520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1" name="Rectangle 48"/>
                <p:cNvSpPr>
                  <a:spLocks noChangeArrowheads="1"/>
                </p:cNvSpPr>
                <p:nvPr/>
              </p:nvSpPr>
              <p:spPr bwMode="auto">
                <a:xfrm>
                  <a:off x="496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2" name="Rectangle 49"/>
                <p:cNvSpPr>
                  <a:spLocks noChangeArrowheads="1"/>
                </p:cNvSpPr>
                <p:nvPr/>
              </p:nvSpPr>
              <p:spPr bwMode="auto">
                <a:xfrm>
                  <a:off x="520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3" name="Rectangle 50"/>
                <p:cNvSpPr>
                  <a:spLocks noChangeArrowheads="1"/>
                </p:cNvSpPr>
                <p:nvPr/>
              </p:nvSpPr>
              <p:spPr bwMode="auto">
                <a:xfrm>
                  <a:off x="448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4" name="Rectangle 51"/>
                <p:cNvSpPr>
                  <a:spLocks noChangeArrowheads="1"/>
                </p:cNvSpPr>
                <p:nvPr/>
              </p:nvSpPr>
              <p:spPr bwMode="auto">
                <a:xfrm>
                  <a:off x="472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5" name="Rectangle 52"/>
                <p:cNvSpPr>
                  <a:spLocks noChangeArrowheads="1"/>
                </p:cNvSpPr>
                <p:nvPr/>
              </p:nvSpPr>
              <p:spPr bwMode="auto">
                <a:xfrm>
                  <a:off x="448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6" name="Rectangle 53"/>
                <p:cNvSpPr>
                  <a:spLocks noChangeArrowheads="1"/>
                </p:cNvSpPr>
                <p:nvPr/>
              </p:nvSpPr>
              <p:spPr bwMode="auto">
                <a:xfrm>
                  <a:off x="472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7" name="Rectangle 54"/>
                <p:cNvSpPr>
                  <a:spLocks noChangeArrowheads="1"/>
                </p:cNvSpPr>
                <p:nvPr/>
              </p:nvSpPr>
              <p:spPr bwMode="auto">
                <a:xfrm>
                  <a:off x="496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8" name="Rectangle 55"/>
                <p:cNvSpPr>
                  <a:spLocks noChangeArrowheads="1"/>
                </p:cNvSpPr>
                <p:nvPr/>
              </p:nvSpPr>
              <p:spPr bwMode="auto">
                <a:xfrm>
                  <a:off x="520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9" name="Rectangle 56"/>
                <p:cNvSpPr>
                  <a:spLocks noChangeArrowheads="1"/>
                </p:cNvSpPr>
                <p:nvPr/>
              </p:nvSpPr>
              <p:spPr bwMode="auto">
                <a:xfrm>
                  <a:off x="496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0" name="Rectangle 57"/>
                <p:cNvSpPr>
                  <a:spLocks noChangeArrowheads="1"/>
                </p:cNvSpPr>
                <p:nvPr/>
              </p:nvSpPr>
              <p:spPr bwMode="auto">
                <a:xfrm>
                  <a:off x="520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1" name="Rectangle 58"/>
                <p:cNvSpPr>
                  <a:spLocks noChangeArrowheads="1"/>
                </p:cNvSpPr>
                <p:nvPr/>
              </p:nvSpPr>
              <p:spPr bwMode="auto">
                <a:xfrm>
                  <a:off x="352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2" name="Rectangle 59"/>
                <p:cNvSpPr>
                  <a:spLocks noChangeArrowheads="1"/>
                </p:cNvSpPr>
                <p:nvPr/>
              </p:nvSpPr>
              <p:spPr bwMode="auto">
                <a:xfrm>
                  <a:off x="376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3" name="Rectangle 60"/>
                <p:cNvSpPr>
                  <a:spLocks noChangeArrowheads="1"/>
                </p:cNvSpPr>
                <p:nvPr/>
              </p:nvSpPr>
              <p:spPr bwMode="auto">
                <a:xfrm>
                  <a:off x="352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Rectangle 61"/>
                <p:cNvSpPr>
                  <a:spLocks noChangeArrowheads="1"/>
                </p:cNvSpPr>
                <p:nvPr/>
              </p:nvSpPr>
              <p:spPr bwMode="auto">
                <a:xfrm>
                  <a:off x="376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5" name="Rectangle 62"/>
                <p:cNvSpPr>
                  <a:spLocks noChangeArrowheads="1"/>
                </p:cNvSpPr>
                <p:nvPr/>
              </p:nvSpPr>
              <p:spPr bwMode="auto">
                <a:xfrm>
                  <a:off x="400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Rectangle 63"/>
                <p:cNvSpPr>
                  <a:spLocks noChangeArrowheads="1"/>
                </p:cNvSpPr>
                <p:nvPr/>
              </p:nvSpPr>
              <p:spPr bwMode="auto">
                <a:xfrm>
                  <a:off x="424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7" name="Rectangle 64"/>
                <p:cNvSpPr>
                  <a:spLocks noChangeArrowheads="1"/>
                </p:cNvSpPr>
                <p:nvPr/>
              </p:nvSpPr>
              <p:spPr bwMode="auto">
                <a:xfrm>
                  <a:off x="400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8" name="Rectangle 65"/>
                <p:cNvSpPr>
                  <a:spLocks noChangeArrowheads="1"/>
                </p:cNvSpPr>
                <p:nvPr/>
              </p:nvSpPr>
              <p:spPr bwMode="auto">
                <a:xfrm>
                  <a:off x="424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9" name="Rectangle 66"/>
                <p:cNvSpPr>
                  <a:spLocks noChangeArrowheads="1"/>
                </p:cNvSpPr>
                <p:nvPr/>
              </p:nvSpPr>
              <p:spPr bwMode="auto">
                <a:xfrm>
                  <a:off x="352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0" name="Rectangle 67"/>
                <p:cNvSpPr>
                  <a:spLocks noChangeArrowheads="1"/>
                </p:cNvSpPr>
                <p:nvPr/>
              </p:nvSpPr>
              <p:spPr bwMode="auto">
                <a:xfrm>
                  <a:off x="376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1" name="Rectangle 68"/>
                <p:cNvSpPr>
                  <a:spLocks noChangeArrowheads="1"/>
                </p:cNvSpPr>
                <p:nvPr/>
              </p:nvSpPr>
              <p:spPr bwMode="auto">
                <a:xfrm>
                  <a:off x="352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2" name="Rectangle 69"/>
                <p:cNvSpPr>
                  <a:spLocks noChangeArrowheads="1"/>
                </p:cNvSpPr>
                <p:nvPr/>
              </p:nvSpPr>
              <p:spPr bwMode="auto">
                <a:xfrm>
                  <a:off x="376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3" name="Rectangle 70"/>
                <p:cNvSpPr>
                  <a:spLocks noChangeArrowheads="1"/>
                </p:cNvSpPr>
                <p:nvPr/>
              </p:nvSpPr>
              <p:spPr bwMode="auto">
                <a:xfrm>
                  <a:off x="400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4" name="Rectangle 71"/>
                <p:cNvSpPr>
                  <a:spLocks noChangeArrowheads="1"/>
                </p:cNvSpPr>
                <p:nvPr/>
              </p:nvSpPr>
              <p:spPr bwMode="auto">
                <a:xfrm>
                  <a:off x="424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5" name="Rectangle 72"/>
                <p:cNvSpPr>
                  <a:spLocks noChangeArrowheads="1"/>
                </p:cNvSpPr>
                <p:nvPr/>
              </p:nvSpPr>
              <p:spPr bwMode="auto">
                <a:xfrm>
                  <a:off x="400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6" name="Rectangle 73"/>
                <p:cNvSpPr>
                  <a:spLocks noChangeArrowheads="1"/>
                </p:cNvSpPr>
                <p:nvPr/>
              </p:nvSpPr>
              <p:spPr bwMode="auto">
                <a:xfrm>
                  <a:off x="424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7" name="Rectangle 74"/>
                <p:cNvSpPr>
                  <a:spLocks noChangeArrowheads="1"/>
                </p:cNvSpPr>
                <p:nvPr/>
              </p:nvSpPr>
              <p:spPr bwMode="auto">
                <a:xfrm>
                  <a:off x="448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8" name="Rectangle 75"/>
                <p:cNvSpPr>
                  <a:spLocks noChangeArrowheads="1"/>
                </p:cNvSpPr>
                <p:nvPr/>
              </p:nvSpPr>
              <p:spPr bwMode="auto">
                <a:xfrm>
                  <a:off x="472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9" name="Rectangle 76"/>
                <p:cNvSpPr>
                  <a:spLocks noChangeArrowheads="1"/>
                </p:cNvSpPr>
                <p:nvPr/>
              </p:nvSpPr>
              <p:spPr bwMode="auto">
                <a:xfrm>
                  <a:off x="448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0" name="Rectangle 77"/>
                <p:cNvSpPr>
                  <a:spLocks noChangeArrowheads="1"/>
                </p:cNvSpPr>
                <p:nvPr/>
              </p:nvSpPr>
              <p:spPr bwMode="auto">
                <a:xfrm>
                  <a:off x="472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1" name="Rectangle 78"/>
                <p:cNvSpPr>
                  <a:spLocks noChangeArrowheads="1"/>
                </p:cNvSpPr>
                <p:nvPr/>
              </p:nvSpPr>
              <p:spPr bwMode="auto">
                <a:xfrm>
                  <a:off x="496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2" name="Rectangle 79"/>
                <p:cNvSpPr>
                  <a:spLocks noChangeArrowheads="1"/>
                </p:cNvSpPr>
                <p:nvPr/>
              </p:nvSpPr>
              <p:spPr bwMode="auto">
                <a:xfrm>
                  <a:off x="520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3" name="Rectangle 80"/>
                <p:cNvSpPr>
                  <a:spLocks noChangeArrowheads="1"/>
                </p:cNvSpPr>
                <p:nvPr/>
              </p:nvSpPr>
              <p:spPr bwMode="auto">
                <a:xfrm>
                  <a:off x="496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4" name="Rectangle 81"/>
                <p:cNvSpPr>
                  <a:spLocks noChangeArrowheads="1"/>
                </p:cNvSpPr>
                <p:nvPr/>
              </p:nvSpPr>
              <p:spPr bwMode="auto">
                <a:xfrm>
                  <a:off x="520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5" name="Rectangle 82"/>
                <p:cNvSpPr>
                  <a:spLocks noChangeArrowheads="1"/>
                </p:cNvSpPr>
                <p:nvPr/>
              </p:nvSpPr>
              <p:spPr bwMode="auto">
                <a:xfrm>
                  <a:off x="448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6" name="Rectangle 83"/>
                <p:cNvSpPr>
                  <a:spLocks noChangeArrowheads="1"/>
                </p:cNvSpPr>
                <p:nvPr/>
              </p:nvSpPr>
              <p:spPr bwMode="auto">
                <a:xfrm>
                  <a:off x="472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7" name="Rectangle 84"/>
                <p:cNvSpPr>
                  <a:spLocks noChangeArrowheads="1"/>
                </p:cNvSpPr>
                <p:nvPr/>
              </p:nvSpPr>
              <p:spPr bwMode="auto">
                <a:xfrm>
                  <a:off x="448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8" name="Rectangle 85"/>
                <p:cNvSpPr>
                  <a:spLocks noChangeArrowheads="1"/>
                </p:cNvSpPr>
                <p:nvPr/>
              </p:nvSpPr>
              <p:spPr bwMode="auto">
                <a:xfrm>
                  <a:off x="472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9" name="Rectangle 86"/>
                <p:cNvSpPr>
                  <a:spLocks noChangeArrowheads="1"/>
                </p:cNvSpPr>
                <p:nvPr/>
              </p:nvSpPr>
              <p:spPr bwMode="auto">
                <a:xfrm>
                  <a:off x="496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0" name="Rectangle 87"/>
                <p:cNvSpPr>
                  <a:spLocks noChangeArrowheads="1"/>
                </p:cNvSpPr>
                <p:nvPr/>
              </p:nvSpPr>
              <p:spPr bwMode="auto">
                <a:xfrm>
                  <a:off x="520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1" name="Rectangle 88"/>
                <p:cNvSpPr>
                  <a:spLocks noChangeArrowheads="1"/>
                </p:cNvSpPr>
                <p:nvPr/>
              </p:nvSpPr>
              <p:spPr bwMode="auto">
                <a:xfrm>
                  <a:off x="496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2" name="Rectangle 89"/>
                <p:cNvSpPr>
                  <a:spLocks noChangeArrowheads="1"/>
                </p:cNvSpPr>
                <p:nvPr/>
              </p:nvSpPr>
              <p:spPr bwMode="auto">
                <a:xfrm>
                  <a:off x="520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3" name="Oval 90"/>
                <p:cNvSpPr>
                  <a:spLocks noChangeArrowheads="1"/>
                </p:cNvSpPr>
                <p:nvPr/>
              </p:nvSpPr>
              <p:spPr bwMode="auto">
                <a:xfrm>
                  <a:off x="4507" y="274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4" name="Oval 91"/>
                <p:cNvSpPr>
                  <a:spLocks noChangeArrowheads="1"/>
                </p:cNvSpPr>
                <p:nvPr/>
              </p:nvSpPr>
              <p:spPr bwMode="auto">
                <a:xfrm>
                  <a:off x="3544" y="154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5" name="Oval 92"/>
                <p:cNvSpPr>
                  <a:spLocks noChangeArrowheads="1"/>
                </p:cNvSpPr>
                <p:nvPr/>
              </p:nvSpPr>
              <p:spPr bwMode="auto">
                <a:xfrm>
                  <a:off x="3796" y="201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6" name="Oval 93"/>
                <p:cNvSpPr>
                  <a:spLocks noChangeArrowheads="1"/>
                </p:cNvSpPr>
                <p:nvPr/>
              </p:nvSpPr>
              <p:spPr bwMode="auto">
                <a:xfrm>
                  <a:off x="4029" y="2505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7" name="Oval 94"/>
                <p:cNvSpPr>
                  <a:spLocks noChangeArrowheads="1"/>
                </p:cNvSpPr>
                <p:nvPr/>
              </p:nvSpPr>
              <p:spPr bwMode="auto">
                <a:xfrm>
                  <a:off x="4272" y="1780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8" name="Oval 95"/>
                <p:cNvSpPr>
                  <a:spLocks noChangeArrowheads="1"/>
                </p:cNvSpPr>
                <p:nvPr/>
              </p:nvSpPr>
              <p:spPr bwMode="auto">
                <a:xfrm>
                  <a:off x="5230" y="3221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9" name="Oval 96"/>
                <p:cNvSpPr>
                  <a:spLocks noChangeArrowheads="1"/>
                </p:cNvSpPr>
                <p:nvPr/>
              </p:nvSpPr>
              <p:spPr bwMode="auto">
                <a:xfrm>
                  <a:off x="4988" y="2981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90" name="Oval 97"/>
                <p:cNvSpPr>
                  <a:spLocks noChangeArrowheads="1"/>
                </p:cNvSpPr>
                <p:nvPr/>
              </p:nvSpPr>
              <p:spPr bwMode="auto">
                <a:xfrm>
                  <a:off x="4756" y="226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3792" y="2976"/>
              <a:ext cx="1505" cy="432"/>
              <a:chOff x="3792" y="2976"/>
              <a:chExt cx="1505" cy="432"/>
            </a:xfrm>
          </p:grpSpPr>
          <p:sp>
            <p:nvSpPr>
              <p:cNvPr id="17415" name="Line 99"/>
              <p:cNvSpPr>
                <a:spLocks noChangeShapeType="1"/>
              </p:cNvSpPr>
              <p:nvPr/>
            </p:nvSpPr>
            <p:spPr bwMode="auto">
              <a:xfrm rot="5400000">
                <a:off x="3577" y="3191"/>
                <a:ext cx="432" cy="1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6" name="Text Box 100"/>
              <p:cNvSpPr txBox="1">
                <a:spLocks noChangeArrowheads="1"/>
              </p:cNvSpPr>
              <p:nvPr/>
            </p:nvSpPr>
            <p:spPr bwMode="auto">
              <a:xfrm>
                <a:off x="3936" y="3072"/>
                <a:ext cx="13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Obvious mapping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041541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362200" y="2286001"/>
            <a:ext cx="7924800" cy="3783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Arial" charset="0"/>
              </a:rPr>
              <a:t>  Penalty of one queen:</a:t>
            </a:r>
          </a:p>
          <a:p>
            <a:r>
              <a:rPr lang="en-US">
                <a:latin typeface="Arial" charset="0"/>
              </a:rPr>
              <a:t>	the number of queens she can check.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Penalty of a configuration: </a:t>
            </a:r>
          </a:p>
          <a:p>
            <a:r>
              <a:rPr lang="en-US">
                <a:latin typeface="Arial" charset="0"/>
              </a:rPr>
              <a:t>	the sum of the penalties of all queens.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Note: penalty is to be minimized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Fitness of a configuration: </a:t>
            </a:r>
          </a:p>
          <a:p>
            <a:r>
              <a:rPr lang="en-US">
                <a:latin typeface="Arial" charset="0"/>
              </a:rPr>
              <a:t>	inverse penalty to be maximized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19340" y="666750"/>
            <a:ext cx="800732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 dirty="0">
                <a:latin typeface="Arial" charset="0"/>
              </a:rPr>
              <a:t>8 Queens Problem: Fitness evaluation</a:t>
            </a:r>
          </a:p>
        </p:txBody>
      </p:sp>
    </p:spTree>
    <p:extLst>
      <p:ext uri="{BB962C8B-B14F-4D97-AF65-F5344CB8AC3E}">
        <p14:creationId xmlns:p14="http://schemas.microsoft.com/office/powerpoint/2010/main" val="14488113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362200" y="762000"/>
            <a:ext cx="830580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 dirty="0">
                <a:latin typeface="Arial" charset="0"/>
              </a:rPr>
              <a:t>The 8 queens problem: Mutation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514600" y="2362200"/>
            <a:ext cx="746760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Small variation in one permutation, e.g.: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Arial" charset="0"/>
              </a:rPr>
              <a:t> swapping values of two randomly chosen positions,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1" y="5029201"/>
            <a:ext cx="7148513" cy="474663"/>
            <a:chOff x="825" y="1670"/>
            <a:chExt cx="4503" cy="29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25" y="1670"/>
              <a:ext cx="1920" cy="289"/>
              <a:chOff x="449" y="1659"/>
              <a:chExt cx="1920" cy="289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 bwMode="auto">
              <a:xfrm>
                <a:off x="212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 bwMode="auto">
              <a:xfrm>
                <a:off x="4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Rectangle 8"/>
              <p:cNvSpPr>
                <a:spLocks noChangeArrowheads="1"/>
              </p:cNvSpPr>
              <p:nvPr/>
            </p:nvSpPr>
            <p:spPr bwMode="auto">
              <a:xfrm>
                <a:off x="68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3" name="Rectangle 9"/>
              <p:cNvSpPr>
                <a:spLocks noChangeArrowheads="1"/>
              </p:cNvSpPr>
              <p:nvPr/>
            </p:nvSpPr>
            <p:spPr bwMode="auto">
              <a:xfrm>
                <a:off x="92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Rectangle 10"/>
              <p:cNvSpPr>
                <a:spLocks noChangeArrowheads="1"/>
              </p:cNvSpPr>
              <p:nvPr/>
            </p:nvSpPr>
            <p:spPr bwMode="auto">
              <a:xfrm>
                <a:off x="116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Rectangle 11"/>
              <p:cNvSpPr>
                <a:spLocks noChangeArrowheads="1"/>
              </p:cNvSpPr>
              <p:nvPr/>
            </p:nvSpPr>
            <p:spPr bwMode="auto">
              <a:xfrm>
                <a:off x="140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Rectangle 12"/>
              <p:cNvSpPr>
                <a:spLocks noChangeArrowheads="1"/>
              </p:cNvSpPr>
              <p:nvPr/>
            </p:nvSpPr>
            <p:spPr bwMode="auto">
              <a:xfrm>
                <a:off x="16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7" name="Rectangle 13"/>
              <p:cNvSpPr>
                <a:spLocks noChangeArrowheads="1"/>
              </p:cNvSpPr>
              <p:nvPr/>
            </p:nvSpPr>
            <p:spPr bwMode="auto">
              <a:xfrm>
                <a:off x="188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Rectangle 14"/>
              <p:cNvSpPr>
                <a:spLocks noChangeArrowheads="1"/>
              </p:cNvSpPr>
              <p:nvPr/>
            </p:nvSpPr>
            <p:spPr bwMode="auto">
              <a:xfrm>
                <a:off x="45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9489" name="Rectangle 15"/>
              <p:cNvSpPr>
                <a:spLocks noChangeArrowheads="1"/>
              </p:cNvSpPr>
              <p:nvPr/>
            </p:nvSpPr>
            <p:spPr bwMode="auto">
              <a:xfrm>
                <a:off x="117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9490" name="Rectangle 16"/>
              <p:cNvSpPr>
                <a:spLocks noChangeArrowheads="1"/>
              </p:cNvSpPr>
              <p:nvPr/>
            </p:nvSpPr>
            <p:spPr bwMode="auto">
              <a:xfrm>
                <a:off x="69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9491" name="Rectangle 17"/>
              <p:cNvSpPr>
                <a:spLocks noChangeArrowheads="1"/>
              </p:cNvSpPr>
              <p:nvPr/>
            </p:nvSpPr>
            <p:spPr bwMode="auto">
              <a:xfrm>
                <a:off x="165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9492" name="Rectangle 18"/>
              <p:cNvSpPr>
                <a:spLocks noChangeArrowheads="1"/>
              </p:cNvSpPr>
              <p:nvPr/>
            </p:nvSpPr>
            <p:spPr bwMode="auto">
              <a:xfrm>
                <a:off x="93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9493" name="Rectangle 19"/>
              <p:cNvSpPr>
                <a:spLocks noChangeArrowheads="1"/>
              </p:cNvSpPr>
              <p:nvPr/>
            </p:nvSpPr>
            <p:spPr bwMode="auto">
              <a:xfrm>
                <a:off x="141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9494" name="Rectangle 20"/>
              <p:cNvSpPr>
                <a:spLocks noChangeArrowheads="1"/>
              </p:cNvSpPr>
              <p:nvPr/>
            </p:nvSpPr>
            <p:spPr bwMode="auto">
              <a:xfrm>
                <a:off x="189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9495" name="Rectangle 21"/>
              <p:cNvSpPr>
                <a:spLocks noChangeArrowheads="1"/>
              </p:cNvSpPr>
              <p:nvPr/>
            </p:nvSpPr>
            <p:spPr bwMode="auto">
              <a:xfrm>
                <a:off x="213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sp>
          <p:nvSpPr>
            <p:cNvPr id="19462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495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408" y="1680"/>
              <a:ext cx="1920" cy="289"/>
              <a:chOff x="3464" y="1659"/>
              <a:chExt cx="1920" cy="289"/>
            </a:xfrm>
          </p:grpSpPr>
          <p:sp>
            <p:nvSpPr>
              <p:cNvPr id="19464" name="Rectangle 24"/>
              <p:cNvSpPr>
                <a:spLocks noChangeArrowheads="1"/>
              </p:cNvSpPr>
              <p:nvPr/>
            </p:nvSpPr>
            <p:spPr bwMode="auto">
              <a:xfrm>
                <a:off x="514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5" name="Rectangle 25"/>
              <p:cNvSpPr>
                <a:spLocks noChangeArrowheads="1"/>
              </p:cNvSpPr>
              <p:nvPr/>
            </p:nvSpPr>
            <p:spPr bwMode="auto">
              <a:xfrm>
                <a:off x="34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6" name="Rectangle 26"/>
              <p:cNvSpPr>
                <a:spLocks noChangeArrowheads="1"/>
              </p:cNvSpPr>
              <p:nvPr/>
            </p:nvSpPr>
            <p:spPr bwMode="auto">
              <a:xfrm>
                <a:off x="370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7" name="Rectangle 27"/>
              <p:cNvSpPr>
                <a:spLocks noChangeArrowheads="1"/>
              </p:cNvSpPr>
              <p:nvPr/>
            </p:nvSpPr>
            <p:spPr bwMode="auto">
              <a:xfrm>
                <a:off x="394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8" name="Rectangle 28"/>
              <p:cNvSpPr>
                <a:spLocks noChangeArrowheads="1"/>
              </p:cNvSpPr>
              <p:nvPr/>
            </p:nvSpPr>
            <p:spPr bwMode="auto">
              <a:xfrm>
                <a:off x="418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9" name="Rectangle 29"/>
              <p:cNvSpPr>
                <a:spLocks noChangeArrowheads="1"/>
              </p:cNvSpPr>
              <p:nvPr/>
            </p:nvSpPr>
            <p:spPr bwMode="auto">
              <a:xfrm>
                <a:off x="442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0" name="Rectangle 30"/>
              <p:cNvSpPr>
                <a:spLocks noChangeArrowheads="1"/>
              </p:cNvSpPr>
              <p:nvPr/>
            </p:nvSpPr>
            <p:spPr bwMode="auto">
              <a:xfrm>
                <a:off x="46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1" name="Rectangle 31"/>
              <p:cNvSpPr>
                <a:spLocks noChangeArrowheads="1"/>
              </p:cNvSpPr>
              <p:nvPr/>
            </p:nvSpPr>
            <p:spPr bwMode="auto">
              <a:xfrm>
                <a:off x="490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2" name="Rectangle 32"/>
              <p:cNvSpPr>
                <a:spLocks noChangeArrowheads="1"/>
              </p:cNvSpPr>
              <p:nvPr/>
            </p:nvSpPr>
            <p:spPr bwMode="auto">
              <a:xfrm>
                <a:off x="347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9473" name="Rectangle 33"/>
              <p:cNvSpPr>
                <a:spLocks noChangeArrowheads="1"/>
              </p:cNvSpPr>
              <p:nvPr/>
            </p:nvSpPr>
            <p:spPr bwMode="auto">
              <a:xfrm>
                <a:off x="419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9474" name="Rectangle 34"/>
              <p:cNvSpPr>
                <a:spLocks noChangeArrowheads="1"/>
              </p:cNvSpPr>
              <p:nvPr/>
            </p:nvSpPr>
            <p:spPr bwMode="auto">
              <a:xfrm>
                <a:off x="371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9475" name="Rectangle 35"/>
              <p:cNvSpPr>
                <a:spLocks noChangeArrowheads="1"/>
              </p:cNvSpPr>
              <p:nvPr/>
            </p:nvSpPr>
            <p:spPr bwMode="auto">
              <a:xfrm>
                <a:off x="467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9476" name="Rectangle 36"/>
              <p:cNvSpPr>
                <a:spLocks noChangeArrowheads="1"/>
              </p:cNvSpPr>
              <p:nvPr/>
            </p:nvSpPr>
            <p:spPr bwMode="auto">
              <a:xfrm>
                <a:off x="4924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9477" name="Rectangle 37"/>
              <p:cNvSpPr>
                <a:spLocks noChangeArrowheads="1"/>
              </p:cNvSpPr>
              <p:nvPr/>
            </p:nvSpPr>
            <p:spPr bwMode="auto">
              <a:xfrm>
                <a:off x="443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9478" name="Rectangle 38"/>
              <p:cNvSpPr>
                <a:spLocks noChangeArrowheads="1"/>
              </p:cNvSpPr>
              <p:nvPr/>
            </p:nvSpPr>
            <p:spPr bwMode="auto">
              <a:xfrm>
                <a:off x="3964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9479" name="Rectangle 39"/>
              <p:cNvSpPr>
                <a:spLocks noChangeArrowheads="1"/>
              </p:cNvSpPr>
              <p:nvPr/>
            </p:nvSpPr>
            <p:spPr bwMode="auto">
              <a:xfrm>
                <a:off x="515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234575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09800" y="685800"/>
            <a:ext cx="830580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 dirty="0">
                <a:latin typeface="Arial" charset="0"/>
              </a:rPr>
              <a:t>The 8 queens problem: Recombination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355056" y="1710500"/>
            <a:ext cx="8015288" cy="304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latin typeface="Arial" charset="0"/>
              </a:rPr>
              <a:t>Combining  two permutations into two new permutations:</a:t>
            </a:r>
          </a:p>
          <a:p>
            <a:pPr>
              <a:buFontTx/>
              <a:buChar char="•"/>
            </a:pPr>
            <a:r>
              <a:rPr lang="en-US" dirty="0">
                <a:latin typeface="Arial" charset="0"/>
              </a:rPr>
              <a:t> choose random crossover point</a:t>
            </a:r>
          </a:p>
          <a:p>
            <a:pPr>
              <a:buFontTx/>
              <a:buChar char="•"/>
            </a:pPr>
            <a:r>
              <a:rPr lang="en-US" dirty="0">
                <a:latin typeface="Arial" charset="0"/>
              </a:rPr>
              <a:t> copy first parts into children</a:t>
            </a:r>
          </a:p>
          <a:p>
            <a:pPr>
              <a:buFontTx/>
              <a:buChar char="•"/>
            </a:pPr>
            <a:r>
              <a:rPr lang="en-US" dirty="0">
                <a:latin typeface="Arial" charset="0"/>
              </a:rPr>
              <a:t> create second part by inserting values from other parent:</a:t>
            </a:r>
          </a:p>
          <a:p>
            <a:pPr lvl="1">
              <a:buFontTx/>
              <a:buChar char="•"/>
            </a:pPr>
            <a:r>
              <a:rPr lang="en-US" dirty="0">
                <a:latin typeface="Arial" charset="0"/>
              </a:rPr>
              <a:t> in the order they appear there </a:t>
            </a:r>
          </a:p>
          <a:p>
            <a:pPr lvl="1">
              <a:buFontTx/>
              <a:buChar char="•"/>
            </a:pPr>
            <a:r>
              <a:rPr lang="en-US" dirty="0">
                <a:latin typeface="Arial" charset="0"/>
              </a:rPr>
              <a:t> beginning after crossover point</a:t>
            </a:r>
          </a:p>
          <a:p>
            <a:pPr lvl="1">
              <a:buFontTx/>
              <a:buChar char="•"/>
            </a:pPr>
            <a:r>
              <a:rPr lang="en-US" dirty="0">
                <a:latin typeface="Arial" charset="0"/>
              </a:rPr>
              <a:t> skipping values already in child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55056" y="5029200"/>
            <a:ext cx="6877050" cy="1352550"/>
            <a:chOff x="1093" y="3264"/>
            <a:chExt cx="4332" cy="852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3024" y="3696"/>
              <a:ext cx="50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58" y="3655"/>
              <a:ext cx="1766" cy="291"/>
              <a:chOff x="3373" y="3743"/>
              <a:chExt cx="1718" cy="481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373" y="3744"/>
                <a:ext cx="635" cy="480"/>
                <a:chOff x="3408" y="2880"/>
                <a:chExt cx="709" cy="480"/>
              </a:xfrm>
            </p:grpSpPr>
            <p:sp>
              <p:nvSpPr>
                <p:cNvPr id="20528" name="Rectangle 8"/>
                <p:cNvSpPr>
                  <a:spLocks noChangeArrowheads="1"/>
                </p:cNvSpPr>
                <p:nvPr/>
              </p:nvSpPr>
              <p:spPr bwMode="auto">
                <a:xfrm>
                  <a:off x="3408" y="2882"/>
                  <a:ext cx="230" cy="478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529" name="Rectangle 9"/>
                <p:cNvSpPr>
                  <a:spLocks noChangeArrowheads="1"/>
                </p:cNvSpPr>
                <p:nvPr/>
              </p:nvSpPr>
              <p:spPr bwMode="auto">
                <a:xfrm>
                  <a:off x="3648" y="2882"/>
                  <a:ext cx="230" cy="478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3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87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4006" y="3743"/>
                <a:ext cx="1085" cy="480"/>
                <a:chOff x="4115" y="2879"/>
                <a:chExt cx="1212" cy="480"/>
              </a:xfrm>
            </p:grpSpPr>
            <p:sp>
              <p:nvSpPr>
                <p:cNvPr id="205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45" y="2880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115" y="2880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097" y="2880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20526" name="Rectangle 15"/>
                <p:cNvSpPr>
                  <a:spLocks noChangeArrowheads="1"/>
                </p:cNvSpPr>
                <p:nvPr/>
              </p:nvSpPr>
              <p:spPr bwMode="auto">
                <a:xfrm>
                  <a:off x="4837" y="2880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27" name="Rectangle 16"/>
                <p:cNvSpPr>
                  <a:spLocks noChangeArrowheads="1"/>
                </p:cNvSpPr>
                <p:nvPr/>
              </p:nvSpPr>
              <p:spPr bwMode="auto">
                <a:xfrm>
                  <a:off x="4595" y="2879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</p:grp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658" y="3362"/>
              <a:ext cx="1767" cy="290"/>
              <a:chOff x="3373" y="3840"/>
              <a:chExt cx="1719" cy="481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373" y="3842"/>
                <a:ext cx="635" cy="479"/>
                <a:chOff x="3408" y="2882"/>
                <a:chExt cx="709" cy="479"/>
              </a:xfrm>
            </p:grpSpPr>
            <p:sp>
              <p:nvSpPr>
                <p:cNvPr id="205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408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5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648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20" name="Rectangle 21"/>
                <p:cNvSpPr>
                  <a:spLocks noChangeArrowheads="1"/>
                </p:cNvSpPr>
                <p:nvPr/>
              </p:nvSpPr>
              <p:spPr bwMode="auto">
                <a:xfrm>
                  <a:off x="3887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4006" y="3840"/>
                <a:ext cx="1086" cy="481"/>
                <a:chOff x="4115" y="2880"/>
                <a:chExt cx="1213" cy="481"/>
              </a:xfrm>
            </p:grpSpPr>
            <p:sp>
              <p:nvSpPr>
                <p:cNvPr id="20513" name="Rectangle 23"/>
                <p:cNvSpPr>
                  <a:spLocks noChangeArrowheads="1"/>
                </p:cNvSpPr>
                <p:nvPr/>
              </p:nvSpPr>
              <p:spPr bwMode="auto">
                <a:xfrm>
                  <a:off x="4345" y="2882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14" name="Rectangle 24"/>
                <p:cNvSpPr>
                  <a:spLocks noChangeArrowheads="1"/>
                </p:cNvSpPr>
                <p:nvPr/>
              </p:nvSpPr>
              <p:spPr bwMode="auto">
                <a:xfrm>
                  <a:off x="4115" y="2882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15" name="Rectangle 25"/>
                <p:cNvSpPr>
                  <a:spLocks noChangeArrowheads="1"/>
                </p:cNvSpPr>
                <p:nvPr/>
              </p:nvSpPr>
              <p:spPr bwMode="auto">
                <a:xfrm>
                  <a:off x="5098" y="2882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20516" name="Rectangle 26"/>
                <p:cNvSpPr>
                  <a:spLocks noChangeArrowheads="1"/>
                </p:cNvSpPr>
                <p:nvPr/>
              </p:nvSpPr>
              <p:spPr bwMode="auto">
                <a:xfrm>
                  <a:off x="4837" y="2882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17" name="Rectangle 27"/>
                <p:cNvSpPr>
                  <a:spLocks noChangeArrowheads="1"/>
                </p:cNvSpPr>
                <p:nvPr/>
              </p:nvSpPr>
              <p:spPr bwMode="auto">
                <a:xfrm>
                  <a:off x="4595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</p:grp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1093" y="3656"/>
              <a:ext cx="1767" cy="291"/>
              <a:chOff x="3373" y="3743"/>
              <a:chExt cx="1719" cy="481"/>
            </a:xfrm>
          </p:grpSpPr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3373" y="3744"/>
                <a:ext cx="635" cy="480"/>
                <a:chOff x="3408" y="2880"/>
                <a:chExt cx="709" cy="480"/>
              </a:xfrm>
            </p:grpSpPr>
            <p:sp>
              <p:nvSpPr>
                <p:cNvPr id="20508" name="Rectangle 30"/>
                <p:cNvSpPr>
                  <a:spLocks noChangeArrowheads="1"/>
                </p:cNvSpPr>
                <p:nvPr/>
              </p:nvSpPr>
              <p:spPr bwMode="auto">
                <a:xfrm>
                  <a:off x="3408" y="2882"/>
                  <a:ext cx="230" cy="478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509" name="Rectangle 31"/>
                <p:cNvSpPr>
                  <a:spLocks noChangeArrowheads="1"/>
                </p:cNvSpPr>
                <p:nvPr/>
              </p:nvSpPr>
              <p:spPr bwMode="auto">
                <a:xfrm>
                  <a:off x="3648" y="2882"/>
                  <a:ext cx="230" cy="478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10" name="Rectangle 32"/>
                <p:cNvSpPr>
                  <a:spLocks noChangeArrowheads="1"/>
                </p:cNvSpPr>
                <p:nvPr/>
              </p:nvSpPr>
              <p:spPr bwMode="auto">
                <a:xfrm>
                  <a:off x="3887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</p:grpSp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>
                <a:off x="4006" y="3743"/>
                <a:ext cx="1086" cy="480"/>
                <a:chOff x="4115" y="2879"/>
                <a:chExt cx="1213" cy="480"/>
              </a:xfrm>
            </p:grpSpPr>
            <p:sp>
              <p:nvSpPr>
                <p:cNvPr id="20503" name="Rectangle 34"/>
                <p:cNvSpPr>
                  <a:spLocks noChangeArrowheads="1"/>
                </p:cNvSpPr>
                <p:nvPr/>
              </p:nvSpPr>
              <p:spPr bwMode="auto">
                <a:xfrm>
                  <a:off x="4345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04" name="Rectangle 35"/>
                <p:cNvSpPr>
                  <a:spLocks noChangeArrowheads="1"/>
                </p:cNvSpPr>
                <p:nvPr/>
              </p:nvSpPr>
              <p:spPr bwMode="auto">
                <a:xfrm>
                  <a:off x="4115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20505" name="Rectangle 36"/>
                <p:cNvSpPr>
                  <a:spLocks noChangeArrowheads="1"/>
                </p:cNvSpPr>
                <p:nvPr/>
              </p:nvSpPr>
              <p:spPr bwMode="auto">
                <a:xfrm>
                  <a:off x="5098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506" name="Rectangle 37"/>
                <p:cNvSpPr>
                  <a:spLocks noChangeArrowheads="1"/>
                </p:cNvSpPr>
                <p:nvPr/>
              </p:nvSpPr>
              <p:spPr bwMode="auto">
                <a:xfrm>
                  <a:off x="4837" y="2879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07" name="Rectangle 38"/>
                <p:cNvSpPr>
                  <a:spLocks noChangeArrowheads="1"/>
                </p:cNvSpPr>
                <p:nvPr/>
              </p:nvSpPr>
              <p:spPr bwMode="auto">
                <a:xfrm>
                  <a:off x="4595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</p:grp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1093" y="3362"/>
              <a:ext cx="1767" cy="290"/>
              <a:chOff x="3373" y="3840"/>
              <a:chExt cx="1719" cy="481"/>
            </a:xfrm>
          </p:grpSpPr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3373" y="3842"/>
                <a:ext cx="635" cy="479"/>
                <a:chOff x="3408" y="2882"/>
                <a:chExt cx="709" cy="479"/>
              </a:xfrm>
            </p:grpSpPr>
            <p:sp>
              <p:nvSpPr>
                <p:cNvPr id="20498" name="Rectangle 41"/>
                <p:cNvSpPr>
                  <a:spLocks noChangeArrowheads="1"/>
                </p:cNvSpPr>
                <p:nvPr/>
              </p:nvSpPr>
              <p:spPr bwMode="auto">
                <a:xfrm>
                  <a:off x="3408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499" name="Rectangle 42"/>
                <p:cNvSpPr>
                  <a:spLocks noChangeArrowheads="1"/>
                </p:cNvSpPr>
                <p:nvPr/>
              </p:nvSpPr>
              <p:spPr bwMode="auto">
                <a:xfrm>
                  <a:off x="3648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00" name="Rectangle 43"/>
                <p:cNvSpPr>
                  <a:spLocks noChangeArrowheads="1"/>
                </p:cNvSpPr>
                <p:nvPr/>
              </p:nvSpPr>
              <p:spPr bwMode="auto">
                <a:xfrm>
                  <a:off x="3887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</p:grpSp>
          <p:grpSp>
            <p:nvGrpSpPr>
              <p:cNvPr id="14" name="Group 44"/>
              <p:cNvGrpSpPr>
                <a:grpSpLocks/>
              </p:cNvGrpSpPr>
              <p:nvPr/>
            </p:nvGrpSpPr>
            <p:grpSpPr bwMode="auto">
              <a:xfrm>
                <a:off x="4006" y="3840"/>
                <a:ext cx="1086" cy="481"/>
                <a:chOff x="4115" y="2880"/>
                <a:chExt cx="1213" cy="481"/>
              </a:xfrm>
            </p:grpSpPr>
            <p:sp>
              <p:nvSpPr>
                <p:cNvPr id="2049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45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20494" name="Rectangle 46"/>
                <p:cNvSpPr>
                  <a:spLocks noChangeArrowheads="1"/>
                </p:cNvSpPr>
                <p:nvPr/>
              </p:nvSpPr>
              <p:spPr bwMode="auto">
                <a:xfrm>
                  <a:off x="4115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495" name="Rectangle 47"/>
                <p:cNvSpPr>
                  <a:spLocks noChangeArrowheads="1"/>
                </p:cNvSpPr>
                <p:nvPr/>
              </p:nvSpPr>
              <p:spPr bwMode="auto">
                <a:xfrm>
                  <a:off x="5098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496" name="Rectangle 48"/>
                <p:cNvSpPr>
                  <a:spLocks noChangeArrowheads="1"/>
                </p:cNvSpPr>
                <p:nvPr/>
              </p:nvSpPr>
              <p:spPr bwMode="auto">
                <a:xfrm>
                  <a:off x="4837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497" name="Rectangle 49"/>
                <p:cNvSpPr>
                  <a:spLocks noChangeArrowheads="1"/>
                </p:cNvSpPr>
                <p:nvPr/>
              </p:nvSpPr>
              <p:spPr bwMode="auto">
                <a:xfrm>
                  <a:off x="4595" y="2880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</p:grpSp>
        </p:grpSp>
        <p:sp>
          <p:nvSpPr>
            <p:cNvPr id="20490" name="Line 50"/>
            <p:cNvSpPr>
              <a:spLocks noChangeShapeType="1"/>
            </p:cNvSpPr>
            <p:nvPr/>
          </p:nvSpPr>
          <p:spPr bwMode="auto">
            <a:xfrm>
              <a:off x="1728" y="3264"/>
              <a:ext cx="0" cy="85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97049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38400" y="2057400"/>
            <a:ext cx="8001000" cy="4419600"/>
          </a:xfrm>
        </p:spPr>
        <p:txBody>
          <a:bodyPr/>
          <a:lstStyle/>
          <a:p>
            <a:pPr eaLnBrk="1" hangingPunct="1"/>
            <a:r>
              <a:rPr lang="en-US" dirty="0"/>
              <a:t>Parent selection:</a:t>
            </a:r>
          </a:p>
          <a:p>
            <a:pPr lvl="1" eaLnBrk="1" hangingPunct="1"/>
            <a:r>
              <a:rPr lang="en-US" dirty="0"/>
              <a:t>Pick 5 parents and take best two to undergo crossover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Survivor selection (replacement)</a:t>
            </a:r>
          </a:p>
          <a:p>
            <a:pPr lvl="1" eaLnBrk="1" hangingPunct="1"/>
            <a:r>
              <a:rPr lang="en-GB" dirty="0"/>
              <a:t>insert the two new children into the population</a:t>
            </a:r>
          </a:p>
          <a:p>
            <a:pPr lvl="1" eaLnBrk="1" hangingPunct="1"/>
            <a:r>
              <a:rPr lang="en-GB" dirty="0"/>
              <a:t>sort the whole population by decreasing fitness</a:t>
            </a:r>
          </a:p>
          <a:p>
            <a:pPr lvl="1" eaLnBrk="1" hangingPunct="1"/>
            <a:r>
              <a:rPr lang="en-GB" dirty="0"/>
              <a:t>delete the worst two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362200" y="838200"/>
            <a:ext cx="754380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 dirty="0">
                <a:latin typeface="Arial" charset="0"/>
              </a:rPr>
              <a:t>The 8 queens problem: Selection</a:t>
            </a:r>
          </a:p>
        </p:txBody>
      </p:sp>
    </p:spTree>
    <p:extLst>
      <p:ext uri="{BB962C8B-B14F-4D97-AF65-F5344CB8AC3E}">
        <p14:creationId xmlns:p14="http://schemas.microsoft.com/office/powerpoint/2010/main" val="19278802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8 Queens Problem: summary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86000"/>
            <a:ext cx="64389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3294079" y="5688014"/>
            <a:ext cx="60372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latin typeface="Arial" charset="0"/>
              </a:rPr>
              <a:t>Note that this is </a:t>
            </a:r>
            <a:r>
              <a:rPr lang="en-GB" b="1" i="1">
                <a:latin typeface="Arial" charset="0"/>
              </a:rPr>
              <a:t>only one possible</a:t>
            </a:r>
            <a:r>
              <a:rPr lang="en-GB">
                <a:latin typeface="Arial" charset="0"/>
              </a:rPr>
              <a:t> </a:t>
            </a:r>
          </a:p>
          <a:p>
            <a:pPr algn="ctr"/>
            <a:r>
              <a:rPr lang="en-GB">
                <a:latin typeface="Arial" charset="0"/>
              </a:rPr>
              <a:t>set of choices of operators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1321884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38400" y="2057400"/>
            <a:ext cx="8001000" cy="4419600"/>
          </a:xfrm>
        </p:spPr>
        <p:txBody>
          <a:bodyPr/>
          <a:lstStyle/>
          <a:p>
            <a:pPr eaLnBrk="1" hangingPunct="1"/>
            <a:r>
              <a:rPr lang="en-US" dirty="0"/>
              <a:t>Do on your own: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Design a GA that attempts to 3-color a graph</a:t>
            </a:r>
            <a:endParaRPr lang="en-GB" i="1" dirty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362200" y="838200"/>
            <a:ext cx="754380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 dirty="0">
                <a:latin typeface="Arial" charset="0"/>
              </a:rPr>
              <a:t>Practice: 3-Coloring</a:t>
            </a:r>
          </a:p>
        </p:txBody>
      </p:sp>
    </p:spTree>
    <p:extLst>
      <p:ext uri="{BB962C8B-B14F-4D97-AF65-F5344CB8AC3E}">
        <p14:creationId xmlns:p14="http://schemas.microsoft.com/office/powerpoint/2010/main" val="13847795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Search: Random Walk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Pick a random point</a:t>
            </a:r>
          </a:p>
          <a:p>
            <a:endParaRPr lang="en-US" dirty="0"/>
          </a:p>
          <a:p>
            <a:r>
              <a:rPr lang="en-US" dirty="0"/>
              <a:t>2. Pick random neighbor</a:t>
            </a:r>
          </a:p>
          <a:p>
            <a:endParaRPr lang="en-US" dirty="0"/>
          </a:p>
          <a:p>
            <a:r>
              <a:rPr lang="en-US" dirty="0"/>
              <a:t>3. Move to neighbor (no matter what)</a:t>
            </a:r>
          </a:p>
          <a:p>
            <a:endParaRPr lang="en-US" dirty="0"/>
          </a:p>
          <a:p>
            <a:r>
              <a:rPr lang="en-US" dirty="0"/>
              <a:t>Issues?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1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Search: Random Walk Improvement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Pick ‘x’ random points</a:t>
            </a:r>
          </a:p>
          <a:p>
            <a:pPr lvl="1"/>
            <a:r>
              <a:rPr lang="en-US" dirty="0"/>
              <a:t>Maybe 1000 or more?</a:t>
            </a:r>
          </a:p>
          <a:p>
            <a:endParaRPr lang="en-US" dirty="0"/>
          </a:p>
          <a:p>
            <a:r>
              <a:rPr lang="en-US" dirty="0"/>
              <a:t>2. Look at your neighbors of each</a:t>
            </a:r>
          </a:p>
          <a:p>
            <a:endParaRPr lang="en-US" dirty="0"/>
          </a:p>
          <a:p>
            <a:r>
              <a:rPr lang="en-US" dirty="0"/>
              <a:t>3. Each moves in a random direction</a:t>
            </a:r>
          </a:p>
          <a:p>
            <a:endParaRPr lang="en-US" dirty="0"/>
          </a:p>
          <a:p>
            <a:r>
              <a:rPr lang="en-US" dirty="0"/>
              <a:t>Issues?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9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Search: Greedy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Pick a random point</a:t>
            </a:r>
          </a:p>
          <a:p>
            <a:endParaRPr lang="en-US" dirty="0"/>
          </a:p>
          <a:p>
            <a:r>
              <a:rPr lang="en-US" dirty="0"/>
              <a:t>2. Pick random neighbor</a:t>
            </a:r>
          </a:p>
          <a:p>
            <a:endParaRPr lang="en-US" dirty="0"/>
          </a:p>
          <a:p>
            <a:r>
              <a:rPr lang="en-US" dirty="0"/>
              <a:t>3. Move only if neighbor is better </a:t>
            </a:r>
          </a:p>
          <a:p>
            <a:endParaRPr lang="en-US" dirty="0"/>
          </a:p>
          <a:p>
            <a:r>
              <a:rPr lang="en-US" dirty="0"/>
              <a:t>4. Keep going up until you find the maximum</a:t>
            </a:r>
          </a:p>
          <a:p>
            <a:endParaRPr lang="en-US" dirty="0"/>
          </a:p>
          <a:p>
            <a:r>
              <a:rPr lang="en-US" dirty="0"/>
              <a:t>Issues?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8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Walk vs. Hill Climbing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981200"/>
            <a:ext cx="3810000" cy="4114800"/>
          </a:xfrm>
        </p:spPr>
        <p:txBody>
          <a:bodyPr>
            <a:normAutofit/>
          </a:bodyPr>
          <a:lstStyle/>
          <a:p>
            <a:pPr marL="36900" indent="0" algn="ctr" eaLnBrk="1" hangingPunct="1">
              <a:buNone/>
            </a:pPr>
            <a:r>
              <a:rPr lang="en-US" dirty="0"/>
              <a:t>Random Walk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Walks around randomly, so very good at exploring the search space.</a:t>
            </a:r>
          </a:p>
          <a:p>
            <a:pPr eaLnBrk="1" hangingPunct="1"/>
            <a:r>
              <a:rPr lang="en-US" dirty="0"/>
              <a:t>Very good at finding the various “hills” in the search space.</a:t>
            </a:r>
          </a:p>
          <a:p>
            <a:pPr eaLnBrk="1" hangingPunct="1"/>
            <a:r>
              <a:rPr lang="en-US" dirty="0"/>
              <a:t>NOT good at climbing up hills or optimizing any promising solution states.</a:t>
            </a:r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017713"/>
            <a:ext cx="4230688" cy="4114800"/>
          </a:xfrm>
        </p:spPr>
        <p:txBody>
          <a:bodyPr>
            <a:normAutofit/>
          </a:bodyPr>
          <a:lstStyle/>
          <a:p>
            <a:pPr marL="36900" indent="0" algn="ctr" eaLnBrk="1" hangingPunct="1">
              <a:buNone/>
            </a:pPr>
            <a:r>
              <a:rPr lang="en-US" dirty="0"/>
              <a:t>Hill Climbing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Good at optimizing a solution state, due to climbing nature.</a:t>
            </a:r>
          </a:p>
          <a:p>
            <a:pPr eaLnBrk="1" hangingPunct="1"/>
            <a:r>
              <a:rPr lang="en-US" dirty="0"/>
              <a:t>BAD at exploring various parts of search space.</a:t>
            </a:r>
          </a:p>
          <a:p>
            <a:pPr eaLnBrk="1" hangingPunct="1"/>
            <a:r>
              <a:rPr lang="en-US" dirty="0"/>
              <a:t>Often stuck in local maxima.</a:t>
            </a:r>
          </a:p>
        </p:txBody>
      </p:sp>
    </p:spTree>
    <p:extLst>
      <p:ext uri="{BB962C8B-B14F-4D97-AF65-F5344CB8AC3E}">
        <p14:creationId xmlns:p14="http://schemas.microsoft.com/office/powerpoint/2010/main" val="66931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Walk vs. Hill Climbing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90076" y="1981200"/>
            <a:ext cx="9601200" cy="4114800"/>
          </a:xfrm>
        </p:spPr>
        <p:txBody>
          <a:bodyPr>
            <a:normAutofit lnSpcReduction="10000"/>
          </a:bodyPr>
          <a:lstStyle/>
          <a:p>
            <a:pPr marL="36900" indent="0" algn="ctr" eaLnBrk="1" hangingPunct="1">
              <a:buNone/>
            </a:pPr>
            <a:r>
              <a:rPr lang="en-US" dirty="0"/>
              <a:t>Pseudo code for both algorithms</a:t>
            </a:r>
          </a:p>
          <a:p>
            <a:pPr eaLnBrk="1" hangingPunct="1"/>
            <a:endParaRPr lang="en-US" dirty="0"/>
          </a:p>
          <a:p>
            <a:pPr marL="36900" indent="0" eaLnBrk="1" hangingPunct="1">
              <a:buNone/>
            </a:pPr>
            <a:r>
              <a:rPr lang="en-US" dirty="0"/>
              <a:t>Given current state S</a:t>
            </a:r>
          </a:p>
          <a:p>
            <a:pPr marL="36900" indent="0" eaLnBrk="1" hangingPunct="1">
              <a:buNone/>
            </a:pPr>
            <a:r>
              <a:rPr lang="en-US" dirty="0"/>
              <a:t>Generate neighbor state S’:</a:t>
            </a:r>
          </a:p>
          <a:p>
            <a:pPr marL="36900" indent="0" eaLnBrk="1" hangingPunct="1">
              <a:buNone/>
            </a:pPr>
            <a:r>
              <a:rPr lang="en-US" dirty="0"/>
              <a:t>	if (</a:t>
            </a:r>
            <a:r>
              <a:rPr lang="en-US" dirty="0" err="1"/>
              <a:t>util</a:t>
            </a:r>
            <a:r>
              <a:rPr lang="en-US" dirty="0"/>
              <a:t>(S’) &gt; </a:t>
            </a:r>
            <a:r>
              <a:rPr lang="en-US" dirty="0" err="1"/>
              <a:t>util</a:t>
            </a:r>
            <a:r>
              <a:rPr lang="en-US" dirty="0"/>
              <a:t>(S)) move with probability p;</a:t>
            </a:r>
          </a:p>
          <a:p>
            <a:pPr marL="36900" indent="0" eaLnBrk="1" hangingPunct="1">
              <a:buNone/>
            </a:pPr>
            <a:r>
              <a:rPr lang="en-US" dirty="0"/>
              <a:t>	else move with probability 1-p;</a:t>
            </a:r>
          </a:p>
          <a:p>
            <a:pPr marL="36900" indent="0" eaLnBrk="1" hangingPunct="1">
              <a:buNone/>
            </a:pPr>
            <a:r>
              <a:rPr lang="en-US" dirty="0"/>
              <a:t>Repeat constant number of times</a:t>
            </a:r>
          </a:p>
          <a:p>
            <a:pPr marL="36900" indent="0" eaLnBrk="1" hangingPunct="1">
              <a:buNone/>
            </a:pPr>
            <a:endParaRPr lang="en-US" dirty="0"/>
          </a:p>
          <a:p>
            <a:pPr marL="36900" indent="0" eaLnBrk="1" hangingPunct="1">
              <a:buNone/>
            </a:pPr>
            <a:r>
              <a:rPr lang="en-US" dirty="0"/>
              <a:t>//For hill-climbing, p=1.0			For random-walk, p=0.5</a:t>
            </a:r>
          </a:p>
          <a:p>
            <a:pPr marL="36900" indent="0" eaLnBrk="1" hangingPunct="1">
              <a:buNone/>
            </a:pPr>
            <a:r>
              <a:rPr lang="en-US" dirty="0"/>
              <a:t>//so ‘p’ is what gives us control over algorithm’s behavior…</a:t>
            </a:r>
            <a:r>
              <a:rPr lang="en-US" dirty="0" err="1"/>
              <a:t>hmmmmmm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07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37254</TotalTime>
  <Words>1928</Words>
  <Application>Microsoft Macintosh PowerPoint</Application>
  <PresentationFormat>Widescreen</PresentationFormat>
  <Paragraphs>373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ＭＳ Ｐゴシック</vt:lpstr>
      <vt:lpstr>Arial</vt:lpstr>
      <vt:lpstr>Calisto MT</vt:lpstr>
      <vt:lpstr>Times New Roman</vt:lpstr>
      <vt:lpstr>Trebuchet MS</vt:lpstr>
      <vt:lpstr>Wingdings</vt:lpstr>
      <vt:lpstr>Wingdings 2</vt:lpstr>
      <vt:lpstr>Slate</vt:lpstr>
      <vt:lpstr>CS4710: Artificial Intelligence Local Search</vt:lpstr>
      <vt:lpstr>Classical Search Vs. Local Search</vt:lpstr>
      <vt:lpstr>Local Search: Characteristics/Advantages</vt:lpstr>
      <vt:lpstr>Local Search: Characteristics/Advantages</vt:lpstr>
      <vt:lpstr>Local Search: Random Walk</vt:lpstr>
      <vt:lpstr>Local Search: Random Walk Improvement</vt:lpstr>
      <vt:lpstr>Local Search: Greedy Algorithm</vt:lpstr>
      <vt:lpstr>Random Walk vs. Hill Climbing</vt:lpstr>
      <vt:lpstr>Random Walk vs. Hill Climbing</vt:lpstr>
      <vt:lpstr>Simulated Annealing</vt:lpstr>
      <vt:lpstr>Annealing</vt:lpstr>
      <vt:lpstr>Annealing</vt:lpstr>
      <vt:lpstr>Simulated Annealing</vt:lpstr>
      <vt:lpstr>Simulated Annealing</vt:lpstr>
      <vt:lpstr>Simulated Annealing</vt:lpstr>
      <vt:lpstr>Simulated Annealing: Probability Function</vt:lpstr>
      <vt:lpstr>Simulated Annealing: Sigmoid Function</vt:lpstr>
      <vt:lpstr>Simulated Annealing: Sigmoid Function</vt:lpstr>
      <vt:lpstr>Simulated Annealing: Sigmoid Function</vt:lpstr>
      <vt:lpstr>Simulated Annealing</vt:lpstr>
      <vt:lpstr>Choosing a Cooling Rate</vt:lpstr>
      <vt:lpstr>Simulated Annealing: Advantages</vt:lpstr>
      <vt:lpstr>Simulated Annealing: Complexity</vt:lpstr>
      <vt:lpstr>Simulated Annealing: TSP</vt:lpstr>
      <vt:lpstr>Simulated Annealing: TSP</vt:lpstr>
      <vt:lpstr>PowerPoint Presentation</vt:lpstr>
      <vt:lpstr>Genetic Algorithms</vt:lpstr>
      <vt:lpstr>General Scheme of GAs</vt:lpstr>
      <vt:lpstr>Pseudo-code for typical GA</vt:lpstr>
      <vt:lpstr>Representations</vt:lpstr>
      <vt:lpstr>Evaluation (Fitness) Function</vt:lpstr>
      <vt:lpstr>Population</vt:lpstr>
      <vt:lpstr>Parent Selection Mechanism</vt:lpstr>
      <vt:lpstr>Parent Selection Mechanism</vt:lpstr>
      <vt:lpstr>Variation Operators</vt:lpstr>
      <vt:lpstr>Mutation</vt:lpstr>
      <vt:lpstr>Recombination</vt:lpstr>
      <vt:lpstr>Survivor Selection</vt:lpstr>
      <vt:lpstr>Initialization / Termination</vt:lpstr>
      <vt:lpstr>Fun Example</vt:lpstr>
      <vt:lpstr>PowerPoint Presentation</vt:lpstr>
      <vt:lpstr>The 8 queens problem: representation</vt:lpstr>
      <vt:lpstr>PowerPoint Presentation</vt:lpstr>
      <vt:lpstr>PowerPoint Presentation</vt:lpstr>
      <vt:lpstr>PowerPoint Presentation</vt:lpstr>
      <vt:lpstr>PowerPoint Presentation</vt:lpstr>
      <vt:lpstr>8 Queens Problem: summary</vt:lpstr>
      <vt:lpstr>PowerPoint Presentation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1010</cp:revision>
  <cp:lastPrinted>2010-03-04T14:04:20Z</cp:lastPrinted>
  <dcterms:created xsi:type="dcterms:W3CDTF">2010-03-16T00:09:25Z</dcterms:created>
  <dcterms:modified xsi:type="dcterms:W3CDTF">2021-03-11T17:41:47Z</dcterms:modified>
</cp:coreProperties>
</file>