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9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307" r:id="rId37"/>
    <p:sldId id="308" r:id="rId38"/>
    <p:sldId id="309" r:id="rId39"/>
    <p:sldId id="303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02" r:id="rId51"/>
    <p:sldId id="322" r:id="rId52"/>
    <p:sldId id="323" r:id="rId53"/>
    <p:sldId id="324" r:id="rId54"/>
    <p:sldId id="321" r:id="rId55"/>
    <p:sldId id="299" r:id="rId56"/>
    <p:sldId id="326" r:id="rId57"/>
    <p:sldId id="301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05" r:id="rId66"/>
    <p:sldId id="306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Reasoning Under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Most interesting AI problems are probabilistic in nature. Let’s review probability and apply it to some AI problems.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E032F-26BF-4B3B-B8AB-8DB66B9A80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297870"/>
            <a:ext cx="10353762" cy="970450"/>
          </a:xfrm>
        </p:spPr>
        <p:txBody>
          <a:bodyPr/>
          <a:lstStyle/>
          <a:p>
            <a:r>
              <a:rPr lang="en-US" altLang="en-US" dirty="0"/>
              <a:t>Boolean Random Variables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5025736"/>
          </a:xfrm>
        </p:spPr>
        <p:txBody>
          <a:bodyPr>
            <a:normAutofit/>
          </a:bodyPr>
          <a:lstStyle/>
          <a:p>
            <a:r>
              <a:rPr lang="en-US" altLang="en-US" dirty="0"/>
              <a:t>We will start with the simplest type of random variables – Boolean ones</a:t>
            </a:r>
          </a:p>
          <a:p>
            <a:endParaRPr lang="en-US" altLang="en-US" dirty="0"/>
          </a:p>
          <a:p>
            <a:r>
              <a:rPr lang="en-US" altLang="en-US" dirty="0"/>
              <a:t>Take the values </a:t>
            </a:r>
            <a:r>
              <a:rPr lang="en-US" altLang="en-US" i="1" dirty="0"/>
              <a:t>true</a:t>
            </a:r>
            <a:r>
              <a:rPr lang="en-US" altLang="en-US" dirty="0"/>
              <a:t> or </a:t>
            </a:r>
            <a:r>
              <a:rPr lang="en-US" altLang="en-US" i="1" dirty="0"/>
              <a:t>false</a:t>
            </a:r>
          </a:p>
          <a:p>
            <a:endParaRPr lang="en-US" altLang="en-US" dirty="0"/>
          </a:p>
          <a:p>
            <a:r>
              <a:rPr lang="en-US" altLang="en-US" dirty="0"/>
              <a:t>Think of the event as occurring or not occurring</a:t>
            </a:r>
          </a:p>
          <a:p>
            <a:endParaRPr lang="en-US" altLang="en-US" dirty="0"/>
          </a:p>
          <a:p>
            <a:r>
              <a:rPr lang="en-US" altLang="en-US" dirty="0"/>
              <a:t>Examples (Let </a:t>
            </a:r>
            <a:r>
              <a:rPr lang="en-US" altLang="en-US" i="1" dirty="0"/>
              <a:t>A</a:t>
            </a:r>
            <a:r>
              <a:rPr lang="en-US" altLang="en-US" dirty="0"/>
              <a:t> be a Boolean random variable):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Getting heads on a coin flip 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It will rain today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The Cubs win the World Series</a:t>
            </a:r>
          </a:p>
        </p:txBody>
      </p:sp>
    </p:spTree>
    <p:extLst>
      <p:ext uri="{BB962C8B-B14F-4D97-AF65-F5344CB8AC3E}">
        <p14:creationId xmlns:p14="http://schemas.microsoft.com/office/powerpoint/2010/main" val="20072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E333C-615E-406C-A012-8021F11429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3103708" y="3757961"/>
            <a:ext cx="2593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The sum of the red and blue areas is 1</a:t>
            </a:r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6573982" y="3982885"/>
            <a:ext cx="3810000" cy="253365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auto">
          <a:xfrm>
            <a:off x="8097982" y="4111109"/>
            <a:ext cx="1905000" cy="1861006"/>
          </a:xfrm>
          <a:prstGeom prst="ellipse">
            <a:avLst/>
          </a:prstGeom>
          <a:solidFill>
            <a:srgbClr val="FF99CC"/>
          </a:solidFill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6726382" y="6035387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99"/>
                </a:solidFill>
                <a:latin typeface="Arial" panose="020B0604020202020204" pitchFamily="34" charset="0"/>
              </a:rPr>
              <a:t>P(A = false)</a:t>
            </a:r>
          </a:p>
        </p:txBody>
      </p:sp>
      <p:sp>
        <p:nvSpPr>
          <p:cNvPr id="848904" name="Text Box 8"/>
          <p:cNvSpPr txBox="1">
            <a:spLocks noChangeArrowheads="1"/>
          </p:cNvSpPr>
          <p:nvPr/>
        </p:nvSpPr>
        <p:spPr bwMode="auto">
          <a:xfrm>
            <a:off x="8405957" y="4873337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P(A = true)</a:t>
            </a:r>
          </a:p>
        </p:txBody>
      </p:sp>
      <p:sp>
        <p:nvSpPr>
          <p:cNvPr id="848907" name="Line 11"/>
          <p:cNvSpPr>
            <a:spLocks noChangeShapeType="1"/>
          </p:cNvSpPr>
          <p:nvPr/>
        </p:nvSpPr>
        <p:spPr bwMode="auto">
          <a:xfrm>
            <a:off x="5389707" y="451996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1981200" y="1600200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We will write either </a:t>
            </a:r>
            <a:r>
              <a:rPr lang="en-US" altLang="en-US" i="1" dirty="0"/>
              <a:t>P(A)</a:t>
            </a:r>
            <a:r>
              <a:rPr lang="en-US" altLang="en-US" dirty="0"/>
              <a:t> or </a:t>
            </a:r>
            <a:r>
              <a:rPr lang="en-US" altLang="en-US" i="1" dirty="0"/>
              <a:t>P(A = true)</a:t>
            </a:r>
            <a:r>
              <a:rPr lang="en-US" altLang="en-US" dirty="0"/>
              <a:t> to mean the probability that </a:t>
            </a:r>
            <a:r>
              <a:rPr lang="en-US" altLang="en-US" i="1" dirty="0"/>
              <a:t>A = true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What is probability?  It is the relative frequency with which an outcome would be obtained if the process were repeated a large number of times under similar conditions</a:t>
            </a:r>
            <a:r>
              <a:rPr lang="en-US" altLang="en-US" baseline="30000" dirty="0"/>
              <a:t>*</a:t>
            </a:r>
          </a:p>
        </p:txBody>
      </p:sp>
      <p:pic>
        <p:nvPicPr>
          <p:cNvPr id="848910" name="Picture 14" descr="thomas-bay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75" y="5651861"/>
            <a:ext cx="714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911" name="AutoShape 15"/>
          <p:cNvSpPr>
            <a:spLocks noChangeArrowheads="1"/>
          </p:cNvSpPr>
          <p:nvPr/>
        </p:nvSpPr>
        <p:spPr bwMode="auto">
          <a:xfrm>
            <a:off x="2031274" y="4966061"/>
            <a:ext cx="2819400" cy="685800"/>
          </a:xfrm>
          <a:prstGeom prst="wedgeRoundRectCallout">
            <a:avLst>
              <a:gd name="adj1" fmla="val -50620"/>
              <a:gd name="adj2" fmla="val 74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200" baseline="30000" dirty="0"/>
              <a:t>*</a:t>
            </a:r>
            <a:r>
              <a:rPr lang="en-US" altLang="en-US" sz="1200" dirty="0"/>
              <a:t>Ahem…there’s also the Bayesian definition which says probability is your degree of belief in an outcome</a:t>
            </a:r>
          </a:p>
        </p:txBody>
      </p:sp>
    </p:spTree>
    <p:extLst>
      <p:ext uri="{BB962C8B-B14F-4D97-AF65-F5344CB8AC3E}">
        <p14:creationId xmlns:p14="http://schemas.microsoft.com/office/powerpoint/2010/main" val="248025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1CF93A-5040-41D9-ACB3-695DFAAD88A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47953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i="1" dirty="0"/>
              <a:t>A = true </a:t>
            </a:r>
            <a:r>
              <a:rPr lang="en-US" altLang="en-US" sz="2400" dirty="0"/>
              <a:t>| </a:t>
            </a:r>
            <a:r>
              <a:rPr lang="en-US" altLang="en-US" sz="2400" i="1" dirty="0"/>
              <a:t>B = true</a:t>
            </a:r>
            <a:r>
              <a:rPr lang="en-US" altLang="en-US" sz="2400" dirty="0"/>
              <a:t>) = Out of all the outcomes in which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true, how many also have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equal to true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Read this as: “Probability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conditioned on </a:t>
            </a:r>
            <a:r>
              <a:rPr lang="en-US" altLang="en-US" sz="2400" i="1" dirty="0"/>
              <a:t>B</a:t>
            </a:r>
            <a:r>
              <a:rPr lang="en-US" altLang="en-US" sz="2400" dirty="0"/>
              <a:t>” or “Probability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given </a:t>
            </a:r>
            <a:r>
              <a:rPr lang="en-US" altLang="en-US" sz="2400" i="1" dirty="0"/>
              <a:t>B</a:t>
            </a:r>
            <a:r>
              <a:rPr lang="en-US" altLang="en-US" sz="2400" dirty="0"/>
              <a:t>”</a:t>
            </a:r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2847892" y="4038606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P(F = true)</a:t>
            </a:r>
          </a:p>
        </p:txBody>
      </p:sp>
      <p:sp>
        <p:nvSpPr>
          <p:cNvPr id="849937" name="Text Box 17"/>
          <p:cNvSpPr txBox="1">
            <a:spLocks noChangeArrowheads="1"/>
          </p:cNvSpPr>
          <p:nvPr/>
        </p:nvSpPr>
        <p:spPr bwMode="auto">
          <a:xfrm>
            <a:off x="3886200" y="5962822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P(H = true)</a:t>
            </a:r>
          </a:p>
        </p:txBody>
      </p:sp>
      <p:sp>
        <p:nvSpPr>
          <p:cNvPr id="849938" name="Rectangle 18"/>
          <p:cNvSpPr>
            <a:spLocks noChangeArrowheads="1"/>
          </p:cNvSpPr>
          <p:nvPr/>
        </p:nvSpPr>
        <p:spPr bwMode="auto">
          <a:xfrm>
            <a:off x="1905000" y="3581405"/>
            <a:ext cx="3733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9" name="Rectangle 19"/>
          <p:cNvSpPr>
            <a:spLocks noChangeArrowheads="1"/>
          </p:cNvSpPr>
          <p:nvPr/>
        </p:nvSpPr>
        <p:spPr bwMode="auto">
          <a:xfrm>
            <a:off x="5867400" y="3587940"/>
            <a:ext cx="4572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H </a:t>
            </a:r>
            <a:r>
              <a:rPr lang="en-US" altLang="en-US" sz="2000" dirty="0"/>
              <a:t>= “Have a headache”</a:t>
            </a:r>
          </a:p>
          <a:p>
            <a:r>
              <a:rPr lang="en-US" altLang="en-US" sz="2000" i="1" dirty="0"/>
              <a:t>F</a:t>
            </a:r>
            <a:r>
              <a:rPr lang="en-US" altLang="en-US" sz="2000" dirty="0"/>
              <a:t> = “Coming down with Flu”</a:t>
            </a:r>
          </a:p>
          <a:p>
            <a:endParaRPr lang="en-US" altLang="en-US" sz="2000" dirty="0"/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H = true</a:t>
            </a:r>
            <a:r>
              <a:rPr lang="en-US" altLang="en-US" sz="2000" dirty="0"/>
              <a:t>) = 1/10</a:t>
            </a:r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F = true</a:t>
            </a:r>
            <a:r>
              <a:rPr lang="en-US" altLang="en-US" sz="2000" dirty="0"/>
              <a:t>) = 1/40</a:t>
            </a:r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H  = true </a:t>
            </a:r>
            <a:r>
              <a:rPr lang="en-US" altLang="en-US" sz="2000" dirty="0"/>
              <a:t>| </a:t>
            </a:r>
            <a:r>
              <a:rPr lang="en-US" altLang="en-US" sz="2000" i="1" dirty="0"/>
              <a:t>F = true</a:t>
            </a:r>
            <a:r>
              <a:rPr lang="en-US" altLang="en-US" sz="2000" dirty="0"/>
              <a:t>) = 1/2</a:t>
            </a:r>
          </a:p>
          <a:p>
            <a:endParaRPr lang="en-US" altLang="en-US" sz="2000" dirty="0"/>
          </a:p>
          <a:p>
            <a:r>
              <a:rPr lang="en-US" altLang="en-US" sz="2000" dirty="0"/>
              <a:t>“Headaches are rare and flu is rarer, but if you’re coming down with flu there’s a 50-50 chance you’ll have a headache.”</a:t>
            </a:r>
          </a:p>
        </p:txBody>
      </p:sp>
      <p:sp>
        <p:nvSpPr>
          <p:cNvPr id="849941" name="Rectangle 21"/>
          <p:cNvSpPr>
            <a:spLocks noChangeArrowheads="1"/>
          </p:cNvSpPr>
          <p:nvPr/>
        </p:nvSpPr>
        <p:spPr bwMode="auto">
          <a:xfrm>
            <a:off x="2209800" y="4858247"/>
            <a:ext cx="2971800" cy="11376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0" name="Rectangle 20"/>
          <p:cNvSpPr>
            <a:spLocks noChangeArrowheads="1"/>
          </p:cNvSpPr>
          <p:nvPr/>
        </p:nvSpPr>
        <p:spPr bwMode="auto">
          <a:xfrm>
            <a:off x="2895600" y="4038605"/>
            <a:ext cx="1103906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88C88-FCE6-4C11-A6C5-72CE595C8A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772400" cy="4648200"/>
          </a:xfrm>
        </p:spPr>
        <p:txBody>
          <a:bodyPr/>
          <a:lstStyle/>
          <a:p>
            <a:r>
              <a:rPr lang="en-US" altLang="en-US" dirty="0"/>
              <a:t>We will write </a:t>
            </a:r>
            <a:r>
              <a:rPr lang="en-US" altLang="en-US" i="1" dirty="0"/>
              <a:t>P(A = true, B = true)</a:t>
            </a:r>
            <a:r>
              <a:rPr lang="en-US" altLang="en-US" dirty="0"/>
              <a:t> to mean “the probability of </a:t>
            </a:r>
            <a:r>
              <a:rPr lang="en-US" altLang="en-US" i="1" dirty="0"/>
              <a:t>A = true</a:t>
            </a:r>
            <a:r>
              <a:rPr lang="en-US" altLang="en-US" dirty="0"/>
              <a:t>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/>
              <a:t>B = true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Notice that:</a:t>
            </a:r>
          </a:p>
          <a:p>
            <a:endParaRPr lang="en-US" altLang="en-US" dirty="0"/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6743701" y="4315262"/>
            <a:ext cx="416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6705601" y="2957949"/>
            <a:ext cx="424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P(</a:t>
            </a:r>
            <a:r>
              <a:rPr lang="en-US" altLang="en-US" sz="2000" i="1" dirty="0">
                <a:latin typeface="Tahoma" panose="020B0604030504040204" pitchFamily="34" charset="0"/>
              </a:rPr>
              <a:t>H=</a:t>
            </a:r>
            <a:r>
              <a:rPr lang="en-US" altLang="en-US" sz="2000" i="1" dirty="0" err="1">
                <a:latin typeface="Tahoma" panose="020B0604030504040204" pitchFamily="34" charset="0"/>
              </a:rPr>
              <a:t>true</a:t>
            </a:r>
            <a:r>
              <a:rPr lang="en-US" altLang="en-US" sz="2000" dirty="0" err="1">
                <a:latin typeface="Tahoma" panose="020B0604030504040204" pitchFamily="34" charset="0"/>
              </a:rPr>
              <a:t>|</a:t>
            </a:r>
            <a:r>
              <a:rPr lang="en-US" altLang="en-US" sz="2000" i="1" dirty="0" err="1">
                <a:latin typeface="Tahoma" panose="020B0604030504040204" pitchFamily="34" charset="0"/>
              </a:rPr>
              <a:t>F</a:t>
            </a:r>
            <a:r>
              <a:rPr lang="en-US" altLang="en-US" sz="2000" i="1" dirty="0">
                <a:latin typeface="Tahoma" panose="020B0604030504040204" pitchFamily="34" charset="0"/>
              </a:rPr>
              <a:t>=true</a:t>
            </a:r>
            <a:r>
              <a:rPr lang="en-US" altLang="en-US" sz="2000" dirty="0">
                <a:latin typeface="Tahoma" panose="020B0604030504040204" pitchFamily="34" charset="0"/>
              </a:rPr>
              <a:t>)</a:t>
            </a:r>
          </a:p>
        </p:txBody>
      </p:sp>
      <p:graphicFrame>
        <p:nvGraphicFramePr>
          <p:cNvPr id="85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984708"/>
              </p:ext>
            </p:extLst>
          </p:nvPr>
        </p:nvGraphicFramePr>
        <p:xfrm>
          <a:off x="6705600" y="3311238"/>
          <a:ext cx="3505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3" imgW="1714320" imgH="431640" progId="Equation.3">
                  <p:embed/>
                </p:oleObj>
              </mc:Choice>
              <mc:Fallback>
                <p:oleObj name="Equation" r:id="rId3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11238"/>
                        <a:ext cx="3505200" cy="884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84294"/>
              </p:ext>
            </p:extLst>
          </p:nvPr>
        </p:nvGraphicFramePr>
        <p:xfrm>
          <a:off x="6705600" y="4318474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5" imgW="1460160" imgH="419040" progId="Equation.3">
                  <p:embed/>
                </p:oleObj>
              </mc:Choice>
              <mc:Fallback>
                <p:oleObj name="Equation" r:id="rId5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318474"/>
                        <a:ext cx="29210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81" name="Text Box 13"/>
          <p:cNvSpPr txBox="1">
            <a:spLocks noChangeArrowheads="1"/>
          </p:cNvSpPr>
          <p:nvPr/>
        </p:nvSpPr>
        <p:spPr bwMode="auto">
          <a:xfrm>
            <a:off x="6324600" y="5561616"/>
            <a:ext cx="5375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general, </a:t>
            </a:r>
            <a:r>
              <a:rPr lang="en-US" altLang="en-US" sz="2400" i="1" dirty="0"/>
              <a:t>P(X|Y)</a:t>
            </a:r>
            <a:r>
              <a:rPr lang="en-US" altLang="en-US" sz="2400" dirty="0"/>
              <a:t>=</a:t>
            </a:r>
            <a:r>
              <a:rPr lang="en-US" altLang="en-US" sz="2400" i="1" dirty="0"/>
              <a:t>P(X,Y)</a:t>
            </a:r>
            <a:r>
              <a:rPr lang="en-US" altLang="en-US" sz="2400" dirty="0"/>
              <a:t>/</a:t>
            </a:r>
            <a:r>
              <a:rPr lang="en-US" altLang="en-US" sz="2400" i="1" dirty="0"/>
              <a:t>P(Y)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3352800" y="3581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P(F = true)</a:t>
            </a:r>
          </a:p>
        </p:txBody>
      </p:sp>
      <p:sp>
        <p:nvSpPr>
          <p:cNvPr id="851988" name="Text Box 20"/>
          <p:cNvSpPr txBox="1">
            <a:spLocks noChangeArrowheads="1"/>
          </p:cNvSpPr>
          <p:nvPr/>
        </p:nvSpPr>
        <p:spPr bwMode="auto">
          <a:xfrm>
            <a:off x="4343400" y="54102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P(H = true)</a:t>
            </a: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2362200" y="3124200"/>
            <a:ext cx="3733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2667000" y="4405315"/>
            <a:ext cx="2971800" cy="1086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1" name="Rectangle 23"/>
          <p:cNvSpPr>
            <a:spLocks noChangeArrowheads="1"/>
          </p:cNvSpPr>
          <p:nvPr/>
        </p:nvSpPr>
        <p:spPr bwMode="auto">
          <a:xfrm>
            <a:off x="3352800" y="3581400"/>
            <a:ext cx="1179443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EACC3-4EDC-4964-B98A-B35151EE7064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Joint Probability Distribution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22572"/>
            <a:ext cx="4876800" cy="3276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Joint probabilities can be between any number of variables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. </a:t>
            </a:r>
            <a:r>
              <a:rPr lang="en-US" altLang="en-US" sz="2400" i="1" dirty="0"/>
              <a:t>P(A = true, B = true, C = true)</a:t>
            </a:r>
          </a:p>
          <a:p>
            <a:r>
              <a:rPr lang="en-US" altLang="en-US" sz="2400" dirty="0"/>
              <a:t>For each combination of variables, we need to say how probable that combination is</a:t>
            </a:r>
          </a:p>
          <a:p>
            <a:r>
              <a:rPr lang="en-US" altLang="en-US" sz="2400" dirty="0"/>
              <a:t>The probabilities of these combinations need to sum to 1</a:t>
            </a:r>
          </a:p>
        </p:txBody>
      </p:sp>
      <p:graphicFrame>
        <p:nvGraphicFramePr>
          <p:cNvPr id="85409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2312"/>
              </p:ext>
            </p:extLst>
          </p:nvPr>
        </p:nvGraphicFramePr>
        <p:xfrm>
          <a:off x="6934200" y="2022573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4094" name="AutoShape 78"/>
          <p:cNvSpPr>
            <a:spLocks/>
          </p:cNvSpPr>
          <p:nvPr/>
        </p:nvSpPr>
        <p:spPr bwMode="auto">
          <a:xfrm rot="5400000">
            <a:off x="9296400" y="4918172"/>
            <a:ext cx="381000" cy="11430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95" name="Text Box 79"/>
          <p:cNvSpPr txBox="1">
            <a:spLocks noChangeArrowheads="1"/>
          </p:cNvSpPr>
          <p:nvPr/>
        </p:nvSpPr>
        <p:spPr bwMode="auto">
          <a:xfrm>
            <a:off x="8763000" y="5832572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Sums to 1</a:t>
            </a:r>
          </a:p>
        </p:txBody>
      </p:sp>
    </p:spTree>
    <p:extLst>
      <p:ext uri="{BB962C8B-B14F-4D97-AF65-F5344CB8AC3E}">
        <p14:creationId xmlns:p14="http://schemas.microsoft.com/office/powerpoint/2010/main" val="427711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CF4985-73C6-4DBF-BDC5-98078599398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721" y="1689463"/>
            <a:ext cx="4876800" cy="2286000"/>
          </a:xfrm>
        </p:spPr>
        <p:txBody>
          <a:bodyPr>
            <a:normAutofit fontScale="92500"/>
          </a:bodyPr>
          <a:lstStyle/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Once you have the joint probability distribution, you can calculate any probability involving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</a:t>
            </a:r>
          </a:p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Note: May need to use marginalization and Bayes rule, (both of which are not discussed in these slides)</a:t>
            </a:r>
          </a:p>
        </p:txBody>
      </p:sp>
      <p:graphicFrame>
        <p:nvGraphicFramePr>
          <p:cNvPr id="855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1502"/>
              </p:ext>
            </p:extLst>
          </p:nvPr>
        </p:nvGraphicFramePr>
        <p:xfrm>
          <a:off x="8686800" y="1950721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5098" name="Text Box 58"/>
          <p:cNvSpPr txBox="1">
            <a:spLocks noChangeArrowheads="1"/>
          </p:cNvSpPr>
          <p:nvPr/>
        </p:nvSpPr>
        <p:spPr bwMode="auto">
          <a:xfrm>
            <a:off x="1397721" y="4204063"/>
            <a:ext cx="6858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Examples of things you can compute: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 dirty="0"/>
              <a:t>P(A=true)</a:t>
            </a:r>
            <a:r>
              <a:rPr lang="en-US" altLang="en-US" dirty="0"/>
              <a:t> = sum of </a:t>
            </a:r>
            <a:r>
              <a:rPr lang="en-US" altLang="en-US" i="1" dirty="0"/>
              <a:t>P(A,B,C)</a:t>
            </a:r>
            <a:r>
              <a:rPr lang="en-US" altLang="en-US" dirty="0"/>
              <a:t> in rows with </a:t>
            </a:r>
            <a:r>
              <a:rPr lang="en-US" altLang="en-US" i="1" dirty="0"/>
              <a:t>A=true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 dirty="0"/>
              <a:t>P(A=true, B = true | C=true)</a:t>
            </a:r>
            <a:r>
              <a:rPr lang="en-US" altLang="en-US" dirty="0"/>
              <a:t> =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P(A,B,C) / P(C) = 0.15 / 0.5 = 0.3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	^^Let’s do this one together!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54821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E3946-1CDD-4327-AFC4-22B94FF8BA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the Joint Distribution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9676" y="2179319"/>
            <a:ext cx="4191000" cy="4317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Lots of entries in the table to fill up!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i="1" dirty="0"/>
              <a:t>k</a:t>
            </a:r>
            <a:r>
              <a:rPr lang="en-US" altLang="en-US" dirty="0"/>
              <a:t> Boolean random variables, you need a table of size 2</a:t>
            </a:r>
            <a:r>
              <a:rPr lang="en-US" altLang="en-US" baseline="30000" dirty="0"/>
              <a:t>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do we use fewer numbers?  Need the concept of independence</a:t>
            </a:r>
          </a:p>
        </p:txBody>
      </p:sp>
      <p:graphicFrame>
        <p:nvGraphicFramePr>
          <p:cNvPr id="856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29076"/>
              </p:ext>
            </p:extLst>
          </p:nvPr>
        </p:nvGraphicFramePr>
        <p:xfrm>
          <a:off x="7062652" y="2240361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C7FF3-0AB9-46B7-AC14-D4409F0E72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Independence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971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Variables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independent if any of the following hold:</a:t>
            </a:r>
          </a:p>
          <a:p>
            <a:endParaRPr lang="en-US" altLang="en-US" i="1" dirty="0"/>
          </a:p>
          <a:p>
            <a:r>
              <a:rPr lang="en-US" altLang="en-US" i="1" dirty="0"/>
              <a:t>P(A,B)</a:t>
            </a:r>
            <a:r>
              <a:rPr lang="en-US" altLang="en-US" dirty="0"/>
              <a:t> = </a:t>
            </a:r>
            <a:r>
              <a:rPr lang="en-US" altLang="en-US" i="1" dirty="0"/>
              <a:t>P(A)</a:t>
            </a:r>
            <a:r>
              <a:rPr lang="en-US" altLang="en-US" dirty="0"/>
              <a:t> </a:t>
            </a:r>
            <a:r>
              <a:rPr lang="en-US" altLang="en-US" i="1" dirty="0"/>
              <a:t>P(B)</a:t>
            </a:r>
          </a:p>
          <a:p>
            <a:endParaRPr lang="en-US" altLang="en-US" i="1" dirty="0"/>
          </a:p>
          <a:p>
            <a:r>
              <a:rPr lang="en-US" altLang="en-US" i="1" dirty="0"/>
              <a:t>P(A | B)</a:t>
            </a:r>
            <a:r>
              <a:rPr lang="en-US" altLang="en-US" dirty="0"/>
              <a:t> = </a:t>
            </a:r>
            <a:r>
              <a:rPr lang="en-US" altLang="en-US" i="1" dirty="0"/>
              <a:t>P(A)</a:t>
            </a:r>
          </a:p>
          <a:p>
            <a:endParaRPr lang="en-US" altLang="en-US" i="1" dirty="0"/>
          </a:p>
          <a:p>
            <a:r>
              <a:rPr lang="en-US" altLang="en-US" i="1" dirty="0"/>
              <a:t>P(B | A)</a:t>
            </a:r>
            <a:r>
              <a:rPr lang="en-US" altLang="en-US" dirty="0"/>
              <a:t> = </a:t>
            </a:r>
            <a:r>
              <a:rPr lang="en-US" altLang="en-US" i="1" dirty="0"/>
              <a:t>P(B)</a:t>
            </a:r>
          </a:p>
        </p:txBody>
      </p:sp>
      <p:sp>
        <p:nvSpPr>
          <p:cNvPr id="857092" name="AutoShape 4"/>
          <p:cNvSpPr>
            <a:spLocks noChangeArrowheads="1"/>
          </p:cNvSpPr>
          <p:nvPr/>
        </p:nvSpPr>
        <p:spPr bwMode="auto">
          <a:xfrm>
            <a:off x="5181600" y="4495800"/>
            <a:ext cx="5029200" cy="1219200"/>
          </a:xfrm>
          <a:prstGeom prst="wedgeRectCallout">
            <a:avLst>
              <a:gd name="adj1" fmla="val -56157"/>
              <a:gd name="adj2" fmla="val -7005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endParaRPr lang="en-US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This says that knowing the outcome of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does not tell me anything new about the outcome of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4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261D57-BDF3-42A4-8F50-1319884BA6A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04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800" dirty="0"/>
              <a:t>How is independence useful?</a:t>
            </a:r>
          </a:p>
          <a:p>
            <a:r>
              <a:rPr lang="en-US" altLang="en-US" sz="2800" dirty="0"/>
              <a:t>Suppose you have n coin flips and you want to calculate the joint distribution </a:t>
            </a:r>
            <a:r>
              <a:rPr lang="en-US" altLang="en-US" sz="2800" b="1" i="1" dirty="0"/>
              <a:t>P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If the coin flips are not independent, you need 2</a:t>
            </a:r>
            <a:r>
              <a:rPr lang="en-US" altLang="en-US" sz="2800" baseline="30000" dirty="0"/>
              <a:t>n</a:t>
            </a:r>
            <a:r>
              <a:rPr lang="en-US" altLang="en-US" sz="2800" dirty="0"/>
              <a:t> values in the table</a:t>
            </a:r>
          </a:p>
          <a:p>
            <a:r>
              <a:rPr lang="en-US" altLang="en-US" sz="2800" dirty="0"/>
              <a:t>If the coin flips are independent, then</a:t>
            </a:r>
          </a:p>
          <a:p>
            <a:endParaRPr lang="en-US" altLang="en-US" sz="2800" dirty="0"/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73381"/>
              </p:ext>
            </p:extLst>
          </p:nvPr>
        </p:nvGraphicFramePr>
        <p:xfrm>
          <a:off x="2667000" y="4419600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1485720" imgH="431640" progId="Equation.3">
                  <p:embed/>
                </p:oleObj>
              </mc:Choice>
              <mc:Fallback>
                <p:oleObj name="Equation" r:id="rId3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3581400" cy="1041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8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3810000" cy="923330"/>
          </a:xfrm>
          <a:prstGeom prst="rect">
            <a:avLst/>
          </a:prstGeom>
          <a:solidFill>
            <a:schemeClr val="tx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Each P(</a:t>
            </a:r>
            <a:r>
              <a:rPr lang="en-US" altLang="en-US" i="1" dirty="0">
                <a:solidFill>
                  <a:schemeClr val="bg1"/>
                </a:solidFill>
              </a:rPr>
              <a:t>C</a:t>
            </a:r>
            <a:r>
              <a:rPr lang="en-US" altLang="en-US" i="1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) table has 2 entries and there are </a:t>
            </a:r>
            <a:r>
              <a:rPr lang="en-US" altLang="en-US" i="1" dirty="0">
                <a:solidFill>
                  <a:schemeClr val="bg1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 of them for a total of 2</a:t>
            </a:r>
            <a:r>
              <a:rPr lang="en-US" altLang="en-US" i="1" dirty="0">
                <a:solidFill>
                  <a:schemeClr val="bg1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62736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6F6C6-E6F3-4B5A-B96E-58D79B579B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Variables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conditionally independent given </a:t>
            </a:r>
            <a:r>
              <a:rPr lang="en-US" altLang="en-US" i="1" dirty="0"/>
              <a:t>C</a:t>
            </a:r>
            <a:r>
              <a:rPr lang="en-US" altLang="en-US" dirty="0"/>
              <a:t> if any of the following hold:</a:t>
            </a:r>
          </a:p>
          <a:p>
            <a:endParaRPr lang="en-US" altLang="en-US" i="1" dirty="0"/>
          </a:p>
          <a:p>
            <a:r>
              <a:rPr lang="en-US" altLang="en-US" i="1" dirty="0"/>
              <a:t>P(A, B | C)</a:t>
            </a:r>
            <a:r>
              <a:rPr lang="en-US" altLang="en-US" dirty="0"/>
              <a:t> = </a:t>
            </a:r>
            <a:r>
              <a:rPr lang="en-US" altLang="en-US" i="1" dirty="0"/>
              <a:t>P(A | C)</a:t>
            </a:r>
            <a:r>
              <a:rPr lang="en-US" altLang="en-US" dirty="0"/>
              <a:t> </a:t>
            </a:r>
            <a:r>
              <a:rPr lang="en-US" altLang="en-US" i="1" dirty="0"/>
              <a:t>P(B | C)</a:t>
            </a:r>
          </a:p>
          <a:p>
            <a:endParaRPr lang="en-US" altLang="en-US" i="1" dirty="0"/>
          </a:p>
          <a:p>
            <a:r>
              <a:rPr lang="en-US" altLang="en-US" i="1" dirty="0"/>
              <a:t>P(A | B, C)</a:t>
            </a:r>
            <a:r>
              <a:rPr lang="en-US" altLang="en-US" dirty="0"/>
              <a:t> = </a:t>
            </a:r>
            <a:r>
              <a:rPr lang="en-US" altLang="en-US" i="1" dirty="0"/>
              <a:t>P(A | C)</a:t>
            </a:r>
          </a:p>
          <a:p>
            <a:endParaRPr lang="en-US" altLang="en-US" i="1" dirty="0"/>
          </a:p>
          <a:p>
            <a:r>
              <a:rPr lang="en-US" altLang="en-US" i="1" dirty="0"/>
              <a:t>P(B | A, C)</a:t>
            </a:r>
            <a:r>
              <a:rPr lang="en-US" altLang="en-US" dirty="0"/>
              <a:t> = </a:t>
            </a:r>
            <a:r>
              <a:rPr lang="en-US" altLang="en-US" i="1" dirty="0"/>
              <a:t>P(B | C)</a:t>
            </a:r>
          </a:p>
        </p:txBody>
      </p:sp>
      <p:sp>
        <p:nvSpPr>
          <p:cNvPr id="859141" name="AutoShape 5"/>
          <p:cNvSpPr>
            <a:spLocks noChangeArrowheads="1"/>
          </p:cNvSpPr>
          <p:nvPr/>
        </p:nvSpPr>
        <p:spPr bwMode="auto">
          <a:xfrm>
            <a:off x="2362200" y="5133110"/>
            <a:ext cx="7086600" cy="1676400"/>
          </a:xfrm>
          <a:prstGeom prst="wedgeRectCallout">
            <a:avLst>
              <a:gd name="adj1" fmla="val -28046"/>
              <a:gd name="adj2" fmla="val -6543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Knowing </a:t>
            </a:r>
            <a:r>
              <a:rPr lang="en-US" altLang="en-US" i="1" dirty="0">
                <a:solidFill>
                  <a:schemeClr val="bg1"/>
                </a:solidFill>
              </a:rPr>
              <a:t>C </a:t>
            </a:r>
            <a:r>
              <a:rPr lang="en-US" altLang="en-US" dirty="0">
                <a:solidFill>
                  <a:schemeClr val="bg1"/>
                </a:solidFill>
              </a:rPr>
              <a:t>tells me everything about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. I don’t gain anything by knowing </a:t>
            </a:r>
            <a:r>
              <a:rPr lang="en-US" altLang="en-US" i="1" dirty="0">
                <a:solidFill>
                  <a:schemeClr val="bg1"/>
                </a:solidFill>
              </a:rPr>
              <a:t>A </a:t>
            </a:r>
            <a:r>
              <a:rPr lang="en-US" altLang="en-US" dirty="0">
                <a:solidFill>
                  <a:schemeClr val="bg1"/>
                </a:solidFill>
              </a:rPr>
              <a:t>(either because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doesn’t influence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 or because knowing </a:t>
            </a:r>
            <a:r>
              <a:rPr lang="en-US" altLang="en-US" i="1" dirty="0">
                <a:solidFill>
                  <a:schemeClr val="bg1"/>
                </a:solidFill>
              </a:rPr>
              <a:t>C</a:t>
            </a:r>
            <a:r>
              <a:rPr lang="en-US" altLang="en-US" dirty="0">
                <a:solidFill>
                  <a:schemeClr val="bg1"/>
                </a:solidFill>
              </a:rPr>
              <a:t> provides all the information knowing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would give)</a:t>
            </a:r>
          </a:p>
        </p:txBody>
      </p:sp>
    </p:spTree>
    <p:extLst>
      <p:ext uri="{BB962C8B-B14F-4D97-AF65-F5344CB8AC3E}">
        <p14:creationId xmlns:p14="http://schemas.microsoft.com/office/powerpoint/2010/main" val="23549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Topics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Review of probability</a:t>
            </a:r>
          </a:p>
          <a:p>
            <a:pPr lvl="1"/>
            <a:r>
              <a:rPr lang="en-US" dirty="0"/>
              <a:t>Random Variables</a:t>
            </a:r>
          </a:p>
          <a:p>
            <a:pPr lvl="1"/>
            <a:r>
              <a:rPr lang="en-US" dirty="0"/>
              <a:t>Joint Probability Distributions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What is a Bayesian Network?</a:t>
            </a:r>
          </a:p>
          <a:p>
            <a:pPr lvl="1"/>
            <a:r>
              <a:rPr lang="en-US" dirty="0"/>
              <a:t>How to use one to make probabilistic inferences?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0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8D25B1-0BD5-49EF-954E-EB01EEC6BDC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200400"/>
            <a:ext cx="7772400" cy="2819400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In the opinion of many AI researchers, Bayesian  networks are the most significant modern contribution in AI</a:t>
            </a:r>
          </a:p>
          <a:p>
            <a:r>
              <a:rPr lang="en-US" altLang="en-US" sz="2800" dirty="0"/>
              <a:t>They are used in many applications 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. spam filtering, speech recognition, robotics, diagnostic systems and even syndromic surveillance</a:t>
            </a:r>
          </a:p>
        </p:txBody>
      </p:sp>
      <p:sp>
        <p:nvSpPr>
          <p:cNvPr id="834564" name="Oval 4"/>
          <p:cNvSpPr>
            <a:spLocks noChangeArrowheads="1"/>
          </p:cNvSpPr>
          <p:nvPr/>
        </p:nvSpPr>
        <p:spPr bwMode="auto">
          <a:xfrm>
            <a:off x="5066212" y="1580050"/>
            <a:ext cx="1600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HasAnthrax</a:t>
            </a:r>
            <a:endParaRPr lang="en-US" altLang="en-US" dirty="0"/>
          </a:p>
        </p:txBody>
      </p:sp>
      <p:sp>
        <p:nvSpPr>
          <p:cNvPr id="834568" name="Oval 8"/>
          <p:cNvSpPr>
            <a:spLocks noChangeArrowheads="1"/>
          </p:cNvSpPr>
          <p:nvPr/>
        </p:nvSpPr>
        <p:spPr bwMode="auto">
          <a:xfrm>
            <a:off x="22098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HasCough</a:t>
            </a:r>
          </a:p>
        </p:txBody>
      </p:sp>
      <p:sp>
        <p:nvSpPr>
          <p:cNvPr id="834569" name="Oval 9"/>
          <p:cNvSpPr>
            <a:spLocks noChangeArrowheads="1"/>
          </p:cNvSpPr>
          <p:nvPr/>
        </p:nvSpPr>
        <p:spPr bwMode="auto">
          <a:xfrm>
            <a:off x="35052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HasFever</a:t>
            </a:r>
          </a:p>
        </p:txBody>
      </p:sp>
      <p:sp>
        <p:nvSpPr>
          <p:cNvPr id="834570" name="Oval 10"/>
          <p:cNvSpPr>
            <a:spLocks noChangeArrowheads="1"/>
          </p:cNvSpPr>
          <p:nvPr/>
        </p:nvSpPr>
        <p:spPr bwMode="auto">
          <a:xfrm>
            <a:off x="4800600" y="2590800"/>
            <a:ext cx="2438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HasDifficultyBreathing</a:t>
            </a:r>
          </a:p>
        </p:txBody>
      </p:sp>
      <p:sp>
        <p:nvSpPr>
          <p:cNvPr id="834571" name="Oval 11"/>
          <p:cNvSpPr>
            <a:spLocks noChangeArrowheads="1"/>
          </p:cNvSpPr>
          <p:nvPr/>
        </p:nvSpPr>
        <p:spPr bwMode="auto">
          <a:xfrm>
            <a:off x="7391400" y="2590800"/>
            <a:ext cx="2819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HasWideMediastinum</a:t>
            </a:r>
          </a:p>
        </p:txBody>
      </p:sp>
      <p:cxnSp>
        <p:nvCxnSpPr>
          <p:cNvPr id="834572" name="AutoShape 12"/>
          <p:cNvCxnSpPr>
            <a:cxnSpLocks noChangeShapeType="1"/>
            <a:stCxn id="834564" idx="4"/>
            <a:endCxn id="834568" idx="0"/>
          </p:cNvCxnSpPr>
          <p:nvPr/>
        </p:nvCxnSpPr>
        <p:spPr bwMode="auto">
          <a:xfrm flipH="1">
            <a:off x="2781300" y="2037250"/>
            <a:ext cx="3085012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3" name="AutoShape 13"/>
          <p:cNvCxnSpPr>
            <a:cxnSpLocks noChangeShapeType="1"/>
            <a:stCxn id="834564" idx="4"/>
            <a:endCxn id="834569" idx="0"/>
          </p:cNvCxnSpPr>
          <p:nvPr/>
        </p:nvCxnSpPr>
        <p:spPr bwMode="auto">
          <a:xfrm flipH="1">
            <a:off x="4076700" y="2037250"/>
            <a:ext cx="1789612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4" name="AutoShape 14"/>
          <p:cNvCxnSpPr>
            <a:cxnSpLocks noChangeShapeType="1"/>
            <a:stCxn id="834564" idx="4"/>
            <a:endCxn id="834570" idx="0"/>
          </p:cNvCxnSpPr>
          <p:nvPr/>
        </p:nvCxnSpPr>
        <p:spPr bwMode="auto">
          <a:xfrm>
            <a:off x="5866312" y="2037250"/>
            <a:ext cx="153488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5" name="AutoShape 15"/>
          <p:cNvCxnSpPr>
            <a:cxnSpLocks noChangeShapeType="1"/>
            <a:stCxn id="834564" idx="4"/>
            <a:endCxn id="834571" idx="0"/>
          </p:cNvCxnSpPr>
          <p:nvPr/>
        </p:nvCxnSpPr>
        <p:spPr bwMode="auto">
          <a:xfrm>
            <a:off x="5866312" y="2037250"/>
            <a:ext cx="2934788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329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Bayesian Network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1066800"/>
            <a:ext cx="4572000" cy="533400"/>
          </a:xfrm>
          <a:noFill/>
          <a:ln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/>
              <a:t>A Bayesian network is made up of:</a:t>
            </a:r>
          </a:p>
        </p:txBody>
      </p:sp>
      <p:graphicFrame>
        <p:nvGraphicFramePr>
          <p:cNvPr id="862217" name="Group 9"/>
          <p:cNvGraphicFramePr>
            <a:graphicFrameLocks noGrp="1"/>
          </p:cNvGraphicFramePr>
          <p:nvPr/>
        </p:nvGraphicFramePr>
        <p:xfrm>
          <a:off x="2209800" y="487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2297" name="Oval 89"/>
          <p:cNvSpPr>
            <a:spLocks noChangeArrowheads="1"/>
          </p:cNvSpPr>
          <p:nvPr/>
        </p:nvSpPr>
        <p:spPr bwMode="auto">
          <a:xfrm>
            <a:off x="6096000" y="1752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2298" name="Oval 90"/>
          <p:cNvSpPr>
            <a:spLocks noChangeArrowheads="1"/>
          </p:cNvSpPr>
          <p:nvPr/>
        </p:nvSpPr>
        <p:spPr bwMode="auto">
          <a:xfrm>
            <a:off x="60960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2299" name="Oval 91"/>
          <p:cNvSpPr>
            <a:spLocks noChangeArrowheads="1"/>
          </p:cNvSpPr>
          <p:nvPr/>
        </p:nvSpPr>
        <p:spPr bwMode="auto">
          <a:xfrm>
            <a:off x="55626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2300" name="Oval 92"/>
          <p:cNvSpPr>
            <a:spLocks noChangeArrowheads="1"/>
          </p:cNvSpPr>
          <p:nvPr/>
        </p:nvSpPr>
        <p:spPr bwMode="auto">
          <a:xfrm>
            <a:off x="67056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2301" name="AutoShape 93"/>
          <p:cNvCxnSpPr>
            <a:cxnSpLocks noChangeShapeType="1"/>
            <a:stCxn id="862297" idx="4"/>
            <a:endCxn id="862298" idx="0"/>
          </p:cNvCxnSpPr>
          <p:nvPr/>
        </p:nvCxnSpPr>
        <p:spPr bwMode="auto">
          <a:xfrm>
            <a:off x="6362700" y="2286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2" name="AutoShape 94"/>
          <p:cNvCxnSpPr>
            <a:cxnSpLocks noChangeShapeType="1"/>
            <a:stCxn id="862298" idx="3"/>
            <a:endCxn id="862299" idx="0"/>
          </p:cNvCxnSpPr>
          <p:nvPr/>
        </p:nvCxnSpPr>
        <p:spPr bwMode="auto">
          <a:xfrm flipH="1">
            <a:off x="5829300" y="3122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3" name="AutoShape 95"/>
          <p:cNvCxnSpPr>
            <a:cxnSpLocks noChangeShapeType="1"/>
            <a:stCxn id="862298" idx="5"/>
            <a:endCxn id="862300" idx="0"/>
          </p:cNvCxnSpPr>
          <p:nvPr/>
        </p:nvCxnSpPr>
        <p:spPr bwMode="auto">
          <a:xfrm>
            <a:off x="6551614" y="3122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62409" name="Group 201"/>
          <p:cNvGraphicFramePr>
            <a:graphicFrameLocks noGrp="1"/>
          </p:cNvGraphicFramePr>
          <p:nvPr/>
        </p:nvGraphicFramePr>
        <p:xfrm>
          <a:off x="35814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2376" name="Group 168"/>
          <p:cNvGraphicFramePr>
            <a:graphicFrameLocks noGrp="1"/>
          </p:cNvGraphicFramePr>
          <p:nvPr/>
        </p:nvGraphicFramePr>
        <p:xfrm>
          <a:off x="80010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2377" name="Group 169"/>
          <p:cNvGraphicFramePr>
            <a:graphicFrameLocks noGrp="1"/>
          </p:cNvGraphicFramePr>
          <p:nvPr/>
        </p:nvGraphicFramePr>
        <p:xfrm>
          <a:off x="57912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2410" name="Text Box 202"/>
          <p:cNvSpPr txBox="1">
            <a:spLocks noChangeArrowheads="1"/>
          </p:cNvSpPr>
          <p:nvPr/>
        </p:nvSpPr>
        <p:spPr bwMode="auto">
          <a:xfrm>
            <a:off x="1905000" y="16002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 A Directed Acyclic Graph</a:t>
            </a:r>
          </a:p>
        </p:txBody>
      </p:sp>
      <p:sp>
        <p:nvSpPr>
          <p:cNvPr id="862411" name="Text Box 203"/>
          <p:cNvSpPr txBox="1">
            <a:spLocks noChangeArrowheads="1"/>
          </p:cNvSpPr>
          <p:nvPr/>
        </p:nvSpPr>
        <p:spPr bwMode="auto">
          <a:xfrm>
            <a:off x="1752600" y="4343400"/>
            <a:ext cx="655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2. A set of tables for each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63864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5CF5E-6D91-4E2C-ACBD-F85C6D30F95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Directed Acyclic Graph</a:t>
            </a:r>
          </a:p>
        </p:txBody>
      </p:sp>
      <p:sp>
        <p:nvSpPr>
          <p:cNvPr id="863241" name="Oval 9"/>
          <p:cNvSpPr>
            <a:spLocks noChangeArrowheads="1"/>
          </p:cNvSpPr>
          <p:nvPr/>
        </p:nvSpPr>
        <p:spPr bwMode="auto">
          <a:xfrm>
            <a:off x="5715000" y="2438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63242" name="Oval 10"/>
          <p:cNvSpPr>
            <a:spLocks noChangeArrowheads="1"/>
          </p:cNvSpPr>
          <p:nvPr/>
        </p:nvSpPr>
        <p:spPr bwMode="auto">
          <a:xfrm>
            <a:off x="5715000" y="3352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3243" name="Oval 11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3244" name="Oval 12"/>
          <p:cNvSpPr>
            <a:spLocks noChangeArrowheads="1"/>
          </p:cNvSpPr>
          <p:nvPr/>
        </p:nvSpPr>
        <p:spPr bwMode="auto">
          <a:xfrm>
            <a:off x="63246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3245" name="AutoShape 13"/>
          <p:cNvCxnSpPr>
            <a:cxnSpLocks noChangeShapeType="1"/>
            <a:stCxn id="863241" idx="4"/>
            <a:endCxn id="863242" idx="0"/>
          </p:cNvCxnSpPr>
          <p:nvPr/>
        </p:nvCxnSpPr>
        <p:spPr bwMode="auto">
          <a:xfrm>
            <a:off x="5981700" y="2971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6" name="AutoShape 14"/>
          <p:cNvCxnSpPr>
            <a:cxnSpLocks noChangeShapeType="1"/>
            <a:stCxn id="863242" idx="3"/>
            <a:endCxn id="863243" idx="0"/>
          </p:cNvCxnSpPr>
          <p:nvPr/>
        </p:nvCxnSpPr>
        <p:spPr bwMode="auto">
          <a:xfrm flipH="1">
            <a:off x="5448300" y="3808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7" name="AutoShape 15"/>
          <p:cNvCxnSpPr>
            <a:cxnSpLocks noChangeShapeType="1"/>
            <a:stCxn id="863242" idx="5"/>
            <a:endCxn id="863244" idx="0"/>
          </p:cNvCxnSpPr>
          <p:nvPr/>
        </p:nvCxnSpPr>
        <p:spPr bwMode="auto">
          <a:xfrm>
            <a:off x="6170614" y="3808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1905000" y="1371601"/>
            <a:ext cx="3581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Each node in the graph is a random variable</a:t>
            </a:r>
          </a:p>
        </p:txBody>
      </p:sp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6629400" y="1371600"/>
            <a:ext cx="3810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node </a:t>
            </a:r>
            <a:r>
              <a:rPr lang="en-US" altLang="en-US" i="1"/>
              <a:t>X</a:t>
            </a:r>
            <a:r>
              <a:rPr lang="en-US" altLang="en-US"/>
              <a:t> is a parent of another node </a:t>
            </a:r>
            <a:r>
              <a:rPr lang="en-US" altLang="en-US" i="1"/>
              <a:t>Y</a:t>
            </a:r>
            <a:r>
              <a:rPr lang="en-US" altLang="en-US"/>
              <a:t> if there is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eg. </a:t>
            </a:r>
            <a:r>
              <a:rPr lang="en-US" altLang="en-US" i="1"/>
              <a:t>A</a:t>
            </a:r>
            <a:r>
              <a:rPr lang="en-US" altLang="en-US"/>
              <a:t> is a parent of </a:t>
            </a:r>
            <a:r>
              <a:rPr lang="en-US" altLang="en-US" i="1"/>
              <a:t>B</a:t>
            </a:r>
            <a:r>
              <a:rPr lang="en-US" altLang="en-US"/>
              <a:t> </a:t>
            </a:r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1828800" y="4953000"/>
            <a:ext cx="35814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Informally,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means </a:t>
            </a:r>
            <a:r>
              <a:rPr lang="en-US" altLang="en-US" i="1"/>
              <a:t>X</a:t>
            </a:r>
            <a:r>
              <a:rPr lang="en-US" altLang="en-US"/>
              <a:t> has a direct influence on </a:t>
            </a:r>
            <a:r>
              <a:rPr lang="en-US" altLang="en-US" i="1"/>
              <a:t>Y</a:t>
            </a:r>
          </a:p>
        </p:txBody>
      </p:sp>
      <p:sp>
        <p:nvSpPr>
          <p:cNvPr id="863252" name="Line 20"/>
          <p:cNvSpPr>
            <a:spLocks noChangeShapeType="1"/>
          </p:cNvSpPr>
          <p:nvPr/>
        </p:nvSpPr>
        <p:spPr bwMode="auto">
          <a:xfrm>
            <a:off x="5029200" y="2209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 flipH="1">
            <a:off x="6172200" y="28956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4" name="Line 22"/>
          <p:cNvSpPr>
            <a:spLocks noChangeShapeType="1"/>
          </p:cNvSpPr>
          <p:nvPr/>
        </p:nvSpPr>
        <p:spPr bwMode="auto">
          <a:xfrm flipV="1">
            <a:off x="3962400" y="39624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Set of Tables for Each Node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6" y="1678275"/>
            <a:ext cx="3886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Each node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conditional probability distribution P(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| Parents(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)) that quantifies the effect of the parents on the node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parameters are the probabilities in these conditional probability tables (CPTs)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EB067-AA0D-40DD-B551-37E4B4C0B88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Set of Tables for Each Node</a:t>
            </a:r>
          </a:p>
        </p:txBody>
      </p:sp>
      <p:sp>
        <p:nvSpPr>
          <p:cNvPr id="866359" name="Text Box 55"/>
          <p:cNvSpPr txBox="1">
            <a:spLocks noChangeArrowheads="1"/>
          </p:cNvSpPr>
          <p:nvPr/>
        </p:nvSpPr>
        <p:spPr bwMode="auto">
          <a:xfrm>
            <a:off x="1752600" y="1219201"/>
            <a:ext cx="373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Conditional Probability Distribution for C given B</a:t>
            </a:r>
          </a:p>
        </p:txBody>
      </p:sp>
      <p:sp>
        <p:nvSpPr>
          <p:cNvPr id="866360" name="AutoShape 56"/>
          <p:cNvSpPr>
            <a:spLocks/>
          </p:cNvSpPr>
          <p:nvPr/>
        </p:nvSpPr>
        <p:spPr bwMode="auto">
          <a:xfrm>
            <a:off x="4419600" y="2667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63" name="Text Box 59"/>
          <p:cNvSpPr txBox="1">
            <a:spLocks noChangeArrowheads="1"/>
          </p:cNvSpPr>
          <p:nvPr/>
        </p:nvSpPr>
        <p:spPr bwMode="auto">
          <a:xfrm>
            <a:off x="1905000" y="51816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you have a Boolean variable with k Boolean parents, this table has 2</a:t>
            </a:r>
            <a:r>
              <a:rPr lang="en-US" altLang="en-US" baseline="30000"/>
              <a:t>k+1</a:t>
            </a:r>
            <a:r>
              <a:rPr lang="en-US" altLang="en-US"/>
              <a:t> probabilities (but only 2</a:t>
            </a:r>
            <a:r>
              <a:rPr lang="en-US" altLang="en-US" baseline="30000"/>
              <a:t>k</a:t>
            </a:r>
            <a:r>
              <a:rPr lang="en-US" altLang="en-US"/>
              <a:t> need to be stored)</a:t>
            </a:r>
          </a:p>
        </p:txBody>
      </p:sp>
      <p:graphicFrame>
        <p:nvGraphicFramePr>
          <p:cNvPr id="866364" name="Group 60"/>
          <p:cNvGraphicFramePr>
            <a:graphicFrameLocks noGrp="1"/>
          </p:cNvGraphicFramePr>
          <p:nvPr/>
        </p:nvGraphicFramePr>
        <p:xfrm>
          <a:off x="2209800" y="2286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6390" name="Text Box 86"/>
          <p:cNvSpPr txBox="1">
            <a:spLocks noChangeArrowheads="1"/>
          </p:cNvSpPr>
          <p:nvPr/>
        </p:nvSpPr>
        <p:spPr bwMode="auto">
          <a:xfrm>
            <a:off x="5029200" y="2650125"/>
            <a:ext cx="5486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tx1">
                    <a:lumMod val="85000"/>
                  </a:schemeClr>
                </a:solidFill>
              </a:rPr>
              <a:t>For a given combination of values of the parents (B in this example), the entries for P(C=true | B) and P(C=false | B) must add up to 1 </a:t>
            </a:r>
          </a:p>
          <a:p>
            <a:r>
              <a:rPr lang="en-US" altLang="en-US" sz="2000" dirty="0" err="1">
                <a:solidFill>
                  <a:schemeClr val="tx1">
                    <a:lumMod val="85000"/>
                  </a:schemeClr>
                </a:solidFill>
              </a:rPr>
              <a:t>eg</a:t>
            </a:r>
            <a:r>
              <a:rPr lang="en-US" altLang="en-US" sz="2000" dirty="0">
                <a:solidFill>
                  <a:schemeClr val="tx1">
                    <a:lumMod val="85000"/>
                  </a:schemeClr>
                </a:solidFill>
              </a:rPr>
              <a:t>. P(C=true | B=false) + P(C=false |B=false )=1</a:t>
            </a:r>
          </a:p>
        </p:txBody>
      </p:sp>
      <p:sp>
        <p:nvSpPr>
          <p:cNvPr id="866392" name="Line 88"/>
          <p:cNvSpPr>
            <a:spLocks noChangeShapeType="1"/>
          </p:cNvSpPr>
          <p:nvPr/>
        </p:nvSpPr>
        <p:spPr bwMode="auto">
          <a:xfrm flipH="1" flipV="1">
            <a:off x="4648200" y="30480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08AFF-2D81-4A31-AF21-84A332FC8F4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Two important properties: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Encodes the conditional independence relationships between the variables in the graph structure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Is a compact representation of the joint probability distribution over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01438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6A79-CF96-450B-A8B1-ABA46EFAF66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848600" cy="137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/>
              <a:t>The Markov condition: given its parents (P</a:t>
            </a:r>
            <a:r>
              <a:rPr lang="en-US" altLang="en-US" sz="2800" baseline="-25000"/>
              <a:t>1</a:t>
            </a:r>
            <a:r>
              <a:rPr lang="en-US" altLang="en-US" sz="2800"/>
              <a:t>, P</a:t>
            </a:r>
            <a:r>
              <a:rPr lang="en-US" altLang="en-US" sz="2800" baseline="-25000"/>
              <a:t>2</a:t>
            </a:r>
            <a:r>
              <a:rPr lang="en-US" altLang="en-US" sz="2800"/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/>
              <a:t>a node (X) is conditionally independent of its non-descendants (ND</a:t>
            </a:r>
            <a:r>
              <a:rPr lang="en-US" altLang="en-US" sz="2800" baseline="-25000"/>
              <a:t>1</a:t>
            </a:r>
            <a:r>
              <a:rPr lang="en-US" altLang="en-US" sz="2800"/>
              <a:t>, ND</a:t>
            </a:r>
            <a:r>
              <a:rPr lang="en-US" altLang="en-US" sz="2800" baseline="-25000"/>
              <a:t>2</a:t>
            </a:r>
            <a:r>
              <a:rPr lang="en-US" altLang="en-US" sz="2800"/>
              <a:t>)</a:t>
            </a:r>
          </a:p>
        </p:txBody>
      </p:sp>
      <p:sp>
        <p:nvSpPr>
          <p:cNvPr id="868356" name="Oval 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auto">
          <a:xfrm>
            <a:off x="4724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1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2</a:t>
            </a:r>
          </a:p>
        </p:txBody>
      </p:sp>
      <p:sp>
        <p:nvSpPr>
          <p:cNvPr id="868359" name="Oval 7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868360" name="Oval 8"/>
          <p:cNvSpPr>
            <a:spLocks noChangeArrowheads="1"/>
          </p:cNvSpPr>
          <p:nvPr/>
        </p:nvSpPr>
        <p:spPr bwMode="auto">
          <a:xfrm>
            <a:off x="6248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2</a:t>
            </a:r>
          </a:p>
        </p:txBody>
      </p:sp>
      <p:sp>
        <p:nvSpPr>
          <p:cNvPr id="868361" name="Oval 9"/>
          <p:cNvSpPr>
            <a:spLocks noChangeArrowheads="1"/>
          </p:cNvSpPr>
          <p:nvPr/>
        </p:nvSpPr>
        <p:spPr bwMode="auto">
          <a:xfrm>
            <a:off x="70866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2</a:t>
            </a:r>
          </a:p>
        </p:txBody>
      </p:sp>
      <p:sp>
        <p:nvSpPr>
          <p:cNvPr id="868362" name="Oval 10"/>
          <p:cNvSpPr>
            <a:spLocks noChangeArrowheads="1"/>
          </p:cNvSpPr>
          <p:nvPr/>
        </p:nvSpPr>
        <p:spPr bwMode="auto">
          <a:xfrm>
            <a:off x="38100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1</a:t>
            </a:r>
          </a:p>
        </p:txBody>
      </p:sp>
      <p:cxnSp>
        <p:nvCxnSpPr>
          <p:cNvPr id="868363" name="AutoShape 11"/>
          <p:cNvCxnSpPr>
            <a:cxnSpLocks noChangeShapeType="1"/>
            <a:stCxn id="868357" idx="4"/>
            <a:endCxn id="868356" idx="1"/>
          </p:cNvCxnSpPr>
          <p:nvPr/>
        </p:nvCxnSpPr>
        <p:spPr bwMode="auto">
          <a:xfrm>
            <a:off x="4991100" y="3810000"/>
            <a:ext cx="5730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4" name="AutoShape 12"/>
          <p:cNvCxnSpPr>
            <a:cxnSpLocks noChangeShapeType="1"/>
            <a:stCxn id="868358" idx="4"/>
            <a:endCxn id="868356" idx="7"/>
          </p:cNvCxnSpPr>
          <p:nvPr/>
        </p:nvCxnSpPr>
        <p:spPr bwMode="auto">
          <a:xfrm flipH="1">
            <a:off x="5942014" y="3810000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5" name="AutoShape 13"/>
          <p:cNvCxnSpPr>
            <a:cxnSpLocks noChangeShapeType="1"/>
            <a:stCxn id="868356" idx="5"/>
            <a:endCxn id="868360" idx="0"/>
          </p:cNvCxnSpPr>
          <p:nvPr/>
        </p:nvCxnSpPr>
        <p:spPr bwMode="auto">
          <a:xfrm>
            <a:off x="5942014" y="4646614"/>
            <a:ext cx="5730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6" name="AutoShape 14"/>
          <p:cNvCxnSpPr>
            <a:cxnSpLocks noChangeShapeType="1"/>
            <a:stCxn id="868356" idx="3"/>
            <a:endCxn id="868359" idx="0"/>
          </p:cNvCxnSpPr>
          <p:nvPr/>
        </p:nvCxnSpPr>
        <p:spPr bwMode="auto">
          <a:xfrm flipH="1">
            <a:off x="4991100" y="4646614"/>
            <a:ext cx="5730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7" name="AutoShape 15"/>
          <p:cNvCxnSpPr>
            <a:cxnSpLocks noChangeShapeType="1"/>
            <a:stCxn id="868362" idx="4"/>
            <a:endCxn id="868359" idx="0"/>
          </p:cNvCxnSpPr>
          <p:nvPr/>
        </p:nvCxnSpPr>
        <p:spPr bwMode="auto">
          <a:xfrm>
            <a:off x="4152900" y="47244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8" name="AutoShape 16"/>
          <p:cNvCxnSpPr>
            <a:cxnSpLocks noChangeShapeType="1"/>
            <a:stCxn id="868361" idx="4"/>
            <a:endCxn id="868360" idx="0"/>
          </p:cNvCxnSpPr>
          <p:nvPr/>
        </p:nvCxnSpPr>
        <p:spPr bwMode="auto">
          <a:xfrm flipH="1">
            <a:off x="6515100" y="4724400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374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AB1E0-8592-4F7F-8E0A-71AA3F53AD0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863" y="1774375"/>
            <a:ext cx="7772400" cy="142602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Due to the Markov condition, we can compute the joint probability distribution over all the variables X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 in the Bayesian net using the formula: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54887"/>
              </p:ext>
            </p:extLst>
          </p:nvPr>
        </p:nvGraphicFramePr>
        <p:xfrm>
          <a:off x="2209800" y="3505200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3225600" imgH="431640" progId="Equation.3">
                  <p:embed/>
                </p:oleObj>
              </mc:Choice>
              <mc:Fallback>
                <p:oleObj name="Equation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7545388" cy="1011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2057400" y="5029201"/>
            <a:ext cx="8382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Where Parents(X</a:t>
            </a:r>
            <a:r>
              <a:rPr lang="en-US" altLang="en-US" baseline="-25000" dirty="0"/>
              <a:t>i</a:t>
            </a:r>
            <a:r>
              <a:rPr lang="en-US" altLang="en-US" dirty="0"/>
              <a:t>) means the values of the Parents of the node X</a:t>
            </a:r>
            <a:r>
              <a:rPr lang="en-US" altLang="en-US" baseline="-25000" dirty="0"/>
              <a:t>i</a:t>
            </a:r>
            <a:r>
              <a:rPr lang="en-US" altLang="en-US" dirty="0"/>
              <a:t> with respect to the graph </a:t>
            </a:r>
          </a:p>
        </p:txBody>
      </p:sp>
    </p:spTree>
    <p:extLst>
      <p:ext uri="{BB962C8B-B14F-4D97-AF65-F5344CB8AC3E}">
        <p14:creationId xmlns:p14="http://schemas.microsoft.com/office/powerpoint/2010/main" val="17505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BBE71-FA6F-4D39-8594-BBCF078117F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Bayesian Network Example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799"/>
            <a:ext cx="7772400" cy="4143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Using the network in the example, suppose you want to calculate: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P(A = true, B = true, C = true, D = true)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= P(A = true) * P(B = true | A = true) * </a:t>
            </a:r>
          </a:p>
          <a:p>
            <a:pPr marL="0" indent="0">
              <a:buNone/>
            </a:pPr>
            <a:r>
              <a:rPr lang="en-US" altLang="en-US" sz="2400" dirty="0"/>
              <a:t>   P(C = true | B = true) *P( D = true | B = true)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= (0.4)*(0.3)*(0.1)*(0.95)</a:t>
            </a:r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89154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70405" name="Oval 5"/>
          <p:cNvSpPr>
            <a:spLocks noChangeArrowheads="1"/>
          </p:cNvSpPr>
          <p:nvPr/>
        </p:nvSpPr>
        <p:spPr bwMode="auto">
          <a:xfrm>
            <a:off x="89154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0406" name="Oval 6"/>
          <p:cNvSpPr>
            <a:spLocks noChangeArrowheads="1"/>
          </p:cNvSpPr>
          <p:nvPr/>
        </p:nvSpPr>
        <p:spPr bwMode="auto">
          <a:xfrm>
            <a:off x="8382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0407" name="Oval 7"/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0408" name="AutoShape 8"/>
          <p:cNvCxnSpPr>
            <a:cxnSpLocks noChangeShapeType="1"/>
            <a:stCxn id="870404" idx="4"/>
            <a:endCxn id="870405" idx="0"/>
          </p:cNvCxnSpPr>
          <p:nvPr/>
        </p:nvCxnSpPr>
        <p:spPr bwMode="auto">
          <a:xfrm>
            <a:off x="9182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09" name="AutoShape 9"/>
          <p:cNvCxnSpPr>
            <a:cxnSpLocks noChangeShapeType="1"/>
            <a:stCxn id="870405" idx="3"/>
            <a:endCxn id="870406" idx="0"/>
          </p:cNvCxnSpPr>
          <p:nvPr/>
        </p:nvCxnSpPr>
        <p:spPr bwMode="auto">
          <a:xfrm flipH="1">
            <a:off x="8648700" y="5027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10" name="AutoShape 10"/>
          <p:cNvCxnSpPr>
            <a:cxnSpLocks noChangeShapeType="1"/>
            <a:stCxn id="870405" idx="5"/>
            <a:endCxn id="870407" idx="0"/>
          </p:cNvCxnSpPr>
          <p:nvPr/>
        </p:nvCxnSpPr>
        <p:spPr bwMode="auto">
          <a:xfrm>
            <a:off x="9371014" y="5027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71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EE448-409D-4BC9-8373-D6EFC87F48E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Bayesian Network Example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59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/>
              <a:t>Using the network in the example, suppose you want to calculate:</a:t>
            </a:r>
          </a:p>
          <a:p>
            <a:pPr marL="0" indent="0">
              <a:buNone/>
            </a:pPr>
            <a:r>
              <a:rPr lang="en-US" altLang="en-US" sz="2400"/>
              <a:t>P(A = true, B = true, C = true, D = true)</a:t>
            </a:r>
          </a:p>
          <a:p>
            <a:pPr marL="0" indent="0">
              <a:buNone/>
            </a:pPr>
            <a:r>
              <a:rPr lang="en-US" altLang="en-US" sz="2400"/>
              <a:t>= P(A = true) * P(B = true | A = true) * </a:t>
            </a:r>
          </a:p>
          <a:p>
            <a:pPr marL="0" indent="0">
              <a:buNone/>
            </a:pPr>
            <a:r>
              <a:rPr lang="en-US" altLang="en-US" sz="2400"/>
              <a:t>   P(C = true | B = true) P( D = true | B = true) </a:t>
            </a:r>
          </a:p>
          <a:p>
            <a:pPr marL="0" indent="0">
              <a:buNone/>
            </a:pPr>
            <a:r>
              <a:rPr lang="en-US" altLang="en-US" sz="2400"/>
              <a:t>= (0.4)*(0.3)*(0.1)*(0.95)</a:t>
            </a:r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89154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71429" name="Oval 5"/>
          <p:cNvSpPr>
            <a:spLocks noChangeArrowheads="1"/>
          </p:cNvSpPr>
          <p:nvPr/>
        </p:nvSpPr>
        <p:spPr bwMode="auto">
          <a:xfrm>
            <a:off x="89154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8382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1432" name="AutoShape 8"/>
          <p:cNvCxnSpPr>
            <a:cxnSpLocks noChangeShapeType="1"/>
            <a:stCxn id="871428" idx="4"/>
            <a:endCxn id="871429" idx="0"/>
          </p:cNvCxnSpPr>
          <p:nvPr/>
        </p:nvCxnSpPr>
        <p:spPr bwMode="auto">
          <a:xfrm>
            <a:off x="9182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3" name="AutoShape 9"/>
          <p:cNvCxnSpPr>
            <a:cxnSpLocks noChangeShapeType="1"/>
            <a:stCxn id="871429" idx="3"/>
            <a:endCxn id="871430" idx="0"/>
          </p:cNvCxnSpPr>
          <p:nvPr/>
        </p:nvCxnSpPr>
        <p:spPr bwMode="auto">
          <a:xfrm flipH="1">
            <a:off x="8648700" y="5027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4" name="AutoShape 10"/>
          <p:cNvCxnSpPr>
            <a:cxnSpLocks noChangeShapeType="1"/>
            <a:stCxn id="871429" idx="5"/>
            <a:endCxn id="871431" idx="0"/>
          </p:cNvCxnSpPr>
          <p:nvPr/>
        </p:nvCxnSpPr>
        <p:spPr bwMode="auto">
          <a:xfrm>
            <a:off x="9371014" y="5027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1435" name="AutoShape 11"/>
          <p:cNvSpPr>
            <a:spLocks/>
          </p:cNvSpPr>
          <p:nvPr/>
        </p:nvSpPr>
        <p:spPr bwMode="auto">
          <a:xfrm>
            <a:off x="8077200" y="28194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6" name="Text Box 12"/>
          <p:cNvSpPr txBox="1">
            <a:spLocks noChangeArrowheads="1"/>
          </p:cNvSpPr>
          <p:nvPr/>
        </p:nvSpPr>
        <p:spPr bwMode="auto">
          <a:xfrm>
            <a:off x="8382000" y="1981201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This is from the graph structure</a:t>
            </a:r>
          </a:p>
        </p:txBody>
      </p:sp>
      <p:sp>
        <p:nvSpPr>
          <p:cNvPr id="871437" name="Line 13"/>
          <p:cNvSpPr>
            <a:spLocks noChangeShapeType="1"/>
          </p:cNvSpPr>
          <p:nvPr/>
        </p:nvSpPr>
        <p:spPr bwMode="auto">
          <a:xfrm flipH="1">
            <a:off x="8458200" y="27432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38" name="AutoShape 14"/>
          <p:cNvSpPr>
            <a:spLocks/>
          </p:cNvSpPr>
          <p:nvPr/>
        </p:nvSpPr>
        <p:spPr bwMode="auto">
          <a:xfrm rot="5400000">
            <a:off x="3848100" y="2628900"/>
            <a:ext cx="381000" cy="3048000"/>
          </a:xfrm>
          <a:prstGeom prst="rightBrace">
            <a:avLst>
              <a:gd name="adj1" fmla="val 108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9" name="Text Box 15"/>
          <p:cNvSpPr txBox="1">
            <a:spLocks noChangeArrowheads="1"/>
          </p:cNvSpPr>
          <p:nvPr/>
        </p:nvSpPr>
        <p:spPr bwMode="auto">
          <a:xfrm>
            <a:off x="2362200" y="4876801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These numbers are from the conditional probability tables</a:t>
            </a:r>
          </a:p>
        </p:txBody>
      </p:sp>
      <p:sp>
        <p:nvSpPr>
          <p:cNvPr id="871440" name="Line 16"/>
          <p:cNvSpPr>
            <a:spLocks noChangeShapeType="1"/>
          </p:cNvSpPr>
          <p:nvPr/>
        </p:nvSpPr>
        <p:spPr bwMode="auto">
          <a:xfrm flipH="1" flipV="1">
            <a:off x="4038600" y="4419600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E4F8D-5B55-43EB-B334-3DD957E04599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057400"/>
          </a:xfrm>
        </p:spPr>
        <p:txBody>
          <a:bodyPr>
            <a:normAutofit fontScale="85000" lnSpcReduction="20000"/>
          </a:bodyPr>
          <a:lstStyle/>
          <a:p>
            <a:pPr marL="350838" indent="-350838"/>
            <a:r>
              <a:rPr lang="en-US" altLang="en-US" sz="2800" dirty="0"/>
              <a:t>Using a Bayesian network to compute probabilities is called inference</a:t>
            </a:r>
          </a:p>
          <a:p>
            <a:pPr marL="350838" indent="-350838"/>
            <a:endParaRPr lang="en-US" altLang="en-US" sz="2800" dirty="0"/>
          </a:p>
          <a:p>
            <a:pPr marL="350838" indent="-350838"/>
            <a:r>
              <a:rPr lang="en-US" altLang="en-US" sz="2800" dirty="0"/>
              <a:t>In general, inference involves queries of the form:</a:t>
            </a:r>
          </a:p>
          <a:p>
            <a:pPr marL="350838" indent="-350838">
              <a:buNone/>
            </a:pPr>
            <a:r>
              <a:rPr lang="en-US" altLang="en-US" sz="2800" dirty="0"/>
              <a:t>	P( X | E )</a:t>
            </a:r>
          </a:p>
        </p:txBody>
      </p:sp>
      <p:sp>
        <p:nvSpPr>
          <p:cNvPr id="872465" name="Text Box 17"/>
          <p:cNvSpPr txBox="1">
            <a:spLocks noChangeArrowheads="1"/>
          </p:cNvSpPr>
          <p:nvPr/>
        </p:nvSpPr>
        <p:spPr bwMode="auto">
          <a:xfrm>
            <a:off x="3200400" y="426720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FF"/>
                </a:solidFill>
              </a:rPr>
              <a:t>X = The query variable(s)</a:t>
            </a:r>
          </a:p>
        </p:txBody>
      </p:sp>
      <p:sp>
        <p:nvSpPr>
          <p:cNvPr id="872466" name="Text Box 18"/>
          <p:cNvSpPr txBox="1">
            <a:spLocks noChangeArrowheads="1"/>
          </p:cNvSpPr>
          <p:nvPr/>
        </p:nvSpPr>
        <p:spPr bwMode="auto">
          <a:xfrm>
            <a:off x="3962400" y="3657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E = The evidence variable(s)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 flipH="1" flipV="1">
            <a:off x="3200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 flipH="1" flipV="1">
            <a:off x="3657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CCE58-9CF4-4C81-B52B-9E20E0AE993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429000"/>
            <a:ext cx="8305800" cy="2667000"/>
          </a:xfrm>
        </p:spPr>
        <p:txBody>
          <a:bodyPr>
            <a:normAutofit lnSpcReduction="10000"/>
          </a:bodyPr>
          <a:lstStyle/>
          <a:p>
            <a:pPr marL="350838" indent="-350838">
              <a:lnSpc>
                <a:spcPct val="90000"/>
              </a:lnSpc>
            </a:pPr>
            <a:r>
              <a:rPr lang="en-US" altLang="en-US" sz="2400"/>
              <a:t>An example of a query would be:</a:t>
            </a:r>
          </a:p>
          <a:p>
            <a:pPr marL="350838" indent="-350838">
              <a:lnSpc>
                <a:spcPct val="90000"/>
              </a:lnSpc>
              <a:buNone/>
            </a:pPr>
            <a:r>
              <a:rPr lang="en-US" altLang="en-US" sz="2400"/>
              <a:t>	P( </a:t>
            </a:r>
            <a:r>
              <a:rPr lang="en-US" altLang="en-US" sz="2400" i="1"/>
              <a:t>HasAnthrax = true</a:t>
            </a:r>
            <a:r>
              <a:rPr lang="en-US" altLang="en-US" sz="2400"/>
              <a:t> | </a:t>
            </a:r>
            <a:r>
              <a:rPr lang="en-US" altLang="en-US" sz="2400" i="1"/>
              <a:t>HasFever = true</a:t>
            </a:r>
            <a:r>
              <a:rPr lang="en-US" altLang="en-US" sz="2400"/>
              <a:t>, </a:t>
            </a:r>
            <a:r>
              <a:rPr lang="en-US" altLang="en-US" sz="2400" i="1"/>
              <a:t>HasCough</a:t>
            </a:r>
            <a:r>
              <a:rPr lang="en-US" altLang="en-US" sz="2400"/>
              <a:t> </a:t>
            </a:r>
            <a:r>
              <a:rPr lang="en-US" altLang="en-US" sz="2400" i="1"/>
              <a:t>= true</a:t>
            </a:r>
            <a:r>
              <a:rPr lang="en-US" altLang="en-US" sz="2400"/>
              <a:t>)</a:t>
            </a:r>
          </a:p>
          <a:p>
            <a:pPr marL="350838" indent="-350838">
              <a:lnSpc>
                <a:spcPct val="90000"/>
              </a:lnSpc>
            </a:pPr>
            <a:r>
              <a:rPr lang="en-US" altLang="en-US" sz="2400"/>
              <a:t>Note:  Even though </a:t>
            </a:r>
            <a:r>
              <a:rPr lang="en-US" altLang="en-US" sz="2400" i="1"/>
              <a:t>HasDifficultyBreathing</a:t>
            </a:r>
            <a:r>
              <a:rPr lang="en-US" altLang="en-US" sz="2400"/>
              <a:t> and </a:t>
            </a:r>
            <a:r>
              <a:rPr lang="en-US" altLang="en-US" sz="2400" i="1"/>
              <a:t>HasWideMediastinum</a:t>
            </a:r>
            <a:r>
              <a:rPr lang="en-US" altLang="en-US" sz="2400"/>
              <a:t> are in the Bayesian network, they are not given values in the query (ie. they do not appear either as query variables or evidence variables)</a:t>
            </a:r>
          </a:p>
          <a:p>
            <a:pPr marL="350838" indent="-350838">
              <a:lnSpc>
                <a:spcPct val="90000"/>
              </a:lnSpc>
            </a:pPr>
            <a:r>
              <a:rPr lang="en-US" altLang="en-US" sz="2400"/>
              <a:t>They are treated as unobserved variables</a:t>
            </a:r>
          </a:p>
        </p:txBody>
      </p:sp>
      <p:sp>
        <p:nvSpPr>
          <p:cNvPr id="873481" name="Oval 9"/>
          <p:cNvSpPr>
            <a:spLocks noChangeArrowheads="1"/>
          </p:cNvSpPr>
          <p:nvPr/>
        </p:nvSpPr>
        <p:spPr bwMode="auto">
          <a:xfrm>
            <a:off x="5105400" y="1371600"/>
            <a:ext cx="1600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HasAnthrax</a:t>
            </a:r>
            <a:endParaRPr lang="en-US" altLang="en-US" dirty="0"/>
          </a:p>
        </p:txBody>
      </p:sp>
      <p:sp>
        <p:nvSpPr>
          <p:cNvPr id="873482" name="Oval 10"/>
          <p:cNvSpPr>
            <a:spLocks noChangeArrowheads="1"/>
          </p:cNvSpPr>
          <p:nvPr/>
        </p:nvSpPr>
        <p:spPr bwMode="auto">
          <a:xfrm>
            <a:off x="22098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HasCough</a:t>
            </a:r>
            <a:endParaRPr lang="en-US" altLang="en-US" dirty="0"/>
          </a:p>
        </p:txBody>
      </p:sp>
      <p:sp>
        <p:nvSpPr>
          <p:cNvPr id="873483" name="Oval 11"/>
          <p:cNvSpPr>
            <a:spLocks noChangeArrowheads="1"/>
          </p:cNvSpPr>
          <p:nvPr/>
        </p:nvSpPr>
        <p:spPr bwMode="auto">
          <a:xfrm>
            <a:off x="35052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HasFever</a:t>
            </a:r>
            <a:endParaRPr lang="en-US" altLang="en-US" dirty="0"/>
          </a:p>
        </p:txBody>
      </p:sp>
      <p:sp>
        <p:nvSpPr>
          <p:cNvPr id="873484" name="Oval 12"/>
          <p:cNvSpPr>
            <a:spLocks noChangeArrowheads="1"/>
          </p:cNvSpPr>
          <p:nvPr/>
        </p:nvSpPr>
        <p:spPr bwMode="auto">
          <a:xfrm>
            <a:off x="4800600" y="2590800"/>
            <a:ext cx="2438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HasDifficultyBreathing</a:t>
            </a:r>
            <a:endParaRPr lang="en-US" altLang="en-US" dirty="0"/>
          </a:p>
        </p:txBody>
      </p:sp>
      <p:sp>
        <p:nvSpPr>
          <p:cNvPr id="873485" name="Oval 13"/>
          <p:cNvSpPr>
            <a:spLocks noChangeArrowheads="1"/>
          </p:cNvSpPr>
          <p:nvPr/>
        </p:nvSpPr>
        <p:spPr bwMode="auto">
          <a:xfrm>
            <a:off x="7391400" y="2590800"/>
            <a:ext cx="2819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HasWideMediastinum</a:t>
            </a:r>
          </a:p>
        </p:txBody>
      </p:sp>
      <p:cxnSp>
        <p:nvCxnSpPr>
          <p:cNvPr id="873486" name="AutoShape 14"/>
          <p:cNvCxnSpPr>
            <a:cxnSpLocks noChangeShapeType="1"/>
            <a:stCxn id="873481" idx="4"/>
            <a:endCxn id="873482" idx="0"/>
          </p:cNvCxnSpPr>
          <p:nvPr/>
        </p:nvCxnSpPr>
        <p:spPr bwMode="auto">
          <a:xfrm flipH="1">
            <a:off x="2781300" y="1828800"/>
            <a:ext cx="3124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7" name="AutoShape 15"/>
          <p:cNvCxnSpPr>
            <a:cxnSpLocks noChangeShapeType="1"/>
            <a:stCxn id="873481" idx="4"/>
            <a:endCxn id="873483" idx="0"/>
          </p:cNvCxnSpPr>
          <p:nvPr/>
        </p:nvCxnSpPr>
        <p:spPr bwMode="auto">
          <a:xfrm flipH="1">
            <a:off x="4076700" y="1828800"/>
            <a:ext cx="1828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8" name="AutoShape 16"/>
          <p:cNvCxnSpPr>
            <a:cxnSpLocks noChangeShapeType="1"/>
            <a:stCxn id="873481" idx="4"/>
            <a:endCxn id="873484" idx="0"/>
          </p:cNvCxnSpPr>
          <p:nvPr/>
        </p:nvCxnSpPr>
        <p:spPr bwMode="auto">
          <a:xfrm>
            <a:off x="5905500" y="1828800"/>
            <a:ext cx="1143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9" name="AutoShape 17"/>
          <p:cNvCxnSpPr>
            <a:cxnSpLocks noChangeShapeType="1"/>
            <a:stCxn id="873481" idx="4"/>
            <a:endCxn id="873485" idx="0"/>
          </p:cNvCxnSpPr>
          <p:nvPr/>
        </p:nvCxnSpPr>
        <p:spPr bwMode="auto">
          <a:xfrm>
            <a:off x="5905500" y="1828800"/>
            <a:ext cx="2895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462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190B9-B40A-494F-A7AA-C4421A6A33A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Bad News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Exact inference is feasible in small to medium-sized networks</a:t>
            </a:r>
          </a:p>
          <a:p>
            <a:endParaRPr lang="en-US" altLang="en-US" dirty="0"/>
          </a:p>
          <a:p>
            <a:r>
              <a:rPr lang="en-US" altLang="en-US" dirty="0"/>
              <a:t>Exact inference in large networks takes a very long time</a:t>
            </a:r>
          </a:p>
          <a:p>
            <a:endParaRPr lang="en-US" altLang="en-US" dirty="0"/>
          </a:p>
          <a:p>
            <a:r>
              <a:rPr lang="en-US" altLang="en-US" dirty="0"/>
              <a:t>We resort to approximate inference techniques which are much faster and give pretty good results</a:t>
            </a:r>
          </a:p>
        </p:txBody>
      </p:sp>
    </p:spTree>
    <p:extLst>
      <p:ext uri="{BB962C8B-B14F-4D97-AF65-F5344CB8AC3E}">
        <p14:creationId xmlns:p14="http://schemas.microsoft.com/office/powerpoint/2010/main" val="114737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last unresolved issue…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We still haven’t said where we get the Bayesian network from.  There are two options:</a:t>
            </a:r>
          </a:p>
          <a:p>
            <a:pPr marL="609600" indent="-609600"/>
            <a:endParaRPr lang="en-US" altLang="en-US" dirty="0"/>
          </a:p>
          <a:p>
            <a:pPr marL="609600" indent="-609600"/>
            <a:r>
              <a:rPr lang="en-US" altLang="en-US" dirty="0"/>
              <a:t>Get an expert to design it</a:t>
            </a:r>
          </a:p>
          <a:p>
            <a:pPr marL="609600" indent="-609600"/>
            <a:endParaRPr lang="en-US" altLang="en-US" dirty="0"/>
          </a:p>
          <a:p>
            <a:pPr marL="609600" indent="-609600"/>
            <a:r>
              <a:rPr lang="en-US" altLang="en-US" dirty="0"/>
              <a:t>Learn it from data</a:t>
            </a:r>
          </a:p>
        </p:txBody>
      </p:sp>
    </p:spTree>
    <p:extLst>
      <p:ext uri="{BB962C8B-B14F-4D97-AF65-F5344CB8AC3E}">
        <p14:creationId xmlns:p14="http://schemas.microsoft.com/office/powerpoint/2010/main" val="134989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9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Sometimes, network is too big, so need to approximate query probabilities!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Simulation has a name: </a:t>
            </a:r>
            <a:r>
              <a:rPr lang="en-US" altLang="en-US" b="1" u="sng" dirty="0"/>
              <a:t>Sampling</a:t>
            </a:r>
          </a:p>
          <a:p>
            <a:pPr marL="609600" indent="-609600">
              <a:buNone/>
            </a:pPr>
            <a:endParaRPr lang="en-US" altLang="en-US" b="1" u="sng" dirty="0"/>
          </a:p>
          <a:p>
            <a:pPr marL="609600" indent="-609600">
              <a:buNone/>
            </a:pPr>
            <a:r>
              <a:rPr lang="en-US" altLang="en-US" dirty="0"/>
              <a:t>Basic Idea:</a:t>
            </a:r>
          </a:p>
          <a:p>
            <a:pPr marL="609600" indent="-609600">
              <a:buNone/>
            </a:pPr>
            <a:r>
              <a:rPr lang="en-US" altLang="en-US" dirty="0"/>
              <a:t>	Draw </a:t>
            </a:r>
            <a:r>
              <a:rPr lang="en-US" altLang="en-US" b="1" i="1" dirty="0"/>
              <a:t>N</a:t>
            </a:r>
            <a:r>
              <a:rPr lang="en-US" altLang="en-US" dirty="0"/>
              <a:t> samples from a distribution </a:t>
            </a:r>
            <a:r>
              <a:rPr lang="en-US" altLang="en-US" b="1" i="1" dirty="0"/>
              <a:t>S</a:t>
            </a:r>
          </a:p>
          <a:p>
            <a:pPr marL="609600" indent="-609600">
              <a:buNone/>
            </a:pPr>
            <a:r>
              <a:rPr lang="en-US" altLang="en-US" b="1" i="1" dirty="0"/>
              <a:t>	</a:t>
            </a:r>
            <a:r>
              <a:rPr lang="en-US" altLang="en-US" dirty="0"/>
              <a:t>Computer approximate posterior probability based on observed values</a:t>
            </a:r>
          </a:p>
          <a:p>
            <a:pPr marL="609600" indent="-609600">
              <a:buNone/>
            </a:pPr>
            <a:r>
              <a:rPr lang="en-US" altLang="en-US" b="1" i="1" dirty="0"/>
              <a:t>	</a:t>
            </a:r>
            <a:r>
              <a:rPr lang="en-US" altLang="en-US" dirty="0"/>
              <a:t>Show this converges to the true probability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6635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Why sample?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b="1" i="1" dirty="0"/>
              <a:t>	Learning: </a:t>
            </a:r>
            <a:r>
              <a:rPr lang="en-US" altLang="en-US" dirty="0"/>
              <a:t>get samples from a distribution you don’t know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b="1" i="1" dirty="0"/>
              <a:t>	Inference: </a:t>
            </a:r>
            <a:r>
              <a:rPr lang="en-US" altLang="en-US" dirty="0"/>
              <a:t>getting a sample is faster than computing the right answer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98917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Simple Example: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b="1" i="1" dirty="0"/>
              <a:t>You have a weighted coin and you want to know what the probabilities are.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dirty="0"/>
              <a:t>Solution:</a:t>
            </a:r>
          </a:p>
          <a:p>
            <a:pPr marL="609600" indent="-609600">
              <a:buNone/>
            </a:pPr>
            <a:r>
              <a:rPr lang="en-US" altLang="en-US" dirty="0"/>
              <a:t>	Flip the coin N times</a:t>
            </a:r>
          </a:p>
          <a:p>
            <a:pPr marL="609600" indent="-609600">
              <a:buNone/>
            </a:pPr>
            <a:r>
              <a:rPr lang="en-US" altLang="en-US" dirty="0"/>
              <a:t>	count number of head and tails</a:t>
            </a:r>
          </a:p>
          <a:p>
            <a:pPr marL="609600" indent="-609600">
              <a:buNone/>
            </a:pPr>
            <a:r>
              <a:rPr lang="en-US" altLang="en-US" dirty="0"/>
              <a:t>	probabilities are (heads / N) and (tails / N)</a:t>
            </a:r>
          </a:p>
        </p:txBody>
      </p:sp>
    </p:spTree>
    <p:extLst>
      <p:ext uri="{BB962C8B-B14F-4D97-AF65-F5344CB8AC3E}">
        <p14:creationId xmlns:p14="http://schemas.microsoft.com/office/powerpoint/2010/main" val="2424290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A2F4A-B0A9-4699-89E2-0D1CDB4D85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63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pic>
        <p:nvPicPr>
          <p:cNvPr id="826385" name="Picture 17" descr="MCj03317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7" y="2087880"/>
            <a:ext cx="3048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94" name="Text Box 26"/>
          <p:cNvSpPr txBox="1">
            <a:spLocks noChangeArrowheads="1"/>
          </p:cNvSpPr>
          <p:nvPr/>
        </p:nvSpPr>
        <p:spPr bwMode="auto">
          <a:xfrm>
            <a:off x="5390803" y="1609895"/>
            <a:ext cx="6061166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Suppose you are trying to determine if a patient has inhalational anthrax.  You observe the following symptoms: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a cough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a fever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difficulty breathing</a:t>
            </a:r>
          </a:p>
        </p:txBody>
      </p:sp>
    </p:spTree>
    <p:extLst>
      <p:ext uri="{BB962C8B-B14F-4D97-AF65-F5344CB8AC3E}">
        <p14:creationId xmlns:p14="http://schemas.microsoft.com/office/powerpoint/2010/main" val="3681171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50838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73096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37800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28068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91807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90121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03531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11092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03254" y="1732449"/>
                <a:ext cx="9754206" cy="4939284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buNone/>
                </a:pPr>
                <a:r>
                  <a:rPr lang="en-US" altLang="en-US" sz="2400" dirty="0"/>
                  <a:t>So…we generate a bunch of samples from the network with:</a:t>
                </a:r>
              </a:p>
              <a:p>
                <a:pPr marL="609600" indent="-609600">
                  <a:buNone/>
                </a:pPr>
                <a:r>
                  <a:rPr lang="en-US" altLang="en-US" sz="2400" i="1" dirty="0" err="1"/>
                  <a:t>Sps</a:t>
                </a:r>
                <a:r>
                  <a:rPr lang="en-US" altLang="en-US" sz="2400" i="1" dirty="0"/>
                  <a:t>(x1, … , </a:t>
                </a:r>
                <a:r>
                  <a:rPr lang="en-US" altLang="en-US" sz="2400" i="1" dirty="0" err="1"/>
                  <a:t>xn</a:t>
                </a:r>
                <a:r>
                  <a:rPr lang="en-US" altLang="en-US" sz="2400" i="1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400" i="1" dirty="0"/>
                  <a:t> </a:t>
                </a:r>
                <a:endParaRPr lang="en-US" altLang="en-US" sz="2400" dirty="0"/>
              </a:p>
              <a:p>
                <a:pPr marL="609600" indent="-609600">
                  <a:buNone/>
                </a:pPr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Let number of samples of a particular event be </a:t>
                </a:r>
                <a:r>
                  <a:rPr lang="en-US" altLang="en-US" sz="2400" dirty="0" err="1"/>
                  <a:t>Nps</a:t>
                </a:r>
                <a:r>
                  <a:rPr lang="en-US" altLang="en-US" sz="2400" dirty="0"/>
                  <a:t>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  <a:p>
                <a:pPr marL="609600" indent="-609600">
                  <a:buNone/>
                </a:pPr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Then:</a:t>
                </a:r>
              </a:p>
              <a:p>
                <a:pPr marL="609600" indent="-60960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/>
                  <a:t> 		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𝑁𝑝𝑠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1, …, 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								= </a:t>
                </a:r>
                <a:r>
                  <a:rPr lang="en-US" altLang="en-US" sz="2400" dirty="0" err="1"/>
                  <a:t>Sps</a:t>
                </a:r>
                <a:r>
                  <a:rPr lang="en-US" altLang="en-US" sz="2400" dirty="0"/>
                  <a:t>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  <a:p>
                <a:pPr marL="609600" indent="-609600">
                  <a:buNone/>
                </a:pPr>
                <a:r>
                  <a:rPr lang="en-US" altLang="en-US" sz="2400" dirty="0"/>
                  <a:t>								= P(x1,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</p:txBody>
          </p:sp>
        </mc:Choice>
        <mc:Fallback xmlns=""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254" y="1732449"/>
                <a:ext cx="9754206" cy="49392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42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Example:</a:t>
            </a:r>
          </a:p>
          <a:p>
            <a:pPr marL="609600" indent="-609600">
              <a:buNone/>
            </a:pPr>
            <a:r>
              <a:rPr lang="en-US" altLang="en-US" dirty="0"/>
              <a:t>	Suppose we want to know P(D) //probability the D node is true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N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1969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Another Example:</a:t>
            </a:r>
          </a:p>
          <a:p>
            <a:pPr marL="609600" indent="-609600">
              <a:buNone/>
            </a:pPr>
            <a:r>
              <a:rPr lang="en-US" altLang="en-US" dirty="0"/>
              <a:t>	Suppose we want to know P(D | !A) //probability the D node is true given A is false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 when A is false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the total number of times A is false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8375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More samples we pull, the better our estimate!</a:t>
            </a:r>
          </a:p>
          <a:p>
            <a:pPr marL="609600" indent="-609600">
              <a:buNone/>
            </a:pPr>
            <a:endParaRPr lang="en-US" altLang="en-US" i="1" dirty="0"/>
          </a:p>
          <a:p>
            <a:pPr marL="609600" indent="-609600">
              <a:buNone/>
            </a:pPr>
            <a:r>
              <a:rPr lang="en-US" altLang="en-US" i="1" dirty="0"/>
              <a:t>Problem!</a:t>
            </a:r>
          </a:p>
          <a:p>
            <a:pPr marL="609600" indent="-609600">
              <a:buNone/>
            </a:pPr>
            <a:r>
              <a:rPr lang="en-US" altLang="en-US" i="1" dirty="0"/>
              <a:t>	If we are computing the probability of a rare occurrence</a:t>
            </a:r>
          </a:p>
          <a:p>
            <a:pPr marL="609600" indent="-609600">
              <a:buNone/>
            </a:pPr>
            <a:r>
              <a:rPr lang="en-US" altLang="en-US" i="1" dirty="0"/>
              <a:t>	We need LOTS of samples because that event is SO rare.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76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FFB32-5155-4B18-AB73-43EAE6D9F3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831491" name="Picture 3" descr="MCj03317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7" y="2191923"/>
            <a:ext cx="3048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5410200" y="2445555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You would like to determine how likely the patient is infected with inhalational anthrax given that the patient has a cough, a fever, and difficulty breathing</a:t>
            </a:r>
          </a:p>
        </p:txBody>
      </p:sp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5420591" y="4236618"/>
            <a:ext cx="4648200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en-US" dirty="0"/>
              <a:t>We are not 100% certain that the patient has anthrax because of these symptoms.  We are dealing with uncertainty!</a:t>
            </a:r>
          </a:p>
        </p:txBody>
      </p:sp>
    </p:spTree>
    <p:extLst>
      <p:ext uri="{BB962C8B-B14F-4D97-AF65-F5344CB8AC3E}">
        <p14:creationId xmlns:p14="http://schemas.microsoft.com/office/powerpoint/2010/main" val="445704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Rejection Sampling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4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want to know P(D | !A) //probability the D node is true given A is false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If A was not calculated to be false, throw out that sample (WHY!?)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 when A is false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N (number of times A was false)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This is called </a:t>
            </a:r>
            <a:r>
              <a:rPr lang="en-US" altLang="en-US" b="1" u="sng" dirty="0"/>
              <a:t>Rejection Sampling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1620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Problems:</a:t>
            </a:r>
          </a:p>
          <a:p>
            <a:pPr marL="609600" indent="-609600">
              <a:buNone/>
            </a:pPr>
            <a:endParaRPr lang="en-US" altLang="en-US" b="1" u="sng" dirty="0"/>
          </a:p>
          <a:p>
            <a:pPr marL="609600" indent="-609600"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If evidence is unlikely, you reject A LOT of samples</a:t>
            </a:r>
          </a:p>
          <a:p>
            <a:pPr marL="609600" indent="-609600"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You don’t exploit your evidence as you sample</a:t>
            </a:r>
          </a:p>
          <a:p>
            <a:pPr marL="609600" indent="-609600">
              <a:buNone/>
            </a:pPr>
            <a:r>
              <a:rPr lang="en-US" altLang="en-US" b="1" dirty="0"/>
              <a:t>	</a:t>
            </a:r>
          </a:p>
          <a:p>
            <a:pPr marL="609600" indent="-609600">
              <a:buNone/>
            </a:pPr>
            <a:r>
              <a:rPr lang="en-US" altLang="en-US" b="1" dirty="0"/>
              <a:t>	We’ll fix this in a minute!!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	First, let’s see an example!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878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you have Two Cups: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A: contains 1 penny and 2 quarters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B: contains 2 pennies and 1 quarter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dirty="0"/>
              <a:t>Suppose we flip a weighted coin (90,10) towards cup A to choose a cup</a:t>
            </a:r>
          </a:p>
          <a:p>
            <a:pPr marL="609600" indent="-609600">
              <a:buNone/>
            </a:pPr>
            <a:r>
              <a:rPr lang="en-US" altLang="en-US" dirty="0"/>
              <a:t>Then, we randomly pick a coin from that cup.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Suppose we want to calculate P(A | Q = false)</a:t>
            </a:r>
          </a:p>
          <a:p>
            <a:pPr marL="609600" indent="-609600">
              <a:buNone/>
            </a:pPr>
            <a:r>
              <a:rPr lang="en-US" altLang="en-US" dirty="0"/>
              <a:t>i.e., the probability Cup A is chosen given we didn’t get a quarter</a:t>
            </a:r>
          </a:p>
        </p:txBody>
      </p:sp>
    </p:spTree>
    <p:extLst>
      <p:ext uri="{BB962C8B-B14F-4D97-AF65-F5344CB8AC3E}">
        <p14:creationId xmlns:p14="http://schemas.microsoft.com/office/powerpoint/2010/main" val="1649897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Likelihood Weighting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0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715" y="1718595"/>
            <a:ext cx="9407842" cy="487616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have a simple two node Bayesian network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B is burglary (P(B) = 0.01)</a:t>
            </a:r>
          </a:p>
          <a:p>
            <a:pPr marL="609600" indent="-609600">
              <a:buNone/>
            </a:pPr>
            <a:r>
              <a:rPr lang="en-US" altLang="en-US" dirty="0"/>
              <a:t>A is alarm went off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Consider calculating P(B | !A)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We are going to see A LOT of samples in which B is False</a:t>
            </a:r>
          </a:p>
          <a:p>
            <a:pPr marL="609600" indent="-609600">
              <a:buNone/>
            </a:pPr>
            <a:r>
              <a:rPr lang="en-US" altLang="en-US" dirty="0"/>
              <a:t>When B occasionally is true, P(!A) is going to be fairly rare as well </a:t>
            </a:r>
          </a:p>
          <a:p>
            <a:pPr marL="609600" indent="-609600">
              <a:buNone/>
            </a:pPr>
            <a:r>
              <a:rPr lang="en-US" altLang="en-US" dirty="0"/>
              <a:t>Need </a:t>
            </a:r>
            <a:r>
              <a:rPr lang="en-US" altLang="en-US" b="1" u="sng" dirty="0"/>
              <a:t>many trials</a:t>
            </a:r>
            <a:r>
              <a:rPr lang="en-US" altLang="en-US" dirty="0"/>
              <a:t> to get a good estimate.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10734157" y="20594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B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10734157" y="29738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cxnSp>
        <p:nvCxnSpPr>
          <p:cNvPr id="8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1000857" y="259282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6914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715" y="1718595"/>
            <a:ext cx="9407842" cy="487616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have a simple two node Bayesian network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B is burglary</a:t>
            </a:r>
          </a:p>
          <a:p>
            <a:pPr marL="609600" indent="-609600">
              <a:buNone/>
            </a:pPr>
            <a:r>
              <a:rPr lang="en-US" altLang="en-US" dirty="0"/>
              <a:t>A is alarm went off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Consider calculating P(B | !A)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b="1" dirty="0"/>
              <a:t>Idea: Fix our evidence variables to their observed values, then simulate the network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A lot of B=F and A=F values (don’t have to reject samples at least)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10734157" y="20594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B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10734157" y="29738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cxnSp>
        <p:nvCxnSpPr>
          <p:cNvPr id="8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1000857" y="259282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2993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Problem: Fixed our observed variables, but sample distribution not consistent!!</a:t>
            </a:r>
          </a:p>
          <a:p>
            <a:pPr marL="609600" indent="-609600">
              <a:buNone/>
            </a:pPr>
            <a:r>
              <a:rPr lang="en-US" altLang="en-US" dirty="0"/>
              <a:t>Solution: weight by probability of evidence given parents (which we know from table!)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So if we observe B=F and A=T we weight by P(A | B=F) from the Bayesian network table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Propagate through the network:</a:t>
            </a:r>
          </a:p>
          <a:p>
            <a:pPr marL="609600" indent="-609600">
              <a:buNone/>
            </a:pPr>
            <a:r>
              <a:rPr lang="en-US" altLang="en-US" dirty="0"/>
              <a:t>	Sample a bunch of times as before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9866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83536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BB7E59-D84C-4101-87EF-C96A49572B2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832521" name="Picture 9" descr="MCj03391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7" y="2057643"/>
            <a:ext cx="3348038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5497286" y="2949767"/>
            <a:ext cx="464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Now suppose you order an x-ray and observe that the patient has a wide mediastinum.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Your belief that that the patient  is infected with inhalational anthrax is now much higher.</a:t>
            </a:r>
          </a:p>
        </p:txBody>
      </p:sp>
    </p:spTree>
    <p:extLst>
      <p:ext uri="{BB962C8B-B14F-4D97-AF65-F5344CB8AC3E}">
        <p14:creationId xmlns:p14="http://schemas.microsoft.com/office/powerpoint/2010/main" val="4053924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7445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7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2762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2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7696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 * </a:t>
            </a:r>
            <a:r>
              <a:rPr lang="en-US" altLang="en-US" dirty="0">
                <a:solidFill>
                  <a:srgbClr val="FF0000"/>
                </a:solidFill>
              </a:rPr>
              <a:t>0.4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5303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7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 * </a:t>
            </a:r>
            <a:r>
              <a:rPr lang="en-US" altLang="en-US" dirty="0">
                <a:solidFill>
                  <a:srgbClr val="FF0000"/>
                </a:solidFill>
              </a:rPr>
              <a:t>0.4 * 0.98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85673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8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744" y="1732449"/>
            <a:ext cx="10681855" cy="4973151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1800" dirty="0"/>
              <a:t>Count = 0, Total = 0</a:t>
            </a:r>
          </a:p>
          <a:p>
            <a:pPr marL="609600" indent="-609600">
              <a:buNone/>
            </a:pPr>
            <a:r>
              <a:rPr lang="en-US" altLang="en-US" sz="1800" dirty="0"/>
              <a:t>For each sample we want to draw:</a:t>
            </a:r>
          </a:p>
          <a:p>
            <a:pPr marL="609600" indent="-609600">
              <a:buNone/>
            </a:pPr>
            <a:r>
              <a:rPr lang="en-US" altLang="en-US" sz="1800" dirty="0"/>
              <a:t>	W = 1.0 //weight</a:t>
            </a:r>
          </a:p>
          <a:p>
            <a:pPr marL="609600" indent="-609600">
              <a:buNone/>
            </a:pPr>
            <a:r>
              <a:rPr lang="en-US" altLang="en-US" sz="1800" dirty="0"/>
              <a:t>	For each node in network (topological order) N:</a:t>
            </a:r>
          </a:p>
          <a:p>
            <a:pPr marL="609600" indent="-609600">
              <a:buNone/>
            </a:pPr>
            <a:r>
              <a:rPr lang="en-US" altLang="en-US" sz="1800" dirty="0"/>
              <a:t>		if N is not observed, flip a coin to determine N based on parent’s values (if parents exist)</a:t>
            </a:r>
          </a:p>
          <a:p>
            <a:pPr marL="609600" indent="-609600">
              <a:buNone/>
            </a:pPr>
            <a:r>
              <a:rPr lang="en-US" altLang="en-US" sz="1800" dirty="0"/>
              <a:t>		if N is observed, choose its given value always given parent’s values (if parents exist)</a:t>
            </a:r>
          </a:p>
          <a:p>
            <a:pPr marL="609600" indent="-609600">
              <a:buNone/>
            </a:pPr>
            <a:r>
              <a:rPr lang="en-US" altLang="en-US" sz="1800" dirty="0"/>
              <a:t>			Multiply W by P(N | parents(N)) //the </a:t>
            </a:r>
            <a:r>
              <a:rPr lang="en-US" altLang="en-US" sz="1800" dirty="0" err="1"/>
              <a:t>prob</a:t>
            </a:r>
            <a:r>
              <a:rPr lang="en-US" altLang="en-US" sz="1800" dirty="0"/>
              <a:t> that was selected without coin flip</a:t>
            </a:r>
          </a:p>
          <a:p>
            <a:pPr marL="609600" indent="-609600">
              <a:buNone/>
            </a:pPr>
            <a:endParaRPr lang="en-US" altLang="en-US" sz="1800" dirty="0"/>
          </a:p>
          <a:p>
            <a:pPr marL="609600" indent="-609600">
              <a:buNone/>
            </a:pPr>
            <a:r>
              <a:rPr lang="en-US" altLang="en-US" sz="1800" dirty="0"/>
              <a:t>	If this sample is a “correct case”: Count = Count + (1*W)</a:t>
            </a:r>
          </a:p>
          <a:p>
            <a:pPr marL="609600" indent="-609600">
              <a:buNone/>
            </a:pPr>
            <a:r>
              <a:rPr lang="en-US" altLang="en-US" sz="1800"/>
              <a:t>	Total </a:t>
            </a:r>
            <a:r>
              <a:rPr lang="en-US" altLang="en-US" sz="1800" dirty="0"/>
              <a:t>= Total + (1*W)</a:t>
            </a:r>
          </a:p>
          <a:p>
            <a:pPr marL="609600" indent="-609600">
              <a:buNone/>
            </a:pPr>
            <a:r>
              <a:rPr lang="en-US" altLang="en-US" sz="1800" dirty="0"/>
              <a:t>Return Count / Total</a:t>
            </a:r>
          </a:p>
        </p:txBody>
      </p:sp>
    </p:spTree>
    <p:extLst>
      <p:ext uri="{BB962C8B-B14F-4D97-AF65-F5344CB8AC3E}">
        <p14:creationId xmlns:p14="http://schemas.microsoft.com/office/powerpoint/2010/main" val="1264013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986451"/>
            <a:ext cx="4335538" cy="364807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Is </a:t>
            </a:r>
            <a:r>
              <a:rPr lang="en-US" altLang="en-US" b="1" i="1" u="sng" dirty="0"/>
              <a:t>Good</a:t>
            </a:r>
            <a:r>
              <a:rPr lang="en-US" altLang="en-US" dirty="0"/>
              <a:t>:</a:t>
            </a:r>
          </a:p>
          <a:p>
            <a:pPr marL="609600" indent="-609600">
              <a:buNone/>
            </a:pPr>
            <a:r>
              <a:rPr lang="en-US" altLang="en-US" dirty="0"/>
              <a:t>	We have taken evidence into account as we generate samples</a:t>
            </a:r>
          </a:p>
          <a:p>
            <a:pPr marL="609600" indent="-609600">
              <a:buNone/>
            </a:pPr>
            <a:r>
              <a:rPr lang="en-US" altLang="en-US" dirty="0"/>
              <a:t>	More of our samples will reflect the state of world suggested by evidence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8533" y="1849439"/>
            <a:ext cx="4799024" cy="42163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charset="2"/>
              <a:buNone/>
            </a:pPr>
            <a:r>
              <a:rPr lang="en-US" altLang="en-US" b="1" i="1" u="sng" dirty="0"/>
              <a:t>Doesn’t solve all problems</a:t>
            </a:r>
            <a:r>
              <a:rPr lang="en-US" altLang="en-US" dirty="0"/>
              <a:t>:</a:t>
            </a:r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Evidence influences the choice of downstream variables, but not upstream ones (root node probabilities never change)</a:t>
            </a:r>
          </a:p>
          <a:p>
            <a:pPr marL="609600" indent="-609600">
              <a:buFont typeface="Wingdings 2" charset="2"/>
              <a:buNone/>
            </a:pPr>
            <a:endParaRPr lang="en-US" altLang="en-US" dirty="0"/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So, this works best when evidence is high up in the network!</a:t>
            </a:r>
          </a:p>
          <a:p>
            <a:pPr marL="609600" indent="-609600">
              <a:buFont typeface="Wingdings 2" charset="2"/>
              <a:buNone/>
            </a:pPr>
            <a:endParaRPr lang="en-US" altLang="en-US" dirty="0"/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We would like to consider evidence when sampling every variable!</a:t>
            </a:r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61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you have Two Cups: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A: contains 1 penny and 2 quarters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B: contains 2 pennies and 1 quarter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dirty="0"/>
              <a:t>Suppose we flip a weighted coin (90,10) towards cup A to choose a cup</a:t>
            </a:r>
          </a:p>
          <a:p>
            <a:pPr marL="609600" indent="-609600">
              <a:buNone/>
            </a:pPr>
            <a:r>
              <a:rPr lang="en-US" altLang="en-US" dirty="0"/>
              <a:t>Then, we randomly pick a coin from that cup.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Suppose we want to calculate P(A | Q = false)</a:t>
            </a:r>
          </a:p>
          <a:p>
            <a:pPr marL="609600" indent="-609600">
              <a:buNone/>
            </a:pPr>
            <a:r>
              <a:rPr lang="en-US" altLang="en-US" dirty="0"/>
              <a:t>i.e., the probability Cup A is chosen given we didn’t get a quarter (0.818181818181)</a:t>
            </a:r>
          </a:p>
        </p:txBody>
      </p:sp>
    </p:spTree>
    <p:extLst>
      <p:ext uri="{BB962C8B-B14F-4D97-AF65-F5344CB8AC3E}">
        <p14:creationId xmlns:p14="http://schemas.microsoft.com/office/powerpoint/2010/main" val="132184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94493-3E20-466D-BB91-880317C453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35186"/>
            <a:ext cx="7772400" cy="3810000"/>
          </a:xfrm>
        </p:spPr>
        <p:txBody>
          <a:bodyPr/>
          <a:lstStyle/>
          <a:p>
            <a:r>
              <a:rPr lang="en-US" altLang="en-US" dirty="0"/>
              <a:t>In the previous slides, what you observed affected your belief that the patient is infected with anthrax</a:t>
            </a:r>
          </a:p>
          <a:p>
            <a:endParaRPr lang="en-US" altLang="en-US" dirty="0"/>
          </a:p>
          <a:p>
            <a:r>
              <a:rPr lang="en-US" altLang="en-US" dirty="0"/>
              <a:t>This is called </a:t>
            </a:r>
            <a:r>
              <a:rPr lang="en-US" altLang="en-US" b="1" u="sng" dirty="0">
                <a:solidFill>
                  <a:schemeClr val="tx1"/>
                </a:solidFill>
              </a:rPr>
              <a:t>reasoning with uncertainty</a:t>
            </a:r>
          </a:p>
          <a:p>
            <a:endParaRPr lang="en-US" altLang="en-US" dirty="0"/>
          </a:p>
          <a:p>
            <a:r>
              <a:rPr lang="en-US" altLang="en-US" dirty="0"/>
              <a:t>Wouldn’t it be nice if we had some methodology for reasoning with uncertainty? Why in fact, we do…</a:t>
            </a:r>
          </a:p>
        </p:txBody>
      </p:sp>
    </p:spTree>
    <p:extLst>
      <p:ext uri="{BB962C8B-B14F-4D97-AF65-F5344CB8AC3E}">
        <p14:creationId xmlns:p14="http://schemas.microsoft.com/office/powerpoint/2010/main" val="20057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1155F-49ED-4B67-99AA-CCAE8B1C856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r>
              <a:rPr lang="en-US" altLang="en-US"/>
              <a:t>Probability Primer: Random Variables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8100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u="sng" dirty="0">
                <a:solidFill>
                  <a:schemeClr val="tx1"/>
                </a:solidFill>
              </a:rPr>
              <a:t>random variable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 basic element of probability 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Refers to an event and there is some degree of uncertainty as to the outcome of the event</a:t>
            </a:r>
          </a:p>
          <a:p>
            <a:endParaRPr lang="en-US" altLang="en-US" dirty="0"/>
          </a:p>
          <a:p>
            <a:r>
              <a:rPr lang="en-US" altLang="en-US" dirty="0"/>
              <a:t>For example, the random variable </a:t>
            </a:r>
            <a:r>
              <a:rPr lang="en-US" altLang="en-US" i="1" dirty="0"/>
              <a:t>A</a:t>
            </a:r>
            <a:r>
              <a:rPr lang="en-US" altLang="en-US" dirty="0"/>
              <a:t> could be the event of getting a heads on a coin flip</a:t>
            </a:r>
          </a:p>
        </p:txBody>
      </p:sp>
      <p:pic>
        <p:nvPicPr>
          <p:cNvPr id="845828" name="Picture 4" descr="MCj031136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105400"/>
            <a:ext cx="11969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1288</TotalTime>
  <Words>4854</Words>
  <Application>Microsoft Macintosh PowerPoint</Application>
  <PresentationFormat>Widescreen</PresentationFormat>
  <Paragraphs>1566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Calisto MT</vt:lpstr>
      <vt:lpstr>Cambria Math</vt:lpstr>
      <vt:lpstr>Tahoma</vt:lpstr>
      <vt:lpstr>Times New Roman</vt:lpstr>
      <vt:lpstr>Trebuchet MS</vt:lpstr>
      <vt:lpstr>Wingdings 2</vt:lpstr>
      <vt:lpstr>Slate</vt:lpstr>
      <vt:lpstr>Equation</vt:lpstr>
      <vt:lpstr>CS4710: Artificial Intelligence Reasoning Under Uncertainty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Probability Review</vt:lpstr>
      <vt:lpstr>Probability Primer: Random Variables</vt:lpstr>
      <vt:lpstr>Boolean Random Variables</vt:lpstr>
      <vt:lpstr>Probabilities</vt:lpstr>
      <vt:lpstr>Conditional Probability</vt:lpstr>
      <vt:lpstr>The Joint Probability Distribution</vt:lpstr>
      <vt:lpstr>The Joint Probability Distribution</vt:lpstr>
      <vt:lpstr>The Joint Probability Distribution</vt:lpstr>
      <vt:lpstr>The Problem with the Joint Distribution</vt:lpstr>
      <vt:lpstr>Independence</vt:lpstr>
      <vt:lpstr>Independence</vt:lpstr>
      <vt:lpstr>Conditional Independence</vt:lpstr>
      <vt:lpstr>Bayesian Networks</vt:lpstr>
      <vt:lpstr>Bayesian Networks</vt:lpstr>
      <vt:lpstr>A Bayesian Network</vt:lpstr>
      <vt:lpstr>A Directed Acyclic Graph</vt:lpstr>
      <vt:lpstr>A Set of Tables for Each Node</vt:lpstr>
      <vt:lpstr>A Set of Tables for Each Node</vt:lpstr>
      <vt:lpstr>Bayesian Networks</vt:lpstr>
      <vt:lpstr>Conditional Independence</vt:lpstr>
      <vt:lpstr>The Joint Probability Distribution</vt:lpstr>
      <vt:lpstr>Using a Bayesian Network Example</vt:lpstr>
      <vt:lpstr>Using a Bayesian Network Example</vt:lpstr>
      <vt:lpstr>Inference</vt:lpstr>
      <vt:lpstr>Inference</vt:lpstr>
      <vt:lpstr>The Bad News</vt:lpstr>
      <vt:lpstr>One last unresolved issue…</vt:lpstr>
      <vt:lpstr>Bayesian Networks: Sampling</vt:lpstr>
      <vt:lpstr>Approximate Inference</vt:lpstr>
      <vt:lpstr>Approximate Inference</vt:lpstr>
      <vt:lpstr>Approximate Inference</vt:lpstr>
      <vt:lpstr>Prior Sampling</vt:lpstr>
      <vt:lpstr>Prior Sampling</vt:lpstr>
      <vt:lpstr>Prior Sampling</vt:lpstr>
      <vt:lpstr>Prior Sampling</vt:lpstr>
      <vt:lpstr>Prior Sampling</vt:lpstr>
      <vt:lpstr>Prior Sampling</vt:lpstr>
      <vt:lpstr>Prior Sampling</vt:lpstr>
      <vt:lpstr>Approximate Inference</vt:lpstr>
      <vt:lpstr>Approximate Inference</vt:lpstr>
      <vt:lpstr>Approximate Inference</vt:lpstr>
      <vt:lpstr>Approximate Inference</vt:lpstr>
      <vt:lpstr>Bayesian Networks: Rejection Sampling</vt:lpstr>
      <vt:lpstr>Rejection Sampling</vt:lpstr>
      <vt:lpstr>Rejection Sampling</vt:lpstr>
      <vt:lpstr>Rejection Sampling</vt:lpstr>
      <vt:lpstr>Bayesian Networks: Likelihood Weighting</vt:lpstr>
      <vt:lpstr>Likelihood Weighting</vt:lpstr>
      <vt:lpstr>Likelihood Weighting</vt:lpstr>
      <vt:lpstr>Likelihood Weighting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Algorithm</vt:lpstr>
      <vt:lpstr>Likelihood Weighting</vt:lpstr>
      <vt:lpstr>Likelihood Weighting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Microsoft Office User</cp:lastModifiedBy>
  <cp:revision>118</cp:revision>
  <dcterms:created xsi:type="dcterms:W3CDTF">2014-12-16T15:21:56Z</dcterms:created>
  <dcterms:modified xsi:type="dcterms:W3CDTF">2021-03-30T13:45:38Z</dcterms:modified>
</cp:coreProperties>
</file>