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93" r:id="rId4"/>
    <p:sldId id="357" r:id="rId5"/>
    <p:sldId id="390" r:id="rId6"/>
    <p:sldId id="392" r:id="rId7"/>
    <p:sldId id="391" r:id="rId8"/>
    <p:sldId id="393" r:id="rId9"/>
    <p:sldId id="358" r:id="rId10"/>
    <p:sldId id="360" r:id="rId11"/>
    <p:sldId id="361" r:id="rId12"/>
    <p:sldId id="363" r:id="rId13"/>
    <p:sldId id="365" r:id="rId14"/>
    <p:sldId id="366" r:id="rId15"/>
    <p:sldId id="367" r:id="rId16"/>
    <p:sldId id="368" r:id="rId17"/>
    <p:sldId id="369" r:id="rId18"/>
    <p:sldId id="370" r:id="rId19"/>
    <p:sldId id="371" r:id="rId20"/>
    <p:sldId id="394" r:id="rId21"/>
    <p:sldId id="374" r:id="rId22"/>
    <p:sldId id="375" r:id="rId23"/>
    <p:sldId id="376" r:id="rId24"/>
    <p:sldId id="377" r:id="rId25"/>
    <p:sldId id="355" r:id="rId26"/>
    <p:sldId id="411" r:id="rId27"/>
    <p:sldId id="410" r:id="rId28"/>
    <p:sldId id="351" r:id="rId29"/>
    <p:sldId id="353" r:id="rId30"/>
    <p:sldId id="348" r:id="rId31"/>
    <p:sldId id="412" r:id="rId32"/>
    <p:sldId id="413" r:id="rId33"/>
    <p:sldId id="414" r:id="rId34"/>
    <p:sldId id="415" r:id="rId35"/>
    <p:sldId id="416" r:id="rId36"/>
    <p:sldId id="349" r:id="rId37"/>
    <p:sldId id="384" r:id="rId38"/>
    <p:sldId id="385" r:id="rId39"/>
    <p:sldId id="352" r:id="rId40"/>
    <p:sldId id="399" r:id="rId41"/>
    <p:sldId id="386" r:id="rId42"/>
    <p:sldId id="387" r:id="rId43"/>
    <p:sldId id="388" r:id="rId44"/>
    <p:sldId id="400" r:id="rId45"/>
    <p:sldId id="439" r:id="rId46"/>
    <p:sldId id="395" r:id="rId47"/>
    <p:sldId id="401" r:id="rId48"/>
    <p:sldId id="402" r:id="rId49"/>
    <p:sldId id="403" r:id="rId50"/>
    <p:sldId id="404" r:id="rId51"/>
    <p:sldId id="398" r:id="rId52"/>
    <p:sldId id="405" r:id="rId53"/>
    <p:sldId id="407" r:id="rId54"/>
    <p:sldId id="417" r:id="rId55"/>
    <p:sldId id="418" r:id="rId56"/>
    <p:sldId id="419" r:id="rId57"/>
    <p:sldId id="420" r:id="rId58"/>
    <p:sldId id="422" r:id="rId59"/>
    <p:sldId id="423" r:id="rId60"/>
    <p:sldId id="424" r:id="rId61"/>
    <p:sldId id="425" r:id="rId62"/>
    <p:sldId id="426" r:id="rId63"/>
    <p:sldId id="427" r:id="rId64"/>
    <p:sldId id="428" r:id="rId65"/>
    <p:sldId id="429" r:id="rId66"/>
    <p:sldId id="430" r:id="rId67"/>
    <p:sldId id="431" r:id="rId68"/>
    <p:sldId id="432" r:id="rId69"/>
    <p:sldId id="433" r:id="rId70"/>
    <p:sldId id="434" r:id="rId71"/>
    <p:sldId id="435" r:id="rId72"/>
    <p:sldId id="436" r:id="rId73"/>
    <p:sldId id="437" r:id="rId74"/>
    <p:sldId id="438" r:id="rId75"/>
    <p:sldId id="408" r:id="rId76"/>
    <p:sldId id="409" r:id="rId7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665" autoAdjust="0"/>
    <p:restoredTop sz="94660"/>
  </p:normalViewPr>
  <p:slideViewPr>
    <p:cSldViewPr snapToGrid="0">
      <p:cViewPr varScale="1">
        <p:scale>
          <a:sx n="129" d="100"/>
          <a:sy n="129" d="100"/>
        </p:scale>
        <p:origin x="232" y="11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E6CD189-E039-4A51-BC88-4927E4923AA0}" type="datetimeFigureOut">
              <a:rPr lang="en-US" smtClean="0"/>
              <a:t>4/6/21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1ADD41-74E8-4F8A-933F-A917FB6E1FA0}" type="slidenum">
              <a:rPr lang="en-US" smtClean="0"/>
              <a:t>‹#›</a:t>
            </a:fld>
            <a:endParaRPr lang="en-US"/>
          </a:p>
        </p:txBody>
      </p:sp>
    </p:spTree>
    <p:extLst>
      <p:ext uri="{BB962C8B-B14F-4D97-AF65-F5344CB8AC3E}">
        <p14:creationId xmlns:p14="http://schemas.microsoft.com/office/powerpoint/2010/main" val="12806772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E6CD189-E039-4A51-BC88-4927E4923AA0}" type="datetimeFigureOut">
              <a:rPr lang="en-US" smtClean="0"/>
              <a:t>4/6/21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1ADD41-74E8-4F8A-933F-A917FB6E1FA0}" type="slidenum">
              <a:rPr lang="en-US" smtClean="0"/>
              <a:t>‹#›</a:t>
            </a:fld>
            <a:endParaRPr lang="en-US"/>
          </a:p>
        </p:txBody>
      </p:sp>
    </p:spTree>
    <p:extLst>
      <p:ext uri="{BB962C8B-B14F-4D97-AF65-F5344CB8AC3E}">
        <p14:creationId xmlns:p14="http://schemas.microsoft.com/office/powerpoint/2010/main" val="17781508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E6CD189-E039-4A51-BC88-4927E4923AA0}" type="datetimeFigureOut">
              <a:rPr lang="en-US" smtClean="0"/>
              <a:t>4/6/21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1ADD41-74E8-4F8A-933F-A917FB6E1FA0}" type="slidenum">
              <a:rPr lang="en-US" smtClean="0"/>
              <a:t>‹#›</a:t>
            </a:fld>
            <a:endParaRPr lang="en-US"/>
          </a:p>
        </p:txBody>
      </p:sp>
    </p:spTree>
    <p:extLst>
      <p:ext uri="{BB962C8B-B14F-4D97-AF65-F5344CB8AC3E}">
        <p14:creationId xmlns:p14="http://schemas.microsoft.com/office/powerpoint/2010/main" val="38105596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E6CD189-E039-4A51-BC88-4927E4923AA0}" type="datetimeFigureOut">
              <a:rPr lang="en-US" smtClean="0"/>
              <a:t>4/6/21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1ADD41-74E8-4F8A-933F-A917FB6E1FA0}" type="slidenum">
              <a:rPr lang="en-US" smtClean="0"/>
              <a:t>‹#›</a:t>
            </a:fld>
            <a:endParaRPr 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1348349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E6CD189-E039-4A51-BC88-4927E4923AA0}" type="datetimeFigureOut">
              <a:rPr lang="en-US" smtClean="0"/>
              <a:t>4/6/21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1ADD41-74E8-4F8A-933F-A917FB6E1FA0}" type="slidenum">
              <a:rPr lang="en-US" smtClean="0"/>
              <a:t>‹#›</a:t>
            </a:fld>
            <a:endParaRPr lang="en-US"/>
          </a:p>
        </p:txBody>
      </p:sp>
    </p:spTree>
    <p:extLst>
      <p:ext uri="{BB962C8B-B14F-4D97-AF65-F5344CB8AC3E}">
        <p14:creationId xmlns:p14="http://schemas.microsoft.com/office/powerpoint/2010/main" val="25343538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E6CD189-E039-4A51-BC88-4927E4923AA0}" type="datetimeFigureOut">
              <a:rPr lang="en-US" smtClean="0"/>
              <a:t>4/6/21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11ADD41-74E8-4F8A-933F-A917FB6E1FA0}" type="slidenum">
              <a:rPr lang="en-US" smtClean="0"/>
              <a:t>‹#›</a:t>
            </a:fld>
            <a:endParaRPr lang="en-US"/>
          </a:p>
        </p:txBody>
      </p:sp>
    </p:spTree>
    <p:extLst>
      <p:ext uri="{BB962C8B-B14F-4D97-AF65-F5344CB8AC3E}">
        <p14:creationId xmlns:p14="http://schemas.microsoft.com/office/powerpoint/2010/main" val="25999679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E6CD189-E039-4A51-BC88-4927E4923AA0}" type="datetimeFigureOut">
              <a:rPr lang="en-US" smtClean="0"/>
              <a:t>4/6/21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11ADD41-74E8-4F8A-933F-A917FB6E1FA0}" type="slidenum">
              <a:rPr lang="en-US" smtClean="0"/>
              <a:t>‹#›</a:t>
            </a:fld>
            <a:endParaRPr lang="en-US"/>
          </a:p>
        </p:txBody>
      </p:sp>
    </p:spTree>
    <p:extLst>
      <p:ext uri="{BB962C8B-B14F-4D97-AF65-F5344CB8AC3E}">
        <p14:creationId xmlns:p14="http://schemas.microsoft.com/office/powerpoint/2010/main" val="32618174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6CD189-E039-4A51-BC88-4927E4923AA0}" type="datetimeFigureOut">
              <a:rPr lang="en-US" smtClean="0"/>
              <a:t>4/6/21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1ADD41-74E8-4F8A-933F-A917FB6E1FA0}" type="slidenum">
              <a:rPr lang="en-US" smtClean="0"/>
              <a:t>‹#›</a:t>
            </a:fld>
            <a:endParaRPr lang="en-US"/>
          </a:p>
        </p:txBody>
      </p:sp>
    </p:spTree>
    <p:extLst>
      <p:ext uri="{BB962C8B-B14F-4D97-AF65-F5344CB8AC3E}">
        <p14:creationId xmlns:p14="http://schemas.microsoft.com/office/powerpoint/2010/main" val="124008521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6CD189-E039-4A51-BC88-4927E4923AA0}" type="datetimeFigureOut">
              <a:rPr lang="en-US" smtClean="0"/>
              <a:t>4/6/21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1ADD41-74E8-4F8A-933F-A917FB6E1FA0}" type="slidenum">
              <a:rPr lang="en-US" smtClean="0"/>
              <a:t>‹#›</a:t>
            </a:fld>
            <a:endParaRPr lang="en-US"/>
          </a:p>
        </p:txBody>
      </p:sp>
    </p:spTree>
    <p:extLst>
      <p:ext uri="{BB962C8B-B14F-4D97-AF65-F5344CB8AC3E}">
        <p14:creationId xmlns:p14="http://schemas.microsoft.com/office/powerpoint/2010/main" val="20997800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6CD189-E039-4A51-BC88-4927E4923AA0}" type="datetimeFigureOut">
              <a:rPr lang="en-US" smtClean="0"/>
              <a:t>4/6/21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1ADD41-74E8-4F8A-933F-A917FB6E1FA0}" type="slidenum">
              <a:rPr lang="en-US" smtClean="0"/>
              <a:t>‹#›</a:t>
            </a:fld>
            <a:endParaRPr lang="en-US"/>
          </a:p>
        </p:txBody>
      </p:sp>
    </p:spTree>
    <p:extLst>
      <p:ext uri="{BB962C8B-B14F-4D97-AF65-F5344CB8AC3E}">
        <p14:creationId xmlns:p14="http://schemas.microsoft.com/office/powerpoint/2010/main" val="25338923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6CD189-E039-4A51-BC88-4927E4923AA0}" type="datetimeFigureOut">
              <a:rPr lang="en-US" smtClean="0"/>
              <a:t>4/6/21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1ADD41-74E8-4F8A-933F-A917FB6E1FA0}" type="slidenum">
              <a:rPr lang="en-US" smtClean="0"/>
              <a:t>‹#›</a:t>
            </a:fld>
            <a:endParaRPr lang="en-US"/>
          </a:p>
        </p:txBody>
      </p:sp>
    </p:spTree>
    <p:extLst>
      <p:ext uri="{BB962C8B-B14F-4D97-AF65-F5344CB8AC3E}">
        <p14:creationId xmlns:p14="http://schemas.microsoft.com/office/powerpoint/2010/main" val="8913677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E6CD189-E039-4A51-BC88-4927E4923AA0}" type="datetimeFigureOut">
              <a:rPr lang="en-US" smtClean="0"/>
              <a:t>4/6/21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1ADD41-74E8-4F8A-933F-A917FB6E1FA0}" type="slidenum">
              <a:rPr lang="en-US" smtClean="0"/>
              <a:t>‹#›</a:t>
            </a:fld>
            <a:endParaRPr lang="en-US"/>
          </a:p>
        </p:txBody>
      </p:sp>
    </p:spTree>
    <p:extLst>
      <p:ext uri="{BB962C8B-B14F-4D97-AF65-F5344CB8AC3E}">
        <p14:creationId xmlns:p14="http://schemas.microsoft.com/office/powerpoint/2010/main" val="35043449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E6CD189-E039-4A51-BC88-4927E4923AA0}" type="datetimeFigureOut">
              <a:rPr lang="en-US" smtClean="0"/>
              <a:t>4/6/21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11ADD41-74E8-4F8A-933F-A917FB6E1FA0}" type="slidenum">
              <a:rPr lang="en-US" smtClean="0"/>
              <a:t>‹#›</a:t>
            </a:fld>
            <a:endParaRPr lang="en-US"/>
          </a:p>
        </p:txBody>
      </p:sp>
    </p:spTree>
    <p:extLst>
      <p:ext uri="{BB962C8B-B14F-4D97-AF65-F5344CB8AC3E}">
        <p14:creationId xmlns:p14="http://schemas.microsoft.com/office/powerpoint/2010/main" val="34032211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E6CD189-E039-4A51-BC88-4927E4923AA0}" type="datetimeFigureOut">
              <a:rPr lang="en-US" smtClean="0"/>
              <a:t>4/6/21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11ADD41-74E8-4F8A-933F-A917FB6E1FA0}" type="slidenum">
              <a:rPr lang="en-US" smtClean="0"/>
              <a:t>‹#›</a:t>
            </a:fld>
            <a:endParaRPr lang="en-US"/>
          </a:p>
        </p:txBody>
      </p:sp>
    </p:spTree>
    <p:extLst>
      <p:ext uri="{BB962C8B-B14F-4D97-AF65-F5344CB8AC3E}">
        <p14:creationId xmlns:p14="http://schemas.microsoft.com/office/powerpoint/2010/main" val="30857868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6CD189-E039-4A51-BC88-4927E4923AA0}" type="datetimeFigureOut">
              <a:rPr lang="en-US" smtClean="0"/>
              <a:t>4/6/21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11ADD41-74E8-4F8A-933F-A917FB6E1FA0}" type="slidenum">
              <a:rPr lang="en-US" smtClean="0"/>
              <a:t>‹#›</a:t>
            </a:fld>
            <a:endParaRPr lang="en-US"/>
          </a:p>
        </p:txBody>
      </p:sp>
    </p:spTree>
    <p:extLst>
      <p:ext uri="{BB962C8B-B14F-4D97-AF65-F5344CB8AC3E}">
        <p14:creationId xmlns:p14="http://schemas.microsoft.com/office/powerpoint/2010/main" val="3984367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E6CD189-E039-4A51-BC88-4927E4923AA0}" type="datetimeFigureOut">
              <a:rPr lang="en-US" smtClean="0"/>
              <a:t>4/6/21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1ADD41-74E8-4F8A-933F-A917FB6E1FA0}" type="slidenum">
              <a:rPr lang="en-US" smtClean="0"/>
              <a:t>‹#›</a:t>
            </a:fld>
            <a:endParaRPr lang="en-US"/>
          </a:p>
        </p:txBody>
      </p:sp>
    </p:spTree>
    <p:extLst>
      <p:ext uri="{BB962C8B-B14F-4D97-AF65-F5344CB8AC3E}">
        <p14:creationId xmlns:p14="http://schemas.microsoft.com/office/powerpoint/2010/main" val="31093884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E6CD189-E039-4A51-BC88-4927E4923AA0}" type="datetimeFigureOut">
              <a:rPr lang="en-US" smtClean="0"/>
              <a:t>4/6/21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1ADD41-74E8-4F8A-933F-A917FB6E1FA0}" type="slidenum">
              <a:rPr lang="en-US" smtClean="0"/>
              <a:t>‹#›</a:t>
            </a:fld>
            <a:endParaRPr lang="en-US"/>
          </a:p>
        </p:txBody>
      </p:sp>
    </p:spTree>
    <p:extLst>
      <p:ext uri="{BB962C8B-B14F-4D97-AF65-F5344CB8AC3E}">
        <p14:creationId xmlns:p14="http://schemas.microsoft.com/office/powerpoint/2010/main" val="27090265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EE6CD189-E039-4A51-BC88-4927E4923AA0}" type="datetimeFigureOut">
              <a:rPr lang="en-US" smtClean="0"/>
              <a:t>4/6/21</a:t>
            </a:fld>
            <a:endParaRPr 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611ADD41-74E8-4F8A-933F-A917FB6E1FA0}" type="slidenum">
              <a:rPr lang="en-US" smtClean="0"/>
              <a:t>‹#›</a:t>
            </a:fld>
            <a:endParaRPr lang="en-US"/>
          </a:p>
        </p:txBody>
      </p:sp>
    </p:spTree>
    <p:extLst>
      <p:ext uri="{BB962C8B-B14F-4D97-AF65-F5344CB8AC3E}">
        <p14:creationId xmlns:p14="http://schemas.microsoft.com/office/powerpoint/2010/main" val="172431247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0.gif"/><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1.gif"/><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1.gif"/><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1.gif"/><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2.gif"/><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3.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4.gif"/><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5.gif"/><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5.gif"/><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26.gif"/><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27.gif"/><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7.gif"/><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28.gif"/><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29.gif"/><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30.gif"/><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31.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32.gif"/><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33.gif"/><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34.gif"/><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35.gif"/><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35.gif"/><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CS4710: Artificial Intelligence</a:t>
            </a:r>
            <a:br>
              <a:rPr lang="en-US" dirty="0"/>
            </a:br>
            <a:r>
              <a:rPr lang="en-US" dirty="0"/>
              <a:t>Reasoning Under Uncertainty</a:t>
            </a:r>
          </a:p>
        </p:txBody>
      </p:sp>
      <p:sp>
        <p:nvSpPr>
          <p:cNvPr id="3" name="Subtitle 2"/>
          <p:cNvSpPr>
            <a:spLocks noGrp="1"/>
          </p:cNvSpPr>
          <p:nvPr>
            <p:ph type="subTitle" idx="1"/>
          </p:nvPr>
        </p:nvSpPr>
        <p:spPr/>
        <p:txBody>
          <a:bodyPr/>
          <a:lstStyle/>
          <a:p>
            <a:r>
              <a:rPr lang="en-US" dirty="0"/>
              <a:t>Markov Chains, MDPs, Hidden Markov Models, Bayesian Model Tracing, and a few other applications of uncertainty</a:t>
            </a:r>
          </a:p>
        </p:txBody>
      </p:sp>
    </p:spTree>
    <p:extLst>
      <p:ext uri="{BB962C8B-B14F-4D97-AF65-F5344CB8AC3E}">
        <p14:creationId xmlns:p14="http://schemas.microsoft.com/office/powerpoint/2010/main" val="17861657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altLang="en-US" dirty="0"/>
              <a:t>How the Game is Played</a:t>
            </a:r>
          </a:p>
        </p:txBody>
      </p:sp>
      <p:sp>
        <p:nvSpPr>
          <p:cNvPr id="19459" name="Rectangle 3"/>
          <p:cNvSpPr>
            <a:spLocks noGrp="1" noChangeArrowheads="1"/>
          </p:cNvSpPr>
          <p:nvPr>
            <p:ph type="body" idx="1"/>
          </p:nvPr>
        </p:nvSpPr>
        <p:spPr>
          <a:xfrm>
            <a:off x="913795" y="1732449"/>
            <a:ext cx="10353762" cy="4651418"/>
          </a:xfrm>
        </p:spPr>
        <p:txBody>
          <a:bodyPr>
            <a:normAutofit lnSpcReduction="10000"/>
          </a:bodyPr>
          <a:lstStyle/>
          <a:p>
            <a:pPr eaLnBrk="1" hangingPunct="1">
              <a:lnSpc>
                <a:spcPct val="90000"/>
              </a:lnSpc>
            </a:pPr>
            <a:r>
              <a:rPr lang="en-US" altLang="en-US" sz="2800" dirty="0"/>
              <a:t>Chutes and Ladders is a board game where players spin a pointer to determine how they will advance</a:t>
            </a:r>
          </a:p>
          <a:p>
            <a:pPr eaLnBrk="1" hangingPunct="1">
              <a:lnSpc>
                <a:spcPct val="90000"/>
              </a:lnSpc>
            </a:pPr>
            <a:endParaRPr lang="en-US" altLang="en-US" sz="2800" dirty="0"/>
          </a:p>
          <a:p>
            <a:pPr eaLnBrk="1" hangingPunct="1">
              <a:lnSpc>
                <a:spcPct val="90000"/>
              </a:lnSpc>
            </a:pPr>
            <a:r>
              <a:rPr lang="en-US" altLang="en-US" sz="2800" dirty="0"/>
              <a:t>The board consists of 100 numbered squares</a:t>
            </a:r>
          </a:p>
          <a:p>
            <a:pPr eaLnBrk="1" hangingPunct="1">
              <a:lnSpc>
                <a:spcPct val="90000"/>
              </a:lnSpc>
            </a:pPr>
            <a:endParaRPr lang="en-US" altLang="en-US" sz="2800" dirty="0"/>
          </a:p>
          <a:p>
            <a:pPr eaLnBrk="1" hangingPunct="1">
              <a:lnSpc>
                <a:spcPct val="90000"/>
              </a:lnSpc>
            </a:pPr>
            <a:r>
              <a:rPr lang="en-US" altLang="en-US" sz="2800" dirty="0"/>
              <a:t>The objective is to land on square 100</a:t>
            </a:r>
          </a:p>
          <a:p>
            <a:pPr eaLnBrk="1" hangingPunct="1">
              <a:lnSpc>
                <a:spcPct val="90000"/>
              </a:lnSpc>
            </a:pPr>
            <a:endParaRPr lang="en-US" altLang="en-US" sz="2800" dirty="0"/>
          </a:p>
          <a:p>
            <a:pPr eaLnBrk="1" hangingPunct="1">
              <a:lnSpc>
                <a:spcPct val="90000"/>
              </a:lnSpc>
            </a:pPr>
            <a:r>
              <a:rPr lang="en-US" altLang="en-US" sz="2800" dirty="0"/>
              <a:t>The spin of the pointer determines how many squares the player will advance at his turn with equal probability of advancing from 1 to 6 squares</a:t>
            </a:r>
          </a:p>
        </p:txBody>
      </p:sp>
    </p:spTree>
    <p:extLst>
      <p:ext uri="{BB962C8B-B14F-4D97-AF65-F5344CB8AC3E}">
        <p14:creationId xmlns:p14="http://schemas.microsoft.com/office/powerpoint/2010/main" val="8505925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2" name="Rectangle 2"/>
          <p:cNvSpPr>
            <a:spLocks noGrp="1" noChangeArrowheads="1"/>
          </p:cNvSpPr>
          <p:nvPr>
            <p:ph type="body" idx="1"/>
          </p:nvPr>
        </p:nvSpPr>
        <p:spPr>
          <a:xfrm>
            <a:off x="287867" y="1580050"/>
            <a:ext cx="11362266" cy="4515950"/>
          </a:xfrm>
        </p:spPr>
        <p:txBody>
          <a:bodyPr>
            <a:noAutofit/>
          </a:bodyPr>
          <a:lstStyle/>
          <a:p>
            <a:r>
              <a:rPr lang="en-US" altLang="en-US" sz="2400" dirty="0"/>
              <a:t>However, the board is filled with chutes, which move a player backward if landed on. There are also ladders, which advance a player.</a:t>
            </a:r>
          </a:p>
          <a:p>
            <a:pPr eaLnBrk="1" hangingPunct="1"/>
            <a:endParaRPr lang="en-US" altLang="en-US" sz="2400" dirty="0"/>
          </a:p>
          <a:p>
            <a:pPr eaLnBrk="1" hangingPunct="1"/>
            <a:r>
              <a:rPr lang="en-US" altLang="en-US" sz="2400" dirty="0"/>
              <a:t>Chutes have pictures of bad behavior which leads to disasters</a:t>
            </a:r>
          </a:p>
          <a:p>
            <a:pPr eaLnBrk="1" hangingPunct="1"/>
            <a:endParaRPr lang="en-US" altLang="en-US" sz="2400" dirty="0"/>
          </a:p>
          <a:p>
            <a:pPr eaLnBrk="1" hangingPunct="1"/>
            <a:r>
              <a:rPr lang="en-US" altLang="en-US" sz="2400" dirty="0"/>
              <a:t>Ladders have pictures of good behavior leading to rewards</a:t>
            </a:r>
          </a:p>
          <a:p>
            <a:pPr eaLnBrk="1" hangingPunct="1"/>
            <a:endParaRPr lang="en-US" altLang="en-US" sz="2400" dirty="0"/>
          </a:p>
          <a:p>
            <a:pPr eaLnBrk="1" hangingPunct="1"/>
            <a:r>
              <a:rPr lang="en-US" altLang="en-US" sz="2400" dirty="0"/>
              <a:t>Most of the chutes and ladders produce relatively small changes in position, but several produce large gains or losses</a:t>
            </a:r>
          </a:p>
          <a:p>
            <a:pPr eaLnBrk="1" hangingPunct="1"/>
            <a:endParaRPr lang="en-US" altLang="en-US" sz="2400" dirty="0"/>
          </a:p>
        </p:txBody>
      </p:sp>
      <p:sp>
        <p:nvSpPr>
          <p:cNvPr id="4" name="Rectangle 2"/>
          <p:cNvSpPr>
            <a:spLocks noGrp="1" noChangeArrowheads="1"/>
          </p:cNvSpPr>
          <p:nvPr>
            <p:ph type="title"/>
          </p:nvPr>
        </p:nvSpPr>
        <p:spPr>
          <a:xfrm>
            <a:off x="913795" y="609600"/>
            <a:ext cx="10353762" cy="970450"/>
          </a:xfrm>
        </p:spPr>
        <p:txBody>
          <a:bodyPr/>
          <a:lstStyle/>
          <a:p>
            <a:pPr eaLnBrk="1" hangingPunct="1"/>
            <a:r>
              <a:rPr lang="en-US" altLang="en-US" dirty="0"/>
              <a:t>How the Game is Played</a:t>
            </a:r>
          </a:p>
        </p:txBody>
      </p:sp>
    </p:spTree>
    <p:extLst>
      <p:ext uri="{BB962C8B-B14F-4D97-AF65-F5344CB8AC3E}">
        <p14:creationId xmlns:p14="http://schemas.microsoft.com/office/powerpoint/2010/main" val="27786223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altLang="en-US" dirty="0"/>
              <a:t>Markov Chains</a:t>
            </a:r>
          </a:p>
        </p:txBody>
      </p:sp>
      <p:sp>
        <p:nvSpPr>
          <p:cNvPr id="14339" name="Rectangle 3"/>
          <p:cNvSpPr>
            <a:spLocks noGrp="1" noChangeArrowheads="1"/>
          </p:cNvSpPr>
          <p:nvPr>
            <p:ph type="body" idx="1"/>
          </p:nvPr>
        </p:nvSpPr>
        <p:spPr/>
        <p:txBody>
          <a:bodyPr/>
          <a:lstStyle/>
          <a:p>
            <a:pPr eaLnBrk="1" hangingPunct="1"/>
            <a:r>
              <a:rPr lang="en-US" altLang="en-US" dirty="0"/>
              <a:t>Transition matrix</a:t>
            </a:r>
          </a:p>
          <a:p>
            <a:pPr lvl="1"/>
            <a:r>
              <a:rPr lang="en-US" altLang="en-US" dirty="0"/>
              <a:t>How we represent the chain</a:t>
            </a:r>
          </a:p>
          <a:p>
            <a:pPr eaLnBrk="1" hangingPunct="1"/>
            <a:endParaRPr lang="en-US" altLang="en-US" dirty="0"/>
          </a:p>
          <a:p>
            <a:pPr eaLnBrk="1" hangingPunct="1"/>
            <a:r>
              <a:rPr lang="en-US" altLang="en-US" dirty="0"/>
              <a:t>Probability vectors</a:t>
            </a:r>
          </a:p>
          <a:p>
            <a:pPr lvl="1"/>
            <a:r>
              <a:rPr lang="en-US" altLang="en-US" dirty="0"/>
              <a:t>How we represent likelihoods of being in various states over time</a:t>
            </a:r>
          </a:p>
          <a:p>
            <a:pPr eaLnBrk="1" hangingPunct="1"/>
            <a:endParaRPr lang="en-US" altLang="en-US" dirty="0"/>
          </a:p>
          <a:p>
            <a:pPr eaLnBrk="1" hangingPunct="1"/>
            <a:r>
              <a:rPr lang="en-US" altLang="en-US" dirty="0"/>
              <a:t>Absorbing vs. non-absorbing Markov chains</a:t>
            </a:r>
          </a:p>
          <a:p>
            <a:pPr lvl="1"/>
            <a:endParaRPr lang="en-US" altLang="en-US" dirty="0"/>
          </a:p>
          <a:p>
            <a:pPr eaLnBrk="1" hangingPunct="1"/>
            <a:r>
              <a:rPr lang="en-US" altLang="en-US" dirty="0"/>
              <a:t>Steady-state matrices</a:t>
            </a:r>
          </a:p>
          <a:p>
            <a:pPr eaLnBrk="1" hangingPunct="1"/>
            <a:endParaRPr lang="en-US" altLang="en-US" dirty="0"/>
          </a:p>
          <a:p>
            <a:pPr eaLnBrk="1" hangingPunct="1"/>
            <a:endParaRPr lang="en-US" altLang="en-US" dirty="0"/>
          </a:p>
        </p:txBody>
      </p:sp>
    </p:spTree>
    <p:extLst>
      <p:ext uri="{BB962C8B-B14F-4D97-AF65-F5344CB8AC3E}">
        <p14:creationId xmlns:p14="http://schemas.microsoft.com/office/powerpoint/2010/main" val="6551235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altLang="en-US"/>
              <a:t>Transition Matrix</a:t>
            </a:r>
          </a:p>
        </p:txBody>
      </p:sp>
      <p:sp>
        <p:nvSpPr>
          <p:cNvPr id="10243" name="Rectangle 3"/>
          <p:cNvSpPr>
            <a:spLocks noGrp="1" noChangeArrowheads="1"/>
          </p:cNvSpPr>
          <p:nvPr>
            <p:ph type="body" idx="1"/>
          </p:nvPr>
        </p:nvSpPr>
        <p:spPr>
          <a:xfrm>
            <a:off x="913795" y="1732449"/>
            <a:ext cx="10640896" cy="4485471"/>
          </a:xfrm>
        </p:spPr>
        <p:txBody>
          <a:bodyPr>
            <a:normAutofit/>
          </a:bodyPr>
          <a:lstStyle/>
          <a:p>
            <a:pPr eaLnBrk="1" hangingPunct="1">
              <a:buFontTx/>
              <a:buNone/>
            </a:pPr>
            <a:r>
              <a:rPr lang="en-US" altLang="en-US" sz="2800" dirty="0"/>
              <a:t>Below, is the layout of the transition matrix for</a:t>
            </a:r>
          </a:p>
          <a:p>
            <a:pPr eaLnBrk="1" hangingPunct="1">
              <a:buFontTx/>
              <a:buNone/>
            </a:pPr>
            <a:r>
              <a:rPr lang="en-US" altLang="en-US" sz="2800" dirty="0"/>
              <a:t>Chutes and Ladders (101x101)</a:t>
            </a:r>
          </a:p>
          <a:p>
            <a:pPr eaLnBrk="1" hangingPunct="1">
              <a:buFontTx/>
              <a:buNone/>
            </a:pPr>
            <a:endParaRPr lang="en-US" altLang="en-US" sz="2800" dirty="0"/>
          </a:p>
          <a:p>
            <a:pPr eaLnBrk="1" hangingPunct="1">
              <a:buClr>
                <a:schemeClr val="tx1"/>
              </a:buClr>
              <a:buFontTx/>
              <a:buNone/>
            </a:pPr>
            <a:r>
              <a:rPr lang="en-US" altLang="en-US" sz="2400" dirty="0"/>
              <a:t>					p0,0	 	p1,0		</a:t>
            </a:r>
            <a:r>
              <a:rPr lang="en-US" altLang="en-US" sz="2400" b="1" dirty="0"/>
              <a:t>……………</a:t>
            </a:r>
            <a:r>
              <a:rPr lang="en-US" altLang="en-US" sz="2400" dirty="0"/>
              <a:t>	p100,0	</a:t>
            </a:r>
          </a:p>
          <a:p>
            <a:pPr eaLnBrk="1" hangingPunct="1">
              <a:buClr>
                <a:schemeClr val="tx1"/>
              </a:buClr>
              <a:buFontTx/>
              <a:buNone/>
            </a:pPr>
            <a:r>
              <a:rPr lang="en-US" altLang="en-US" sz="2400" dirty="0"/>
              <a:t>					p0,1		p1,1		</a:t>
            </a:r>
            <a:r>
              <a:rPr lang="en-US" altLang="en-US" sz="2400" b="1" dirty="0"/>
              <a:t>……………</a:t>
            </a:r>
            <a:r>
              <a:rPr lang="en-US" altLang="en-US" sz="2400"/>
              <a:t>	p100,1</a:t>
            </a:r>
            <a:endParaRPr lang="en-US" altLang="en-US" sz="2400" dirty="0"/>
          </a:p>
          <a:p>
            <a:pPr eaLnBrk="1" hangingPunct="1">
              <a:buClr>
                <a:schemeClr val="tx1"/>
              </a:buClr>
              <a:buFontTx/>
              <a:buNone/>
            </a:pPr>
            <a:r>
              <a:rPr lang="en-US" altLang="en-US" sz="2400" b="1" dirty="0"/>
              <a:t>					.			.							.		</a:t>
            </a:r>
          </a:p>
          <a:p>
            <a:pPr eaLnBrk="1" hangingPunct="1">
              <a:buClr>
                <a:schemeClr val="tx1"/>
              </a:buClr>
              <a:buFontTx/>
              <a:buNone/>
            </a:pPr>
            <a:r>
              <a:rPr lang="en-US" altLang="en-US" sz="2400" b="1" dirty="0"/>
              <a:t>					.			.							.</a:t>
            </a:r>
          </a:p>
          <a:p>
            <a:pPr eaLnBrk="1" hangingPunct="1">
              <a:buClr>
                <a:schemeClr val="tx1"/>
              </a:buClr>
              <a:buFontTx/>
              <a:buNone/>
            </a:pPr>
            <a:r>
              <a:rPr lang="en-US" altLang="en-US" sz="2400" dirty="0"/>
              <a:t>					p0,100		p1, 100	</a:t>
            </a:r>
            <a:r>
              <a:rPr lang="en-US" altLang="en-US" sz="2400" b="1" dirty="0"/>
              <a:t>…………….</a:t>
            </a:r>
            <a:r>
              <a:rPr lang="en-US" altLang="en-US" sz="2400" dirty="0"/>
              <a:t>	p100,100</a:t>
            </a:r>
          </a:p>
          <a:p>
            <a:pPr eaLnBrk="1" hangingPunct="1">
              <a:buClr>
                <a:schemeClr val="tx1"/>
              </a:buClr>
              <a:buFontTx/>
              <a:buNone/>
            </a:pPr>
            <a:endParaRPr lang="en-US" altLang="en-US" sz="3600" dirty="0"/>
          </a:p>
          <a:p>
            <a:pPr eaLnBrk="1" hangingPunct="1">
              <a:buFontTx/>
              <a:buNone/>
            </a:pPr>
            <a:endParaRPr lang="en-US" altLang="en-US" sz="3600" dirty="0"/>
          </a:p>
          <a:p>
            <a:pPr eaLnBrk="1" hangingPunct="1">
              <a:buFontTx/>
              <a:buNone/>
            </a:pPr>
            <a:endParaRPr lang="en-US" altLang="en-US" sz="3600" dirty="0"/>
          </a:p>
        </p:txBody>
      </p:sp>
    </p:spTree>
    <p:extLst>
      <p:ext uri="{BB962C8B-B14F-4D97-AF65-F5344CB8AC3E}">
        <p14:creationId xmlns:p14="http://schemas.microsoft.com/office/powerpoint/2010/main" val="36449042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normAutofit/>
          </a:bodyPr>
          <a:lstStyle/>
          <a:p>
            <a:pPr eaLnBrk="1" hangingPunct="1"/>
            <a:r>
              <a:rPr lang="en-US" altLang="en-US" sz="3600" dirty="0"/>
              <a:t>Three properties:</a:t>
            </a:r>
          </a:p>
        </p:txBody>
      </p:sp>
      <p:sp>
        <p:nvSpPr>
          <p:cNvPr id="3075" name="Rectangle 3"/>
          <p:cNvSpPr>
            <a:spLocks noGrp="1" noChangeArrowheads="1"/>
          </p:cNvSpPr>
          <p:nvPr>
            <p:ph type="body" idx="1"/>
          </p:nvPr>
        </p:nvSpPr>
        <p:spPr>
          <a:xfrm>
            <a:off x="913795" y="1732449"/>
            <a:ext cx="10353762" cy="4654065"/>
          </a:xfrm>
        </p:spPr>
        <p:txBody>
          <a:bodyPr>
            <a:normAutofit/>
          </a:bodyPr>
          <a:lstStyle/>
          <a:p>
            <a:pPr eaLnBrk="1" hangingPunct="1"/>
            <a:r>
              <a:rPr lang="en-US" altLang="en-US" sz="2800" dirty="0"/>
              <a:t>1)  The probability of moving from state </a:t>
            </a:r>
            <a:r>
              <a:rPr lang="en-US" altLang="en-US" sz="2800" dirty="0" err="1"/>
              <a:t>i</a:t>
            </a:r>
            <a:r>
              <a:rPr lang="en-US" altLang="en-US" sz="2800" dirty="0"/>
              <a:t> to j is independent of what happened before moving to state j and how one got to state </a:t>
            </a:r>
            <a:r>
              <a:rPr lang="en-US" altLang="en-US" sz="2800" dirty="0" err="1"/>
              <a:t>i</a:t>
            </a:r>
            <a:r>
              <a:rPr lang="en-US" altLang="en-US" sz="2800" dirty="0"/>
              <a:t> (Markov assumption)</a:t>
            </a:r>
          </a:p>
          <a:p>
            <a:pPr eaLnBrk="1" hangingPunct="1"/>
            <a:endParaRPr lang="en-US" altLang="en-US" sz="2800" dirty="0"/>
          </a:p>
          <a:p>
            <a:pPr eaLnBrk="1" hangingPunct="1"/>
            <a:r>
              <a:rPr lang="en-US" altLang="en-US" sz="2800" dirty="0"/>
              <a:t>2)  Sum of probabilities for each state must be one</a:t>
            </a:r>
          </a:p>
          <a:p>
            <a:pPr eaLnBrk="1" hangingPunct="1"/>
            <a:endParaRPr lang="en-US" altLang="en-US" sz="2800" dirty="0"/>
          </a:p>
          <a:p>
            <a:pPr eaLnBrk="1" hangingPunct="1"/>
            <a:r>
              <a:rPr lang="en-US" altLang="en-US" sz="2800" dirty="0"/>
              <a:t>3)  X(t) = probability distribution vector of the probability of the system being in each of the states at time n</a:t>
            </a:r>
          </a:p>
        </p:txBody>
      </p:sp>
    </p:spTree>
    <p:extLst>
      <p:ext uri="{BB962C8B-B14F-4D97-AF65-F5344CB8AC3E}">
        <p14:creationId xmlns:p14="http://schemas.microsoft.com/office/powerpoint/2010/main" val="25215552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altLang="en-US"/>
              <a:t>Probability Vector</a:t>
            </a:r>
          </a:p>
        </p:txBody>
      </p:sp>
      <p:sp>
        <p:nvSpPr>
          <p:cNvPr id="8195" name="Rectangle 3"/>
          <p:cNvSpPr>
            <a:spLocks noGrp="1" noChangeArrowheads="1"/>
          </p:cNvSpPr>
          <p:nvPr>
            <p:ph type="body" idx="1"/>
          </p:nvPr>
        </p:nvSpPr>
        <p:spPr>
          <a:xfrm>
            <a:off x="913795" y="1732449"/>
            <a:ext cx="10353762" cy="4726224"/>
          </a:xfrm>
        </p:spPr>
        <p:txBody>
          <a:bodyPr/>
          <a:lstStyle/>
          <a:p>
            <a:pPr eaLnBrk="1" hangingPunct="1"/>
            <a:r>
              <a:rPr lang="en-US" altLang="en-US" dirty="0"/>
              <a:t>The probability vector is a column vector in which the entries are nonnegative and add up to one</a:t>
            </a:r>
          </a:p>
          <a:p>
            <a:pPr eaLnBrk="1" hangingPunct="1"/>
            <a:endParaRPr lang="en-US" altLang="en-US" dirty="0"/>
          </a:p>
          <a:p>
            <a:pPr eaLnBrk="1" hangingPunct="1"/>
            <a:r>
              <a:rPr lang="en-US" altLang="en-US" dirty="0"/>
              <a:t>The entries can represent the probabilities of finding a system in each of the states</a:t>
            </a:r>
          </a:p>
          <a:p>
            <a:pPr eaLnBrk="1" hangingPunct="1"/>
            <a:endParaRPr lang="en-US" altLang="en-US" dirty="0"/>
          </a:p>
          <a:p>
            <a:pPr eaLnBrk="1" hangingPunct="1"/>
            <a:r>
              <a:rPr lang="en-US" altLang="en-US" dirty="0"/>
              <a:t>So, the starting X for chutes and ladders is:</a:t>
            </a:r>
          </a:p>
          <a:p>
            <a:pPr marL="36900" indent="0" eaLnBrk="1" hangingPunct="1">
              <a:buNone/>
            </a:pPr>
            <a:r>
              <a:rPr lang="en-US" altLang="en-US" dirty="0"/>
              <a:t>X = [	1.0		//100 percent chance we start in state 0</a:t>
            </a:r>
          </a:p>
          <a:p>
            <a:pPr marL="36900" indent="0" eaLnBrk="1" hangingPunct="1">
              <a:buNone/>
            </a:pPr>
            <a:r>
              <a:rPr lang="en-US" altLang="en-US" dirty="0"/>
              <a:t>		0.0</a:t>
            </a:r>
          </a:p>
          <a:p>
            <a:pPr marL="36900" indent="0" eaLnBrk="1" hangingPunct="1">
              <a:buNone/>
            </a:pPr>
            <a:r>
              <a:rPr lang="en-US" altLang="en-US" dirty="0"/>
              <a:t>		0.0</a:t>
            </a:r>
          </a:p>
          <a:p>
            <a:pPr marL="36900" indent="0" eaLnBrk="1" hangingPunct="1">
              <a:buNone/>
            </a:pPr>
            <a:r>
              <a:rPr lang="en-US" altLang="en-US" dirty="0"/>
              <a:t>		.</a:t>
            </a:r>
          </a:p>
          <a:p>
            <a:pPr marL="36900" indent="0" eaLnBrk="1" hangingPunct="1">
              <a:buNone/>
            </a:pPr>
            <a:r>
              <a:rPr lang="en-US" altLang="en-US" dirty="0"/>
              <a:t>		.	]</a:t>
            </a:r>
          </a:p>
        </p:txBody>
      </p:sp>
    </p:spTree>
    <p:extLst>
      <p:ext uri="{BB962C8B-B14F-4D97-AF65-F5344CB8AC3E}">
        <p14:creationId xmlns:p14="http://schemas.microsoft.com/office/powerpoint/2010/main" val="19046592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en-US" altLang="en-US"/>
              <a:t>Two types of Markov Chains</a:t>
            </a:r>
          </a:p>
        </p:txBody>
      </p:sp>
      <p:sp>
        <p:nvSpPr>
          <p:cNvPr id="4099" name="Rectangle 3"/>
          <p:cNvSpPr>
            <a:spLocks noGrp="1" noChangeArrowheads="1"/>
          </p:cNvSpPr>
          <p:nvPr>
            <p:ph type="body" idx="1"/>
          </p:nvPr>
        </p:nvSpPr>
        <p:spPr>
          <a:xfrm>
            <a:off x="913795" y="1732449"/>
            <a:ext cx="10353762" cy="4784729"/>
          </a:xfrm>
        </p:spPr>
        <p:txBody>
          <a:bodyPr>
            <a:normAutofit fontScale="92500" lnSpcReduction="10000"/>
          </a:bodyPr>
          <a:lstStyle/>
          <a:p>
            <a:pPr marL="36900" indent="0" eaLnBrk="1" hangingPunct="1">
              <a:buNone/>
            </a:pPr>
            <a:r>
              <a:rPr lang="en-US" altLang="en-US" sz="2800" dirty="0"/>
              <a:t>1)  Absorbing Markov Chains</a:t>
            </a:r>
          </a:p>
          <a:p>
            <a:pPr eaLnBrk="1" hangingPunct="1">
              <a:buFontTx/>
              <a:buNone/>
            </a:pPr>
            <a:r>
              <a:rPr lang="en-US" altLang="en-US" sz="2800" dirty="0"/>
              <a:t>		</a:t>
            </a:r>
            <a:r>
              <a:rPr lang="en-US" altLang="en-US" sz="2800" dirty="0">
                <a:cs typeface="Times New Roman" panose="02020603050405020304" pitchFamily="18" charset="0"/>
              </a:rPr>
              <a:t>•</a:t>
            </a:r>
            <a:r>
              <a:rPr lang="en-US" altLang="en-US" sz="2800" dirty="0"/>
              <a:t> Can not get out of certain states</a:t>
            </a:r>
          </a:p>
          <a:p>
            <a:pPr eaLnBrk="1" hangingPunct="1">
              <a:buFontTx/>
              <a:buNone/>
            </a:pPr>
            <a:r>
              <a:rPr lang="en-US" altLang="en-US" sz="2800" dirty="0"/>
              <a:t>		</a:t>
            </a:r>
            <a:r>
              <a:rPr lang="en-US" altLang="en-US" sz="2800" dirty="0">
                <a:cs typeface="Times New Roman" panose="02020603050405020304" pitchFamily="18" charset="0"/>
              </a:rPr>
              <a:t>•</a:t>
            </a:r>
            <a:r>
              <a:rPr lang="en-US" altLang="en-US" sz="2800" dirty="0"/>
              <a:t> Once a system enters an absorbing state, the system remains in that state 	from then on</a:t>
            </a:r>
          </a:p>
          <a:p>
            <a:pPr eaLnBrk="1" hangingPunct="1">
              <a:buFontTx/>
              <a:buNone/>
            </a:pPr>
            <a:r>
              <a:rPr lang="en-US" altLang="en-US" sz="2800" dirty="0">
                <a:cs typeface="Times New Roman" panose="02020603050405020304" pitchFamily="18" charset="0"/>
              </a:rPr>
              <a:t>  </a:t>
            </a:r>
          </a:p>
          <a:p>
            <a:pPr eaLnBrk="1" hangingPunct="1">
              <a:buFontTx/>
              <a:buNone/>
            </a:pPr>
            <a:r>
              <a:rPr lang="en-US" altLang="en-US" sz="2800" dirty="0">
                <a:cs typeface="Times New Roman" panose="02020603050405020304" pitchFamily="18" charset="0"/>
              </a:rPr>
              <a:t>2)  Non-absorbing Markov Chains</a:t>
            </a:r>
          </a:p>
          <a:p>
            <a:pPr eaLnBrk="1" hangingPunct="1">
              <a:buFontTx/>
              <a:buNone/>
            </a:pPr>
            <a:r>
              <a:rPr lang="en-US" altLang="en-US" sz="2800" dirty="0">
                <a:cs typeface="Times New Roman" panose="02020603050405020304" pitchFamily="18" charset="0"/>
              </a:rPr>
              <a:t>		• Can always get out of every state</a:t>
            </a:r>
          </a:p>
          <a:p>
            <a:pPr eaLnBrk="1" hangingPunct="1">
              <a:buFontTx/>
              <a:buNone/>
            </a:pPr>
            <a:endParaRPr lang="en-US" altLang="en-US" sz="2800" dirty="0">
              <a:cs typeface="Times New Roman" panose="02020603050405020304" pitchFamily="18" charset="0"/>
            </a:endParaRPr>
          </a:p>
          <a:p>
            <a:pPr eaLnBrk="1" hangingPunct="1">
              <a:buFontTx/>
              <a:buNone/>
            </a:pPr>
            <a:r>
              <a:rPr lang="en-US" altLang="en-US" sz="2800" dirty="0">
                <a:cs typeface="Times New Roman" panose="02020603050405020304" pitchFamily="18" charset="0"/>
              </a:rPr>
              <a:t>What type is Chutes and Ladders?</a:t>
            </a:r>
            <a:endParaRPr lang="en-US" altLang="en-US" sz="2800" dirty="0"/>
          </a:p>
          <a:p>
            <a:pPr eaLnBrk="1" hangingPunct="1">
              <a:buFontTx/>
              <a:buNone/>
            </a:pPr>
            <a:endParaRPr lang="en-US" altLang="en-US" sz="2800" dirty="0"/>
          </a:p>
        </p:txBody>
      </p:sp>
    </p:spTree>
    <p:extLst>
      <p:ext uri="{BB962C8B-B14F-4D97-AF65-F5344CB8AC3E}">
        <p14:creationId xmlns:p14="http://schemas.microsoft.com/office/powerpoint/2010/main" val="31090039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normAutofit fontScale="90000"/>
          </a:bodyPr>
          <a:lstStyle/>
          <a:p>
            <a:pPr eaLnBrk="1" hangingPunct="1"/>
            <a:r>
              <a:rPr lang="en-US" altLang="en-US" sz="3600"/>
              <a:t>Absorbing Markov Chains</a:t>
            </a:r>
            <a:br>
              <a:rPr lang="en-US" altLang="en-US"/>
            </a:br>
            <a:r>
              <a:rPr lang="en-US" altLang="en-US" sz="3600"/>
              <a:t>(Chutes and Ladders)</a:t>
            </a:r>
            <a:endParaRPr lang="en-US" altLang="en-US"/>
          </a:p>
        </p:txBody>
      </p:sp>
      <p:sp>
        <p:nvSpPr>
          <p:cNvPr id="5123" name="Rectangle 3"/>
          <p:cNvSpPr>
            <a:spLocks noGrp="1" noChangeArrowheads="1"/>
          </p:cNvSpPr>
          <p:nvPr>
            <p:ph type="body" idx="1"/>
          </p:nvPr>
        </p:nvSpPr>
        <p:spPr>
          <a:xfrm>
            <a:off x="349135" y="1981200"/>
            <a:ext cx="11554690" cy="4267200"/>
          </a:xfrm>
        </p:spPr>
        <p:txBody>
          <a:bodyPr>
            <a:normAutofit/>
          </a:bodyPr>
          <a:lstStyle/>
          <a:p>
            <a:pPr eaLnBrk="1" hangingPunct="1"/>
            <a:r>
              <a:rPr lang="en-US" altLang="en-US" sz="2800" dirty="0"/>
              <a:t>Two conditions must be met for a Markov Chain to be absorbing:</a:t>
            </a:r>
          </a:p>
          <a:p>
            <a:pPr eaLnBrk="1" hangingPunct="1">
              <a:buFontTx/>
              <a:buNone/>
            </a:pPr>
            <a:r>
              <a:rPr lang="en-US" altLang="en-US" sz="2800" dirty="0"/>
              <a:t>		</a:t>
            </a:r>
            <a:r>
              <a:rPr lang="en-US" altLang="en-US" sz="2800" dirty="0">
                <a:cs typeface="Times New Roman" panose="02020603050405020304" pitchFamily="18" charset="0"/>
              </a:rPr>
              <a:t>•  Must have at least one state which cannot be left once it has been entered</a:t>
            </a:r>
          </a:p>
          <a:p>
            <a:pPr eaLnBrk="1" hangingPunct="1">
              <a:buFontTx/>
              <a:buNone/>
            </a:pPr>
            <a:r>
              <a:rPr lang="en-US" altLang="en-US" sz="2800" dirty="0">
                <a:cs typeface="Times New Roman" panose="02020603050405020304" pitchFamily="18" charset="0"/>
              </a:rPr>
              <a:t>		•  It must be possible, through a series of one 	or more moves, to reach at least one absorbing 	state from every non-absorbing state (given 	enough time, every subject will eventually be 	trapped in an absorbing state)</a:t>
            </a:r>
          </a:p>
          <a:p>
            <a:pPr eaLnBrk="1" hangingPunct="1">
              <a:buFontTx/>
              <a:buNone/>
            </a:pPr>
            <a:endParaRPr lang="en-US" altLang="en-US" sz="2800" dirty="0"/>
          </a:p>
        </p:txBody>
      </p:sp>
    </p:spTree>
    <p:extLst>
      <p:ext uri="{BB962C8B-B14F-4D97-AF65-F5344CB8AC3E}">
        <p14:creationId xmlns:p14="http://schemas.microsoft.com/office/powerpoint/2010/main" val="4063085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altLang="en-US"/>
              <a:t>Common Question</a:t>
            </a:r>
          </a:p>
        </p:txBody>
      </p:sp>
      <p:sp>
        <p:nvSpPr>
          <p:cNvPr id="13315" name="Rectangle 3"/>
          <p:cNvSpPr>
            <a:spLocks noGrp="1" noChangeArrowheads="1"/>
          </p:cNvSpPr>
          <p:nvPr>
            <p:ph type="body" idx="1"/>
          </p:nvPr>
        </p:nvSpPr>
        <p:spPr/>
        <p:txBody>
          <a:bodyPr/>
          <a:lstStyle/>
          <a:p>
            <a:pPr eaLnBrk="1" hangingPunct="1"/>
            <a:endParaRPr lang="en-US" altLang="en-US" dirty="0"/>
          </a:p>
          <a:p>
            <a:pPr eaLnBrk="1" hangingPunct="1"/>
            <a:r>
              <a:rPr lang="en-US" altLang="en-US" dirty="0"/>
              <a:t>A common question arising in Markov-chain models is, what is the long-term probability that the system will be in each state?  </a:t>
            </a:r>
          </a:p>
          <a:p>
            <a:pPr eaLnBrk="1" hangingPunct="1"/>
            <a:endParaRPr lang="en-US" altLang="en-US" dirty="0"/>
          </a:p>
          <a:p>
            <a:pPr eaLnBrk="1" hangingPunct="1"/>
            <a:r>
              <a:rPr lang="en-US" altLang="en-US" dirty="0"/>
              <a:t>The vector containing these long-term probabilities is called the steady-state vector of the Markov chain</a:t>
            </a:r>
          </a:p>
        </p:txBody>
      </p:sp>
    </p:spTree>
    <p:extLst>
      <p:ext uri="{BB962C8B-B14F-4D97-AF65-F5344CB8AC3E}">
        <p14:creationId xmlns:p14="http://schemas.microsoft.com/office/powerpoint/2010/main" val="12714151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altLang="en-US"/>
              <a:t>Steady-state matrix</a:t>
            </a:r>
          </a:p>
        </p:txBody>
      </p:sp>
      <p:sp>
        <p:nvSpPr>
          <p:cNvPr id="6147" name="Rectangle 3"/>
          <p:cNvSpPr>
            <a:spLocks noGrp="1" noChangeArrowheads="1"/>
          </p:cNvSpPr>
          <p:nvPr>
            <p:ph type="body" idx="1"/>
          </p:nvPr>
        </p:nvSpPr>
        <p:spPr/>
        <p:txBody>
          <a:bodyPr/>
          <a:lstStyle/>
          <a:p>
            <a:pPr eaLnBrk="1" hangingPunct="1"/>
            <a:r>
              <a:rPr lang="en-US" altLang="en-US" sz="2600" dirty="0"/>
              <a:t>The steady-state probabilities are average probabilities that the system will be in a certain state after a large number of transition periods</a:t>
            </a:r>
          </a:p>
          <a:p>
            <a:pPr eaLnBrk="1" hangingPunct="1"/>
            <a:endParaRPr lang="en-US" altLang="en-US" sz="2600" dirty="0"/>
          </a:p>
          <a:p>
            <a:pPr eaLnBrk="1" hangingPunct="1"/>
            <a:r>
              <a:rPr lang="en-US" altLang="en-US" sz="2600" dirty="0"/>
              <a:t>The convergence of the steady-state matrix is independent of the initial distribution</a:t>
            </a:r>
          </a:p>
          <a:p>
            <a:pPr eaLnBrk="1" hangingPunct="1"/>
            <a:endParaRPr lang="en-US" altLang="en-US" sz="2600" dirty="0"/>
          </a:p>
          <a:p>
            <a:pPr eaLnBrk="1" hangingPunct="1"/>
            <a:r>
              <a:rPr lang="en-US" altLang="en-US" sz="2600" dirty="0"/>
              <a:t>Long-term probabilities of being on certain squares</a:t>
            </a:r>
          </a:p>
        </p:txBody>
      </p:sp>
    </p:spTree>
    <p:extLst>
      <p:ext uri="{BB962C8B-B14F-4D97-AF65-F5344CB8AC3E}">
        <p14:creationId xmlns:p14="http://schemas.microsoft.com/office/powerpoint/2010/main" val="12825212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318737" y="808894"/>
            <a:ext cx="5298831" cy="5673967"/>
          </a:xfrm>
        </p:spPr>
        <p:txBody>
          <a:bodyPr/>
          <a:lstStyle/>
          <a:p>
            <a:pPr marL="36900" indent="0" algn="ctr">
              <a:buNone/>
            </a:pPr>
            <a:r>
              <a:rPr lang="en-US" sz="2400" b="1" dirty="0"/>
              <a:t>Topics</a:t>
            </a:r>
          </a:p>
          <a:p>
            <a:pPr marL="36900" indent="0">
              <a:buNone/>
            </a:pPr>
            <a:endParaRPr lang="en-US" dirty="0"/>
          </a:p>
          <a:p>
            <a:r>
              <a:rPr lang="en-US" dirty="0"/>
              <a:t>Markov Chains</a:t>
            </a:r>
          </a:p>
          <a:p>
            <a:endParaRPr lang="en-US" dirty="0"/>
          </a:p>
          <a:p>
            <a:endParaRPr lang="en-US" dirty="0"/>
          </a:p>
          <a:p>
            <a:r>
              <a:rPr lang="en-US" dirty="0"/>
              <a:t>Markov Decision Processes</a:t>
            </a:r>
          </a:p>
          <a:p>
            <a:endParaRPr lang="en-US" dirty="0"/>
          </a:p>
          <a:p>
            <a:endParaRPr lang="en-US" dirty="0"/>
          </a:p>
          <a:p>
            <a:r>
              <a:rPr lang="en-US" dirty="0"/>
              <a:t>Partially observable Markov Decision Processes</a:t>
            </a:r>
          </a:p>
          <a:p>
            <a:endParaRPr lang="en-US" dirty="0"/>
          </a:p>
        </p:txBody>
      </p:sp>
      <p:pic>
        <p:nvPicPr>
          <p:cNvPr id="1026" name="Picture 2" descr="https://sp.yimg.com/ib/th?id=HN.608005616744729845&amp;pid=15.1&amp;P=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7943" y="808894"/>
            <a:ext cx="4898781" cy="48987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51553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en-US" dirty="0"/>
              <a:t>The Chutes and Ladders Transition Matrix</a:t>
            </a:r>
            <a:endParaRPr lang="en-US" dirty="0"/>
          </a:p>
        </p:txBody>
      </p:sp>
      <p:sp>
        <p:nvSpPr>
          <p:cNvPr id="5" name="Text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3256487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altLang="en-US"/>
              <a:t>Techniques of Transition Matrix</a:t>
            </a:r>
          </a:p>
        </p:txBody>
      </p:sp>
      <p:sp>
        <p:nvSpPr>
          <p:cNvPr id="25603" name="Rectangle 3"/>
          <p:cNvSpPr>
            <a:spLocks noGrp="1" noChangeArrowheads="1"/>
          </p:cNvSpPr>
          <p:nvPr>
            <p:ph type="body" idx="1"/>
          </p:nvPr>
        </p:nvSpPr>
        <p:spPr>
          <a:xfrm>
            <a:off x="913795" y="1732449"/>
            <a:ext cx="10353762" cy="4568598"/>
          </a:xfrm>
        </p:spPr>
        <p:txBody>
          <a:bodyPr/>
          <a:lstStyle/>
          <a:p>
            <a:pPr eaLnBrk="1" hangingPunct="1"/>
            <a:r>
              <a:rPr lang="en-US" altLang="en-US" sz="2800" dirty="0"/>
              <a:t>How to do analytic computations</a:t>
            </a:r>
          </a:p>
          <a:p>
            <a:pPr lvl="1" eaLnBrk="1" hangingPunct="1"/>
            <a:r>
              <a:rPr lang="en-US" altLang="en-US" sz="2400" dirty="0"/>
              <a:t>2D array of integers of size 101 by 101</a:t>
            </a:r>
          </a:p>
          <a:p>
            <a:pPr lvl="1" eaLnBrk="1" hangingPunct="1"/>
            <a:endParaRPr lang="en-US" altLang="en-US" sz="2400" dirty="0"/>
          </a:p>
          <a:p>
            <a:pPr lvl="1" eaLnBrk="1" hangingPunct="1"/>
            <a:r>
              <a:rPr lang="en-US" altLang="en-US" sz="2400" dirty="0"/>
              <a:t>Each array entry represents a move from one square to another</a:t>
            </a:r>
          </a:p>
          <a:p>
            <a:pPr lvl="2" eaLnBrk="1" hangingPunct="1"/>
            <a:r>
              <a:rPr lang="en-US" altLang="en-US" sz="2000" dirty="0"/>
              <a:t>i.e. </a:t>
            </a:r>
            <a:r>
              <a:rPr lang="en-US" altLang="en-US" sz="2000" dirty="0" err="1"/>
              <a:t>Pij</a:t>
            </a:r>
            <a:r>
              <a:rPr lang="en-US" altLang="en-US" sz="2000" dirty="0"/>
              <a:t> represents the players move from position </a:t>
            </a:r>
            <a:r>
              <a:rPr lang="en-US" altLang="en-US" sz="2000" dirty="0" err="1"/>
              <a:t>i</a:t>
            </a:r>
            <a:r>
              <a:rPr lang="en-US" altLang="en-US" sz="2000" dirty="0"/>
              <a:t> to position j</a:t>
            </a:r>
          </a:p>
          <a:p>
            <a:pPr lvl="2" eaLnBrk="1" hangingPunct="1"/>
            <a:r>
              <a:rPr lang="en-US" altLang="en-US" sz="2000" dirty="0"/>
              <a:t>A square with a ladder beginning in that square is considered a pseudo-state and has a 0 probability of landing on it</a:t>
            </a:r>
          </a:p>
          <a:p>
            <a:pPr lvl="2" eaLnBrk="1" hangingPunct="1"/>
            <a:r>
              <a:rPr lang="en-US" altLang="en-US" sz="2000" dirty="0"/>
              <a:t>A square with a chute beginning in that square is considered a pseudo-state and also has a 0 probability of landing on it</a:t>
            </a:r>
          </a:p>
        </p:txBody>
      </p:sp>
    </p:spTree>
    <p:extLst>
      <p:ext uri="{BB962C8B-B14F-4D97-AF65-F5344CB8AC3E}">
        <p14:creationId xmlns:p14="http://schemas.microsoft.com/office/powerpoint/2010/main" val="1646500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altLang="en-US"/>
              <a:t>Results of Transition Matrix</a:t>
            </a:r>
          </a:p>
        </p:txBody>
      </p:sp>
      <p:sp>
        <p:nvSpPr>
          <p:cNvPr id="26627" name="Rectangle 3"/>
          <p:cNvSpPr>
            <a:spLocks noGrp="1" noChangeArrowheads="1"/>
          </p:cNvSpPr>
          <p:nvPr>
            <p:ph type="body" idx="1"/>
          </p:nvPr>
        </p:nvSpPr>
        <p:spPr>
          <a:xfrm>
            <a:off x="913795" y="1732449"/>
            <a:ext cx="10353762" cy="4555639"/>
          </a:xfrm>
        </p:spPr>
        <p:txBody>
          <a:bodyPr>
            <a:normAutofit/>
          </a:bodyPr>
          <a:lstStyle/>
          <a:p>
            <a:pPr eaLnBrk="1" hangingPunct="1"/>
            <a:r>
              <a:rPr lang="en-US" altLang="en-US" sz="2400" dirty="0"/>
              <a:t>The matrix is way too large to show on this slide</a:t>
            </a:r>
          </a:p>
          <a:p>
            <a:pPr eaLnBrk="1" hangingPunct="1"/>
            <a:endParaRPr lang="en-US" altLang="en-US" sz="2400" dirty="0"/>
          </a:p>
          <a:p>
            <a:pPr eaLnBrk="1" hangingPunct="1"/>
            <a:r>
              <a:rPr lang="en-US" altLang="en-US" sz="2400" dirty="0"/>
              <a:t>Some example probabilities computed:</a:t>
            </a:r>
          </a:p>
          <a:p>
            <a:pPr lvl="1" eaLnBrk="1" hangingPunct="1"/>
            <a:r>
              <a:rPr lang="en-US" altLang="en-US" sz="2400" dirty="0"/>
              <a:t>If a player is on square 97, the probability of staying on that square is 1/2 and the probability of moving to square 78 is 1/6 </a:t>
            </a:r>
          </a:p>
        </p:txBody>
      </p:sp>
    </p:spTree>
    <p:extLst>
      <p:ext uri="{BB962C8B-B14F-4D97-AF65-F5344CB8AC3E}">
        <p14:creationId xmlns:p14="http://schemas.microsoft.com/office/powerpoint/2010/main" val="15988236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en-US" altLang="en-US"/>
              <a:t>Techniques of Probability Vectors</a:t>
            </a:r>
          </a:p>
        </p:txBody>
      </p:sp>
      <p:sp>
        <p:nvSpPr>
          <p:cNvPr id="27651" name="Rectangle 3"/>
          <p:cNvSpPr>
            <a:spLocks noGrp="1" noChangeArrowheads="1"/>
          </p:cNvSpPr>
          <p:nvPr>
            <p:ph type="body" idx="1"/>
          </p:nvPr>
        </p:nvSpPr>
        <p:spPr/>
        <p:txBody>
          <a:bodyPr/>
          <a:lstStyle/>
          <a:p>
            <a:pPr eaLnBrk="1" hangingPunct="1"/>
            <a:endParaRPr lang="en-US" altLang="en-US" dirty="0"/>
          </a:p>
          <a:p>
            <a:pPr eaLnBrk="1" hangingPunct="1"/>
            <a:r>
              <a:rPr lang="en-US" altLang="en-US" dirty="0"/>
              <a:t>How we could do the analytic computations</a:t>
            </a:r>
          </a:p>
          <a:p>
            <a:pPr lvl="1" eaLnBrk="1" hangingPunct="1"/>
            <a:r>
              <a:rPr lang="en-US" altLang="en-US" dirty="0"/>
              <a:t>1D array of integers of size 101</a:t>
            </a:r>
          </a:p>
          <a:p>
            <a:pPr lvl="1" eaLnBrk="1" hangingPunct="1"/>
            <a:r>
              <a:rPr lang="en-US" altLang="en-US" dirty="0"/>
              <a:t>Probability vectors </a:t>
            </a:r>
            <a:r>
              <a:rPr lang="en-US" altLang="en-US" dirty="0" err="1"/>
              <a:t>Vn</a:t>
            </a:r>
            <a:r>
              <a:rPr lang="en-US" altLang="en-US" dirty="0"/>
              <a:t> represent the probability of being on a certain square on move n</a:t>
            </a:r>
          </a:p>
          <a:p>
            <a:pPr lvl="1" eaLnBrk="1" hangingPunct="1"/>
            <a:r>
              <a:rPr lang="en-US" altLang="en-US" dirty="0"/>
              <a:t>Vo = {1,0,…0} and means that the probability of being on square 0  is 1 or 100%</a:t>
            </a:r>
          </a:p>
          <a:p>
            <a:pPr lvl="1" eaLnBrk="1" hangingPunct="1"/>
            <a:r>
              <a:rPr lang="en-US" altLang="en-US" dirty="0"/>
              <a:t>Vo * P = V1;  </a:t>
            </a:r>
          </a:p>
          <a:p>
            <a:pPr lvl="1" eaLnBrk="1" hangingPunct="1"/>
            <a:r>
              <a:rPr lang="en-US" altLang="en-US" dirty="0"/>
              <a:t>V1 * P = V2, etc.</a:t>
            </a:r>
          </a:p>
          <a:p>
            <a:pPr lvl="1" eaLnBrk="1" hangingPunct="1"/>
            <a:endParaRPr lang="en-US" altLang="en-US" dirty="0"/>
          </a:p>
        </p:txBody>
      </p:sp>
    </p:spTree>
    <p:extLst>
      <p:ext uri="{BB962C8B-B14F-4D97-AF65-F5344CB8AC3E}">
        <p14:creationId xmlns:p14="http://schemas.microsoft.com/office/powerpoint/2010/main" val="24166494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altLang="en-US"/>
              <a:t>Results of Transition Matrix</a:t>
            </a:r>
          </a:p>
        </p:txBody>
      </p:sp>
      <p:sp>
        <p:nvSpPr>
          <p:cNvPr id="28675" name="Rectangle 3"/>
          <p:cNvSpPr>
            <a:spLocks noGrp="1" noChangeArrowheads="1"/>
          </p:cNvSpPr>
          <p:nvPr>
            <p:ph type="body" idx="1"/>
          </p:nvPr>
        </p:nvSpPr>
        <p:spPr/>
        <p:txBody>
          <a:bodyPr/>
          <a:lstStyle/>
          <a:p>
            <a:pPr eaLnBrk="1" hangingPunct="1"/>
            <a:endParaRPr lang="en-US" altLang="en-US" dirty="0"/>
          </a:p>
          <a:p>
            <a:pPr eaLnBrk="1" hangingPunct="1"/>
            <a:r>
              <a:rPr lang="en-US" altLang="en-US" dirty="0"/>
              <a:t>After 1000 moves, the probability vector reached a limit of {0,0,…1}</a:t>
            </a:r>
          </a:p>
          <a:p>
            <a:pPr eaLnBrk="1" hangingPunct="1"/>
            <a:endParaRPr lang="en-US" altLang="en-US" dirty="0"/>
          </a:p>
          <a:p>
            <a:pPr eaLnBrk="1" hangingPunct="1"/>
            <a:r>
              <a:rPr lang="en-US" altLang="en-US" dirty="0"/>
              <a:t>This means that after 1000 moves, the game is expected to be won!!!</a:t>
            </a:r>
          </a:p>
        </p:txBody>
      </p:sp>
    </p:spTree>
    <p:extLst>
      <p:ext uri="{BB962C8B-B14F-4D97-AF65-F5344CB8AC3E}">
        <p14:creationId xmlns:p14="http://schemas.microsoft.com/office/powerpoint/2010/main" val="28298427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Hidden Markov Model (HMM)</a:t>
            </a:r>
          </a:p>
        </p:txBody>
      </p:sp>
      <p:sp>
        <p:nvSpPr>
          <p:cNvPr id="5" name="Text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2499091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318737" y="808894"/>
            <a:ext cx="5298831" cy="5673967"/>
          </a:xfrm>
        </p:spPr>
        <p:txBody>
          <a:bodyPr>
            <a:normAutofit lnSpcReduction="10000"/>
          </a:bodyPr>
          <a:lstStyle/>
          <a:p>
            <a:pPr marL="36900" indent="0" algn="ctr">
              <a:buNone/>
            </a:pPr>
            <a:r>
              <a:rPr lang="en-US" sz="2400" b="1" dirty="0"/>
              <a:t>Hidden Markov Models</a:t>
            </a:r>
          </a:p>
          <a:p>
            <a:pPr marL="36900" indent="0">
              <a:buNone/>
            </a:pPr>
            <a:endParaRPr lang="en-US" dirty="0"/>
          </a:p>
          <a:p>
            <a:r>
              <a:rPr lang="en-US" dirty="0"/>
              <a:t>A </a:t>
            </a:r>
            <a:r>
              <a:rPr lang="en-US" b="1" u="sng" dirty="0"/>
              <a:t>hidden </a:t>
            </a:r>
            <a:r>
              <a:rPr lang="en-US" b="1" u="sng" dirty="0" err="1"/>
              <a:t>markov</a:t>
            </a:r>
            <a:r>
              <a:rPr lang="en-US" b="1" u="sng" dirty="0"/>
              <a:t> model</a:t>
            </a:r>
            <a:r>
              <a:rPr lang="en-US" dirty="0"/>
              <a:t> is like a </a:t>
            </a:r>
            <a:r>
              <a:rPr lang="en-US" dirty="0" err="1"/>
              <a:t>markov</a:t>
            </a:r>
            <a:r>
              <a:rPr lang="en-US" dirty="0"/>
              <a:t> chain except that the underlying state the system is in is “hidden”</a:t>
            </a:r>
          </a:p>
          <a:p>
            <a:endParaRPr lang="en-US" dirty="0"/>
          </a:p>
          <a:p>
            <a:r>
              <a:rPr lang="en-US" dirty="0"/>
              <a:t>By “hidden” we mean that we don’t know what state the system is in at any one time</a:t>
            </a:r>
          </a:p>
          <a:p>
            <a:endParaRPr lang="en-US" dirty="0"/>
          </a:p>
          <a:p>
            <a:r>
              <a:rPr lang="en-US" dirty="0"/>
              <a:t>In Chutes and Ladders, we knew what state we were in (what space we are on) but the movements between states was random (rolling the dice)</a:t>
            </a:r>
          </a:p>
          <a:p>
            <a:endParaRPr lang="en-US" dirty="0"/>
          </a:p>
          <a:p>
            <a:r>
              <a:rPr lang="en-US" dirty="0"/>
              <a:t>I want you to know these exist, but we aren’t going to study them in this class</a:t>
            </a:r>
          </a:p>
        </p:txBody>
      </p:sp>
      <p:pic>
        <p:nvPicPr>
          <p:cNvPr id="1026" name="Picture 2" descr="https://sp.yimg.com/ib/th?id=HN.608005616744729845&amp;pid=15.1&amp;P=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7943" y="808894"/>
            <a:ext cx="4898781" cy="48987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09882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Markov Decision Processes (MDP)</a:t>
            </a:r>
          </a:p>
        </p:txBody>
      </p:sp>
      <p:sp>
        <p:nvSpPr>
          <p:cNvPr id="5" name="Text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5028293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CE46FAB3-7D15-4223-9EE3-C20520F387A8}" type="slidenum">
              <a:rPr lang="en-US" altLang="en-US"/>
              <a:pPr/>
              <a:t>28</a:t>
            </a:fld>
            <a:endParaRPr lang="en-US" altLang="en-US"/>
          </a:p>
        </p:txBody>
      </p:sp>
      <p:sp>
        <p:nvSpPr>
          <p:cNvPr id="844802" name="Rectangle 2"/>
          <p:cNvSpPr>
            <a:spLocks noGrp="1" noChangeArrowheads="1"/>
          </p:cNvSpPr>
          <p:nvPr>
            <p:ph type="title"/>
          </p:nvPr>
        </p:nvSpPr>
        <p:spPr/>
        <p:txBody>
          <a:bodyPr/>
          <a:lstStyle/>
          <a:p>
            <a:r>
              <a:rPr lang="en-US" altLang="en-US" dirty="0"/>
              <a:t>Motivation</a:t>
            </a:r>
          </a:p>
        </p:txBody>
      </p:sp>
      <p:sp>
        <p:nvSpPr>
          <p:cNvPr id="844803" name="Rectangle 3"/>
          <p:cNvSpPr>
            <a:spLocks noGrp="1" noChangeArrowheads="1"/>
          </p:cNvSpPr>
          <p:nvPr>
            <p:ph type="body" idx="1"/>
          </p:nvPr>
        </p:nvSpPr>
        <p:spPr/>
        <p:txBody>
          <a:bodyPr>
            <a:normAutofit fontScale="92500" lnSpcReduction="10000"/>
          </a:bodyPr>
          <a:lstStyle/>
          <a:p>
            <a:pPr marL="609600" indent="-609600">
              <a:buNone/>
            </a:pPr>
            <a:r>
              <a:rPr lang="en-US" altLang="en-US" dirty="0"/>
              <a:t>Agents:</a:t>
            </a:r>
          </a:p>
          <a:p>
            <a:pPr marL="609600" indent="-609600">
              <a:buNone/>
            </a:pPr>
            <a:r>
              <a:rPr lang="en-US" altLang="en-US" dirty="0"/>
              <a:t>	Observe the world and react to what they see</a:t>
            </a:r>
          </a:p>
          <a:p>
            <a:pPr marL="609600" indent="-609600">
              <a:buNone/>
            </a:pPr>
            <a:r>
              <a:rPr lang="en-US" altLang="en-US" dirty="0"/>
              <a:t>	Can make decisions about what actions to take given a situation</a:t>
            </a:r>
          </a:p>
          <a:p>
            <a:pPr marL="609600" indent="-609600">
              <a:buNone/>
            </a:pPr>
            <a:endParaRPr lang="en-US" altLang="en-US" dirty="0"/>
          </a:p>
          <a:p>
            <a:pPr marL="609600" indent="-609600">
              <a:buNone/>
            </a:pPr>
            <a:r>
              <a:rPr lang="en-US" altLang="en-US" dirty="0"/>
              <a:t>Need something that models:</a:t>
            </a:r>
          </a:p>
          <a:p>
            <a:pPr marL="609600" indent="-609600">
              <a:buNone/>
            </a:pPr>
            <a:r>
              <a:rPr lang="en-US" altLang="en-US" dirty="0"/>
              <a:t>	States the agent or the world (or both) can be in</a:t>
            </a:r>
          </a:p>
          <a:p>
            <a:pPr marL="609600" indent="-609600">
              <a:buNone/>
            </a:pPr>
            <a:r>
              <a:rPr lang="en-US" altLang="en-US" dirty="0"/>
              <a:t>	Actions available</a:t>
            </a:r>
          </a:p>
          <a:p>
            <a:pPr marL="609600" indent="-609600">
              <a:buNone/>
            </a:pPr>
            <a:r>
              <a:rPr lang="en-US" altLang="en-US" dirty="0"/>
              <a:t>	How these actions affect the environment</a:t>
            </a:r>
          </a:p>
          <a:p>
            <a:pPr marL="609600" indent="-609600">
              <a:buNone/>
            </a:pPr>
            <a:endParaRPr lang="en-US" altLang="en-US" dirty="0"/>
          </a:p>
          <a:p>
            <a:pPr marL="609600" indent="-609600">
              <a:buNone/>
            </a:pPr>
            <a:r>
              <a:rPr lang="en-US" altLang="en-US" dirty="0"/>
              <a:t>Markov Chains do some of these things, but we need an extension to the model</a:t>
            </a:r>
          </a:p>
        </p:txBody>
      </p:sp>
    </p:spTree>
    <p:extLst>
      <p:ext uri="{BB962C8B-B14F-4D97-AF65-F5344CB8AC3E}">
        <p14:creationId xmlns:p14="http://schemas.microsoft.com/office/powerpoint/2010/main" val="8072736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CE46FAB3-7D15-4223-9EE3-C20520F387A8}" type="slidenum">
              <a:rPr lang="en-US" altLang="en-US"/>
              <a:pPr/>
              <a:t>29</a:t>
            </a:fld>
            <a:endParaRPr lang="en-US" altLang="en-US"/>
          </a:p>
        </p:txBody>
      </p:sp>
      <p:sp>
        <p:nvSpPr>
          <p:cNvPr id="844802" name="Rectangle 2"/>
          <p:cNvSpPr>
            <a:spLocks noGrp="1" noChangeArrowheads="1"/>
          </p:cNvSpPr>
          <p:nvPr>
            <p:ph type="title"/>
          </p:nvPr>
        </p:nvSpPr>
        <p:spPr/>
        <p:txBody>
          <a:bodyPr/>
          <a:lstStyle/>
          <a:p>
            <a:r>
              <a:rPr lang="en-US" altLang="en-US" dirty="0"/>
              <a:t>Markov Decision Processes</a:t>
            </a:r>
          </a:p>
        </p:txBody>
      </p:sp>
      <p:sp>
        <p:nvSpPr>
          <p:cNvPr id="844803" name="Rectangle 3"/>
          <p:cNvSpPr>
            <a:spLocks noGrp="1" noChangeArrowheads="1"/>
          </p:cNvSpPr>
          <p:nvPr>
            <p:ph type="body" idx="1"/>
          </p:nvPr>
        </p:nvSpPr>
        <p:spPr>
          <a:xfrm>
            <a:off x="913795" y="1732449"/>
            <a:ext cx="7095672" cy="4058751"/>
          </a:xfrm>
        </p:spPr>
        <p:txBody>
          <a:bodyPr/>
          <a:lstStyle/>
          <a:p>
            <a:pPr marL="609600" indent="-609600">
              <a:buNone/>
            </a:pPr>
            <a:r>
              <a:rPr lang="en-US" altLang="en-US" dirty="0"/>
              <a:t>A </a:t>
            </a:r>
            <a:r>
              <a:rPr lang="en-US" altLang="en-US" b="1" u="sng" dirty="0"/>
              <a:t>Markov Decision Process (MDP)</a:t>
            </a:r>
            <a:r>
              <a:rPr lang="en-US" altLang="en-US" dirty="0"/>
              <a:t> is a model that contains:</a:t>
            </a:r>
          </a:p>
          <a:p>
            <a:pPr marL="609600" indent="-609600">
              <a:buNone/>
            </a:pPr>
            <a:endParaRPr lang="en-US" altLang="en-US" dirty="0"/>
          </a:p>
          <a:p>
            <a:pPr marL="609600" indent="-609600">
              <a:buFontTx/>
              <a:buChar char="-"/>
            </a:pPr>
            <a:r>
              <a:rPr lang="en-US" altLang="en-US" dirty="0"/>
              <a:t>A set of possible world states </a:t>
            </a:r>
            <a:r>
              <a:rPr lang="en-US" altLang="en-US" b="1" i="1" dirty="0"/>
              <a:t>S</a:t>
            </a:r>
          </a:p>
          <a:p>
            <a:pPr marL="609600" indent="-609600">
              <a:buFontTx/>
              <a:buChar char="-"/>
            </a:pPr>
            <a:r>
              <a:rPr lang="en-US" altLang="en-US" dirty="0"/>
              <a:t>A set of possible actions </a:t>
            </a:r>
            <a:r>
              <a:rPr lang="en-US" altLang="en-US" b="1" i="1" dirty="0"/>
              <a:t>A</a:t>
            </a:r>
          </a:p>
          <a:p>
            <a:pPr marL="609600" indent="-609600">
              <a:buFontTx/>
              <a:buChar char="-"/>
            </a:pPr>
            <a:r>
              <a:rPr lang="en-US" altLang="en-US" dirty="0"/>
              <a:t>A real valued reward function </a:t>
            </a:r>
            <a:r>
              <a:rPr lang="en-US" altLang="en-US" b="1" i="1" dirty="0"/>
              <a:t>R(</a:t>
            </a:r>
            <a:r>
              <a:rPr lang="en-US" altLang="en-US" b="1" i="1" dirty="0" err="1"/>
              <a:t>s,a</a:t>
            </a:r>
            <a:r>
              <a:rPr lang="en-US" altLang="en-US" b="1" i="1" dirty="0"/>
              <a:t>)</a:t>
            </a:r>
          </a:p>
          <a:p>
            <a:pPr marL="609600" indent="-609600">
              <a:buFontTx/>
              <a:buChar char="-"/>
            </a:pPr>
            <a:r>
              <a:rPr lang="en-US" altLang="en-US" dirty="0"/>
              <a:t>A description </a:t>
            </a:r>
            <a:r>
              <a:rPr lang="en-US" altLang="en-US" b="1" i="1" dirty="0"/>
              <a:t>T</a:t>
            </a:r>
            <a:r>
              <a:rPr lang="en-US" altLang="en-US" dirty="0"/>
              <a:t> of each action’s effects in each state</a:t>
            </a:r>
          </a:p>
          <a:p>
            <a:pPr marL="609600" indent="-609600">
              <a:buFontTx/>
              <a:buChar char="-"/>
            </a:pPr>
            <a:endParaRPr lang="en-US" altLang="en-US" dirty="0"/>
          </a:p>
          <a:p>
            <a:pPr marL="0" indent="0">
              <a:buNone/>
            </a:pPr>
            <a:r>
              <a:rPr lang="en-US" altLang="en-US" dirty="0"/>
              <a:t>We assume the </a:t>
            </a:r>
            <a:r>
              <a:rPr lang="en-US" altLang="en-US" b="1" u="sng" dirty="0"/>
              <a:t>Markov Property</a:t>
            </a:r>
            <a:r>
              <a:rPr lang="en-US" altLang="en-US" dirty="0"/>
              <a:t>: The effects of an action taken in a state depend only on that state and not on the prior history.</a:t>
            </a:r>
          </a:p>
        </p:txBody>
      </p:sp>
    </p:spTree>
    <p:extLst>
      <p:ext uri="{BB962C8B-B14F-4D97-AF65-F5344CB8AC3E}">
        <p14:creationId xmlns:p14="http://schemas.microsoft.com/office/powerpoint/2010/main" val="3789395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Markov Chains</a:t>
            </a:r>
          </a:p>
        </p:txBody>
      </p:sp>
      <p:sp>
        <p:nvSpPr>
          <p:cNvPr id="5" name="Text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3997458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CE46FAB3-7D15-4223-9EE3-C20520F387A8}" type="slidenum">
              <a:rPr lang="en-US" altLang="en-US"/>
              <a:pPr/>
              <a:t>30</a:t>
            </a:fld>
            <a:endParaRPr lang="en-US" altLang="en-US"/>
          </a:p>
        </p:txBody>
      </p:sp>
      <p:sp>
        <p:nvSpPr>
          <p:cNvPr id="844802" name="Rectangle 2"/>
          <p:cNvSpPr>
            <a:spLocks noGrp="1" noChangeArrowheads="1"/>
          </p:cNvSpPr>
          <p:nvPr>
            <p:ph type="title"/>
          </p:nvPr>
        </p:nvSpPr>
        <p:spPr/>
        <p:txBody>
          <a:bodyPr/>
          <a:lstStyle/>
          <a:p>
            <a:r>
              <a:rPr lang="en-US" altLang="en-US" dirty="0"/>
              <a:t>Representing Actions</a:t>
            </a:r>
          </a:p>
        </p:txBody>
      </p:sp>
      <p:sp>
        <p:nvSpPr>
          <p:cNvPr id="844803" name="Rectangle 3"/>
          <p:cNvSpPr>
            <a:spLocks noGrp="1" noChangeArrowheads="1"/>
          </p:cNvSpPr>
          <p:nvPr>
            <p:ph type="body" idx="1"/>
          </p:nvPr>
        </p:nvSpPr>
        <p:spPr/>
        <p:txBody>
          <a:bodyPr/>
          <a:lstStyle/>
          <a:p>
            <a:pPr marL="609600" indent="-609600">
              <a:buNone/>
            </a:pPr>
            <a:r>
              <a:rPr lang="en-US" altLang="en-US" dirty="0"/>
              <a:t>Depending on problem you are trying to solve, you may want to model:</a:t>
            </a:r>
          </a:p>
          <a:p>
            <a:pPr marL="609600" indent="-609600">
              <a:buNone/>
            </a:pPr>
            <a:endParaRPr lang="en-US" altLang="en-US" dirty="0"/>
          </a:p>
          <a:p>
            <a:pPr marL="609600" indent="-609600">
              <a:buNone/>
            </a:pPr>
            <a:r>
              <a:rPr lang="en-US" altLang="en-US" dirty="0"/>
              <a:t>Deterministic Actions:</a:t>
            </a:r>
          </a:p>
          <a:p>
            <a:pPr marL="609600" indent="-609600">
              <a:buNone/>
            </a:pPr>
            <a:r>
              <a:rPr lang="en-US" altLang="en-US" dirty="0"/>
              <a:t>	T: (S x A) </a:t>
            </a:r>
            <a:r>
              <a:rPr lang="en-US" altLang="en-US" dirty="0">
                <a:sym typeface="Wingdings" panose="05000000000000000000" pitchFamily="2" charset="2"/>
              </a:rPr>
              <a:t> S’			For each state and action, move to a new state (100%)</a:t>
            </a:r>
          </a:p>
          <a:p>
            <a:pPr marL="609600" indent="-609600">
              <a:buNone/>
            </a:pPr>
            <a:endParaRPr lang="en-US" altLang="en-US" dirty="0">
              <a:sym typeface="Wingdings" panose="05000000000000000000" pitchFamily="2" charset="2"/>
            </a:endParaRPr>
          </a:p>
          <a:p>
            <a:pPr marL="609600" indent="-609600">
              <a:buNone/>
            </a:pPr>
            <a:r>
              <a:rPr lang="en-US" altLang="en-US" dirty="0"/>
              <a:t>Stochastic Actions:</a:t>
            </a:r>
          </a:p>
          <a:p>
            <a:pPr marL="609600" indent="-609600">
              <a:buNone/>
            </a:pPr>
            <a:r>
              <a:rPr lang="en-US" altLang="en-US" dirty="0"/>
              <a:t>	T: (S x A) </a:t>
            </a:r>
            <a:r>
              <a:rPr lang="en-US" altLang="en-US" dirty="0">
                <a:sym typeface="Wingdings" panose="05000000000000000000" pitchFamily="2" charset="2"/>
              </a:rPr>
              <a:t> </a:t>
            </a:r>
            <a:r>
              <a:rPr lang="en-US" altLang="en-US" dirty="0" err="1">
                <a:sym typeface="Wingdings" panose="05000000000000000000" pitchFamily="2" charset="2"/>
              </a:rPr>
              <a:t>Prob</a:t>
            </a:r>
            <a:r>
              <a:rPr lang="en-US" altLang="en-US" dirty="0">
                <a:sym typeface="Wingdings" panose="05000000000000000000" pitchFamily="2" charset="2"/>
              </a:rPr>
              <a:t>(S’)	For each state and action, specify a </a:t>
            </a:r>
            <a:r>
              <a:rPr lang="en-US" altLang="en-US" dirty="0" err="1">
                <a:sym typeface="Wingdings" panose="05000000000000000000" pitchFamily="2" charset="2"/>
              </a:rPr>
              <a:t>prob</a:t>
            </a:r>
            <a:r>
              <a:rPr lang="en-US" altLang="en-US" dirty="0">
                <a:sym typeface="Wingdings" panose="05000000000000000000" pitchFamily="2" charset="2"/>
              </a:rPr>
              <a:t> distribution over next</a:t>
            </a:r>
          </a:p>
          <a:p>
            <a:pPr marL="609600" indent="-609600">
              <a:buNone/>
            </a:pPr>
            <a:r>
              <a:rPr lang="en-US" altLang="en-US" dirty="0">
                <a:sym typeface="Wingdings" panose="05000000000000000000" pitchFamily="2" charset="2"/>
              </a:rPr>
              <a:t>							states. Represented as P(s’ | s, a)</a:t>
            </a:r>
            <a:endParaRPr lang="en-US" altLang="en-US" dirty="0"/>
          </a:p>
        </p:txBody>
      </p:sp>
    </p:spTree>
    <p:extLst>
      <p:ext uri="{BB962C8B-B14F-4D97-AF65-F5344CB8AC3E}">
        <p14:creationId xmlns:p14="http://schemas.microsoft.com/office/powerpoint/2010/main" val="34487995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Example MDP: Robot</a:t>
            </a:r>
          </a:p>
        </p:txBody>
      </p:sp>
      <p:sp>
        <p:nvSpPr>
          <p:cNvPr id="5" name="Content Placeholder 4"/>
          <p:cNvSpPr>
            <a:spLocks noGrp="1"/>
          </p:cNvSpPr>
          <p:nvPr>
            <p:ph sz="half" idx="1"/>
          </p:nvPr>
        </p:nvSpPr>
        <p:spPr/>
        <p:txBody>
          <a:bodyPr/>
          <a:lstStyle/>
          <a:p>
            <a:r>
              <a:rPr lang="en-US" dirty="0"/>
              <a:t>Robot needs to reach some goal and avoid special “traps”</a:t>
            </a:r>
          </a:p>
          <a:p>
            <a:pPr lvl="1"/>
            <a:r>
              <a:rPr lang="en-US" dirty="0"/>
              <a:t>E.g., stairs and such</a:t>
            </a:r>
          </a:p>
          <a:p>
            <a:endParaRPr lang="en-US" dirty="0"/>
          </a:p>
          <a:p>
            <a:r>
              <a:rPr lang="en-US" dirty="0"/>
              <a:t>Actions are to move up, down, left, right</a:t>
            </a:r>
          </a:p>
          <a:p>
            <a:endParaRPr lang="en-US" dirty="0"/>
          </a:p>
          <a:p>
            <a:r>
              <a:rPr lang="en-US" dirty="0"/>
              <a:t>Actions may fail or have surprising effects</a:t>
            </a:r>
          </a:p>
          <a:p>
            <a:pPr lvl="1"/>
            <a:r>
              <a:rPr lang="en-US" dirty="0"/>
              <a:t>There might be a wall in some location</a:t>
            </a:r>
          </a:p>
          <a:p>
            <a:pPr lvl="1"/>
            <a:r>
              <a:rPr lang="en-US" dirty="0"/>
              <a:t>We might not be certain where these walls are located</a:t>
            </a:r>
          </a:p>
        </p:txBody>
      </p:sp>
      <p:pic>
        <p:nvPicPr>
          <p:cNvPr id="7" name="Picture 6"/>
          <p:cNvPicPr>
            <a:picLocks noChangeAspect="1"/>
          </p:cNvPicPr>
          <p:nvPr/>
        </p:nvPicPr>
        <p:blipFill>
          <a:blip r:embed="rId2"/>
          <a:stretch>
            <a:fillRect/>
          </a:stretch>
        </p:blipFill>
        <p:spPr>
          <a:xfrm>
            <a:off x="7397513" y="1732449"/>
            <a:ext cx="4248150" cy="4400550"/>
          </a:xfrm>
          <a:prstGeom prst="rect">
            <a:avLst/>
          </a:prstGeom>
        </p:spPr>
      </p:pic>
    </p:spTree>
    <p:extLst>
      <p:ext uri="{BB962C8B-B14F-4D97-AF65-F5344CB8AC3E}">
        <p14:creationId xmlns:p14="http://schemas.microsoft.com/office/powerpoint/2010/main" val="211823146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Example MDP: Robot</a:t>
            </a:r>
          </a:p>
        </p:txBody>
      </p:sp>
      <p:sp>
        <p:nvSpPr>
          <p:cNvPr id="5" name="Content Placeholder 4"/>
          <p:cNvSpPr>
            <a:spLocks noGrp="1"/>
          </p:cNvSpPr>
          <p:nvPr>
            <p:ph sz="half" idx="1"/>
          </p:nvPr>
        </p:nvSpPr>
        <p:spPr>
          <a:xfrm>
            <a:off x="913795" y="1732449"/>
            <a:ext cx="5060497" cy="4400550"/>
          </a:xfrm>
        </p:spPr>
        <p:txBody>
          <a:bodyPr>
            <a:normAutofit/>
          </a:bodyPr>
          <a:lstStyle/>
          <a:p>
            <a:r>
              <a:rPr lang="en-US" dirty="0"/>
              <a:t>States: specify robot’s location</a:t>
            </a:r>
          </a:p>
          <a:p>
            <a:endParaRPr lang="en-US" dirty="0"/>
          </a:p>
          <a:p>
            <a:r>
              <a:rPr lang="en-US" dirty="0"/>
              <a:t>Actions: Move in one direction</a:t>
            </a:r>
          </a:p>
          <a:p>
            <a:endParaRPr lang="en-US" dirty="0"/>
          </a:p>
          <a:p>
            <a:r>
              <a:rPr lang="en-US" dirty="0"/>
              <a:t>Reward: 1 if at the goal, -1 if you hit a trap, 0 otherwise</a:t>
            </a:r>
          </a:p>
          <a:p>
            <a:endParaRPr lang="en-US" dirty="0"/>
          </a:p>
          <a:p>
            <a:r>
              <a:rPr lang="en-US" dirty="0"/>
              <a:t>Transitions: specified using probabilistic rules</a:t>
            </a:r>
          </a:p>
          <a:p>
            <a:pPr lvl="1"/>
            <a:r>
              <a:rPr lang="en-US" dirty="0"/>
              <a:t>E.g., the odds a space is a valid location (not a wall)</a:t>
            </a:r>
          </a:p>
        </p:txBody>
      </p:sp>
      <p:pic>
        <p:nvPicPr>
          <p:cNvPr id="7" name="Picture 6"/>
          <p:cNvPicPr>
            <a:picLocks noChangeAspect="1"/>
          </p:cNvPicPr>
          <p:nvPr/>
        </p:nvPicPr>
        <p:blipFill>
          <a:blip r:embed="rId2"/>
          <a:stretch>
            <a:fillRect/>
          </a:stretch>
        </p:blipFill>
        <p:spPr>
          <a:xfrm>
            <a:off x="7316592" y="1879456"/>
            <a:ext cx="4248150" cy="4400550"/>
          </a:xfrm>
          <a:prstGeom prst="rect">
            <a:avLst/>
          </a:prstGeom>
        </p:spPr>
      </p:pic>
    </p:spTree>
    <p:extLst>
      <p:ext uri="{BB962C8B-B14F-4D97-AF65-F5344CB8AC3E}">
        <p14:creationId xmlns:p14="http://schemas.microsoft.com/office/powerpoint/2010/main" val="398384692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Another Example MDP: Plant Eating Robot</a:t>
            </a:r>
          </a:p>
        </p:txBody>
      </p:sp>
      <mc:AlternateContent xmlns:mc="http://schemas.openxmlformats.org/markup-compatibility/2006" xmlns:a14="http://schemas.microsoft.com/office/drawing/2010/main">
        <mc:Choice Requires="a14">
          <p:sp>
            <p:nvSpPr>
              <p:cNvPr id="5" name="Content Placeholder 4"/>
              <p:cNvSpPr>
                <a:spLocks noGrp="1"/>
              </p:cNvSpPr>
              <p:nvPr>
                <p:ph sz="half" idx="1"/>
              </p:nvPr>
            </p:nvSpPr>
            <p:spPr>
              <a:xfrm>
                <a:off x="913795" y="1732449"/>
                <a:ext cx="5060497" cy="4400550"/>
              </a:xfrm>
            </p:spPr>
            <p:txBody>
              <a:bodyPr>
                <a:normAutofit/>
              </a:bodyPr>
              <a:lstStyle/>
              <a:p>
                <a:r>
                  <a:rPr lang="en-US" dirty="0"/>
                  <a:t>Robot surrounded by </a:t>
                </a:r>
                <a:r>
                  <a:rPr lang="en-US" i="1" dirty="0"/>
                  <a:t>m</a:t>
                </a:r>
                <a:r>
                  <a:rPr lang="en-US" dirty="0"/>
                  <a:t> plants</a:t>
                </a:r>
              </a:p>
              <a:p>
                <a:endParaRPr lang="en-US" dirty="0"/>
              </a:p>
              <a:p>
                <a:r>
                  <a:rPr lang="en-US" dirty="0"/>
                  <a:t>Needs to eat plants to stay alive</a:t>
                </a:r>
              </a:p>
              <a:p>
                <a:endParaRPr lang="en-US" dirty="0"/>
              </a:p>
              <a:p>
                <a:r>
                  <a:rPr lang="en-US" dirty="0"/>
                  <a:t>Robot knows current energy level </a:t>
                </a:r>
                <a:r>
                  <a:rPr lang="en-US" i="1" dirty="0"/>
                  <a:t>e</a:t>
                </a:r>
              </a:p>
              <a:p>
                <a:endParaRPr lang="en-US" i="1" dirty="0"/>
              </a:p>
              <a:p>
                <a:r>
                  <a:rPr lang="en-US" dirty="0"/>
                  <a:t>For each plant, robot knows:</a:t>
                </a:r>
              </a:p>
              <a:p>
                <a:pPr lvl="1"/>
                <a14:m>
                  <m:oMath xmlns:m="http://schemas.openxmlformats.org/officeDocument/2006/math">
                    <m:r>
                      <a:rPr lang="en-US" b="0" i="1" smtClean="0">
                        <a:latin typeface="Cambria Math" panose="02040503050406030204" pitchFamily="18" charset="0"/>
                        <a:ea typeface="Cambria Math" panose="02040503050406030204" pitchFamily="18" charset="0"/>
                      </a:rPr>
                      <m:t>𝑃</m:t>
                    </m:r>
                    <m:d>
                      <m:dPr>
                        <m:endChr m:val="|"/>
                        <m:ctrlPr>
                          <a:rPr lang="en-US" b="0" i="1" smtClean="0">
                            <a:latin typeface="Cambria Math" panose="02040503050406030204" pitchFamily="18" charset="0"/>
                            <a:ea typeface="Cambria Math" panose="02040503050406030204" pitchFamily="18" charset="0"/>
                          </a:rPr>
                        </m:ctrlPr>
                      </m:dPr>
                      <m:e>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𝑒</m:t>
                        </m:r>
                        <m:r>
                          <a:rPr lang="en-US" b="0" i="1" smtClean="0">
                            <a:latin typeface="Cambria Math" panose="02040503050406030204" pitchFamily="18" charset="0"/>
                            <a:ea typeface="Cambria Math" panose="02040503050406030204" pitchFamily="18" charset="0"/>
                          </a:rPr>
                          <m:t> </m:t>
                        </m:r>
                      </m:e>
                    </m:d>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𝑒𝑎𝑡𝑖</m:t>
                    </m:r>
                    <m:r>
                      <a:rPr lang="en-US" b="0" i="1" smtClean="0">
                        <a:latin typeface="Cambria Math" panose="02040503050406030204" pitchFamily="18" charset="0"/>
                        <a:ea typeface="Cambria Math" panose="02040503050406030204" pitchFamily="18" charset="0"/>
                      </a:rPr>
                      <m:t>)</m:t>
                    </m:r>
                  </m:oMath>
                </a14:m>
                <a:endParaRPr lang="en-US" dirty="0"/>
              </a:p>
              <a:p>
                <a:endParaRPr lang="en-US" dirty="0"/>
              </a:p>
              <a:p>
                <a:r>
                  <a:rPr lang="en-US" dirty="0"/>
                  <a:t>If energy hits zero, robot dies</a:t>
                </a:r>
              </a:p>
            </p:txBody>
          </p:sp>
        </mc:Choice>
        <mc:Fallback xmlns="">
          <p:sp>
            <p:nvSpPr>
              <p:cNvPr id="5" name="Content Placeholder 4"/>
              <p:cNvSpPr>
                <a:spLocks noGrp="1" noRot="1" noChangeAspect="1" noMove="1" noResize="1" noEditPoints="1" noAdjustHandles="1" noChangeArrowheads="1" noChangeShapeType="1" noTextEdit="1"/>
              </p:cNvSpPr>
              <p:nvPr>
                <p:ph sz="half" idx="1"/>
              </p:nvPr>
            </p:nvSpPr>
            <p:spPr>
              <a:xfrm>
                <a:off x="913795" y="1732449"/>
                <a:ext cx="5060497" cy="4400550"/>
              </a:xfrm>
              <a:blipFill rotWithShape="0">
                <a:blip r:embed="rId2"/>
                <a:stretch>
                  <a:fillRect/>
                </a:stretch>
              </a:blipFill>
            </p:spPr>
            <p:txBody>
              <a:bodyPr/>
              <a:lstStyle/>
              <a:p>
                <a:r>
                  <a:rPr lang="en-US">
                    <a:noFill/>
                  </a:rPr>
                  <a:t> </a:t>
                </a:r>
              </a:p>
            </p:txBody>
          </p:sp>
        </mc:Fallback>
      </mc:AlternateContent>
      <p:pic>
        <p:nvPicPr>
          <p:cNvPr id="1026" name="Picture 2" descr="http://robotics.benedettelli.com/wp-content/uploads/2013/09/AudreyII.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15432" y="2397409"/>
            <a:ext cx="5238750" cy="2828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158485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Another Example MDP: Plant Eating Robot</a:t>
            </a:r>
          </a:p>
        </p:txBody>
      </p:sp>
      <p:sp>
        <p:nvSpPr>
          <p:cNvPr id="5" name="Content Placeholder 4"/>
          <p:cNvSpPr>
            <a:spLocks noGrp="1"/>
          </p:cNvSpPr>
          <p:nvPr>
            <p:ph sz="half" idx="1"/>
          </p:nvPr>
        </p:nvSpPr>
        <p:spPr>
          <a:xfrm>
            <a:off x="913795" y="1732449"/>
            <a:ext cx="5060497" cy="4400550"/>
          </a:xfrm>
        </p:spPr>
        <p:txBody>
          <a:bodyPr>
            <a:normAutofit/>
          </a:bodyPr>
          <a:lstStyle/>
          <a:p>
            <a:r>
              <a:rPr lang="en-US" dirty="0"/>
              <a:t>States: Energy of robot</a:t>
            </a:r>
          </a:p>
          <a:p>
            <a:endParaRPr lang="en-US" dirty="0"/>
          </a:p>
          <a:p>
            <a:r>
              <a:rPr lang="en-US" dirty="0"/>
              <a:t>Actions: Choose to eat a plant</a:t>
            </a:r>
          </a:p>
          <a:p>
            <a:endParaRPr lang="en-US" dirty="0"/>
          </a:p>
          <a:p>
            <a:r>
              <a:rPr lang="en-US" dirty="0"/>
              <a:t>Reward</a:t>
            </a:r>
          </a:p>
          <a:p>
            <a:pPr lvl="1"/>
            <a:r>
              <a:rPr lang="en-US" dirty="0"/>
              <a:t>Total Energy</a:t>
            </a:r>
          </a:p>
        </p:txBody>
      </p:sp>
      <p:pic>
        <p:nvPicPr>
          <p:cNvPr id="1026" name="Picture 2" descr="http://robotics.benedettelli.com/wp-content/uploads/2013/09/AudreyII.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15432" y="2397409"/>
            <a:ext cx="5238750" cy="2828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535375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Another Example MDP: Plant Eating Robot</a:t>
            </a:r>
          </a:p>
        </p:txBody>
      </p:sp>
      <mc:AlternateContent xmlns:mc="http://schemas.openxmlformats.org/markup-compatibility/2006" xmlns:a14="http://schemas.microsoft.com/office/drawing/2010/main">
        <mc:Choice Requires="a14">
          <p:sp>
            <p:nvSpPr>
              <p:cNvPr id="5" name="Content Placeholder 4"/>
              <p:cNvSpPr>
                <a:spLocks noGrp="1"/>
              </p:cNvSpPr>
              <p:nvPr>
                <p:ph sz="half" idx="1"/>
              </p:nvPr>
            </p:nvSpPr>
            <p:spPr>
              <a:xfrm>
                <a:off x="913795" y="1732448"/>
                <a:ext cx="5060497" cy="4791181"/>
              </a:xfrm>
            </p:spPr>
            <p:txBody>
              <a:bodyPr>
                <a:normAutofit/>
              </a:bodyPr>
              <a:lstStyle/>
              <a:p>
                <a:r>
                  <a:rPr lang="en-US" dirty="0"/>
                  <a:t>Transition model: probability of each state given previous state and action</a:t>
                </a:r>
              </a:p>
              <a:p>
                <a:endParaRPr lang="en-US" dirty="0"/>
              </a:p>
              <a:p>
                <a:r>
                  <a:rPr lang="en-US" dirty="0"/>
                  <a:t>We have:		</a:t>
                </a:r>
                <a14:m>
                  <m:oMath xmlns:m="http://schemas.openxmlformats.org/officeDocument/2006/math">
                    <m:r>
                      <a:rPr lang="en-US" b="0" i="1" smtClean="0">
                        <a:latin typeface="Cambria Math" panose="02040503050406030204" pitchFamily="18" charset="0"/>
                      </a:rPr>
                      <m:t>𝑃</m:t>
                    </m:r>
                    <m:d>
                      <m:dPr>
                        <m:endChr m:val="|"/>
                        <m:ctrlPr>
                          <a:rPr lang="en-US" b="0" i="1" smtClean="0">
                            <a:latin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𝑒</m:t>
                        </m:r>
                        <m:r>
                          <a:rPr lang="en-US" b="0" i="1" smtClean="0">
                            <a:latin typeface="Cambria Math" panose="02040503050406030204" pitchFamily="18" charset="0"/>
                            <a:ea typeface="Cambria Math" panose="02040503050406030204" pitchFamily="18" charset="0"/>
                          </a:rPr>
                          <m:t> </m:t>
                        </m:r>
                      </m:e>
                    </m:d>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𝑒𝑎𝑡𝑖</m:t>
                    </m:r>
                    <m:r>
                      <a:rPr lang="en-US" b="0" i="1" smtClean="0">
                        <a:latin typeface="Cambria Math" panose="02040503050406030204" pitchFamily="18" charset="0"/>
                        <a:ea typeface="Cambria Math" panose="02040503050406030204" pitchFamily="18" charset="0"/>
                      </a:rPr>
                      <m:t>)</m:t>
                    </m:r>
                  </m:oMath>
                </a14:m>
                <a:endParaRPr lang="en-US" dirty="0"/>
              </a:p>
              <a:p>
                <a:endParaRPr lang="en-US" dirty="0"/>
              </a:p>
              <a:p>
                <a:r>
                  <a:rPr lang="en-US" dirty="0"/>
                  <a:t>We want:		</a:t>
                </a:r>
                <a14:m>
                  <m:oMath xmlns:m="http://schemas.openxmlformats.org/officeDocument/2006/math">
                    <m:r>
                      <a:rPr lang="en-US" b="0" i="1" smtClean="0">
                        <a:latin typeface="Cambria Math" panose="02040503050406030204" pitchFamily="18" charset="0"/>
                      </a:rPr>
                      <m:t>𝑃</m:t>
                    </m:r>
                    <m:d>
                      <m:dPr>
                        <m:endChr m:val="|"/>
                        <m:ctrlPr>
                          <a:rPr lang="en-US" b="0" i="1" smtClean="0">
                            <a:latin typeface="Cambria Math" panose="02040503050406030204" pitchFamily="18" charset="0"/>
                          </a:rPr>
                        </m:ctrlPr>
                      </m:dPr>
                      <m:e>
                        <m:r>
                          <a:rPr lang="en-US" b="0" i="1" smtClean="0">
                            <a:latin typeface="Cambria Math" panose="02040503050406030204" pitchFamily="18" charset="0"/>
                          </a:rPr>
                          <m:t>𝑒</m:t>
                        </m:r>
                        <m:r>
                          <a:rPr lang="en-US" b="0" i="1" baseline="30000" smtClean="0">
                            <a:latin typeface="Cambria Math" panose="02040503050406030204" pitchFamily="18" charset="0"/>
                          </a:rPr>
                          <m:t>𝑡</m:t>
                        </m:r>
                        <m:r>
                          <a:rPr lang="en-US" b="0" i="1" baseline="18000" smtClean="0">
                            <a:latin typeface="Cambria Math" panose="02040503050406030204" pitchFamily="18" charset="0"/>
                          </a:rPr>
                          <m:t>+</m:t>
                        </m:r>
                        <m:r>
                          <a:rPr lang="en-US" b="0" i="1" baseline="30000" smtClean="0">
                            <a:latin typeface="Cambria Math" panose="02040503050406030204" pitchFamily="18" charset="0"/>
                          </a:rPr>
                          <m:t>1</m:t>
                        </m:r>
                        <m:r>
                          <a:rPr lang="en-US" b="0" i="1" smtClean="0">
                            <a:latin typeface="Cambria Math" panose="02040503050406030204" pitchFamily="18" charset="0"/>
                          </a:rPr>
                          <m:t> </m:t>
                        </m:r>
                      </m:e>
                    </m:d>
                    <m:r>
                      <a:rPr lang="en-US" b="0" i="1" smtClean="0">
                        <a:latin typeface="Cambria Math" panose="02040503050406030204" pitchFamily="18" charset="0"/>
                      </a:rPr>
                      <m:t> </m:t>
                    </m:r>
                    <m:r>
                      <a:rPr lang="en-US" b="0" i="1" smtClean="0">
                        <a:latin typeface="Cambria Math" panose="02040503050406030204" pitchFamily="18" charset="0"/>
                      </a:rPr>
                      <m:t>𝑒𝑡</m:t>
                    </m:r>
                    <m:r>
                      <a:rPr lang="en-US" b="0" i="1" smtClean="0">
                        <a:latin typeface="Cambria Math" panose="02040503050406030204" pitchFamily="18" charset="0"/>
                      </a:rPr>
                      <m:t>, </m:t>
                    </m:r>
                    <m:r>
                      <a:rPr lang="en-US" b="0" i="1" smtClean="0">
                        <a:latin typeface="Cambria Math" panose="02040503050406030204" pitchFamily="18" charset="0"/>
                      </a:rPr>
                      <m:t>𝑒𝑎𝑡𝑖</m:t>
                    </m:r>
                    <m:r>
                      <a:rPr lang="en-US" b="0" i="1" smtClean="0">
                        <a:latin typeface="Cambria Math" panose="02040503050406030204" pitchFamily="18" charset="0"/>
                      </a:rPr>
                      <m:t>)</m:t>
                    </m:r>
                  </m:oMath>
                </a14:m>
                <a:endParaRPr lang="en-US" dirty="0"/>
              </a:p>
              <a:p>
                <a:endParaRPr lang="en-US" dirty="0"/>
              </a:p>
              <a:p>
                <a:pPr marL="36900" indent="0">
                  <a:buNone/>
                </a:pPr>
                <a:r>
                  <a:rPr lang="en-US" dirty="0"/>
                  <a:t>		= </a:t>
                </a:r>
                <a14:m>
                  <m:oMath xmlns:m="http://schemas.openxmlformats.org/officeDocument/2006/math">
                    <m:nary>
                      <m:naryPr>
                        <m:chr m:val="∑"/>
                        <m:supHide m:val="on"/>
                        <m:ctrlPr>
                          <a:rPr lang="en-US" sz="2800" i="1" smtClean="0">
                            <a:latin typeface="Cambria Math" panose="02040503050406030204" pitchFamily="18" charset="0"/>
                          </a:rPr>
                        </m:ctrlPr>
                      </m:naryPr>
                      <m:sub>
                        <m:r>
                          <m:rPr>
                            <m:brk m:alnAt="7"/>
                          </m:rPr>
                          <a:rPr lang="en-US" sz="280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𝑒</m:t>
                        </m:r>
                      </m:sub>
                      <m:sup/>
                      <m:e>
                        <m:r>
                          <a:rPr lang="en-US" sz="2800" b="0" i="1" smtClean="0">
                            <a:latin typeface="Cambria Math" panose="02040503050406030204" pitchFamily="18" charset="0"/>
                          </a:rPr>
                          <m:t>𝑃</m:t>
                        </m:r>
                        <m:d>
                          <m:dPr>
                            <m:endChr m:val="|"/>
                            <m:ctrlPr>
                              <a:rPr lang="en-US" sz="2800" b="0" i="1" smtClean="0">
                                <a:latin typeface="Cambria Math" panose="02040503050406030204" pitchFamily="18" charset="0"/>
                              </a:rPr>
                            </m:ctrlPr>
                          </m:dPr>
                          <m:e>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𝑒</m:t>
                            </m:r>
                            <m:r>
                              <a:rPr lang="en-US" sz="2800" b="0" i="1" smtClean="0">
                                <a:latin typeface="Cambria Math" panose="02040503050406030204" pitchFamily="18" charset="0"/>
                                <a:ea typeface="Cambria Math" panose="02040503050406030204" pitchFamily="18" charset="0"/>
                              </a:rPr>
                              <m:t> </m:t>
                            </m:r>
                          </m:e>
                        </m:d>
                        <m:r>
                          <a:rPr lang="en-US" sz="2800" b="0" i="1" smtClean="0">
                            <a:latin typeface="Cambria Math" panose="02040503050406030204" pitchFamily="18" charset="0"/>
                            <a:ea typeface="Cambria Math" panose="02040503050406030204" pitchFamily="18" charset="0"/>
                          </a:rPr>
                          <m:t> </m:t>
                        </m:r>
                        <m:r>
                          <a:rPr lang="en-US" sz="2800" b="0" i="1" smtClean="0">
                            <a:latin typeface="Cambria Math" panose="02040503050406030204" pitchFamily="18" charset="0"/>
                            <a:ea typeface="Cambria Math" panose="02040503050406030204" pitchFamily="18" charset="0"/>
                          </a:rPr>
                          <m:t>𝑒𝑎𝑡𝑖</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𝛿</m:t>
                        </m:r>
                      </m:e>
                    </m:nary>
                  </m:oMath>
                </a14:m>
                <a:endParaRPr lang="en-US" sz="2800" dirty="0"/>
              </a:p>
              <a:p>
                <a:pPr marL="36900" indent="0">
                  <a:buNone/>
                </a:pPr>
                <a:endParaRPr lang="en-US" sz="2800" dirty="0"/>
              </a:p>
              <a:p>
                <a:pPr marL="36900" indent="0">
                  <a:buNone/>
                </a:pPr>
                <a14:m>
                  <m:oMath xmlns:m="http://schemas.openxmlformats.org/officeDocument/2006/math">
                    <m:r>
                      <a:rPr lang="en-US" sz="2800" i="1">
                        <a:latin typeface="Cambria Math" panose="02040503050406030204" pitchFamily="18" charset="0"/>
                        <a:ea typeface="Cambria Math" panose="02040503050406030204" pitchFamily="18" charset="0"/>
                      </a:rPr>
                      <m:t>𝛿</m:t>
                    </m:r>
                  </m:oMath>
                </a14:m>
                <a:r>
                  <a:rPr lang="en-US" sz="2800" dirty="0"/>
                  <a:t> is new energy</a:t>
                </a:r>
              </a:p>
            </p:txBody>
          </p:sp>
        </mc:Choice>
        <mc:Fallback xmlns="">
          <p:sp>
            <p:nvSpPr>
              <p:cNvPr id="5" name="Content Placeholder 4"/>
              <p:cNvSpPr>
                <a:spLocks noGrp="1" noRot="1" noChangeAspect="1" noMove="1" noResize="1" noEditPoints="1" noAdjustHandles="1" noChangeArrowheads="1" noChangeShapeType="1" noTextEdit="1"/>
              </p:cNvSpPr>
              <p:nvPr>
                <p:ph sz="half" idx="1"/>
              </p:nvPr>
            </p:nvSpPr>
            <p:spPr>
              <a:xfrm>
                <a:off x="913795" y="1732448"/>
                <a:ext cx="5060497" cy="4791181"/>
              </a:xfrm>
              <a:blipFill rotWithShape="0">
                <a:blip r:embed="rId2"/>
                <a:stretch>
                  <a:fillRect/>
                </a:stretch>
              </a:blipFill>
            </p:spPr>
            <p:txBody>
              <a:bodyPr/>
              <a:lstStyle/>
              <a:p>
                <a:r>
                  <a:rPr lang="en-US">
                    <a:noFill/>
                  </a:rPr>
                  <a:t> </a:t>
                </a:r>
              </a:p>
            </p:txBody>
          </p:sp>
        </mc:Fallback>
      </mc:AlternateContent>
      <p:pic>
        <p:nvPicPr>
          <p:cNvPr id="1026" name="Picture 2" descr="http://robotics.benedettelli.com/wp-content/uploads/2013/09/AudreyII.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15432" y="2397409"/>
            <a:ext cx="5238750" cy="2828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861417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CE46FAB3-7D15-4223-9EE3-C20520F387A8}" type="slidenum">
              <a:rPr lang="en-US" altLang="en-US"/>
              <a:pPr/>
              <a:t>36</a:t>
            </a:fld>
            <a:endParaRPr lang="en-US" altLang="en-US"/>
          </a:p>
        </p:txBody>
      </p:sp>
      <p:sp>
        <p:nvSpPr>
          <p:cNvPr id="844802" name="Rectangle 2"/>
          <p:cNvSpPr>
            <a:spLocks noGrp="1" noChangeArrowheads="1"/>
          </p:cNvSpPr>
          <p:nvPr>
            <p:ph type="title"/>
          </p:nvPr>
        </p:nvSpPr>
        <p:spPr/>
        <p:txBody>
          <a:bodyPr/>
          <a:lstStyle/>
          <a:p>
            <a:r>
              <a:rPr lang="en-US" altLang="en-US" dirty="0"/>
              <a:t>Solutions to MDPs</a:t>
            </a:r>
          </a:p>
        </p:txBody>
      </p:sp>
      <p:sp>
        <p:nvSpPr>
          <p:cNvPr id="844803" name="Rectangle 3"/>
          <p:cNvSpPr>
            <a:spLocks noGrp="1" noChangeArrowheads="1"/>
          </p:cNvSpPr>
          <p:nvPr>
            <p:ph type="body" idx="1"/>
          </p:nvPr>
        </p:nvSpPr>
        <p:spPr/>
        <p:txBody>
          <a:bodyPr/>
          <a:lstStyle/>
          <a:p>
            <a:pPr marL="609600" indent="-609600">
              <a:buNone/>
            </a:pPr>
            <a:r>
              <a:rPr lang="en-US" altLang="en-US" dirty="0"/>
              <a:t>A “Solution” to an MDP is when the agent is taking the set of actions, in order, that optimize its behavior.</a:t>
            </a:r>
          </a:p>
          <a:p>
            <a:pPr marL="609600" indent="-609600">
              <a:buNone/>
            </a:pPr>
            <a:endParaRPr lang="en-US" altLang="en-US" dirty="0"/>
          </a:p>
          <a:p>
            <a:pPr marL="609600" indent="-609600">
              <a:buNone/>
            </a:pPr>
            <a:r>
              <a:rPr lang="en-US" altLang="en-US" dirty="0"/>
              <a:t>This “Solution” is called a </a:t>
            </a:r>
            <a:r>
              <a:rPr lang="en-US" altLang="en-US" b="1" u="sng" dirty="0"/>
              <a:t>policy</a:t>
            </a:r>
            <a:r>
              <a:rPr lang="en-US" altLang="en-US" dirty="0"/>
              <a:t> because it governs how the agent will act in all situations.</a:t>
            </a:r>
            <a:endParaRPr lang="en-US" altLang="en-US" b="1" u="sng" dirty="0"/>
          </a:p>
        </p:txBody>
      </p:sp>
    </p:spTree>
    <p:extLst>
      <p:ext uri="{BB962C8B-B14F-4D97-AF65-F5344CB8AC3E}">
        <p14:creationId xmlns:p14="http://schemas.microsoft.com/office/powerpoint/2010/main" val="49940421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CE46FAB3-7D15-4223-9EE3-C20520F387A8}" type="slidenum">
              <a:rPr lang="en-US" altLang="en-US"/>
              <a:pPr/>
              <a:t>37</a:t>
            </a:fld>
            <a:endParaRPr lang="en-US" altLang="en-US"/>
          </a:p>
        </p:txBody>
      </p:sp>
      <p:sp>
        <p:nvSpPr>
          <p:cNvPr id="844802" name="Rectangle 2"/>
          <p:cNvSpPr>
            <a:spLocks noGrp="1" noChangeArrowheads="1"/>
          </p:cNvSpPr>
          <p:nvPr>
            <p:ph type="title"/>
          </p:nvPr>
        </p:nvSpPr>
        <p:spPr/>
        <p:txBody>
          <a:bodyPr/>
          <a:lstStyle/>
          <a:p>
            <a:r>
              <a:rPr lang="en-US" altLang="en-US" dirty="0"/>
              <a:t>Solutions to MDPs</a:t>
            </a:r>
          </a:p>
        </p:txBody>
      </p:sp>
      <p:sp>
        <p:nvSpPr>
          <p:cNvPr id="844803" name="Rectangle 3"/>
          <p:cNvSpPr>
            <a:spLocks noGrp="1" noChangeArrowheads="1"/>
          </p:cNvSpPr>
          <p:nvPr>
            <p:ph type="body" idx="1"/>
          </p:nvPr>
        </p:nvSpPr>
        <p:spPr>
          <a:xfrm>
            <a:off x="913795" y="1732449"/>
            <a:ext cx="5842605" cy="4058751"/>
          </a:xfrm>
        </p:spPr>
        <p:txBody>
          <a:bodyPr/>
          <a:lstStyle/>
          <a:p>
            <a:pPr marL="609600" indent="-609600">
              <a:buNone/>
            </a:pPr>
            <a:r>
              <a:rPr lang="en-US" altLang="en-US" dirty="0"/>
              <a:t>A </a:t>
            </a:r>
            <a:r>
              <a:rPr lang="en-US" altLang="en-US" b="1" u="sng" dirty="0"/>
              <a:t>policy π</a:t>
            </a:r>
            <a:r>
              <a:rPr lang="en-US" altLang="en-US" dirty="0"/>
              <a:t> is a mapping from S to A:</a:t>
            </a:r>
          </a:p>
          <a:p>
            <a:pPr marL="609600" indent="-609600">
              <a:buNone/>
            </a:pPr>
            <a:endParaRPr lang="en-US" altLang="en-US" b="1" u="sng" dirty="0"/>
          </a:p>
          <a:p>
            <a:pPr marL="609600" indent="-609600">
              <a:buNone/>
            </a:pPr>
            <a:r>
              <a:rPr lang="en-US" altLang="en-US" dirty="0" err="1"/>
              <a:t>I.e</a:t>
            </a:r>
            <a:r>
              <a:rPr lang="en-US" altLang="en-US" dirty="0"/>
              <a:t>, for each state, there is one action the agent always takes when in that state.</a:t>
            </a:r>
          </a:p>
          <a:p>
            <a:pPr marL="609600" indent="-609600">
              <a:buNone/>
            </a:pPr>
            <a:endParaRPr lang="en-US" altLang="en-US" dirty="0"/>
          </a:p>
          <a:p>
            <a:pPr marL="609600" indent="-609600">
              <a:buNone/>
            </a:pPr>
            <a:r>
              <a:rPr lang="en-US" altLang="en-US" dirty="0"/>
              <a:t>So, to follow a policy, the agent simply:</a:t>
            </a:r>
          </a:p>
          <a:p>
            <a:pPr marL="609600" indent="-609600">
              <a:buNone/>
            </a:pPr>
            <a:r>
              <a:rPr lang="en-US" altLang="en-US" dirty="0"/>
              <a:t>	1. Determine current state </a:t>
            </a:r>
            <a:r>
              <a:rPr lang="en-US" altLang="en-US" b="1" u="sng" dirty="0"/>
              <a:t>s</a:t>
            </a:r>
          </a:p>
          <a:p>
            <a:pPr marL="609600" indent="-609600">
              <a:buNone/>
            </a:pPr>
            <a:r>
              <a:rPr lang="en-US" altLang="en-US" dirty="0"/>
              <a:t>	2. Execute action </a:t>
            </a:r>
            <a:r>
              <a:rPr lang="en-US" altLang="en-US" b="1" u="sng" dirty="0"/>
              <a:t>π(s)</a:t>
            </a:r>
          </a:p>
          <a:p>
            <a:pPr marL="609600" indent="-609600">
              <a:buNone/>
            </a:pPr>
            <a:r>
              <a:rPr lang="en-US" altLang="en-US" dirty="0"/>
              <a:t>	3. Go to step 1</a:t>
            </a:r>
          </a:p>
        </p:txBody>
      </p:sp>
    </p:spTree>
    <p:extLst>
      <p:ext uri="{BB962C8B-B14F-4D97-AF65-F5344CB8AC3E}">
        <p14:creationId xmlns:p14="http://schemas.microsoft.com/office/powerpoint/2010/main" val="364515715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CE46FAB3-7D15-4223-9EE3-C20520F387A8}" type="slidenum">
              <a:rPr lang="en-US" altLang="en-US"/>
              <a:pPr/>
              <a:t>38</a:t>
            </a:fld>
            <a:endParaRPr lang="en-US" altLang="en-US"/>
          </a:p>
        </p:txBody>
      </p:sp>
      <p:sp>
        <p:nvSpPr>
          <p:cNvPr id="844802" name="Rectangle 2"/>
          <p:cNvSpPr>
            <a:spLocks noGrp="1" noChangeArrowheads="1"/>
          </p:cNvSpPr>
          <p:nvPr>
            <p:ph type="title"/>
          </p:nvPr>
        </p:nvSpPr>
        <p:spPr/>
        <p:txBody>
          <a:bodyPr/>
          <a:lstStyle/>
          <a:p>
            <a:r>
              <a:rPr lang="en-US" altLang="en-US" dirty="0"/>
              <a:t>Solutions to MDPs</a:t>
            </a:r>
          </a:p>
        </p:txBody>
      </p:sp>
      <p:sp>
        <p:nvSpPr>
          <p:cNvPr id="844803" name="Rectangle 3"/>
          <p:cNvSpPr>
            <a:spLocks noGrp="1" noChangeArrowheads="1"/>
          </p:cNvSpPr>
          <p:nvPr>
            <p:ph type="body" idx="1"/>
          </p:nvPr>
        </p:nvSpPr>
        <p:spPr>
          <a:xfrm>
            <a:off x="913795" y="1732449"/>
            <a:ext cx="5842605" cy="4058751"/>
          </a:xfrm>
        </p:spPr>
        <p:txBody>
          <a:bodyPr>
            <a:normAutofit lnSpcReduction="10000"/>
          </a:bodyPr>
          <a:lstStyle/>
          <a:p>
            <a:pPr marL="609600" indent="-609600">
              <a:buNone/>
            </a:pPr>
            <a:r>
              <a:rPr lang="en-US" altLang="en-US" dirty="0"/>
              <a:t>So, to follow a policy, the agent simply:</a:t>
            </a:r>
          </a:p>
          <a:p>
            <a:pPr marL="609600" indent="-609600">
              <a:buNone/>
            </a:pPr>
            <a:r>
              <a:rPr lang="en-US" altLang="en-US" dirty="0"/>
              <a:t>	1. Determine current state </a:t>
            </a:r>
            <a:r>
              <a:rPr lang="en-US" altLang="en-US" b="1" u="sng" dirty="0"/>
              <a:t>s</a:t>
            </a:r>
          </a:p>
          <a:p>
            <a:pPr marL="609600" indent="-609600">
              <a:buNone/>
            </a:pPr>
            <a:r>
              <a:rPr lang="en-US" altLang="en-US" dirty="0"/>
              <a:t>	2. Execute action </a:t>
            </a:r>
            <a:r>
              <a:rPr lang="en-US" altLang="en-US" b="1" u="sng" dirty="0"/>
              <a:t>π(s)</a:t>
            </a:r>
          </a:p>
          <a:p>
            <a:pPr marL="609600" indent="-609600">
              <a:buNone/>
            </a:pPr>
            <a:r>
              <a:rPr lang="en-US" altLang="en-US" dirty="0"/>
              <a:t>	3. Go to step 1</a:t>
            </a:r>
          </a:p>
          <a:p>
            <a:pPr marL="609600" indent="-609600">
              <a:buNone/>
            </a:pPr>
            <a:endParaRPr lang="en-US" altLang="en-US" dirty="0"/>
          </a:p>
          <a:p>
            <a:pPr marL="609600" indent="-609600">
              <a:buNone/>
            </a:pPr>
            <a:r>
              <a:rPr lang="en-US" altLang="en-US" dirty="0"/>
              <a:t>This assumes </a:t>
            </a:r>
            <a:r>
              <a:rPr lang="en-US" altLang="en-US" b="1" u="sng" dirty="0"/>
              <a:t>Full Observability</a:t>
            </a:r>
            <a:r>
              <a:rPr lang="en-US" altLang="en-US" dirty="0"/>
              <a:t>, meaning the current state and new state are always fully known to the system (though we may not know, when performing action p</a:t>
            </a:r>
            <a:r>
              <a:rPr lang="en-US" altLang="en-US" baseline="-25000" dirty="0"/>
              <a:t>i</a:t>
            </a:r>
            <a:r>
              <a:rPr lang="en-US" altLang="en-US" dirty="0"/>
              <a:t>(s) what state we will end up in, we do know that state once we are in it).</a:t>
            </a:r>
          </a:p>
        </p:txBody>
      </p:sp>
    </p:spTree>
    <p:extLst>
      <p:ext uri="{BB962C8B-B14F-4D97-AF65-F5344CB8AC3E}">
        <p14:creationId xmlns:p14="http://schemas.microsoft.com/office/powerpoint/2010/main" val="247899183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Evaluating an Optimal Policy</a:t>
            </a:r>
            <a:br>
              <a:rPr lang="en-US" dirty="0"/>
            </a:br>
            <a:r>
              <a:rPr lang="en-US" dirty="0"/>
              <a:t>Value Iteration</a:t>
            </a:r>
          </a:p>
        </p:txBody>
      </p:sp>
      <p:sp>
        <p:nvSpPr>
          <p:cNvPr id="5" name="Text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1073315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altLang="en-US" dirty="0"/>
              <a:t>What is a Markov Chain?</a:t>
            </a:r>
          </a:p>
        </p:txBody>
      </p:sp>
      <p:sp>
        <p:nvSpPr>
          <p:cNvPr id="16387" name="Rectangle 3"/>
          <p:cNvSpPr>
            <a:spLocks noGrp="1" noChangeArrowheads="1"/>
          </p:cNvSpPr>
          <p:nvPr>
            <p:ph type="body" idx="1"/>
          </p:nvPr>
        </p:nvSpPr>
        <p:spPr>
          <a:xfrm>
            <a:off x="1549411" y="1981200"/>
            <a:ext cx="9297005" cy="1631795"/>
          </a:xfrm>
        </p:spPr>
        <p:txBody>
          <a:bodyPr/>
          <a:lstStyle/>
          <a:p>
            <a:pPr marL="812800" indent="-812800">
              <a:buNone/>
            </a:pPr>
            <a:r>
              <a:rPr lang="en-US" dirty="0">
                <a:effectLst/>
              </a:rPr>
              <a:t>A </a:t>
            </a:r>
            <a:r>
              <a:rPr lang="en-US" b="1" dirty="0">
                <a:effectLst/>
              </a:rPr>
              <a:t>Markov chain</a:t>
            </a:r>
            <a:r>
              <a:rPr lang="en-US" dirty="0">
                <a:effectLst/>
              </a:rPr>
              <a:t> is a special sort of belief network used to represent sequences of values, such as the sequence of states in a dynamic system or the sequence of words in a sentence.</a:t>
            </a:r>
            <a:endParaRPr lang="en-US" altLang="en-US" dirty="0"/>
          </a:p>
        </p:txBody>
      </p:sp>
      <p:pic>
        <p:nvPicPr>
          <p:cNvPr id="2050" name="Picture 2" descr="figures/ch06/markovchai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32589" y="4014145"/>
            <a:ext cx="6199889" cy="7660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729078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CE46FAB3-7D15-4223-9EE3-C20520F387A8}" type="slidenum">
              <a:rPr lang="en-US" altLang="en-US"/>
              <a:pPr/>
              <a:t>40</a:t>
            </a:fld>
            <a:endParaRPr lang="en-US" altLang="en-US"/>
          </a:p>
        </p:txBody>
      </p:sp>
      <p:sp>
        <p:nvSpPr>
          <p:cNvPr id="844802" name="Rectangle 2"/>
          <p:cNvSpPr>
            <a:spLocks noGrp="1" noChangeArrowheads="1"/>
          </p:cNvSpPr>
          <p:nvPr>
            <p:ph type="title"/>
          </p:nvPr>
        </p:nvSpPr>
        <p:spPr/>
        <p:txBody>
          <a:bodyPr/>
          <a:lstStyle/>
          <a:p>
            <a:r>
              <a:rPr lang="en-US" altLang="en-US" dirty="0"/>
              <a:t>Reminder: Markov Decision Processes</a:t>
            </a:r>
          </a:p>
        </p:txBody>
      </p:sp>
      <p:sp>
        <p:nvSpPr>
          <p:cNvPr id="844803" name="Rectangle 3"/>
          <p:cNvSpPr>
            <a:spLocks noGrp="1" noChangeArrowheads="1"/>
          </p:cNvSpPr>
          <p:nvPr>
            <p:ph type="body" idx="1"/>
          </p:nvPr>
        </p:nvSpPr>
        <p:spPr>
          <a:xfrm>
            <a:off x="913795" y="1732449"/>
            <a:ext cx="7095672" cy="4058751"/>
          </a:xfrm>
        </p:spPr>
        <p:txBody>
          <a:bodyPr/>
          <a:lstStyle/>
          <a:p>
            <a:pPr marL="609600" indent="-609600">
              <a:buNone/>
            </a:pPr>
            <a:r>
              <a:rPr lang="en-US" altLang="en-US" dirty="0"/>
              <a:t>A </a:t>
            </a:r>
            <a:r>
              <a:rPr lang="en-US" altLang="en-US" b="1" u="sng" dirty="0"/>
              <a:t>Markov Decision Process (MDP)</a:t>
            </a:r>
            <a:r>
              <a:rPr lang="en-US" altLang="en-US" dirty="0"/>
              <a:t> is a model that contains:</a:t>
            </a:r>
          </a:p>
          <a:p>
            <a:pPr marL="609600" indent="-609600">
              <a:buNone/>
            </a:pPr>
            <a:endParaRPr lang="en-US" altLang="en-US" dirty="0"/>
          </a:p>
          <a:p>
            <a:pPr marL="609600" indent="-609600">
              <a:buFontTx/>
              <a:buChar char="-"/>
            </a:pPr>
            <a:r>
              <a:rPr lang="en-US" altLang="en-US" dirty="0"/>
              <a:t>A set of possible world states </a:t>
            </a:r>
            <a:r>
              <a:rPr lang="en-US" altLang="en-US" b="1" i="1" dirty="0"/>
              <a:t>S</a:t>
            </a:r>
          </a:p>
          <a:p>
            <a:pPr marL="609600" indent="-609600">
              <a:buFontTx/>
              <a:buChar char="-"/>
            </a:pPr>
            <a:r>
              <a:rPr lang="en-US" altLang="en-US" dirty="0"/>
              <a:t>A set of possible actions </a:t>
            </a:r>
            <a:r>
              <a:rPr lang="en-US" altLang="en-US" b="1" i="1" dirty="0"/>
              <a:t>A</a:t>
            </a:r>
          </a:p>
          <a:p>
            <a:pPr marL="609600" indent="-609600">
              <a:buFontTx/>
              <a:buChar char="-"/>
            </a:pPr>
            <a:r>
              <a:rPr lang="en-US" altLang="en-US" dirty="0"/>
              <a:t>A real valued reward function </a:t>
            </a:r>
            <a:r>
              <a:rPr lang="en-US" altLang="en-US" b="1" i="1" dirty="0"/>
              <a:t>R(</a:t>
            </a:r>
            <a:r>
              <a:rPr lang="en-US" altLang="en-US" b="1" i="1" dirty="0" err="1"/>
              <a:t>s,a</a:t>
            </a:r>
            <a:r>
              <a:rPr lang="en-US" altLang="en-US" b="1" i="1" dirty="0"/>
              <a:t>)</a:t>
            </a:r>
          </a:p>
          <a:p>
            <a:pPr marL="609600" indent="-609600">
              <a:buFontTx/>
              <a:buChar char="-"/>
            </a:pPr>
            <a:r>
              <a:rPr lang="en-US" altLang="en-US" dirty="0"/>
              <a:t>A description </a:t>
            </a:r>
            <a:r>
              <a:rPr lang="en-US" altLang="en-US" b="1" i="1" dirty="0"/>
              <a:t>T</a:t>
            </a:r>
            <a:r>
              <a:rPr lang="en-US" altLang="en-US" dirty="0"/>
              <a:t> of each action’s effects in each state</a:t>
            </a:r>
          </a:p>
          <a:p>
            <a:pPr marL="609600" indent="-609600">
              <a:buFontTx/>
              <a:buChar char="-"/>
            </a:pPr>
            <a:endParaRPr lang="en-US" altLang="en-US" dirty="0"/>
          </a:p>
          <a:p>
            <a:pPr marL="0" indent="0">
              <a:buNone/>
            </a:pPr>
            <a:r>
              <a:rPr lang="en-US" altLang="en-US" b="1" i="1" u="sng" dirty="0"/>
              <a:t>Let’s calculate the optimal policy pi for this MDP!</a:t>
            </a:r>
          </a:p>
        </p:txBody>
      </p:sp>
    </p:spTree>
    <p:extLst>
      <p:ext uri="{BB962C8B-B14F-4D97-AF65-F5344CB8AC3E}">
        <p14:creationId xmlns:p14="http://schemas.microsoft.com/office/powerpoint/2010/main" val="151617024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CE46FAB3-7D15-4223-9EE3-C20520F387A8}" type="slidenum">
              <a:rPr lang="en-US" altLang="en-US"/>
              <a:pPr/>
              <a:t>41</a:t>
            </a:fld>
            <a:endParaRPr lang="en-US" altLang="en-US"/>
          </a:p>
        </p:txBody>
      </p:sp>
      <p:sp>
        <p:nvSpPr>
          <p:cNvPr id="844802" name="Rectangle 2"/>
          <p:cNvSpPr>
            <a:spLocks noGrp="1" noChangeArrowheads="1"/>
          </p:cNvSpPr>
          <p:nvPr>
            <p:ph type="title"/>
          </p:nvPr>
        </p:nvSpPr>
        <p:spPr/>
        <p:txBody>
          <a:bodyPr/>
          <a:lstStyle/>
          <a:p>
            <a:r>
              <a:rPr lang="en-US" altLang="en-US" dirty="0"/>
              <a:t>Evaluating a Policy</a:t>
            </a:r>
          </a:p>
        </p:txBody>
      </p:sp>
      <p:sp>
        <p:nvSpPr>
          <p:cNvPr id="844803" name="Rectangle 3"/>
          <p:cNvSpPr>
            <a:spLocks noGrp="1" noChangeArrowheads="1"/>
          </p:cNvSpPr>
          <p:nvPr>
            <p:ph type="body" idx="1"/>
          </p:nvPr>
        </p:nvSpPr>
        <p:spPr>
          <a:xfrm>
            <a:off x="913794" y="1732449"/>
            <a:ext cx="10821005" cy="4058751"/>
          </a:xfrm>
        </p:spPr>
        <p:txBody>
          <a:bodyPr/>
          <a:lstStyle/>
          <a:p>
            <a:pPr marL="609600" indent="-609600">
              <a:buNone/>
            </a:pPr>
            <a:r>
              <a:rPr lang="en-US" altLang="en-US" dirty="0"/>
              <a:t>How do we determine how good a policy </a:t>
            </a:r>
            <a:r>
              <a:rPr lang="en-US" altLang="en-US" b="1" u="sng" dirty="0"/>
              <a:t>π</a:t>
            </a:r>
            <a:r>
              <a:rPr lang="en-US" altLang="en-US" dirty="0"/>
              <a:t> is?</a:t>
            </a:r>
          </a:p>
          <a:p>
            <a:pPr marL="609600" indent="-609600">
              <a:buNone/>
            </a:pPr>
            <a:endParaRPr lang="en-US" altLang="en-US" dirty="0"/>
          </a:p>
          <a:p>
            <a:pPr marL="609600" indent="-609600">
              <a:buNone/>
            </a:pPr>
            <a:r>
              <a:rPr lang="en-US" altLang="en-US" dirty="0"/>
              <a:t>For deterministic models, we could just sum the rewards (from </a:t>
            </a:r>
            <a:r>
              <a:rPr lang="en-US" altLang="en-US" b="1" i="1" dirty="0"/>
              <a:t>r(</a:t>
            </a:r>
            <a:r>
              <a:rPr lang="en-US" altLang="en-US" b="1" i="1" dirty="0" err="1"/>
              <a:t>s,a</a:t>
            </a:r>
            <a:r>
              <a:rPr lang="en-US" altLang="en-US" b="1" i="1" dirty="0"/>
              <a:t>)</a:t>
            </a:r>
            <a:r>
              <a:rPr lang="en-US" altLang="en-US" dirty="0"/>
              <a:t>) as the agent takes actions, but results might be infinite.</a:t>
            </a:r>
          </a:p>
          <a:p>
            <a:pPr marL="609600" indent="-609600">
              <a:buNone/>
            </a:pPr>
            <a:endParaRPr lang="en-US" altLang="en-US" dirty="0"/>
          </a:p>
          <a:p>
            <a:pPr marL="609600" indent="-609600">
              <a:buNone/>
            </a:pPr>
            <a:r>
              <a:rPr lang="en-US" altLang="en-US" dirty="0"/>
              <a:t>For stochastic actions, instead we use </a:t>
            </a:r>
            <a:r>
              <a:rPr lang="en-US" altLang="en-US" b="1" u="sng" dirty="0"/>
              <a:t>expected total reward</a:t>
            </a:r>
            <a:r>
              <a:rPr lang="en-US" altLang="en-US" dirty="0"/>
              <a:t>, but this again typically yields infinite value.</a:t>
            </a:r>
          </a:p>
          <a:p>
            <a:pPr marL="609600" indent="-609600">
              <a:buNone/>
            </a:pPr>
            <a:endParaRPr lang="en-US" altLang="en-US" dirty="0"/>
          </a:p>
          <a:p>
            <a:pPr marL="609600" indent="-609600">
              <a:buNone/>
            </a:pPr>
            <a:r>
              <a:rPr lang="en-US" altLang="en-US" dirty="0"/>
              <a:t>So, how do we compare policies of infinite value?</a:t>
            </a:r>
          </a:p>
        </p:txBody>
      </p:sp>
    </p:spTree>
    <p:extLst>
      <p:ext uri="{BB962C8B-B14F-4D97-AF65-F5344CB8AC3E}">
        <p14:creationId xmlns:p14="http://schemas.microsoft.com/office/powerpoint/2010/main" val="235317366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CE46FAB3-7D15-4223-9EE3-C20520F387A8}" type="slidenum">
              <a:rPr lang="en-US" altLang="en-US"/>
              <a:pPr/>
              <a:t>42</a:t>
            </a:fld>
            <a:endParaRPr lang="en-US" altLang="en-US"/>
          </a:p>
        </p:txBody>
      </p:sp>
      <p:sp>
        <p:nvSpPr>
          <p:cNvPr id="844802" name="Rectangle 2"/>
          <p:cNvSpPr>
            <a:spLocks noGrp="1" noChangeArrowheads="1"/>
          </p:cNvSpPr>
          <p:nvPr>
            <p:ph type="title"/>
          </p:nvPr>
        </p:nvSpPr>
        <p:spPr/>
        <p:txBody>
          <a:bodyPr/>
          <a:lstStyle/>
          <a:p>
            <a:r>
              <a:rPr lang="en-US" altLang="en-US" dirty="0"/>
              <a:t>MDPs: Objective Functions</a:t>
            </a:r>
          </a:p>
        </p:txBody>
      </p:sp>
      <p:sp>
        <p:nvSpPr>
          <p:cNvPr id="844803" name="Rectangle 3"/>
          <p:cNvSpPr>
            <a:spLocks noGrp="1" noChangeArrowheads="1"/>
          </p:cNvSpPr>
          <p:nvPr>
            <p:ph type="body" idx="1"/>
          </p:nvPr>
        </p:nvSpPr>
        <p:spPr>
          <a:xfrm>
            <a:off x="913795" y="1732449"/>
            <a:ext cx="10353762" cy="4363551"/>
          </a:xfrm>
        </p:spPr>
        <p:txBody>
          <a:bodyPr>
            <a:normAutofit lnSpcReduction="10000"/>
          </a:bodyPr>
          <a:lstStyle/>
          <a:p>
            <a:pPr marL="609600" indent="-609600">
              <a:buNone/>
            </a:pPr>
            <a:r>
              <a:rPr lang="en-US" altLang="en-US" dirty="0"/>
              <a:t>Define an </a:t>
            </a:r>
            <a:r>
              <a:rPr lang="en-US" altLang="en-US" b="1" u="sng" dirty="0"/>
              <a:t>Objective Function</a:t>
            </a:r>
          </a:p>
          <a:p>
            <a:pPr marL="609600" indent="-609600">
              <a:buNone/>
            </a:pPr>
            <a:endParaRPr lang="en-US" altLang="en-US" dirty="0"/>
          </a:p>
          <a:p>
            <a:pPr marL="609600" indent="-609600">
              <a:buNone/>
            </a:pPr>
            <a:r>
              <a:rPr lang="en-US" altLang="en-US" dirty="0"/>
              <a:t>Maps infinite sequences of rewards to single real numbers</a:t>
            </a:r>
          </a:p>
          <a:p>
            <a:pPr marL="609600" indent="-609600">
              <a:buNone/>
            </a:pPr>
            <a:endParaRPr lang="en-US" altLang="en-US" dirty="0"/>
          </a:p>
          <a:p>
            <a:pPr marL="609600" indent="-609600">
              <a:buNone/>
            </a:pPr>
            <a:r>
              <a:rPr lang="en-US" altLang="en-US" dirty="0"/>
              <a:t>Options:</a:t>
            </a:r>
          </a:p>
          <a:p>
            <a:pPr marL="609600" indent="-609600">
              <a:buNone/>
            </a:pPr>
            <a:r>
              <a:rPr lang="en-US" altLang="en-US" dirty="0"/>
              <a:t>	1. Set a finite horizon and total reward</a:t>
            </a:r>
          </a:p>
          <a:p>
            <a:pPr marL="609600" indent="-609600">
              <a:buNone/>
            </a:pPr>
            <a:r>
              <a:rPr lang="en-US" altLang="en-US" dirty="0"/>
              <a:t>	2. Discounting to prefer earlier rewards</a:t>
            </a:r>
          </a:p>
          <a:p>
            <a:pPr marL="609600" indent="-609600">
              <a:buNone/>
            </a:pPr>
            <a:r>
              <a:rPr lang="en-US" altLang="en-US" dirty="0"/>
              <a:t>	3. Average reward rate in the limit</a:t>
            </a:r>
          </a:p>
          <a:p>
            <a:pPr marL="609600" indent="-609600">
              <a:buNone/>
            </a:pPr>
            <a:endParaRPr lang="en-US" altLang="en-US" dirty="0"/>
          </a:p>
          <a:p>
            <a:pPr marL="609600" indent="-609600">
              <a:buNone/>
            </a:pPr>
            <a:r>
              <a:rPr lang="en-US" altLang="en-US" dirty="0"/>
              <a:t>#2 is most common</a:t>
            </a:r>
          </a:p>
        </p:txBody>
      </p:sp>
    </p:spTree>
    <p:extLst>
      <p:ext uri="{BB962C8B-B14F-4D97-AF65-F5344CB8AC3E}">
        <p14:creationId xmlns:p14="http://schemas.microsoft.com/office/powerpoint/2010/main" val="131758064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CE46FAB3-7D15-4223-9EE3-C20520F387A8}" type="slidenum">
              <a:rPr lang="en-US" altLang="en-US"/>
              <a:pPr/>
              <a:t>43</a:t>
            </a:fld>
            <a:endParaRPr lang="en-US" altLang="en-US"/>
          </a:p>
        </p:txBody>
      </p:sp>
      <p:sp>
        <p:nvSpPr>
          <p:cNvPr id="844802" name="Rectangle 2"/>
          <p:cNvSpPr>
            <a:spLocks noGrp="1" noChangeArrowheads="1"/>
          </p:cNvSpPr>
          <p:nvPr>
            <p:ph type="title"/>
          </p:nvPr>
        </p:nvSpPr>
        <p:spPr/>
        <p:txBody>
          <a:bodyPr/>
          <a:lstStyle/>
          <a:p>
            <a:r>
              <a:rPr lang="en-US" altLang="en-US" dirty="0"/>
              <a:t>MDPs: Discounting Objective Functions</a:t>
            </a:r>
          </a:p>
        </p:txBody>
      </p:sp>
      <p:sp>
        <p:nvSpPr>
          <p:cNvPr id="844803" name="Rectangle 3"/>
          <p:cNvSpPr>
            <a:spLocks noGrp="1" noChangeArrowheads="1"/>
          </p:cNvSpPr>
          <p:nvPr>
            <p:ph type="body" idx="1"/>
          </p:nvPr>
        </p:nvSpPr>
        <p:spPr>
          <a:xfrm>
            <a:off x="913795" y="1732449"/>
            <a:ext cx="10736338" cy="4363551"/>
          </a:xfrm>
        </p:spPr>
        <p:txBody>
          <a:bodyPr>
            <a:normAutofit lnSpcReduction="10000"/>
          </a:bodyPr>
          <a:lstStyle/>
          <a:p>
            <a:pPr marL="609600" indent="-609600">
              <a:buNone/>
            </a:pPr>
            <a:r>
              <a:rPr lang="en-US" altLang="en-US" dirty="0"/>
              <a:t>A reward </a:t>
            </a:r>
            <a:r>
              <a:rPr lang="en-US" altLang="en-US" b="1" i="1" dirty="0"/>
              <a:t>n</a:t>
            </a:r>
            <a:r>
              <a:rPr lang="en-US" altLang="en-US" dirty="0"/>
              <a:t> steps away is discounted by </a:t>
            </a:r>
            <a:r>
              <a:rPr lang="en-US" dirty="0" err="1">
                <a:effectLst/>
              </a:rPr>
              <a:t>γ</a:t>
            </a:r>
            <a:r>
              <a:rPr lang="en-US" baseline="30000" dirty="0" err="1">
                <a:effectLst/>
              </a:rPr>
              <a:t>n</a:t>
            </a:r>
            <a:endParaRPr lang="en-US" baseline="30000" dirty="0">
              <a:effectLst/>
            </a:endParaRPr>
          </a:p>
          <a:p>
            <a:pPr marL="609600" indent="-609600">
              <a:buNone/>
            </a:pPr>
            <a:endParaRPr lang="en-US" dirty="0">
              <a:effectLst/>
            </a:endParaRPr>
          </a:p>
          <a:p>
            <a:pPr marL="609600" indent="-609600">
              <a:buNone/>
            </a:pPr>
            <a:r>
              <a:rPr lang="el-GR" dirty="0">
                <a:effectLst/>
              </a:rPr>
              <a:t>γ</a:t>
            </a:r>
            <a:r>
              <a:rPr lang="en-US" dirty="0">
                <a:effectLst/>
              </a:rPr>
              <a:t> is the discount rate (0 &lt; γ &lt; 1)</a:t>
            </a:r>
          </a:p>
          <a:p>
            <a:pPr marL="609600" indent="-609600">
              <a:buNone/>
            </a:pPr>
            <a:r>
              <a:rPr lang="en-US" dirty="0">
                <a:effectLst/>
              </a:rPr>
              <a:t>	Models mortality: agent may die at any moment</a:t>
            </a:r>
          </a:p>
          <a:p>
            <a:pPr marL="609600" indent="-609600">
              <a:buNone/>
            </a:pPr>
            <a:r>
              <a:rPr lang="en-US" dirty="0">
                <a:effectLst/>
              </a:rPr>
              <a:t>	models preference for short solutions</a:t>
            </a:r>
          </a:p>
          <a:p>
            <a:pPr marL="609600" indent="-609600">
              <a:buNone/>
            </a:pPr>
            <a:r>
              <a:rPr lang="en-US" dirty="0">
                <a:effectLst/>
              </a:rPr>
              <a:t>	smoothed out version of limited horizon look ahead</a:t>
            </a:r>
          </a:p>
          <a:p>
            <a:pPr marL="609600" indent="-609600">
              <a:buNone/>
            </a:pPr>
            <a:endParaRPr lang="en-US" dirty="0">
              <a:effectLst/>
            </a:endParaRPr>
          </a:p>
          <a:p>
            <a:pPr marL="609600" indent="-609600">
              <a:buNone/>
            </a:pPr>
            <a:r>
              <a:rPr lang="en-US" dirty="0">
                <a:effectLst/>
              </a:rPr>
              <a:t>We use a </a:t>
            </a:r>
            <a:r>
              <a:rPr lang="en-US" b="1" u="sng" dirty="0">
                <a:effectLst/>
              </a:rPr>
              <a:t>cumulative discounted reward</a:t>
            </a:r>
            <a:r>
              <a:rPr lang="en-US" dirty="0">
                <a:effectLst/>
              </a:rPr>
              <a:t> as objective:</a:t>
            </a:r>
          </a:p>
          <a:p>
            <a:pPr marL="609600" indent="-609600">
              <a:buNone/>
            </a:pPr>
            <a:endParaRPr lang="en-US" dirty="0">
              <a:effectLst/>
            </a:endParaRPr>
          </a:p>
          <a:p>
            <a:pPr marL="609600" indent="-609600">
              <a:buNone/>
            </a:pPr>
            <a:r>
              <a:rPr lang="en-US" dirty="0">
                <a:effectLst/>
              </a:rPr>
              <a:t>V(s) = r1 + γ*r2 + γ</a:t>
            </a:r>
            <a:r>
              <a:rPr lang="en-US" baseline="30000" dirty="0">
                <a:effectLst/>
              </a:rPr>
              <a:t>2</a:t>
            </a:r>
            <a:r>
              <a:rPr lang="en-US" dirty="0">
                <a:effectLst/>
              </a:rPr>
              <a:t>*r3 + … = ??</a:t>
            </a:r>
          </a:p>
        </p:txBody>
      </p:sp>
    </p:spTree>
    <p:extLst>
      <p:ext uri="{BB962C8B-B14F-4D97-AF65-F5344CB8AC3E}">
        <p14:creationId xmlns:p14="http://schemas.microsoft.com/office/powerpoint/2010/main" val="280923769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CE46FAB3-7D15-4223-9EE3-C20520F387A8}" type="slidenum">
              <a:rPr lang="en-US" altLang="en-US"/>
              <a:pPr/>
              <a:t>44</a:t>
            </a:fld>
            <a:endParaRPr lang="en-US" altLang="en-US"/>
          </a:p>
        </p:txBody>
      </p:sp>
      <p:sp>
        <p:nvSpPr>
          <p:cNvPr id="844802" name="Rectangle 2"/>
          <p:cNvSpPr>
            <a:spLocks noGrp="1" noChangeArrowheads="1"/>
          </p:cNvSpPr>
          <p:nvPr>
            <p:ph type="title"/>
          </p:nvPr>
        </p:nvSpPr>
        <p:spPr/>
        <p:txBody>
          <a:bodyPr/>
          <a:lstStyle/>
          <a:p>
            <a:r>
              <a:rPr lang="en-US" altLang="en-US" dirty="0"/>
              <a:t>MDPs: Discounting Objective Functions</a:t>
            </a:r>
          </a:p>
        </p:txBody>
      </p:sp>
      <mc:AlternateContent xmlns:mc="http://schemas.openxmlformats.org/markup-compatibility/2006" xmlns:a14="http://schemas.microsoft.com/office/drawing/2010/main">
        <mc:Choice Requires="a14">
          <p:sp>
            <p:nvSpPr>
              <p:cNvPr id="844803" name="Rectangle 3"/>
              <p:cNvSpPr>
                <a:spLocks noGrp="1" noChangeArrowheads="1"/>
              </p:cNvSpPr>
              <p:nvPr>
                <p:ph type="body" idx="1"/>
              </p:nvPr>
            </p:nvSpPr>
            <p:spPr>
              <a:xfrm>
                <a:off x="913795" y="1732449"/>
                <a:ext cx="10736338" cy="4363551"/>
              </a:xfrm>
            </p:spPr>
            <p:txBody>
              <a:bodyPr>
                <a:normAutofit/>
              </a:bodyPr>
              <a:lstStyle/>
              <a:p>
                <a:pPr marL="609600" indent="-609600">
                  <a:buNone/>
                </a:pPr>
                <a:r>
                  <a:rPr lang="en-US" sz="2400" dirty="0">
                    <a:effectLst/>
                  </a:rPr>
                  <a:t>V</a:t>
                </a:r>
                <a:r>
                  <a:rPr lang="en-US" altLang="en-US" sz="2400" baseline="-25000" dirty="0"/>
                  <a:t>π</a:t>
                </a:r>
                <a:r>
                  <a:rPr lang="en-US" sz="2400" dirty="0">
                    <a:effectLst/>
                  </a:rPr>
                  <a:t>(s) 	=	r1 + γ*r2 + γ</a:t>
                </a:r>
                <a:r>
                  <a:rPr lang="en-US" sz="2400" baseline="30000" dirty="0">
                    <a:effectLst/>
                  </a:rPr>
                  <a:t>2</a:t>
                </a:r>
                <a:r>
                  <a:rPr lang="en-US" sz="2400" dirty="0">
                    <a:effectLst/>
                  </a:rPr>
                  <a:t>*r3 + … 	=</a:t>
                </a:r>
              </a:p>
              <a:p>
                <a:pPr marL="609600" indent="-609600">
                  <a:buNone/>
                </a:pPr>
                <a:r>
                  <a:rPr lang="en-US" sz="2400" dirty="0">
                    <a:effectLst/>
                  </a:rPr>
                  <a:t>										= </a:t>
                </a:r>
                <a14:m>
                  <m:oMath xmlns:m="http://schemas.openxmlformats.org/officeDocument/2006/math">
                    <m:nary>
                      <m:naryPr>
                        <m:chr m:val="∑"/>
                        <m:ctrlPr>
                          <a:rPr lang="en-US" sz="2400" i="1" smtClean="0">
                            <a:effectLst/>
                            <a:latin typeface="Cambria Math" panose="02040503050406030204" pitchFamily="18" charset="0"/>
                          </a:rPr>
                        </m:ctrlPr>
                      </m:naryPr>
                      <m:sub>
                        <m:r>
                          <m:rPr>
                            <m:brk m:alnAt="23"/>
                          </m:rPr>
                          <a:rPr lang="en-US" sz="2400" b="0" i="1" smtClean="0">
                            <a:effectLst/>
                            <a:latin typeface="Cambria Math" panose="02040503050406030204" pitchFamily="18" charset="0"/>
                          </a:rPr>
                          <m:t>𝑖</m:t>
                        </m:r>
                        <m:r>
                          <a:rPr lang="en-US" sz="2400" b="0" i="1" smtClean="0">
                            <a:effectLst/>
                            <a:latin typeface="Cambria Math" panose="02040503050406030204" pitchFamily="18" charset="0"/>
                          </a:rPr>
                          <m:t>=1</m:t>
                        </m:r>
                      </m:sub>
                      <m:sup>
                        <m:r>
                          <a:rPr lang="en-US" sz="2400" i="1" smtClean="0">
                            <a:effectLst/>
                            <a:latin typeface="Cambria Math" panose="02040503050406030204" pitchFamily="18" charset="0"/>
                            <a:ea typeface="Cambria Math" panose="02040503050406030204" pitchFamily="18" charset="0"/>
                          </a:rPr>
                          <m:t>∞</m:t>
                        </m:r>
                      </m:sup>
                      <m:e>
                        <m:sSup>
                          <m:sSupPr>
                            <m:ctrlPr>
                              <a:rPr lang="en-US" sz="2400" i="1" smtClean="0">
                                <a:effectLst/>
                                <a:latin typeface="Cambria Math" panose="02040503050406030204" pitchFamily="18" charset="0"/>
                              </a:rPr>
                            </m:ctrlPr>
                          </m:sSupPr>
                          <m:e>
                            <m:r>
                              <m:rPr>
                                <m:nor/>
                              </m:rPr>
                              <a:rPr lang="en-US" sz="2400" dirty="0">
                                <a:effectLst/>
                              </a:rPr>
                              <m:t>γ</m:t>
                            </m:r>
                          </m:e>
                          <m:sup>
                            <m:r>
                              <a:rPr lang="en-US" sz="2400" b="0" i="1" smtClean="0">
                                <a:effectLst/>
                                <a:latin typeface="Cambria Math" panose="02040503050406030204" pitchFamily="18" charset="0"/>
                              </a:rPr>
                              <m:t>𝑖</m:t>
                            </m:r>
                            <m:r>
                              <a:rPr lang="en-US" sz="2400" b="0" i="1" smtClean="0">
                                <a:effectLst/>
                                <a:latin typeface="Cambria Math" panose="02040503050406030204" pitchFamily="18" charset="0"/>
                              </a:rPr>
                              <m:t>−1</m:t>
                            </m:r>
                          </m:sup>
                        </m:sSup>
                        <m:r>
                          <a:rPr lang="en-US" sz="2400" b="0" i="1" smtClean="0">
                            <a:effectLst/>
                            <a:latin typeface="Cambria Math" panose="02040503050406030204" pitchFamily="18" charset="0"/>
                          </a:rPr>
                          <m:t>∗</m:t>
                        </m:r>
                        <m:r>
                          <a:rPr lang="en-US" sz="2400" b="0" i="1" smtClean="0">
                            <a:effectLst/>
                            <a:latin typeface="Cambria Math" panose="02040503050406030204" pitchFamily="18" charset="0"/>
                          </a:rPr>
                          <m:t>𝑟𝑖</m:t>
                        </m:r>
                      </m:e>
                    </m:nary>
                  </m:oMath>
                </a14:m>
                <a:endParaRPr lang="en-US" sz="2400" dirty="0">
                  <a:effectLst/>
                </a:endParaRPr>
              </a:p>
              <a:p>
                <a:pPr marL="609600" indent="-609600">
                  <a:buNone/>
                </a:pPr>
                <a:r>
                  <a:rPr lang="en-US" sz="2400" dirty="0">
                    <a:effectLst/>
                  </a:rPr>
                  <a:t>										≤ </a:t>
                </a:r>
                <a14:m>
                  <m:oMath xmlns:m="http://schemas.openxmlformats.org/officeDocument/2006/math">
                    <m:f>
                      <m:fPr>
                        <m:ctrlPr>
                          <a:rPr lang="en-US" sz="2400" i="1" smtClean="0">
                            <a:effectLst/>
                            <a:latin typeface="Cambria Math" panose="02040503050406030204" pitchFamily="18" charset="0"/>
                          </a:rPr>
                        </m:ctrlPr>
                      </m:fPr>
                      <m:num>
                        <m:r>
                          <a:rPr lang="en-US" sz="2400" b="0" i="1" smtClean="0">
                            <a:effectLst/>
                            <a:latin typeface="Cambria Math" panose="02040503050406030204" pitchFamily="18" charset="0"/>
                          </a:rPr>
                          <m:t>1</m:t>
                        </m:r>
                      </m:num>
                      <m:den>
                        <m:r>
                          <a:rPr lang="en-US" sz="2400" b="0" i="1" smtClean="0">
                            <a:effectLst/>
                            <a:latin typeface="Cambria Math" panose="02040503050406030204" pitchFamily="18" charset="0"/>
                          </a:rPr>
                          <m:t>1−</m:t>
                        </m:r>
                        <m:r>
                          <m:rPr>
                            <m:nor/>
                          </m:rPr>
                          <a:rPr lang="en-US" sz="2400" dirty="0">
                            <a:effectLst/>
                          </a:rPr>
                          <m:t>γ</m:t>
                        </m:r>
                      </m:den>
                    </m:f>
                    <m:r>
                      <a:rPr lang="en-US" sz="2400" b="0" i="1" smtClean="0">
                        <a:effectLst/>
                        <a:latin typeface="Cambria Math" panose="02040503050406030204" pitchFamily="18" charset="0"/>
                      </a:rPr>
                      <m:t>∗</m:t>
                    </m:r>
                    <m:r>
                      <a:rPr lang="en-US" sz="2400" b="0" i="1" smtClean="0">
                        <a:effectLst/>
                        <a:latin typeface="Cambria Math" panose="02040503050406030204" pitchFamily="18" charset="0"/>
                      </a:rPr>
                      <m:t>𝑀</m:t>
                    </m:r>
                  </m:oMath>
                </a14:m>
                <a:r>
                  <a:rPr lang="en-US" sz="2400" dirty="0">
                    <a:effectLst/>
                  </a:rPr>
                  <a:t>		//M is maximum reward</a:t>
                </a:r>
              </a:p>
              <a:p>
                <a:pPr marL="609600" indent="-609600">
                  <a:buNone/>
                </a:pPr>
                <a:endParaRPr lang="en-US" sz="2400" dirty="0">
                  <a:effectLst/>
                </a:endParaRPr>
              </a:p>
              <a:p>
                <a:pPr marL="609600" indent="-609600">
                  <a:buNone/>
                </a:pPr>
                <a:r>
                  <a:rPr lang="en-US" sz="2400" dirty="0">
                    <a:effectLst/>
                  </a:rPr>
                  <a:t>										AND</a:t>
                </a:r>
              </a:p>
              <a:p>
                <a:pPr marL="609600" indent="-609600">
                  <a:buNone/>
                </a:pPr>
                <a:endParaRPr lang="en-US" sz="2400" dirty="0">
                  <a:effectLst/>
                </a:endParaRPr>
              </a:p>
              <a:p>
                <a:pPr marL="609600" indent="-609600">
                  <a:buNone/>
                </a:pPr>
                <a:r>
                  <a:rPr lang="en-US" sz="2400" dirty="0">
                    <a:effectLst/>
                  </a:rPr>
                  <a:t>									 	≥ </a:t>
                </a:r>
                <a14:m>
                  <m:oMath xmlns:m="http://schemas.openxmlformats.org/officeDocument/2006/math">
                    <m:f>
                      <m:fPr>
                        <m:ctrlPr>
                          <a:rPr lang="en-US" sz="2400" i="1">
                            <a:effectLst/>
                            <a:latin typeface="Cambria Math" panose="02040503050406030204" pitchFamily="18" charset="0"/>
                          </a:rPr>
                        </m:ctrlPr>
                      </m:fPr>
                      <m:num>
                        <m:r>
                          <a:rPr lang="en-US" sz="2400" i="1">
                            <a:effectLst/>
                            <a:latin typeface="Cambria Math" panose="02040503050406030204" pitchFamily="18" charset="0"/>
                          </a:rPr>
                          <m:t>1</m:t>
                        </m:r>
                      </m:num>
                      <m:den>
                        <m:r>
                          <a:rPr lang="en-US" sz="2400" i="1">
                            <a:effectLst/>
                            <a:latin typeface="Cambria Math" panose="02040503050406030204" pitchFamily="18" charset="0"/>
                          </a:rPr>
                          <m:t>1−</m:t>
                        </m:r>
                        <m:r>
                          <m:rPr>
                            <m:nor/>
                          </m:rPr>
                          <a:rPr lang="en-US" sz="2400" dirty="0">
                            <a:effectLst/>
                          </a:rPr>
                          <m:t>γ</m:t>
                        </m:r>
                      </m:den>
                    </m:f>
                    <m:r>
                      <a:rPr lang="en-US" sz="2400" i="1">
                        <a:effectLst/>
                        <a:latin typeface="Cambria Math" panose="02040503050406030204" pitchFamily="18" charset="0"/>
                      </a:rPr>
                      <m:t>∗</m:t>
                    </m:r>
                    <m:r>
                      <a:rPr lang="en-US" sz="2400" b="0" i="1" smtClean="0">
                        <a:effectLst/>
                        <a:latin typeface="Cambria Math" panose="02040503050406030204" pitchFamily="18" charset="0"/>
                      </a:rPr>
                      <m:t>𝑚</m:t>
                    </m:r>
                  </m:oMath>
                </a14:m>
                <a:r>
                  <a:rPr lang="en-US" sz="2400" dirty="0">
                    <a:effectLst/>
                  </a:rPr>
                  <a:t>		//m is minimum reward</a:t>
                </a:r>
              </a:p>
              <a:p>
                <a:pPr marL="609600" indent="-609600">
                  <a:buNone/>
                </a:pPr>
                <a:endParaRPr lang="en-US" sz="2400" dirty="0">
                  <a:effectLst/>
                </a:endParaRPr>
              </a:p>
            </p:txBody>
          </p:sp>
        </mc:Choice>
        <mc:Fallback xmlns="">
          <p:sp>
            <p:nvSpPr>
              <p:cNvPr id="844803" name="Rectangle 3"/>
              <p:cNvSpPr>
                <a:spLocks noGrp="1" noRot="1" noChangeAspect="1" noMove="1" noResize="1" noEditPoints="1" noAdjustHandles="1" noChangeArrowheads="1" noChangeShapeType="1" noTextEdit="1"/>
              </p:cNvSpPr>
              <p:nvPr>
                <p:ph type="body" idx="1"/>
              </p:nvPr>
            </p:nvSpPr>
            <p:spPr>
              <a:xfrm>
                <a:off x="913795" y="1732449"/>
                <a:ext cx="10736338" cy="4363551"/>
              </a:xfrm>
              <a:blipFill rotWithShape="0">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92067024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CE46FAB3-7D15-4223-9EE3-C20520F387A8}" type="slidenum">
              <a:rPr lang="en-US" altLang="en-US"/>
              <a:pPr/>
              <a:t>45</a:t>
            </a:fld>
            <a:endParaRPr lang="en-US" altLang="en-US"/>
          </a:p>
        </p:txBody>
      </p:sp>
      <p:sp>
        <p:nvSpPr>
          <p:cNvPr id="844802" name="Rectangle 2"/>
          <p:cNvSpPr>
            <a:spLocks noGrp="1" noChangeArrowheads="1"/>
          </p:cNvSpPr>
          <p:nvPr>
            <p:ph type="title"/>
          </p:nvPr>
        </p:nvSpPr>
        <p:spPr/>
        <p:txBody>
          <a:bodyPr/>
          <a:lstStyle/>
          <a:p>
            <a:r>
              <a:rPr lang="en-US" altLang="en-US" dirty="0"/>
              <a:t>MDPs: More Importantly!</a:t>
            </a:r>
          </a:p>
        </p:txBody>
      </p:sp>
      <mc:AlternateContent xmlns:mc="http://schemas.openxmlformats.org/markup-compatibility/2006">
        <mc:Choice xmlns:a14="http://schemas.microsoft.com/office/drawing/2010/main" Requires="a14">
          <p:sp>
            <p:nvSpPr>
              <p:cNvPr id="844803" name="Rectangle 3"/>
              <p:cNvSpPr>
                <a:spLocks noGrp="1" noChangeArrowheads="1"/>
              </p:cNvSpPr>
              <p:nvPr>
                <p:ph type="body" idx="1"/>
              </p:nvPr>
            </p:nvSpPr>
            <p:spPr>
              <a:xfrm>
                <a:off x="913795" y="1732449"/>
                <a:ext cx="10736338" cy="4363551"/>
              </a:xfrm>
            </p:spPr>
            <p:txBody>
              <a:bodyPr>
                <a:normAutofit/>
              </a:bodyPr>
              <a:lstStyle/>
              <a:p>
                <a:pPr marL="609600" indent="-609600">
                  <a:buNone/>
                </a:pPr>
                <a:r>
                  <a:rPr lang="en-US" sz="2400" dirty="0">
                    <a:effectLst/>
                  </a:rPr>
                  <a:t>V</a:t>
                </a:r>
                <a:r>
                  <a:rPr lang="en-US" sz="2400" baseline="-25000" dirty="0" err="1"/>
                  <a:t>k</a:t>
                </a:r>
                <a:r>
                  <a:rPr lang="en-US" sz="2400" dirty="0">
                    <a:effectLst/>
                  </a:rPr>
                  <a:t>(s) 	=	</a:t>
                </a:r>
                <a:r>
                  <a:rPr lang="en-US" sz="2400" dirty="0" err="1">
                    <a:effectLst/>
                  </a:rPr>
                  <a:t>r</a:t>
                </a:r>
                <a:r>
                  <a:rPr lang="en-US" sz="2400" baseline="-25000" dirty="0" err="1">
                    <a:effectLst/>
                  </a:rPr>
                  <a:t>k</a:t>
                </a:r>
                <a:r>
                  <a:rPr lang="en-US" sz="2400" dirty="0">
                    <a:effectLst/>
                  </a:rPr>
                  <a:t> + γ*r</a:t>
                </a:r>
                <a:r>
                  <a:rPr lang="en-US" sz="2400" baseline="-25000" dirty="0">
                    <a:effectLst/>
                  </a:rPr>
                  <a:t>k+1</a:t>
                </a:r>
                <a:r>
                  <a:rPr lang="en-US" sz="2400" dirty="0">
                    <a:effectLst/>
                  </a:rPr>
                  <a:t> + γ</a:t>
                </a:r>
                <a:r>
                  <a:rPr lang="en-US" sz="2400" baseline="30000" dirty="0">
                    <a:effectLst/>
                  </a:rPr>
                  <a:t>2</a:t>
                </a:r>
                <a:r>
                  <a:rPr lang="en-US" sz="2400" dirty="0">
                    <a:effectLst/>
                  </a:rPr>
                  <a:t>*r</a:t>
                </a:r>
                <a:r>
                  <a:rPr lang="en-US" sz="2400" baseline="-25000" dirty="0">
                    <a:effectLst/>
                  </a:rPr>
                  <a:t>k+2</a:t>
                </a:r>
                <a:r>
                  <a:rPr lang="en-US" sz="2400" dirty="0">
                    <a:effectLst/>
                  </a:rPr>
                  <a:t> + … 	=</a:t>
                </a:r>
              </a:p>
              <a:p>
                <a:pPr marL="609600" indent="-609600">
                  <a:buNone/>
                </a:pPr>
                <a:r>
                  <a:rPr lang="en-US" sz="2400" dirty="0">
                    <a:effectLst/>
                  </a:rPr>
                  <a:t>											= </a:t>
                </a:r>
                <a14:m>
                  <m:oMath xmlns:m="http://schemas.openxmlformats.org/officeDocument/2006/math">
                    <m:sSub>
                      <m:sSubPr>
                        <m:ctrlPr>
                          <a:rPr lang="en-US" sz="2400" b="0" i="1" smtClean="0">
                            <a:effectLst/>
                            <a:latin typeface="Cambria Math" panose="02040503050406030204" pitchFamily="18" charset="0"/>
                          </a:rPr>
                        </m:ctrlPr>
                      </m:sSubPr>
                      <m:e>
                        <m:r>
                          <a:rPr lang="en-US" sz="2400" b="0" i="1" smtClean="0">
                            <a:effectLst/>
                            <a:latin typeface="Cambria Math" panose="02040503050406030204" pitchFamily="18" charset="0"/>
                          </a:rPr>
                          <m:t>𝑟</m:t>
                        </m:r>
                      </m:e>
                      <m:sub>
                        <m:r>
                          <a:rPr lang="en-US" sz="2400" b="0" i="1" smtClean="0">
                            <a:effectLst/>
                            <a:latin typeface="Cambria Math" panose="02040503050406030204" pitchFamily="18" charset="0"/>
                          </a:rPr>
                          <m:t>𝑘</m:t>
                        </m:r>
                      </m:sub>
                    </m:sSub>
                    <m:r>
                      <a:rPr lang="en-US" sz="2400" b="0" i="1" smtClean="0">
                        <a:effectLst/>
                        <a:latin typeface="Cambria Math" panose="02040503050406030204" pitchFamily="18" charset="0"/>
                      </a:rPr>
                      <m:t>+</m:t>
                    </m:r>
                    <m:r>
                      <a:rPr lang="en-US" sz="2400" b="0" i="1" smtClean="0">
                        <a:effectLst/>
                        <a:latin typeface="Cambria Math" panose="02040503050406030204" pitchFamily="18" charset="0"/>
                      </a:rPr>
                      <m:t>𝛾</m:t>
                    </m:r>
                    <m:d>
                      <m:dPr>
                        <m:ctrlPr>
                          <a:rPr lang="en-US" sz="2400" b="0" i="1" smtClean="0">
                            <a:effectLst/>
                            <a:latin typeface="Cambria Math" panose="02040503050406030204" pitchFamily="18" charset="0"/>
                          </a:rPr>
                        </m:ctrlPr>
                      </m:dPr>
                      <m:e>
                        <m:sSub>
                          <m:sSubPr>
                            <m:ctrlPr>
                              <a:rPr lang="en-US" sz="2400" b="0" i="1" smtClean="0">
                                <a:effectLst/>
                                <a:latin typeface="Cambria Math" panose="02040503050406030204" pitchFamily="18" charset="0"/>
                              </a:rPr>
                            </m:ctrlPr>
                          </m:sSubPr>
                          <m:e>
                            <m:r>
                              <a:rPr lang="en-US" sz="2400" b="0" i="1" smtClean="0">
                                <a:effectLst/>
                                <a:latin typeface="Cambria Math" panose="02040503050406030204" pitchFamily="18" charset="0"/>
                              </a:rPr>
                              <m:t>𝑟</m:t>
                            </m:r>
                          </m:e>
                          <m:sub>
                            <m:r>
                              <a:rPr lang="en-US" sz="2400" b="0" i="1" smtClean="0">
                                <a:effectLst/>
                                <a:latin typeface="Cambria Math" panose="02040503050406030204" pitchFamily="18" charset="0"/>
                              </a:rPr>
                              <m:t>𝑘</m:t>
                            </m:r>
                            <m:r>
                              <a:rPr lang="en-US" sz="2400" b="0" i="1" smtClean="0">
                                <a:effectLst/>
                                <a:latin typeface="Cambria Math" panose="02040503050406030204" pitchFamily="18" charset="0"/>
                              </a:rPr>
                              <m:t>+1</m:t>
                            </m:r>
                          </m:sub>
                        </m:sSub>
                        <m:r>
                          <a:rPr lang="en-US" sz="2400" b="0" i="1" smtClean="0">
                            <a:effectLst/>
                            <a:latin typeface="Cambria Math" panose="02040503050406030204" pitchFamily="18" charset="0"/>
                          </a:rPr>
                          <m:t>+</m:t>
                        </m:r>
                        <m:r>
                          <a:rPr lang="en-US" sz="2400" b="0" i="1" smtClean="0">
                            <a:effectLst/>
                            <a:latin typeface="Cambria Math" panose="02040503050406030204" pitchFamily="18" charset="0"/>
                          </a:rPr>
                          <m:t>𝛾</m:t>
                        </m:r>
                        <m:sSub>
                          <m:sSubPr>
                            <m:ctrlPr>
                              <a:rPr lang="en-US" sz="2400" b="0" i="1" smtClean="0">
                                <a:effectLst/>
                                <a:latin typeface="Cambria Math" panose="02040503050406030204" pitchFamily="18" charset="0"/>
                              </a:rPr>
                            </m:ctrlPr>
                          </m:sSubPr>
                          <m:e>
                            <m:r>
                              <a:rPr lang="en-US" sz="2400" b="0" i="1" smtClean="0">
                                <a:effectLst/>
                                <a:latin typeface="Cambria Math" panose="02040503050406030204" pitchFamily="18" charset="0"/>
                              </a:rPr>
                              <m:t>𝑟</m:t>
                            </m:r>
                          </m:e>
                          <m:sub>
                            <m:r>
                              <a:rPr lang="en-US" sz="2400" b="0" i="1" smtClean="0">
                                <a:effectLst/>
                                <a:latin typeface="Cambria Math" panose="02040503050406030204" pitchFamily="18" charset="0"/>
                              </a:rPr>
                              <m:t>𝑘</m:t>
                            </m:r>
                            <m:r>
                              <a:rPr lang="en-US" sz="2400" b="0" i="1" smtClean="0">
                                <a:effectLst/>
                                <a:latin typeface="Cambria Math" panose="02040503050406030204" pitchFamily="18" charset="0"/>
                              </a:rPr>
                              <m:t>+2</m:t>
                            </m:r>
                          </m:sub>
                        </m:sSub>
                        <m:r>
                          <a:rPr lang="en-US" sz="2400" b="0" i="1" smtClean="0">
                            <a:effectLst/>
                            <a:latin typeface="Cambria Math" panose="02040503050406030204" pitchFamily="18" charset="0"/>
                          </a:rPr>
                          <m:t>+…</m:t>
                        </m:r>
                      </m:e>
                    </m:d>
                  </m:oMath>
                </a14:m>
                <a:endParaRPr lang="en-US" sz="2400" dirty="0">
                  <a:effectLst/>
                </a:endParaRPr>
              </a:p>
              <a:p>
                <a:pPr marL="609600" indent="-609600">
                  <a:buNone/>
                </a:pPr>
                <a:r>
                  <a:rPr lang="en-US" sz="2400" dirty="0">
                    <a:effectLst/>
                  </a:rPr>
                  <a:t>											= </a:t>
                </a:r>
                <a14:m>
                  <m:oMath xmlns:m="http://schemas.openxmlformats.org/officeDocument/2006/math">
                    <m:r>
                      <a:rPr lang="en-US" sz="2400" b="0" i="1" smtClean="0">
                        <a:effectLst/>
                        <a:latin typeface="Cambria Math" panose="02040503050406030204" pitchFamily="18" charset="0"/>
                      </a:rPr>
                      <m:t>𝑟</m:t>
                    </m:r>
                    <m:r>
                      <a:rPr lang="en-US" sz="2400" b="0" i="1" baseline="-25000" smtClean="0">
                        <a:effectLst/>
                        <a:latin typeface="Cambria Math" panose="02040503050406030204" pitchFamily="18" charset="0"/>
                      </a:rPr>
                      <m:t>𝑘</m:t>
                    </m:r>
                    <m:r>
                      <a:rPr lang="en-US" sz="2400" b="0" i="1" smtClean="0">
                        <a:effectLst/>
                        <a:latin typeface="Cambria Math" panose="02040503050406030204" pitchFamily="18" charset="0"/>
                      </a:rPr>
                      <m:t>+</m:t>
                    </m:r>
                    <m:r>
                      <m:rPr>
                        <m:nor/>
                      </m:rPr>
                      <a:rPr lang="en-US" sz="2400" dirty="0">
                        <a:effectLst/>
                      </a:rPr>
                      <m:t>γ</m:t>
                    </m:r>
                    <m:r>
                      <m:rPr>
                        <m:nor/>
                      </m:rPr>
                      <a:rPr lang="en-US" sz="2400" b="0" i="0" dirty="0" smtClean="0">
                        <a:effectLst/>
                      </a:rPr>
                      <m:t>V</m:t>
                    </m:r>
                    <m:r>
                      <m:rPr>
                        <m:nor/>
                      </m:rPr>
                      <a:rPr lang="en-US" sz="2400" b="0" i="0" baseline="-25000" dirty="0" smtClean="0">
                        <a:effectLst/>
                      </a:rPr>
                      <m:t>k</m:t>
                    </m:r>
                    <m:r>
                      <m:rPr>
                        <m:nor/>
                      </m:rPr>
                      <a:rPr lang="en-US" sz="2400" b="0" i="0" baseline="-25000" dirty="0" smtClean="0">
                        <a:effectLst/>
                      </a:rPr>
                      <m:t>+1</m:t>
                    </m:r>
                  </m:oMath>
                </a14:m>
                <a:r>
                  <a:rPr lang="en-US" sz="2400" dirty="0">
                    <a:effectLst/>
                  </a:rPr>
                  <a:t>(s’)</a:t>
                </a:r>
              </a:p>
              <a:p>
                <a:pPr marL="609600" indent="-609600">
                  <a:buNone/>
                </a:pPr>
                <a:endParaRPr lang="en-US" sz="2400" baseline="-25000" dirty="0">
                  <a:effectLst/>
                </a:endParaRPr>
              </a:p>
              <a:p>
                <a:pPr marL="609600" indent="-609600">
                  <a:buNone/>
                </a:pPr>
                <a:r>
                  <a:rPr lang="en-US" sz="2400" dirty="0">
                    <a:effectLst/>
                  </a:rPr>
                  <a:t>So…a policies value (at step k) is the reward you get at that step plus gamma times the value of following the policy afterwards.</a:t>
                </a:r>
              </a:p>
              <a:p>
                <a:pPr marL="609600" indent="-609600">
                  <a:buNone/>
                </a:pPr>
                <a:endParaRPr lang="en-US" sz="2400" dirty="0">
                  <a:effectLst/>
                </a:endParaRPr>
              </a:p>
              <a:p>
                <a:pPr marL="609600" indent="-609600">
                  <a:buNone/>
                </a:pPr>
                <a:r>
                  <a:rPr lang="en-US" sz="2400" dirty="0">
                    <a:effectLst/>
                  </a:rPr>
                  <a:t>A recursive definition! CS Majors Rejoice!!!</a:t>
                </a:r>
              </a:p>
            </p:txBody>
          </p:sp>
        </mc:Choice>
        <mc:Fallback>
          <p:sp>
            <p:nvSpPr>
              <p:cNvPr id="844803" name="Rectangle 3"/>
              <p:cNvSpPr>
                <a:spLocks noGrp="1" noRot="1" noChangeAspect="1" noMove="1" noResize="1" noEditPoints="1" noAdjustHandles="1" noChangeArrowheads="1" noChangeShapeType="1" noTextEdit="1"/>
              </p:cNvSpPr>
              <p:nvPr>
                <p:ph type="body" idx="1"/>
              </p:nvPr>
            </p:nvSpPr>
            <p:spPr>
              <a:xfrm>
                <a:off x="913795" y="1732449"/>
                <a:ext cx="10736338" cy="4363551"/>
              </a:xfrm>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64178879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CE46FAB3-7D15-4223-9EE3-C20520F387A8}" type="slidenum">
              <a:rPr lang="en-US" altLang="en-US"/>
              <a:pPr/>
              <a:t>46</a:t>
            </a:fld>
            <a:endParaRPr lang="en-US" altLang="en-US"/>
          </a:p>
        </p:txBody>
      </p:sp>
      <p:sp>
        <p:nvSpPr>
          <p:cNvPr id="844802" name="Rectangle 2"/>
          <p:cNvSpPr>
            <a:spLocks noGrp="1" noChangeArrowheads="1"/>
          </p:cNvSpPr>
          <p:nvPr>
            <p:ph type="title"/>
          </p:nvPr>
        </p:nvSpPr>
        <p:spPr/>
        <p:txBody>
          <a:bodyPr/>
          <a:lstStyle/>
          <a:p>
            <a:r>
              <a:rPr lang="en-US" altLang="en-US" dirty="0"/>
              <a:t>MDPs: Value Functions</a:t>
            </a:r>
          </a:p>
        </p:txBody>
      </p:sp>
      <p:sp>
        <p:nvSpPr>
          <p:cNvPr id="844803" name="Rectangle 3"/>
          <p:cNvSpPr>
            <a:spLocks noGrp="1" noChangeArrowheads="1"/>
          </p:cNvSpPr>
          <p:nvPr>
            <p:ph type="body" idx="1"/>
          </p:nvPr>
        </p:nvSpPr>
        <p:spPr>
          <a:xfrm>
            <a:off x="913795" y="1732449"/>
            <a:ext cx="9974338" cy="4363551"/>
          </a:xfrm>
        </p:spPr>
        <p:txBody>
          <a:bodyPr>
            <a:normAutofit/>
          </a:bodyPr>
          <a:lstStyle/>
          <a:p>
            <a:pPr marL="609600" indent="-609600">
              <a:buNone/>
            </a:pPr>
            <a:r>
              <a:rPr lang="en-US" dirty="0">
                <a:effectLst/>
              </a:rPr>
              <a:t>A value function V</a:t>
            </a:r>
            <a:r>
              <a:rPr lang="en-US" altLang="en-US" baseline="-25000" dirty="0"/>
              <a:t>π</a:t>
            </a:r>
            <a:r>
              <a:rPr lang="en-US" altLang="en-US" dirty="0">
                <a:effectLst/>
              </a:rPr>
              <a:t> </a:t>
            </a:r>
            <a:r>
              <a:rPr lang="en-US" dirty="0">
                <a:effectLst/>
              </a:rPr>
              <a:t>: S </a:t>
            </a:r>
            <a:r>
              <a:rPr lang="en-US" dirty="0">
                <a:effectLst/>
                <a:sym typeface="Wingdings" panose="05000000000000000000" pitchFamily="2" charset="2"/>
              </a:rPr>
              <a:t> R represents the expected objective value obtained following policy </a:t>
            </a:r>
            <a:r>
              <a:rPr lang="en-US" altLang="en-US" dirty="0"/>
              <a:t>π</a:t>
            </a:r>
            <a:r>
              <a:rPr lang="en-US" dirty="0">
                <a:effectLst/>
                <a:sym typeface="Wingdings" panose="05000000000000000000" pitchFamily="2" charset="2"/>
              </a:rPr>
              <a:t> from each state in S</a:t>
            </a:r>
          </a:p>
          <a:p>
            <a:pPr marL="609600" indent="-609600">
              <a:buNone/>
            </a:pPr>
            <a:endParaRPr lang="en-US" dirty="0">
              <a:effectLst/>
              <a:sym typeface="Wingdings" panose="05000000000000000000" pitchFamily="2" charset="2"/>
            </a:endParaRPr>
          </a:p>
          <a:p>
            <a:pPr marL="609600" indent="-609600">
              <a:buNone/>
            </a:pPr>
            <a:r>
              <a:rPr lang="en-US" dirty="0">
                <a:effectLst/>
                <a:sym typeface="Wingdings" panose="05000000000000000000" pitchFamily="2" charset="2"/>
              </a:rPr>
              <a:t>Value functions partially order the policies</a:t>
            </a:r>
          </a:p>
          <a:p>
            <a:pPr marL="609600" indent="-609600">
              <a:buNone/>
            </a:pPr>
            <a:endParaRPr lang="en-US" dirty="0">
              <a:effectLst/>
              <a:sym typeface="Wingdings" panose="05000000000000000000" pitchFamily="2" charset="2"/>
            </a:endParaRPr>
          </a:p>
          <a:p>
            <a:pPr marL="609600" indent="-609600">
              <a:buNone/>
            </a:pPr>
            <a:r>
              <a:rPr lang="en-US" dirty="0">
                <a:effectLst/>
                <a:sym typeface="Wingdings" panose="05000000000000000000" pitchFamily="2" charset="2"/>
              </a:rPr>
              <a:t>A policy is optimal if there is not other policy that has a higher value function starting at ANY state</a:t>
            </a:r>
            <a:endParaRPr lang="en-US" dirty="0">
              <a:effectLst/>
            </a:endParaRPr>
          </a:p>
        </p:txBody>
      </p:sp>
    </p:spTree>
    <p:extLst>
      <p:ext uri="{BB962C8B-B14F-4D97-AF65-F5344CB8AC3E}">
        <p14:creationId xmlns:p14="http://schemas.microsoft.com/office/powerpoint/2010/main" val="414138196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CE46FAB3-7D15-4223-9EE3-C20520F387A8}" type="slidenum">
              <a:rPr lang="en-US" altLang="en-US"/>
              <a:pPr/>
              <a:t>47</a:t>
            </a:fld>
            <a:endParaRPr lang="en-US" altLang="en-US"/>
          </a:p>
        </p:txBody>
      </p:sp>
      <p:sp>
        <p:nvSpPr>
          <p:cNvPr id="844802" name="Rectangle 2"/>
          <p:cNvSpPr>
            <a:spLocks noGrp="1" noChangeArrowheads="1"/>
          </p:cNvSpPr>
          <p:nvPr>
            <p:ph type="title"/>
          </p:nvPr>
        </p:nvSpPr>
        <p:spPr/>
        <p:txBody>
          <a:bodyPr/>
          <a:lstStyle/>
          <a:p>
            <a:r>
              <a:rPr lang="en-US" altLang="en-US" dirty="0"/>
              <a:t>Value of a Policy</a:t>
            </a:r>
          </a:p>
        </p:txBody>
      </p:sp>
      <p:sp>
        <p:nvSpPr>
          <p:cNvPr id="844803" name="Rectangle 3"/>
          <p:cNvSpPr>
            <a:spLocks noGrp="1" noChangeArrowheads="1"/>
          </p:cNvSpPr>
          <p:nvPr>
            <p:ph type="body" idx="1"/>
          </p:nvPr>
        </p:nvSpPr>
        <p:spPr>
          <a:xfrm>
            <a:off x="913795" y="1732449"/>
            <a:ext cx="9974338" cy="4363551"/>
          </a:xfrm>
        </p:spPr>
        <p:txBody>
          <a:bodyPr>
            <a:normAutofit/>
          </a:bodyPr>
          <a:lstStyle/>
          <a:p>
            <a:pPr marL="609600" indent="-609600">
              <a:buNone/>
            </a:pPr>
            <a:r>
              <a:rPr lang="en-US" dirty="0">
                <a:effectLst/>
              </a:rPr>
              <a:t>So…let’s finally flesh out our definition of a policy’s value</a:t>
            </a:r>
          </a:p>
          <a:p>
            <a:pPr marL="609600" indent="-609600">
              <a:buNone/>
            </a:pPr>
            <a:endParaRPr lang="en-US" dirty="0">
              <a:effectLst/>
            </a:endParaRPr>
          </a:p>
          <a:p>
            <a:pPr marL="609600" indent="-609600">
              <a:buNone/>
            </a:pPr>
            <a:endParaRPr lang="en-US" dirty="0">
              <a:effectLst/>
            </a:endParaRPr>
          </a:p>
        </p:txBody>
      </p:sp>
      <p:pic>
        <p:nvPicPr>
          <p:cNvPr id="2" name="Picture 1"/>
          <p:cNvPicPr>
            <a:picLocks noChangeAspect="1"/>
          </p:cNvPicPr>
          <p:nvPr/>
        </p:nvPicPr>
        <p:blipFill>
          <a:blip r:embed="rId2"/>
          <a:stretch>
            <a:fillRect/>
          </a:stretch>
        </p:blipFill>
        <p:spPr>
          <a:xfrm>
            <a:off x="2348854" y="2644237"/>
            <a:ext cx="7104219" cy="1270193"/>
          </a:xfrm>
          <a:prstGeom prst="rect">
            <a:avLst/>
          </a:prstGeom>
        </p:spPr>
      </p:pic>
      <p:pic>
        <p:nvPicPr>
          <p:cNvPr id="3" name="Picture 2"/>
          <p:cNvPicPr>
            <a:picLocks noChangeAspect="1"/>
          </p:cNvPicPr>
          <p:nvPr/>
        </p:nvPicPr>
        <p:blipFill>
          <a:blip r:embed="rId3"/>
          <a:stretch>
            <a:fillRect/>
          </a:stretch>
        </p:blipFill>
        <p:spPr>
          <a:xfrm>
            <a:off x="4040174" y="4596669"/>
            <a:ext cx="4244680" cy="1134206"/>
          </a:xfrm>
          <a:prstGeom prst="rect">
            <a:avLst/>
          </a:prstGeom>
        </p:spPr>
      </p:pic>
    </p:spTree>
    <p:extLst>
      <p:ext uri="{BB962C8B-B14F-4D97-AF65-F5344CB8AC3E}">
        <p14:creationId xmlns:p14="http://schemas.microsoft.com/office/powerpoint/2010/main" val="327604028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CE46FAB3-7D15-4223-9EE3-C20520F387A8}" type="slidenum">
              <a:rPr lang="en-US" altLang="en-US"/>
              <a:pPr/>
              <a:t>48</a:t>
            </a:fld>
            <a:endParaRPr lang="en-US" altLang="en-US"/>
          </a:p>
        </p:txBody>
      </p:sp>
      <p:sp>
        <p:nvSpPr>
          <p:cNvPr id="844802" name="Rectangle 2"/>
          <p:cNvSpPr>
            <a:spLocks noGrp="1" noChangeArrowheads="1"/>
          </p:cNvSpPr>
          <p:nvPr>
            <p:ph type="title"/>
          </p:nvPr>
        </p:nvSpPr>
        <p:spPr/>
        <p:txBody>
          <a:bodyPr/>
          <a:lstStyle/>
          <a:p>
            <a:r>
              <a:rPr lang="en-US" altLang="en-US" dirty="0"/>
              <a:t>Value of a Policy</a:t>
            </a:r>
          </a:p>
        </p:txBody>
      </p:sp>
      <p:sp>
        <p:nvSpPr>
          <p:cNvPr id="844803" name="Rectangle 3"/>
          <p:cNvSpPr>
            <a:spLocks noGrp="1" noChangeArrowheads="1"/>
          </p:cNvSpPr>
          <p:nvPr>
            <p:ph type="body" idx="1"/>
          </p:nvPr>
        </p:nvSpPr>
        <p:spPr>
          <a:xfrm>
            <a:off x="913795" y="1732449"/>
            <a:ext cx="9974338" cy="4363551"/>
          </a:xfrm>
        </p:spPr>
        <p:txBody>
          <a:bodyPr>
            <a:normAutofit/>
          </a:bodyPr>
          <a:lstStyle/>
          <a:p>
            <a:pPr marL="609600" indent="-609600">
              <a:buNone/>
            </a:pPr>
            <a:r>
              <a:rPr lang="en-US" dirty="0">
                <a:effectLst/>
              </a:rPr>
              <a:t>…and an optimal policy analogously (the * means that decision is optimal)</a:t>
            </a:r>
          </a:p>
          <a:p>
            <a:pPr marL="609600" indent="-609600">
              <a:buNone/>
            </a:pPr>
            <a:endParaRPr lang="en-US" dirty="0">
              <a:effectLst/>
            </a:endParaRPr>
          </a:p>
          <a:p>
            <a:pPr marL="609600" indent="-609600">
              <a:buNone/>
            </a:pPr>
            <a:endParaRPr lang="en-US" dirty="0">
              <a:effectLst/>
            </a:endParaRPr>
          </a:p>
        </p:txBody>
      </p:sp>
      <p:pic>
        <p:nvPicPr>
          <p:cNvPr id="4" name="Picture 3"/>
          <p:cNvPicPr>
            <a:picLocks noChangeAspect="1"/>
          </p:cNvPicPr>
          <p:nvPr/>
        </p:nvPicPr>
        <p:blipFill>
          <a:blip r:embed="rId2"/>
          <a:stretch>
            <a:fillRect/>
          </a:stretch>
        </p:blipFill>
        <p:spPr>
          <a:xfrm>
            <a:off x="2488387" y="2600429"/>
            <a:ext cx="7448799" cy="1000585"/>
          </a:xfrm>
          <a:prstGeom prst="rect">
            <a:avLst/>
          </a:prstGeom>
        </p:spPr>
      </p:pic>
      <p:pic>
        <p:nvPicPr>
          <p:cNvPr id="6" name="Picture 5"/>
          <p:cNvPicPr>
            <a:picLocks noChangeAspect="1"/>
          </p:cNvPicPr>
          <p:nvPr/>
        </p:nvPicPr>
        <p:blipFill>
          <a:blip r:embed="rId3"/>
          <a:stretch>
            <a:fillRect/>
          </a:stretch>
        </p:blipFill>
        <p:spPr>
          <a:xfrm>
            <a:off x="3658017" y="3813790"/>
            <a:ext cx="4485893" cy="1147554"/>
          </a:xfrm>
          <a:prstGeom prst="rect">
            <a:avLst/>
          </a:prstGeom>
        </p:spPr>
      </p:pic>
      <p:pic>
        <p:nvPicPr>
          <p:cNvPr id="7" name="Picture 6"/>
          <p:cNvPicPr>
            <a:picLocks noChangeAspect="1"/>
          </p:cNvPicPr>
          <p:nvPr/>
        </p:nvPicPr>
        <p:blipFill>
          <a:blip r:embed="rId4"/>
          <a:stretch>
            <a:fillRect/>
          </a:stretch>
        </p:blipFill>
        <p:spPr>
          <a:xfrm>
            <a:off x="3658017" y="5247277"/>
            <a:ext cx="4636910" cy="955111"/>
          </a:xfrm>
          <a:prstGeom prst="rect">
            <a:avLst/>
          </a:prstGeom>
        </p:spPr>
      </p:pic>
    </p:spTree>
    <p:extLst>
      <p:ext uri="{BB962C8B-B14F-4D97-AF65-F5344CB8AC3E}">
        <p14:creationId xmlns:p14="http://schemas.microsoft.com/office/powerpoint/2010/main" val="170311815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CE46FAB3-7D15-4223-9EE3-C20520F387A8}" type="slidenum">
              <a:rPr lang="en-US" altLang="en-US"/>
              <a:pPr/>
              <a:t>49</a:t>
            </a:fld>
            <a:endParaRPr lang="en-US" altLang="en-US"/>
          </a:p>
        </p:txBody>
      </p:sp>
      <p:sp>
        <p:nvSpPr>
          <p:cNvPr id="844802" name="Rectangle 2"/>
          <p:cNvSpPr>
            <a:spLocks noGrp="1" noChangeArrowheads="1"/>
          </p:cNvSpPr>
          <p:nvPr>
            <p:ph type="title"/>
          </p:nvPr>
        </p:nvSpPr>
        <p:spPr/>
        <p:txBody>
          <a:bodyPr/>
          <a:lstStyle/>
          <a:p>
            <a:r>
              <a:rPr lang="en-US" altLang="en-US" dirty="0"/>
              <a:t>Value Iteration</a:t>
            </a:r>
          </a:p>
        </p:txBody>
      </p:sp>
      <p:sp>
        <p:nvSpPr>
          <p:cNvPr id="844803" name="Rectangle 3"/>
          <p:cNvSpPr>
            <a:spLocks noGrp="1" noChangeArrowheads="1"/>
          </p:cNvSpPr>
          <p:nvPr>
            <p:ph type="body" idx="1"/>
          </p:nvPr>
        </p:nvSpPr>
        <p:spPr>
          <a:xfrm>
            <a:off x="913795" y="1732449"/>
            <a:ext cx="9974338" cy="4363551"/>
          </a:xfrm>
        </p:spPr>
        <p:txBody>
          <a:bodyPr>
            <a:normAutofit/>
          </a:bodyPr>
          <a:lstStyle/>
          <a:p>
            <a:pPr marL="609600" indent="-609600">
              <a:buNone/>
            </a:pPr>
            <a:r>
              <a:rPr lang="en-US" b="1" u="sng" dirty="0">
                <a:effectLst/>
              </a:rPr>
              <a:t>Value Iteration</a:t>
            </a:r>
            <a:r>
              <a:rPr lang="en-US" dirty="0">
                <a:effectLst/>
              </a:rPr>
              <a:t> is an algorithm that takes an MDP and calculates an </a:t>
            </a:r>
            <a:r>
              <a:rPr lang="en-US" b="1" u="sng" dirty="0">
                <a:effectLst/>
              </a:rPr>
              <a:t>optimal policy</a:t>
            </a:r>
            <a:r>
              <a:rPr lang="en-US" dirty="0">
                <a:effectLst/>
              </a:rPr>
              <a:t>.</a:t>
            </a:r>
          </a:p>
          <a:p>
            <a:pPr marL="609600" indent="-609600">
              <a:buNone/>
            </a:pPr>
            <a:endParaRPr lang="en-US" dirty="0">
              <a:effectLst/>
            </a:endParaRPr>
          </a:p>
          <a:p>
            <a:pPr marL="609600" indent="-609600">
              <a:buNone/>
            </a:pPr>
            <a:r>
              <a:rPr lang="en-US" dirty="0">
                <a:effectLst/>
              </a:rPr>
              <a:t>It starts at the end, in the sense that it defines </a:t>
            </a:r>
            <a:r>
              <a:rPr lang="en-US" b="1" dirty="0">
                <a:effectLst/>
              </a:rPr>
              <a:t>k &gt; 0</a:t>
            </a:r>
            <a:r>
              <a:rPr lang="en-US" dirty="0">
                <a:effectLst/>
              </a:rPr>
              <a:t> be </a:t>
            </a:r>
            <a:r>
              <a:rPr lang="en-US" i="1" dirty="0">
                <a:effectLst/>
              </a:rPr>
              <a:t>the optimal policy over the last ‘k’ steps of an agent’s processing</a:t>
            </a:r>
            <a:r>
              <a:rPr lang="en-US" dirty="0">
                <a:effectLst/>
              </a:rPr>
              <a:t>. </a:t>
            </a:r>
          </a:p>
          <a:p>
            <a:pPr marL="609600" indent="-609600">
              <a:buNone/>
            </a:pPr>
            <a:r>
              <a:rPr lang="en-US" dirty="0">
                <a:effectLst/>
              </a:rPr>
              <a:t>*Notice there isn’t really an end, this is just so we can iterate and converge to some optimal policy.</a:t>
            </a:r>
          </a:p>
          <a:p>
            <a:pPr marL="609600" indent="-609600">
              <a:buNone/>
            </a:pPr>
            <a:endParaRPr lang="en-US" dirty="0">
              <a:effectLst/>
            </a:endParaRPr>
          </a:p>
          <a:p>
            <a:pPr marL="609600" indent="-609600">
              <a:buNone/>
            </a:pPr>
            <a:r>
              <a:rPr lang="en-US" b="1" u="sng" dirty="0">
                <a:effectLst/>
              </a:rPr>
              <a:t>Base Case:</a:t>
            </a:r>
            <a:r>
              <a:rPr lang="en-US" dirty="0">
                <a:effectLst/>
              </a:rPr>
              <a:t> Let V</a:t>
            </a:r>
            <a:r>
              <a:rPr lang="en-US" baseline="-25000" dirty="0">
                <a:effectLst/>
              </a:rPr>
              <a:t>0</a:t>
            </a:r>
            <a:r>
              <a:rPr lang="en-US" dirty="0">
                <a:effectLst/>
              </a:rPr>
              <a:t> be an arbitrary value function (notice this is stored for each state)</a:t>
            </a:r>
            <a:endParaRPr lang="en-US" b="1" u="sng" dirty="0">
              <a:effectLst/>
            </a:endParaRPr>
          </a:p>
          <a:p>
            <a:pPr marL="609600" indent="-609600">
              <a:buNone/>
            </a:pPr>
            <a:endParaRPr lang="en-US" dirty="0">
              <a:effectLst/>
            </a:endParaRPr>
          </a:p>
        </p:txBody>
      </p:sp>
    </p:spTree>
    <p:extLst>
      <p:ext uri="{BB962C8B-B14F-4D97-AF65-F5344CB8AC3E}">
        <p14:creationId xmlns:p14="http://schemas.microsoft.com/office/powerpoint/2010/main" val="15035341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altLang="en-US" dirty="0"/>
              <a:t>What is a Markov Chain?</a:t>
            </a:r>
          </a:p>
        </p:txBody>
      </p:sp>
      <p:sp>
        <p:nvSpPr>
          <p:cNvPr id="16387" name="Rectangle 3"/>
          <p:cNvSpPr>
            <a:spLocks noGrp="1" noChangeArrowheads="1"/>
          </p:cNvSpPr>
          <p:nvPr>
            <p:ph type="body" idx="1"/>
          </p:nvPr>
        </p:nvSpPr>
        <p:spPr>
          <a:xfrm>
            <a:off x="1549411" y="1981200"/>
            <a:ext cx="9297005" cy="3627863"/>
          </a:xfrm>
        </p:spPr>
        <p:txBody>
          <a:bodyPr/>
          <a:lstStyle/>
          <a:p>
            <a:pPr marL="812800" indent="-812800">
              <a:buNone/>
            </a:pPr>
            <a:r>
              <a:rPr lang="en-US" dirty="0">
                <a:effectLst/>
              </a:rPr>
              <a:t>To define a </a:t>
            </a:r>
            <a:r>
              <a:rPr lang="en-US" b="1" u="sng" dirty="0">
                <a:effectLst/>
              </a:rPr>
              <a:t>Markov Chain</a:t>
            </a:r>
            <a:r>
              <a:rPr lang="en-US" dirty="0">
                <a:effectLst/>
              </a:rPr>
              <a:t>, we define:</a:t>
            </a:r>
          </a:p>
          <a:p>
            <a:pPr marL="812800" indent="-812800"/>
            <a:endParaRPr lang="en-US" altLang="en-US" dirty="0"/>
          </a:p>
          <a:p>
            <a:pPr marL="812800" indent="-812800"/>
            <a:r>
              <a:rPr lang="en-US" altLang="en-US" dirty="0"/>
              <a:t>A set of states </a:t>
            </a:r>
            <a:r>
              <a:rPr lang="en-US" altLang="en-US" b="1" i="1" u="sng" dirty="0"/>
              <a:t>S</a:t>
            </a:r>
          </a:p>
          <a:p>
            <a:pPr marL="812800" indent="-812800"/>
            <a:r>
              <a:rPr lang="en-US" altLang="en-US" dirty="0"/>
              <a:t>For each time step t &gt;= 0</a:t>
            </a:r>
          </a:p>
          <a:p>
            <a:pPr marL="1189900" lvl="1" indent="-812800"/>
            <a:r>
              <a:rPr lang="en-US" altLang="en-US" dirty="0"/>
              <a:t>P(S</a:t>
            </a:r>
            <a:r>
              <a:rPr lang="en-US" altLang="en-US" baseline="-25000" dirty="0"/>
              <a:t>t+1</a:t>
            </a:r>
            <a:r>
              <a:rPr lang="en-US" altLang="en-US" dirty="0"/>
              <a:t> | S</a:t>
            </a:r>
            <a:r>
              <a:rPr lang="en-US" altLang="en-US" baseline="-25000" dirty="0"/>
              <a:t>t</a:t>
            </a:r>
            <a:r>
              <a:rPr lang="en-US" altLang="en-US" dirty="0"/>
              <a:t>) is probability you will move to some new state</a:t>
            </a:r>
          </a:p>
          <a:p>
            <a:pPr marL="812800" indent="-812800"/>
            <a:r>
              <a:rPr lang="en-US" altLang="en-US" dirty="0"/>
              <a:t>P(S</a:t>
            </a:r>
            <a:r>
              <a:rPr lang="en-US" altLang="en-US" baseline="-25000" dirty="0"/>
              <a:t>0</a:t>
            </a:r>
            <a:r>
              <a:rPr lang="en-US" altLang="en-US" dirty="0"/>
              <a:t>) specifies the initial state(s) of the system</a:t>
            </a:r>
          </a:p>
        </p:txBody>
      </p:sp>
      <p:pic>
        <p:nvPicPr>
          <p:cNvPr id="2050" name="Picture 2" descr="figures/ch06/markovchai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97735" y="5783242"/>
            <a:ext cx="6199889" cy="7660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766154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CE46FAB3-7D15-4223-9EE3-C20520F387A8}" type="slidenum">
              <a:rPr lang="en-US" altLang="en-US"/>
              <a:pPr/>
              <a:t>50</a:t>
            </a:fld>
            <a:endParaRPr lang="en-US" altLang="en-US"/>
          </a:p>
        </p:txBody>
      </p:sp>
      <p:sp>
        <p:nvSpPr>
          <p:cNvPr id="844802" name="Rectangle 2"/>
          <p:cNvSpPr>
            <a:spLocks noGrp="1" noChangeArrowheads="1"/>
          </p:cNvSpPr>
          <p:nvPr>
            <p:ph type="title"/>
          </p:nvPr>
        </p:nvSpPr>
        <p:spPr/>
        <p:txBody>
          <a:bodyPr/>
          <a:lstStyle/>
          <a:p>
            <a:r>
              <a:rPr lang="en-US" altLang="en-US" dirty="0"/>
              <a:t>Value Iteration</a:t>
            </a:r>
          </a:p>
        </p:txBody>
      </p:sp>
      <p:sp>
        <p:nvSpPr>
          <p:cNvPr id="844803" name="Rectangle 3"/>
          <p:cNvSpPr>
            <a:spLocks noGrp="1" noChangeArrowheads="1"/>
          </p:cNvSpPr>
          <p:nvPr>
            <p:ph type="body" idx="1"/>
          </p:nvPr>
        </p:nvSpPr>
        <p:spPr>
          <a:xfrm>
            <a:off x="913795" y="1732449"/>
            <a:ext cx="9974338" cy="4363551"/>
          </a:xfrm>
        </p:spPr>
        <p:txBody>
          <a:bodyPr>
            <a:normAutofit/>
          </a:bodyPr>
          <a:lstStyle/>
          <a:p>
            <a:pPr marL="609600" indent="-609600">
              <a:buNone/>
            </a:pPr>
            <a:r>
              <a:rPr lang="en-US" b="1" u="sng" dirty="0">
                <a:effectLst/>
              </a:rPr>
              <a:t>Recursive Case:</a:t>
            </a:r>
            <a:r>
              <a:rPr lang="en-US" dirty="0">
                <a:effectLst/>
              </a:rPr>
              <a:t> For increasing values of </a:t>
            </a:r>
            <a:r>
              <a:rPr lang="en-US" b="1" i="1" dirty="0">
                <a:effectLst/>
              </a:rPr>
              <a:t>k, </a:t>
            </a:r>
            <a:r>
              <a:rPr lang="en-US" dirty="0">
                <a:effectLst/>
              </a:rPr>
              <a:t>compute:</a:t>
            </a:r>
          </a:p>
          <a:p>
            <a:pPr marL="609600" indent="-609600">
              <a:buNone/>
            </a:pPr>
            <a:endParaRPr lang="en-US" b="1" i="1" u="sng" dirty="0">
              <a:effectLst/>
            </a:endParaRPr>
          </a:p>
          <a:p>
            <a:pPr marL="609600" indent="-609600">
              <a:buNone/>
            </a:pPr>
            <a:endParaRPr lang="en-US" b="1" i="1" u="sng" dirty="0">
              <a:effectLst/>
            </a:endParaRPr>
          </a:p>
          <a:p>
            <a:pPr marL="609600" indent="-609600">
              <a:buNone/>
            </a:pPr>
            <a:endParaRPr lang="en-US" dirty="0">
              <a:effectLst/>
            </a:endParaRPr>
          </a:p>
        </p:txBody>
      </p:sp>
      <p:pic>
        <p:nvPicPr>
          <p:cNvPr id="2" name="Picture 1"/>
          <p:cNvPicPr>
            <a:picLocks noChangeAspect="1"/>
          </p:cNvPicPr>
          <p:nvPr/>
        </p:nvPicPr>
        <p:blipFill>
          <a:blip r:embed="rId2"/>
          <a:stretch>
            <a:fillRect/>
          </a:stretch>
        </p:blipFill>
        <p:spPr>
          <a:xfrm>
            <a:off x="1089998" y="3253080"/>
            <a:ext cx="9621931" cy="1820365"/>
          </a:xfrm>
          <a:prstGeom prst="rect">
            <a:avLst/>
          </a:prstGeom>
        </p:spPr>
      </p:pic>
    </p:spTree>
    <p:extLst>
      <p:ext uri="{BB962C8B-B14F-4D97-AF65-F5344CB8AC3E}">
        <p14:creationId xmlns:p14="http://schemas.microsoft.com/office/powerpoint/2010/main" val="308221331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Partially Observable Markov Decision Processes (POMDP)</a:t>
            </a:r>
          </a:p>
        </p:txBody>
      </p:sp>
      <p:sp>
        <p:nvSpPr>
          <p:cNvPr id="5" name="Text Placeholder 4"/>
          <p:cNvSpPr>
            <a:spLocks noGrp="1"/>
          </p:cNvSpPr>
          <p:nvPr>
            <p:ph type="body" idx="1"/>
          </p:nvPr>
        </p:nvSpPr>
        <p:spPr/>
        <p:txBody>
          <a:bodyPr/>
          <a:lstStyle/>
          <a:p>
            <a:r>
              <a:rPr lang="en-US" dirty="0"/>
              <a:t>*This section courtesy of: cs.brown.edu/research/</a:t>
            </a:r>
            <a:r>
              <a:rPr lang="en-US" dirty="0" err="1"/>
              <a:t>ai</a:t>
            </a:r>
            <a:r>
              <a:rPr lang="en-US" dirty="0"/>
              <a:t>/</a:t>
            </a:r>
            <a:r>
              <a:rPr lang="en-US" dirty="0" err="1"/>
              <a:t>pomdp</a:t>
            </a:r>
            <a:r>
              <a:rPr lang="en-US" dirty="0"/>
              <a:t>/tutorial</a:t>
            </a:r>
          </a:p>
        </p:txBody>
      </p:sp>
    </p:spTree>
    <p:extLst>
      <p:ext uri="{BB962C8B-B14F-4D97-AF65-F5344CB8AC3E}">
        <p14:creationId xmlns:p14="http://schemas.microsoft.com/office/powerpoint/2010/main" val="261192292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318737" y="808894"/>
            <a:ext cx="5298831" cy="5673967"/>
          </a:xfrm>
        </p:spPr>
        <p:txBody>
          <a:bodyPr/>
          <a:lstStyle/>
          <a:p>
            <a:pPr marL="36900" indent="0" algn="ctr">
              <a:buNone/>
            </a:pPr>
            <a:r>
              <a:rPr lang="en-US" sz="2400" b="1" dirty="0"/>
              <a:t>POMDP</a:t>
            </a:r>
          </a:p>
          <a:p>
            <a:pPr marL="36900" indent="0">
              <a:buNone/>
            </a:pPr>
            <a:endParaRPr lang="en-US" dirty="0"/>
          </a:p>
          <a:p>
            <a:r>
              <a:rPr lang="en-US" dirty="0"/>
              <a:t>Markov decision processes are fully observable</a:t>
            </a:r>
          </a:p>
          <a:p>
            <a:pPr lvl="1"/>
            <a:r>
              <a:rPr lang="en-US" dirty="0"/>
              <a:t>i.e., we always know what state we are in at any time</a:t>
            </a:r>
          </a:p>
          <a:p>
            <a:pPr lvl="1"/>
            <a:endParaRPr lang="en-US" dirty="0"/>
          </a:p>
          <a:p>
            <a:r>
              <a:rPr lang="en-US" dirty="0"/>
              <a:t>Some of the transitions were probabilistic, but after we took an action we always could observe what state we are in</a:t>
            </a:r>
          </a:p>
          <a:p>
            <a:endParaRPr lang="en-US" dirty="0"/>
          </a:p>
          <a:p>
            <a:r>
              <a:rPr lang="en-US" b="1" u="sng" dirty="0"/>
              <a:t>Partially Observable MDPs</a:t>
            </a:r>
            <a:r>
              <a:rPr lang="en-US" dirty="0"/>
              <a:t> are the same except the agent is not sure what state it is in at any given time</a:t>
            </a:r>
          </a:p>
          <a:p>
            <a:endParaRPr lang="en-US" dirty="0"/>
          </a:p>
        </p:txBody>
      </p:sp>
      <p:pic>
        <p:nvPicPr>
          <p:cNvPr id="1026" name="Picture 2" descr="https://sp.yimg.com/ib/th?id=HN.608005616744729845&amp;pid=15.1&amp;P=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7943" y="808894"/>
            <a:ext cx="4898781" cy="48987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314942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CE46FAB3-7D15-4223-9EE3-C20520F387A8}" type="slidenum">
              <a:rPr lang="en-US" altLang="en-US"/>
              <a:pPr/>
              <a:t>53</a:t>
            </a:fld>
            <a:endParaRPr lang="en-US" altLang="en-US"/>
          </a:p>
        </p:txBody>
      </p:sp>
      <p:sp>
        <p:nvSpPr>
          <p:cNvPr id="844802" name="Rectangle 2"/>
          <p:cNvSpPr>
            <a:spLocks noGrp="1" noChangeArrowheads="1"/>
          </p:cNvSpPr>
          <p:nvPr>
            <p:ph type="title"/>
          </p:nvPr>
        </p:nvSpPr>
        <p:spPr>
          <a:xfrm>
            <a:off x="913795" y="138955"/>
            <a:ext cx="10353762" cy="970450"/>
          </a:xfrm>
        </p:spPr>
        <p:txBody>
          <a:bodyPr/>
          <a:lstStyle/>
          <a:p>
            <a:r>
              <a:rPr lang="en-US" altLang="en-US" dirty="0"/>
              <a:t>POMDP: Definition</a:t>
            </a:r>
          </a:p>
        </p:txBody>
      </p:sp>
      <p:sp>
        <p:nvSpPr>
          <p:cNvPr id="844803" name="Rectangle 3"/>
          <p:cNvSpPr>
            <a:spLocks noGrp="1" noChangeArrowheads="1"/>
          </p:cNvSpPr>
          <p:nvPr>
            <p:ph type="body" idx="1"/>
          </p:nvPr>
        </p:nvSpPr>
        <p:spPr>
          <a:xfrm>
            <a:off x="913795" y="1732449"/>
            <a:ext cx="9974338" cy="4363551"/>
          </a:xfrm>
        </p:spPr>
        <p:txBody>
          <a:bodyPr>
            <a:normAutofit/>
          </a:bodyPr>
          <a:lstStyle/>
          <a:p>
            <a:pPr marL="609600" indent="-609600">
              <a:buNone/>
            </a:pPr>
            <a:r>
              <a:rPr lang="en-US" dirty="0">
                <a:effectLst/>
              </a:rPr>
              <a:t>A </a:t>
            </a:r>
            <a:r>
              <a:rPr lang="en-US" b="1" u="sng" dirty="0">
                <a:effectLst/>
              </a:rPr>
              <a:t>Partially Observable Markov Decision Process</a:t>
            </a:r>
            <a:r>
              <a:rPr lang="en-US" dirty="0">
                <a:effectLst/>
              </a:rPr>
              <a:t> is defined by the following:</a:t>
            </a:r>
          </a:p>
          <a:p>
            <a:pPr marL="609600" indent="-609600">
              <a:buNone/>
            </a:pPr>
            <a:endParaRPr lang="en-US" dirty="0">
              <a:effectLst/>
            </a:endParaRPr>
          </a:p>
          <a:p>
            <a:pPr marL="609600" indent="-609600">
              <a:buNone/>
            </a:pPr>
            <a:r>
              <a:rPr lang="en-US" dirty="0">
                <a:effectLst/>
              </a:rPr>
              <a:t>S								Set of states of the world</a:t>
            </a:r>
          </a:p>
          <a:p>
            <a:pPr marL="609600" indent="-609600">
              <a:buNone/>
            </a:pPr>
            <a:r>
              <a:rPr lang="en-US" dirty="0">
                <a:effectLst/>
              </a:rPr>
              <a:t>A								Set of actions the agent can take</a:t>
            </a:r>
          </a:p>
          <a:p>
            <a:pPr marL="609600" indent="-609600">
              <a:buNone/>
            </a:pPr>
            <a:r>
              <a:rPr lang="en-US" dirty="0">
                <a:effectLst/>
              </a:rPr>
              <a:t>O								Set of possible observations agent can make</a:t>
            </a:r>
          </a:p>
          <a:p>
            <a:pPr marL="609600" indent="-609600">
              <a:buNone/>
            </a:pPr>
            <a:r>
              <a:rPr lang="en-US" dirty="0">
                <a:effectLst/>
              </a:rPr>
              <a:t>P(S</a:t>
            </a:r>
            <a:r>
              <a:rPr lang="en-US" baseline="-25000" dirty="0">
                <a:effectLst/>
              </a:rPr>
              <a:t>0</a:t>
            </a:r>
            <a:r>
              <a:rPr lang="en-US" dirty="0">
                <a:effectLst/>
              </a:rPr>
              <a:t>)								Probability distribution of the start state</a:t>
            </a:r>
          </a:p>
          <a:p>
            <a:pPr marL="609600" indent="-609600">
              <a:buNone/>
            </a:pPr>
            <a:r>
              <a:rPr lang="en-US" dirty="0">
                <a:effectLst/>
              </a:rPr>
              <a:t>P(S’ | S, A)						Prob. of moving to state </a:t>
            </a:r>
            <a:r>
              <a:rPr lang="en-US" i="1" dirty="0">
                <a:effectLst/>
              </a:rPr>
              <a:t>S’</a:t>
            </a:r>
            <a:r>
              <a:rPr lang="en-US" dirty="0">
                <a:effectLst/>
              </a:rPr>
              <a:t> if in </a:t>
            </a:r>
            <a:r>
              <a:rPr lang="en-US" i="1" dirty="0">
                <a:effectLst/>
              </a:rPr>
              <a:t>S</a:t>
            </a:r>
            <a:r>
              <a:rPr lang="en-US" dirty="0">
                <a:effectLst/>
              </a:rPr>
              <a:t> and take action </a:t>
            </a:r>
            <a:r>
              <a:rPr lang="en-US" i="1" dirty="0">
                <a:effectLst/>
              </a:rPr>
              <a:t>A</a:t>
            </a:r>
          </a:p>
          <a:p>
            <a:pPr marL="609600" indent="-609600">
              <a:buNone/>
            </a:pPr>
            <a:r>
              <a:rPr lang="en-US" dirty="0">
                <a:effectLst/>
              </a:rPr>
              <a:t>R(S, A, S’)						Reward if start in </a:t>
            </a:r>
            <a:r>
              <a:rPr lang="en-US" i="1" dirty="0">
                <a:effectLst/>
              </a:rPr>
              <a:t>S</a:t>
            </a:r>
            <a:r>
              <a:rPr lang="en-US" dirty="0">
                <a:effectLst/>
              </a:rPr>
              <a:t>, take action </a:t>
            </a:r>
            <a:r>
              <a:rPr lang="en-US" i="1" dirty="0">
                <a:effectLst/>
              </a:rPr>
              <a:t>A</a:t>
            </a:r>
            <a:r>
              <a:rPr lang="en-US" dirty="0">
                <a:effectLst/>
              </a:rPr>
              <a:t>, move to </a:t>
            </a:r>
            <a:r>
              <a:rPr lang="en-US" i="1" dirty="0">
                <a:effectLst/>
              </a:rPr>
              <a:t>S’</a:t>
            </a:r>
          </a:p>
          <a:p>
            <a:pPr marL="609600" indent="-609600">
              <a:buNone/>
            </a:pPr>
            <a:r>
              <a:rPr lang="en-US" dirty="0">
                <a:effectLst/>
              </a:rPr>
              <a:t>P(O | S)						Probability of observing O given agent in state S</a:t>
            </a:r>
          </a:p>
        </p:txBody>
      </p:sp>
    </p:spTree>
    <p:extLst>
      <p:ext uri="{BB962C8B-B14F-4D97-AF65-F5344CB8AC3E}">
        <p14:creationId xmlns:p14="http://schemas.microsoft.com/office/powerpoint/2010/main" val="397944297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CE46FAB3-7D15-4223-9EE3-C20520F387A8}" type="slidenum">
              <a:rPr lang="en-US" altLang="en-US"/>
              <a:pPr/>
              <a:t>54</a:t>
            </a:fld>
            <a:endParaRPr lang="en-US" altLang="en-US"/>
          </a:p>
        </p:txBody>
      </p:sp>
      <p:sp>
        <p:nvSpPr>
          <p:cNvPr id="844802" name="Rectangle 2"/>
          <p:cNvSpPr>
            <a:spLocks noGrp="1" noChangeArrowheads="1"/>
          </p:cNvSpPr>
          <p:nvPr>
            <p:ph type="title"/>
          </p:nvPr>
        </p:nvSpPr>
        <p:spPr>
          <a:xfrm>
            <a:off x="913795" y="138955"/>
            <a:ext cx="10353762" cy="970450"/>
          </a:xfrm>
        </p:spPr>
        <p:txBody>
          <a:bodyPr/>
          <a:lstStyle/>
          <a:p>
            <a:r>
              <a:rPr lang="en-US" altLang="en-US" dirty="0"/>
              <a:t>POMDP: Definition</a:t>
            </a:r>
          </a:p>
        </p:txBody>
      </p:sp>
      <p:sp>
        <p:nvSpPr>
          <p:cNvPr id="2" name="Content Placeholder 1"/>
          <p:cNvSpPr>
            <a:spLocks noGrp="1"/>
          </p:cNvSpPr>
          <p:nvPr>
            <p:ph idx="1"/>
          </p:nvPr>
        </p:nvSpPr>
        <p:spPr/>
        <p:txBody>
          <a:bodyPr/>
          <a:lstStyle/>
          <a:p>
            <a:r>
              <a:rPr lang="en-US" dirty="0"/>
              <a:t>Because we do not know what state we are in, we must “guess” or have some “belief” in what state we are in.</a:t>
            </a:r>
          </a:p>
          <a:p>
            <a:endParaRPr lang="en-US" dirty="0"/>
          </a:p>
          <a:p>
            <a:r>
              <a:rPr lang="en-US" dirty="0"/>
              <a:t>Below is the belief space for a two state POMDP. Our belief in our state can fall anywhere in between. We want our belief to be near the edges!</a:t>
            </a:r>
          </a:p>
        </p:txBody>
      </p:sp>
      <p:pic>
        <p:nvPicPr>
          <p:cNvPr id="2050" name="Picture 2" descr="http://cs.brown.edu/research/ai/pomdp/tutorial/figs/belief-space.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67264" y="4405284"/>
            <a:ext cx="5808496" cy="12153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252267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CE46FAB3-7D15-4223-9EE3-C20520F387A8}" type="slidenum">
              <a:rPr lang="en-US" altLang="en-US"/>
              <a:pPr/>
              <a:t>55</a:t>
            </a:fld>
            <a:endParaRPr lang="en-US" altLang="en-US"/>
          </a:p>
        </p:txBody>
      </p:sp>
      <p:sp>
        <p:nvSpPr>
          <p:cNvPr id="844802" name="Rectangle 2"/>
          <p:cNvSpPr>
            <a:spLocks noGrp="1" noChangeArrowheads="1"/>
          </p:cNvSpPr>
          <p:nvPr>
            <p:ph type="title"/>
          </p:nvPr>
        </p:nvSpPr>
        <p:spPr>
          <a:xfrm>
            <a:off x="913795" y="138955"/>
            <a:ext cx="10353762" cy="970450"/>
          </a:xfrm>
        </p:spPr>
        <p:txBody>
          <a:bodyPr/>
          <a:lstStyle/>
          <a:p>
            <a:r>
              <a:rPr lang="en-US" altLang="en-US" dirty="0"/>
              <a:t>POMDP: Belief Space</a:t>
            </a:r>
          </a:p>
        </p:txBody>
      </p:sp>
      <p:sp>
        <p:nvSpPr>
          <p:cNvPr id="2" name="Content Placeholder 1"/>
          <p:cNvSpPr>
            <a:spLocks noGrp="1"/>
          </p:cNvSpPr>
          <p:nvPr>
            <p:ph idx="1"/>
          </p:nvPr>
        </p:nvSpPr>
        <p:spPr/>
        <p:txBody>
          <a:bodyPr/>
          <a:lstStyle/>
          <a:p>
            <a:r>
              <a:rPr lang="en-US" dirty="0"/>
              <a:t>As we take actions, our belief in our state changes. One goal of the POMDP is to update the belief in the current state at every step. This is not hard, as we can use the probabilities based on observations to guess the state.</a:t>
            </a:r>
          </a:p>
          <a:p>
            <a:endParaRPr lang="en-US" dirty="0"/>
          </a:p>
          <a:p>
            <a:r>
              <a:rPr lang="en-US" dirty="0"/>
              <a:t>Visually, this might look like below: Jumping around the belief state when taking actions</a:t>
            </a:r>
          </a:p>
        </p:txBody>
      </p:sp>
      <p:pic>
        <p:nvPicPr>
          <p:cNvPr id="5122" name="Picture 2" descr="http://cs.brown.edu/research/ai/pomdp/tutorial/figs/belief-transform.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5695" y="3944203"/>
            <a:ext cx="7005090" cy="26338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88620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CE46FAB3-7D15-4223-9EE3-C20520F387A8}" type="slidenum">
              <a:rPr lang="en-US" altLang="en-US"/>
              <a:pPr/>
              <a:t>56</a:t>
            </a:fld>
            <a:endParaRPr lang="en-US" altLang="en-US"/>
          </a:p>
        </p:txBody>
      </p:sp>
      <p:sp>
        <p:nvSpPr>
          <p:cNvPr id="844802" name="Rectangle 2"/>
          <p:cNvSpPr>
            <a:spLocks noGrp="1" noChangeArrowheads="1"/>
          </p:cNvSpPr>
          <p:nvPr>
            <p:ph type="title"/>
          </p:nvPr>
        </p:nvSpPr>
        <p:spPr>
          <a:xfrm>
            <a:off x="913795" y="138955"/>
            <a:ext cx="10353762" cy="970450"/>
          </a:xfrm>
        </p:spPr>
        <p:txBody>
          <a:bodyPr/>
          <a:lstStyle/>
          <a:p>
            <a:r>
              <a:rPr lang="en-US" altLang="en-US" dirty="0"/>
              <a:t>POMDP: Belief Space</a:t>
            </a:r>
          </a:p>
        </p:txBody>
      </p:sp>
      <p:sp>
        <p:nvSpPr>
          <p:cNvPr id="2" name="Content Placeholder 1"/>
          <p:cNvSpPr>
            <a:spLocks noGrp="1"/>
          </p:cNvSpPr>
          <p:nvPr>
            <p:ph idx="1"/>
          </p:nvPr>
        </p:nvSpPr>
        <p:spPr/>
        <p:txBody>
          <a:bodyPr/>
          <a:lstStyle/>
          <a:p>
            <a:r>
              <a:rPr lang="en-US" dirty="0"/>
              <a:t>This </a:t>
            </a:r>
            <a:r>
              <a:rPr lang="en-US" b="1" u="sng" dirty="0"/>
              <a:t>Belief Space</a:t>
            </a:r>
            <a:r>
              <a:rPr lang="en-US" dirty="0"/>
              <a:t> is </a:t>
            </a:r>
            <a:r>
              <a:rPr lang="en-US" dirty="0" err="1"/>
              <a:t>markovian</a:t>
            </a:r>
            <a:r>
              <a:rPr lang="en-US" dirty="0"/>
              <a:t>, the next belief I will have in my state depends only on my current belief…and this is starting to look like an MDP!</a:t>
            </a:r>
          </a:p>
        </p:txBody>
      </p:sp>
      <p:pic>
        <p:nvPicPr>
          <p:cNvPr id="5122" name="Picture 2" descr="http://cs.brown.edu/research/ai/pomdp/tutorial/figs/belief-transform.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5695" y="3944203"/>
            <a:ext cx="7005090" cy="26338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111594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CE46FAB3-7D15-4223-9EE3-C20520F387A8}" type="slidenum">
              <a:rPr lang="en-US" altLang="en-US"/>
              <a:pPr/>
              <a:t>57</a:t>
            </a:fld>
            <a:endParaRPr lang="en-US" altLang="en-US"/>
          </a:p>
        </p:txBody>
      </p:sp>
      <p:sp>
        <p:nvSpPr>
          <p:cNvPr id="844802" name="Rectangle 2"/>
          <p:cNvSpPr>
            <a:spLocks noGrp="1" noChangeArrowheads="1"/>
          </p:cNvSpPr>
          <p:nvPr>
            <p:ph type="title"/>
          </p:nvPr>
        </p:nvSpPr>
        <p:spPr>
          <a:xfrm>
            <a:off x="913795" y="138955"/>
            <a:ext cx="10353762" cy="970450"/>
          </a:xfrm>
        </p:spPr>
        <p:txBody>
          <a:bodyPr/>
          <a:lstStyle/>
          <a:p>
            <a:r>
              <a:rPr lang="en-US" altLang="en-US" dirty="0"/>
              <a:t>POMDP: Belief Space</a:t>
            </a:r>
          </a:p>
        </p:txBody>
      </p:sp>
      <p:sp>
        <p:nvSpPr>
          <p:cNvPr id="2" name="Content Placeholder 1"/>
          <p:cNvSpPr>
            <a:spLocks noGrp="1"/>
          </p:cNvSpPr>
          <p:nvPr>
            <p:ph idx="1"/>
          </p:nvPr>
        </p:nvSpPr>
        <p:spPr/>
        <p:txBody>
          <a:bodyPr/>
          <a:lstStyle/>
          <a:p>
            <a:r>
              <a:rPr lang="en-US" dirty="0"/>
              <a:t>So: let’s solve POMDPs by:</a:t>
            </a:r>
          </a:p>
          <a:p>
            <a:pPr lvl="1"/>
            <a:r>
              <a:rPr lang="en-US" dirty="0"/>
              <a:t>Converting into an equivalent MDP (belief states = states of and MDP)</a:t>
            </a:r>
          </a:p>
          <a:p>
            <a:pPr lvl="1"/>
            <a:r>
              <a:rPr lang="en-US" dirty="0"/>
              <a:t>Use value iteration as before to find the optimal policy</a:t>
            </a:r>
          </a:p>
          <a:p>
            <a:pPr lvl="1"/>
            <a:r>
              <a:rPr lang="en-US" dirty="0"/>
              <a:t>Problem: Belief space is still continuous, so can’t represent with an array like before!</a:t>
            </a:r>
          </a:p>
        </p:txBody>
      </p:sp>
      <p:pic>
        <p:nvPicPr>
          <p:cNvPr id="5122" name="Picture 2" descr="http://cs.brown.edu/research/ai/pomdp/tutorial/figs/belief-transform.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5695" y="3944203"/>
            <a:ext cx="7005090" cy="26338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718749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CE46FAB3-7D15-4223-9EE3-C20520F387A8}" type="slidenum">
              <a:rPr lang="en-US" altLang="en-US"/>
              <a:pPr/>
              <a:t>58</a:t>
            </a:fld>
            <a:endParaRPr lang="en-US" altLang="en-US"/>
          </a:p>
        </p:txBody>
      </p:sp>
      <p:sp>
        <p:nvSpPr>
          <p:cNvPr id="844802" name="Rectangle 2"/>
          <p:cNvSpPr>
            <a:spLocks noGrp="1" noChangeArrowheads="1"/>
          </p:cNvSpPr>
          <p:nvPr>
            <p:ph type="title"/>
          </p:nvPr>
        </p:nvSpPr>
        <p:spPr>
          <a:xfrm>
            <a:off x="913795" y="138955"/>
            <a:ext cx="10353762" cy="970450"/>
          </a:xfrm>
        </p:spPr>
        <p:txBody>
          <a:bodyPr/>
          <a:lstStyle/>
          <a:p>
            <a:r>
              <a:rPr lang="en-US" altLang="en-US" dirty="0"/>
              <a:t>POMDP: Problem!</a:t>
            </a:r>
          </a:p>
        </p:txBody>
      </p:sp>
      <p:sp>
        <p:nvSpPr>
          <p:cNvPr id="2" name="Content Placeholder 1"/>
          <p:cNvSpPr>
            <a:spLocks noGrp="1"/>
          </p:cNvSpPr>
          <p:nvPr>
            <p:ph idx="1"/>
          </p:nvPr>
        </p:nvSpPr>
        <p:spPr/>
        <p:txBody>
          <a:bodyPr/>
          <a:lstStyle/>
          <a:p>
            <a:r>
              <a:rPr lang="en-US" dirty="0"/>
              <a:t>This algorithm has some issues. The belief space is continuous, not discrete!</a:t>
            </a:r>
          </a:p>
          <a:p>
            <a:endParaRPr lang="en-US" dirty="0"/>
          </a:p>
          <a:p>
            <a:r>
              <a:rPr lang="en-US" dirty="0"/>
              <a:t>With MDPs, we had a value function that was just a number</a:t>
            </a:r>
          </a:p>
          <a:p>
            <a:endParaRPr lang="en-US" dirty="0"/>
          </a:p>
          <a:p>
            <a:r>
              <a:rPr lang="en-US" dirty="0"/>
              <a:t>Now, we have value functions continuous</a:t>
            </a:r>
          </a:p>
          <a:p>
            <a:pPr marL="36900" indent="0">
              <a:buNone/>
            </a:pPr>
            <a:r>
              <a:rPr lang="en-US" dirty="0"/>
              <a:t>over the given belief space, see right </a:t>
            </a:r>
            <a:r>
              <a:rPr lang="en-US" dirty="0">
                <a:sym typeface="Wingdings" panose="05000000000000000000" pitchFamily="2" charset="2"/>
              </a:rPr>
              <a:t></a:t>
            </a:r>
          </a:p>
          <a:p>
            <a:pPr marL="36900" indent="0">
              <a:buNone/>
            </a:pPr>
            <a:endParaRPr lang="en-US" dirty="0">
              <a:sym typeface="Wingdings" panose="05000000000000000000" pitchFamily="2" charset="2"/>
            </a:endParaRPr>
          </a:p>
          <a:p>
            <a:pPr marL="36900" indent="0">
              <a:buNone/>
            </a:pPr>
            <a:r>
              <a:rPr lang="en-US" dirty="0">
                <a:sym typeface="Wingdings" panose="05000000000000000000" pitchFamily="2" charset="2"/>
              </a:rPr>
              <a:t>How can we represent V(b)??</a:t>
            </a:r>
            <a:endParaRPr lang="en-US" dirty="0"/>
          </a:p>
        </p:txBody>
      </p:sp>
      <p:pic>
        <p:nvPicPr>
          <p:cNvPr id="6146" name="Picture 2" descr="http://cs.brown.edu/research/ai/pomdp/tutorial/figs/fake-val-func.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82395" y="3060246"/>
            <a:ext cx="5276234" cy="36406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086280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CE46FAB3-7D15-4223-9EE3-C20520F387A8}" type="slidenum">
              <a:rPr lang="en-US" altLang="en-US"/>
              <a:pPr/>
              <a:t>59</a:t>
            </a:fld>
            <a:endParaRPr lang="en-US" altLang="en-US"/>
          </a:p>
        </p:txBody>
      </p:sp>
      <p:sp>
        <p:nvSpPr>
          <p:cNvPr id="844802" name="Rectangle 2"/>
          <p:cNvSpPr>
            <a:spLocks noGrp="1" noChangeArrowheads="1"/>
          </p:cNvSpPr>
          <p:nvPr>
            <p:ph type="title"/>
          </p:nvPr>
        </p:nvSpPr>
        <p:spPr>
          <a:xfrm>
            <a:off x="913795" y="138955"/>
            <a:ext cx="10353762" cy="970450"/>
          </a:xfrm>
        </p:spPr>
        <p:txBody>
          <a:bodyPr/>
          <a:lstStyle/>
          <a:p>
            <a:r>
              <a:rPr lang="en-US" altLang="en-US" dirty="0"/>
              <a:t>POMDP: Insight!</a:t>
            </a:r>
          </a:p>
        </p:txBody>
      </p:sp>
      <p:sp>
        <p:nvSpPr>
          <p:cNvPr id="2" name="Content Placeholder 1"/>
          <p:cNvSpPr>
            <a:spLocks noGrp="1"/>
          </p:cNvSpPr>
          <p:nvPr>
            <p:ph idx="1"/>
          </p:nvPr>
        </p:nvSpPr>
        <p:spPr>
          <a:xfrm>
            <a:off x="913795" y="1732449"/>
            <a:ext cx="10353762" cy="4327157"/>
          </a:xfrm>
        </p:spPr>
        <p:txBody>
          <a:bodyPr>
            <a:normAutofit/>
          </a:bodyPr>
          <a:lstStyle/>
          <a:p>
            <a:r>
              <a:rPr lang="en-US" dirty="0"/>
              <a:t>It turns out that for finite horizon problems, the value function of a POMDP can be represented as a piecewise linear and convex function.</a:t>
            </a:r>
          </a:p>
          <a:p>
            <a:endParaRPr lang="en-US" dirty="0"/>
          </a:p>
          <a:p>
            <a:r>
              <a:rPr lang="en-US" dirty="0"/>
              <a:t>Or, as a set of line segments like shown</a:t>
            </a:r>
          </a:p>
          <a:p>
            <a:endParaRPr lang="en-US" dirty="0"/>
          </a:p>
          <a:p>
            <a:r>
              <a:rPr lang="en-US" dirty="0"/>
              <a:t>Why? Let’s hold off on that for a moment.</a:t>
            </a:r>
          </a:p>
          <a:p>
            <a:pPr marL="36900" indent="0">
              <a:buNone/>
            </a:pPr>
            <a:r>
              <a:rPr lang="en-US" dirty="0"/>
              <a:t>for now, just believe me </a:t>
            </a:r>
            <a:r>
              <a:rPr lang="en-US" dirty="0">
                <a:sym typeface="Wingdings" panose="05000000000000000000" pitchFamily="2" charset="2"/>
              </a:rPr>
              <a:t></a:t>
            </a:r>
          </a:p>
          <a:p>
            <a:pPr marL="36900" indent="0">
              <a:buNone/>
            </a:pPr>
            <a:endParaRPr lang="en-US" dirty="0">
              <a:sym typeface="Wingdings" panose="05000000000000000000" pitchFamily="2" charset="2"/>
            </a:endParaRPr>
          </a:p>
          <a:p>
            <a:pPr marL="36900" indent="0">
              <a:buNone/>
            </a:pPr>
            <a:r>
              <a:rPr lang="en-US" dirty="0">
                <a:sym typeface="Wingdings" panose="05000000000000000000" pitchFamily="2" charset="2"/>
              </a:rPr>
              <a:t>Thus, for value iteration, only need to store these</a:t>
            </a:r>
          </a:p>
          <a:p>
            <a:pPr marL="36900" indent="0">
              <a:buNone/>
            </a:pPr>
            <a:r>
              <a:rPr lang="en-US" dirty="0">
                <a:sym typeface="Wingdings" panose="05000000000000000000" pitchFamily="2" charset="2"/>
              </a:rPr>
              <a:t>finite lines in memory</a:t>
            </a:r>
            <a:endParaRPr lang="en-US" dirty="0"/>
          </a:p>
        </p:txBody>
      </p:sp>
      <p:pic>
        <p:nvPicPr>
          <p:cNvPr id="10242" name="Picture 2" descr="http://cs.brown.edu/research/ai/pomdp/tutorial/figs/pwlc.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65556" y="3111689"/>
            <a:ext cx="5211862" cy="35961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56638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altLang="en-US" dirty="0"/>
              <a:t>The Markov Assumption</a:t>
            </a:r>
          </a:p>
        </p:txBody>
      </p:sp>
      <p:sp>
        <p:nvSpPr>
          <p:cNvPr id="16387" name="Rectangle 3"/>
          <p:cNvSpPr>
            <a:spLocks noGrp="1" noChangeArrowheads="1"/>
          </p:cNvSpPr>
          <p:nvPr>
            <p:ph type="body" idx="1"/>
          </p:nvPr>
        </p:nvSpPr>
        <p:spPr>
          <a:xfrm>
            <a:off x="1549411" y="1981200"/>
            <a:ext cx="9297005" cy="3627863"/>
          </a:xfrm>
        </p:spPr>
        <p:txBody>
          <a:bodyPr/>
          <a:lstStyle/>
          <a:p>
            <a:pPr marL="812800" indent="-812800">
              <a:buNone/>
            </a:pPr>
            <a:r>
              <a:rPr lang="en-US" dirty="0">
                <a:effectLst/>
              </a:rPr>
              <a:t>Markov Chains adhere to the Markov Assumption.</a:t>
            </a:r>
          </a:p>
          <a:p>
            <a:pPr marL="812800" indent="-812800">
              <a:buNone/>
            </a:pPr>
            <a:r>
              <a:rPr lang="en-US" altLang="en-US" dirty="0">
                <a:effectLst/>
              </a:rPr>
              <a:t>Namely:</a:t>
            </a:r>
          </a:p>
          <a:p>
            <a:pPr marL="812800" indent="-812800">
              <a:buNone/>
            </a:pPr>
            <a:endParaRPr lang="en-US" altLang="en-US" dirty="0">
              <a:effectLst/>
            </a:endParaRPr>
          </a:p>
          <a:p>
            <a:pPr marL="812800" indent="-812800">
              <a:buNone/>
            </a:pPr>
            <a:r>
              <a:rPr lang="en-US" altLang="en-US" dirty="0"/>
              <a:t>For all t &gt;= 0:</a:t>
            </a:r>
          </a:p>
          <a:p>
            <a:pPr marL="812800" indent="-812800">
              <a:buNone/>
            </a:pPr>
            <a:r>
              <a:rPr lang="en-US" altLang="en-US" dirty="0"/>
              <a:t>	P(S</a:t>
            </a:r>
            <a:r>
              <a:rPr lang="en-US" altLang="en-US" baseline="-25000" dirty="0"/>
              <a:t>t+1</a:t>
            </a:r>
            <a:r>
              <a:rPr lang="en-US" altLang="en-US" dirty="0"/>
              <a:t> | S</a:t>
            </a:r>
            <a:r>
              <a:rPr lang="en-US" altLang="en-US" baseline="-25000" dirty="0"/>
              <a:t>0</a:t>
            </a:r>
            <a:r>
              <a:rPr lang="en-US" altLang="en-US" dirty="0"/>
              <a:t>, S</a:t>
            </a:r>
            <a:r>
              <a:rPr lang="en-US" altLang="en-US" baseline="-25000" dirty="0"/>
              <a:t>1</a:t>
            </a:r>
            <a:r>
              <a:rPr lang="en-US" altLang="en-US" dirty="0"/>
              <a:t>,…,S</a:t>
            </a:r>
            <a:r>
              <a:rPr lang="en-US" altLang="en-US" baseline="-25000" dirty="0"/>
              <a:t>t</a:t>
            </a:r>
            <a:r>
              <a:rPr lang="en-US" altLang="en-US" dirty="0"/>
              <a:t>) = P(S</a:t>
            </a:r>
            <a:r>
              <a:rPr lang="en-US" altLang="en-US" baseline="-25000" dirty="0"/>
              <a:t>t+1</a:t>
            </a:r>
            <a:r>
              <a:rPr lang="en-US" altLang="en-US" dirty="0"/>
              <a:t> | S</a:t>
            </a:r>
            <a:r>
              <a:rPr lang="en-US" altLang="en-US" baseline="-25000" dirty="0"/>
              <a:t>t</a:t>
            </a:r>
            <a:r>
              <a:rPr lang="en-US" altLang="en-US" dirty="0"/>
              <a:t>)</a:t>
            </a:r>
          </a:p>
          <a:p>
            <a:pPr marL="812800" indent="-812800">
              <a:buNone/>
            </a:pPr>
            <a:endParaRPr lang="en-US" altLang="en-US" dirty="0"/>
          </a:p>
          <a:p>
            <a:pPr marL="812800" indent="-812800">
              <a:buNone/>
            </a:pPr>
            <a:r>
              <a:rPr lang="en-US" altLang="en-US" dirty="0"/>
              <a:t>i.e., The next state depends ONLY on the current state and not the path you took to get to the current state.</a:t>
            </a:r>
          </a:p>
        </p:txBody>
      </p:sp>
      <p:pic>
        <p:nvPicPr>
          <p:cNvPr id="2050" name="Picture 2" descr="figures/ch06/markovchai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67668" y="5831794"/>
            <a:ext cx="6199889" cy="7660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058111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CE46FAB3-7D15-4223-9EE3-C20520F387A8}" type="slidenum">
              <a:rPr lang="en-US" altLang="en-US"/>
              <a:pPr/>
              <a:t>60</a:t>
            </a:fld>
            <a:endParaRPr lang="en-US" altLang="en-US"/>
          </a:p>
        </p:txBody>
      </p:sp>
      <p:sp>
        <p:nvSpPr>
          <p:cNvPr id="844802" name="Rectangle 2"/>
          <p:cNvSpPr>
            <a:spLocks noGrp="1" noChangeArrowheads="1"/>
          </p:cNvSpPr>
          <p:nvPr>
            <p:ph type="title"/>
          </p:nvPr>
        </p:nvSpPr>
        <p:spPr>
          <a:xfrm>
            <a:off x="913795" y="138955"/>
            <a:ext cx="10353762" cy="970450"/>
          </a:xfrm>
        </p:spPr>
        <p:txBody>
          <a:bodyPr/>
          <a:lstStyle/>
          <a:p>
            <a:r>
              <a:rPr lang="en-US" altLang="en-US" dirty="0"/>
              <a:t>POMDP: Insight!</a:t>
            </a:r>
          </a:p>
        </p:txBody>
      </p:sp>
      <p:sp>
        <p:nvSpPr>
          <p:cNvPr id="2" name="Content Placeholder 1"/>
          <p:cNvSpPr>
            <a:spLocks noGrp="1"/>
          </p:cNvSpPr>
          <p:nvPr>
            <p:ph idx="1"/>
          </p:nvPr>
        </p:nvSpPr>
        <p:spPr>
          <a:xfrm>
            <a:off x="913795" y="1732449"/>
            <a:ext cx="10353762" cy="4327157"/>
          </a:xfrm>
        </p:spPr>
        <p:txBody>
          <a:bodyPr>
            <a:normAutofit/>
          </a:bodyPr>
          <a:lstStyle/>
          <a:p>
            <a:r>
              <a:rPr lang="en-US" dirty="0"/>
              <a:t>So, to solve for a policy, we want to use the same algorithm (value iteration)</a:t>
            </a:r>
          </a:p>
          <a:p>
            <a:endParaRPr lang="en-US" dirty="0"/>
          </a:p>
          <a:p>
            <a:r>
              <a:rPr lang="en-US" dirty="0"/>
              <a:t>Problem 1: Value function is continuous!</a:t>
            </a:r>
          </a:p>
          <a:p>
            <a:pPr lvl="1"/>
            <a:r>
              <a:rPr lang="en-US" dirty="0"/>
              <a:t>Solved, because function is piecewise linear convex</a:t>
            </a:r>
          </a:p>
          <a:p>
            <a:pPr lvl="1"/>
            <a:endParaRPr lang="en-US" dirty="0"/>
          </a:p>
          <a:p>
            <a:r>
              <a:rPr lang="en-US" dirty="0"/>
              <a:t>Problem 2: To find a states new value (while</a:t>
            </a:r>
          </a:p>
          <a:p>
            <a:pPr marL="36900" indent="0">
              <a:buNone/>
            </a:pPr>
            <a:r>
              <a:rPr lang="en-US" dirty="0"/>
              <a:t>iterating), we need to loop over all next states, but</a:t>
            </a:r>
          </a:p>
          <a:p>
            <a:pPr marL="36900" indent="0">
              <a:buNone/>
            </a:pPr>
            <a:r>
              <a:rPr lang="en-US" dirty="0"/>
              <a:t>this is infinite!</a:t>
            </a:r>
          </a:p>
          <a:p>
            <a:pPr marL="36900" indent="0">
              <a:buNone/>
            </a:pPr>
            <a:endParaRPr lang="en-US" dirty="0"/>
          </a:p>
          <a:p>
            <a:pPr marL="36900" indent="0">
              <a:buNone/>
            </a:pPr>
            <a:r>
              <a:rPr lang="en-US" dirty="0"/>
              <a:t>Sigh…just need to fix problem 2 now</a:t>
            </a:r>
          </a:p>
        </p:txBody>
      </p:sp>
      <p:pic>
        <p:nvPicPr>
          <p:cNvPr id="11266" name="Picture 2" descr="http://cs.brown.edu/research/ai/pomdp/tutorial/figs/pwlc-partition.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01300" y="3458763"/>
            <a:ext cx="5081515" cy="32238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028836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CE46FAB3-7D15-4223-9EE3-C20520F387A8}" type="slidenum">
              <a:rPr lang="en-US" altLang="en-US"/>
              <a:pPr/>
              <a:t>61</a:t>
            </a:fld>
            <a:endParaRPr lang="en-US" altLang="en-US"/>
          </a:p>
        </p:txBody>
      </p:sp>
      <p:sp>
        <p:nvSpPr>
          <p:cNvPr id="844802" name="Rectangle 2"/>
          <p:cNvSpPr>
            <a:spLocks noGrp="1" noChangeArrowheads="1"/>
          </p:cNvSpPr>
          <p:nvPr>
            <p:ph type="title"/>
          </p:nvPr>
        </p:nvSpPr>
        <p:spPr>
          <a:xfrm>
            <a:off x="913795" y="138955"/>
            <a:ext cx="10353762" cy="970450"/>
          </a:xfrm>
        </p:spPr>
        <p:txBody>
          <a:bodyPr/>
          <a:lstStyle/>
          <a:p>
            <a:r>
              <a:rPr lang="en-US" altLang="en-US" dirty="0"/>
              <a:t>POMDP: Example!</a:t>
            </a:r>
          </a:p>
        </p:txBody>
      </p:sp>
      <p:sp>
        <p:nvSpPr>
          <p:cNvPr id="2" name="Content Placeholder 1"/>
          <p:cNvSpPr>
            <a:spLocks noGrp="1"/>
          </p:cNvSpPr>
          <p:nvPr>
            <p:ph idx="1"/>
          </p:nvPr>
        </p:nvSpPr>
        <p:spPr>
          <a:xfrm>
            <a:off x="913795" y="1732450"/>
            <a:ext cx="5814551" cy="4914010"/>
          </a:xfrm>
        </p:spPr>
        <p:txBody>
          <a:bodyPr>
            <a:normAutofit/>
          </a:bodyPr>
          <a:lstStyle/>
          <a:p>
            <a:r>
              <a:rPr lang="en-US" dirty="0"/>
              <a:t>Let’s use a simple example to try to understand this. Assume we only take 1 action:</a:t>
            </a:r>
          </a:p>
          <a:p>
            <a:endParaRPr lang="en-US" dirty="0"/>
          </a:p>
          <a:p>
            <a:r>
              <a:rPr lang="en-US" dirty="0"/>
              <a:t>a1 and a2 are two actions we can take</a:t>
            </a:r>
          </a:p>
          <a:p>
            <a:r>
              <a:rPr lang="en-US" dirty="0"/>
              <a:t>Where they intersect 0 and 1 are the rewards from the POMDP</a:t>
            </a:r>
          </a:p>
          <a:p>
            <a:r>
              <a:rPr lang="en-US" dirty="0"/>
              <a:t>The lines are interpolated between the two</a:t>
            </a:r>
          </a:p>
          <a:p>
            <a:endParaRPr lang="en-US" dirty="0"/>
          </a:p>
          <a:p>
            <a:r>
              <a:rPr lang="en-US" dirty="0"/>
              <a:t>Where they cross, it shouldn’t really matter which action you take (in theory)</a:t>
            </a:r>
          </a:p>
        </p:txBody>
      </p:sp>
      <p:pic>
        <p:nvPicPr>
          <p:cNvPr id="12290" name="Picture 2" descr="http://cs.brown.edu/research/ai/pomdp/tutorial/figs/horizon1.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15645" y="2345084"/>
            <a:ext cx="5108033" cy="35245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817544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CE46FAB3-7D15-4223-9EE3-C20520F387A8}" type="slidenum">
              <a:rPr lang="en-US" altLang="en-US"/>
              <a:pPr/>
              <a:t>62</a:t>
            </a:fld>
            <a:endParaRPr lang="en-US" altLang="en-US"/>
          </a:p>
        </p:txBody>
      </p:sp>
      <p:sp>
        <p:nvSpPr>
          <p:cNvPr id="844802" name="Rectangle 2"/>
          <p:cNvSpPr>
            <a:spLocks noGrp="1" noChangeArrowheads="1"/>
          </p:cNvSpPr>
          <p:nvPr>
            <p:ph type="title"/>
          </p:nvPr>
        </p:nvSpPr>
        <p:spPr>
          <a:xfrm>
            <a:off x="913795" y="138955"/>
            <a:ext cx="10353762" cy="970450"/>
          </a:xfrm>
        </p:spPr>
        <p:txBody>
          <a:bodyPr/>
          <a:lstStyle/>
          <a:p>
            <a:r>
              <a:rPr lang="en-US" altLang="en-US" dirty="0"/>
              <a:t>POMDP: Example!</a:t>
            </a:r>
          </a:p>
        </p:txBody>
      </p:sp>
      <p:sp>
        <p:nvSpPr>
          <p:cNvPr id="2" name="Content Placeholder 1"/>
          <p:cNvSpPr>
            <a:spLocks noGrp="1"/>
          </p:cNvSpPr>
          <p:nvPr>
            <p:ph idx="1"/>
          </p:nvPr>
        </p:nvSpPr>
        <p:spPr>
          <a:xfrm>
            <a:off x="913795" y="1732450"/>
            <a:ext cx="5814551" cy="4914010"/>
          </a:xfrm>
        </p:spPr>
        <p:txBody>
          <a:bodyPr>
            <a:normAutofit/>
          </a:bodyPr>
          <a:lstStyle/>
          <a:p>
            <a:r>
              <a:rPr lang="en-US" dirty="0"/>
              <a:t>This works if we are only taking one action, but what if we are taking two? Or three? Or ‘n’?</a:t>
            </a:r>
          </a:p>
          <a:p>
            <a:endParaRPr lang="en-US" dirty="0"/>
          </a:p>
          <a:p>
            <a:r>
              <a:rPr lang="en-US" dirty="0"/>
              <a:t>Let’s start with two, we will show this in three stages:</a:t>
            </a:r>
          </a:p>
          <a:p>
            <a:pPr lvl="1"/>
            <a:r>
              <a:rPr lang="en-US" dirty="0"/>
              <a:t>1. Compute value of belief state of given action and observation</a:t>
            </a:r>
          </a:p>
          <a:p>
            <a:pPr lvl="1"/>
            <a:r>
              <a:rPr lang="en-US" dirty="0"/>
              <a:t>2. Compute value of belief state given only an action</a:t>
            </a:r>
          </a:p>
          <a:p>
            <a:pPr lvl="1"/>
            <a:r>
              <a:rPr lang="en-US" dirty="0"/>
              <a:t>3. Compute actual value of belief state</a:t>
            </a:r>
          </a:p>
        </p:txBody>
      </p:sp>
      <p:pic>
        <p:nvPicPr>
          <p:cNvPr id="12290" name="Picture 2" descr="http://cs.brown.edu/research/ai/pomdp/tutorial/figs/horizon1.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15645" y="2345084"/>
            <a:ext cx="5108033" cy="35245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071417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CE46FAB3-7D15-4223-9EE3-C20520F387A8}" type="slidenum">
              <a:rPr lang="en-US" altLang="en-US"/>
              <a:pPr/>
              <a:t>63</a:t>
            </a:fld>
            <a:endParaRPr lang="en-US" altLang="en-US" dirty="0"/>
          </a:p>
        </p:txBody>
      </p:sp>
      <p:sp>
        <p:nvSpPr>
          <p:cNvPr id="844802" name="Rectangle 2"/>
          <p:cNvSpPr>
            <a:spLocks noGrp="1" noChangeArrowheads="1"/>
          </p:cNvSpPr>
          <p:nvPr>
            <p:ph type="title"/>
          </p:nvPr>
        </p:nvSpPr>
        <p:spPr>
          <a:xfrm>
            <a:off x="913795" y="138955"/>
            <a:ext cx="10353762" cy="970450"/>
          </a:xfrm>
        </p:spPr>
        <p:txBody>
          <a:bodyPr/>
          <a:lstStyle/>
          <a:p>
            <a:r>
              <a:rPr lang="en-US" altLang="en-US" dirty="0"/>
              <a:t>POMDP</a:t>
            </a:r>
          </a:p>
        </p:txBody>
      </p:sp>
      <p:sp>
        <p:nvSpPr>
          <p:cNvPr id="2" name="Content Placeholder 1"/>
          <p:cNvSpPr>
            <a:spLocks noGrp="1"/>
          </p:cNvSpPr>
          <p:nvPr>
            <p:ph idx="1"/>
          </p:nvPr>
        </p:nvSpPr>
        <p:spPr>
          <a:xfrm>
            <a:off x="408826" y="1732450"/>
            <a:ext cx="5814551" cy="4914010"/>
          </a:xfrm>
        </p:spPr>
        <p:txBody>
          <a:bodyPr>
            <a:normAutofit/>
          </a:bodyPr>
          <a:lstStyle/>
          <a:p>
            <a:r>
              <a:rPr lang="en-US" dirty="0"/>
              <a:t>1. Compute value of belief state of given action and observation</a:t>
            </a:r>
          </a:p>
          <a:p>
            <a:endParaRPr lang="en-US" dirty="0"/>
          </a:p>
          <a:p>
            <a:r>
              <a:rPr lang="en-US" dirty="0"/>
              <a:t>If the next observation (z1) is fixed, what is the best set of two actions (value)?</a:t>
            </a:r>
          </a:p>
          <a:p>
            <a:endParaRPr lang="en-US" dirty="0"/>
          </a:p>
          <a:p>
            <a:r>
              <a:rPr lang="en-US" dirty="0"/>
              <a:t>Easy, just do a1 then a2 (see pic at right)</a:t>
            </a:r>
          </a:p>
          <a:p>
            <a:endParaRPr lang="en-US" dirty="0"/>
          </a:p>
          <a:p>
            <a:r>
              <a:rPr lang="en-US" dirty="0"/>
              <a:t>T(b,a1,z1) returns the new belief state if in belief state b currently, take action a1, and then observe z1</a:t>
            </a:r>
          </a:p>
          <a:p>
            <a:endParaRPr lang="en-US" dirty="0"/>
          </a:p>
          <a:p>
            <a:endParaRPr lang="en-US" dirty="0"/>
          </a:p>
        </p:txBody>
      </p:sp>
      <p:pic>
        <p:nvPicPr>
          <p:cNvPr id="13314" name="Picture 2" descr="http://cs.brown.edu/research/ai/pomdp/tutorial/figs/horizon2-transform-b.gif"/>
          <p:cNvPicPr>
            <a:picLocks noChangeAspect="1" noChangeArrowheads="1"/>
          </p:cNvPicPr>
          <p:nvPr/>
        </p:nvPicPr>
        <p:blipFill rotWithShape="1">
          <a:blip r:embed="rId2">
            <a:extLst>
              <a:ext uri="{28A0092B-C50C-407E-A947-70E740481C1C}">
                <a14:useLocalDpi xmlns:a14="http://schemas.microsoft.com/office/drawing/2010/main" val="0"/>
              </a:ext>
            </a:extLst>
          </a:blip>
          <a:srcRect l="589" t="-701" r="28825" b="701"/>
          <a:stretch/>
        </p:blipFill>
        <p:spPr bwMode="auto">
          <a:xfrm>
            <a:off x="6459934" y="2097516"/>
            <a:ext cx="5486400" cy="32842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993929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4802" name="Rectangle 2"/>
          <p:cNvSpPr>
            <a:spLocks noGrp="1" noChangeArrowheads="1"/>
          </p:cNvSpPr>
          <p:nvPr>
            <p:ph type="title"/>
          </p:nvPr>
        </p:nvSpPr>
        <p:spPr>
          <a:xfrm>
            <a:off x="913795" y="138955"/>
            <a:ext cx="10353762" cy="970450"/>
          </a:xfrm>
        </p:spPr>
        <p:txBody>
          <a:bodyPr/>
          <a:lstStyle/>
          <a:p>
            <a:r>
              <a:rPr lang="en-US" altLang="en-US" dirty="0"/>
              <a:t>POMDP</a:t>
            </a:r>
          </a:p>
        </p:txBody>
      </p:sp>
      <p:sp>
        <p:nvSpPr>
          <p:cNvPr id="2" name="Content Placeholder 1"/>
          <p:cNvSpPr>
            <a:spLocks noGrp="1"/>
          </p:cNvSpPr>
          <p:nvPr>
            <p:ph idx="1"/>
          </p:nvPr>
        </p:nvSpPr>
        <p:spPr>
          <a:xfrm>
            <a:off x="408826" y="1732450"/>
            <a:ext cx="5814551" cy="4914010"/>
          </a:xfrm>
        </p:spPr>
        <p:txBody>
          <a:bodyPr>
            <a:normAutofit lnSpcReduction="10000"/>
          </a:bodyPr>
          <a:lstStyle/>
          <a:p>
            <a:r>
              <a:rPr lang="en-US" dirty="0"/>
              <a:t>1. Compute value of belief state of given action and observation</a:t>
            </a:r>
          </a:p>
          <a:p>
            <a:endParaRPr lang="en-US" dirty="0"/>
          </a:p>
          <a:p>
            <a:r>
              <a:rPr lang="en-US" dirty="0"/>
              <a:t>To simplify this, we want to compute S(a1,z1), which is the value of all beliefs, given you’ve already taken a1 and are now observing z1</a:t>
            </a:r>
          </a:p>
          <a:p>
            <a:endParaRPr lang="en-US" dirty="0"/>
          </a:p>
          <a:p>
            <a:r>
              <a:rPr lang="en-US" dirty="0"/>
              <a:t>So, S(a1,z1) tells you the value of the horizon 1 function but as a function of your current belief b (no need to transform b into b’)</a:t>
            </a:r>
          </a:p>
          <a:p>
            <a:endParaRPr lang="en-US" dirty="0"/>
          </a:p>
          <a:p>
            <a:r>
              <a:rPr lang="en-US" dirty="0"/>
              <a:t>So, for some belief b we get S(a1,z1) = (r(a1,b) + T(b,a1,z1)*r(</a:t>
            </a:r>
            <a:r>
              <a:rPr lang="en-US" dirty="0" err="1"/>
              <a:t>ai,b</a:t>
            </a:r>
            <a:r>
              <a:rPr lang="en-US" dirty="0"/>
              <a:t>’)) P(x) //probability this </a:t>
            </a:r>
            <a:r>
              <a:rPr lang="en-US"/>
              <a:t>whole situation happens</a:t>
            </a:r>
            <a:endParaRPr lang="en-US" dirty="0"/>
          </a:p>
        </p:txBody>
      </p:sp>
      <p:pic>
        <p:nvPicPr>
          <p:cNvPr id="15362" name="Picture 2" descr="http://cs.brown.edu/research/ai/pomdp/tutorial/figs/horizon2-transform-v.gif"/>
          <p:cNvPicPr>
            <a:picLocks noChangeAspect="1" noChangeArrowheads="1"/>
          </p:cNvPicPr>
          <p:nvPr/>
        </p:nvPicPr>
        <p:blipFill rotWithShape="1">
          <a:blip r:embed="rId2">
            <a:extLst>
              <a:ext uri="{28A0092B-C50C-407E-A947-70E740481C1C}">
                <a14:useLocalDpi xmlns:a14="http://schemas.microsoft.com/office/drawing/2010/main" val="0"/>
              </a:ext>
            </a:extLst>
          </a:blip>
          <a:srcRect l="-1" r="26153"/>
          <a:stretch/>
        </p:blipFill>
        <p:spPr bwMode="auto">
          <a:xfrm>
            <a:off x="6521992" y="2394590"/>
            <a:ext cx="5424739" cy="3090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020564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4802" name="Rectangle 2"/>
          <p:cNvSpPr>
            <a:spLocks noGrp="1" noChangeArrowheads="1"/>
          </p:cNvSpPr>
          <p:nvPr>
            <p:ph type="title"/>
          </p:nvPr>
        </p:nvSpPr>
        <p:spPr>
          <a:xfrm>
            <a:off x="913795" y="138955"/>
            <a:ext cx="10353762" cy="970450"/>
          </a:xfrm>
        </p:spPr>
        <p:txBody>
          <a:bodyPr/>
          <a:lstStyle/>
          <a:p>
            <a:r>
              <a:rPr lang="en-US" altLang="en-US" dirty="0"/>
              <a:t>POMDP</a:t>
            </a:r>
          </a:p>
        </p:txBody>
      </p:sp>
      <p:sp>
        <p:nvSpPr>
          <p:cNvPr id="2" name="Content Placeholder 1"/>
          <p:cNvSpPr>
            <a:spLocks noGrp="1"/>
          </p:cNvSpPr>
          <p:nvPr>
            <p:ph idx="1"/>
          </p:nvPr>
        </p:nvSpPr>
        <p:spPr>
          <a:xfrm>
            <a:off x="408826" y="1732450"/>
            <a:ext cx="5814551" cy="4914010"/>
          </a:xfrm>
        </p:spPr>
        <p:txBody>
          <a:bodyPr>
            <a:normAutofit/>
          </a:bodyPr>
          <a:lstStyle/>
          <a:p>
            <a:r>
              <a:rPr lang="en-US" dirty="0"/>
              <a:t>1. Compute value of belief state of given action and observation</a:t>
            </a:r>
          </a:p>
          <a:p>
            <a:endParaRPr lang="en-US" dirty="0"/>
          </a:p>
          <a:p>
            <a:r>
              <a:rPr lang="en-US" dirty="0"/>
              <a:t>Not clear how to do this transformation! But for now, just try to understand the intuition!</a:t>
            </a:r>
          </a:p>
        </p:txBody>
      </p:sp>
      <p:pic>
        <p:nvPicPr>
          <p:cNvPr id="15362" name="Picture 2" descr="http://cs.brown.edu/research/ai/pomdp/tutorial/figs/horizon2-transform-v.gif"/>
          <p:cNvPicPr>
            <a:picLocks noChangeAspect="1" noChangeArrowheads="1"/>
          </p:cNvPicPr>
          <p:nvPr/>
        </p:nvPicPr>
        <p:blipFill rotWithShape="1">
          <a:blip r:embed="rId2">
            <a:extLst>
              <a:ext uri="{28A0092B-C50C-407E-A947-70E740481C1C}">
                <a14:useLocalDpi xmlns:a14="http://schemas.microsoft.com/office/drawing/2010/main" val="0"/>
              </a:ext>
            </a:extLst>
          </a:blip>
          <a:srcRect l="-1" r="26153"/>
          <a:stretch/>
        </p:blipFill>
        <p:spPr bwMode="auto">
          <a:xfrm>
            <a:off x="6521992" y="2394590"/>
            <a:ext cx="5424739" cy="3090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750180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CE46FAB3-7D15-4223-9EE3-C20520F387A8}" type="slidenum">
              <a:rPr lang="en-US" altLang="en-US"/>
              <a:pPr/>
              <a:t>66</a:t>
            </a:fld>
            <a:endParaRPr lang="en-US" altLang="en-US" dirty="0"/>
          </a:p>
        </p:txBody>
      </p:sp>
      <p:sp>
        <p:nvSpPr>
          <p:cNvPr id="844802" name="Rectangle 2"/>
          <p:cNvSpPr>
            <a:spLocks noGrp="1" noChangeArrowheads="1"/>
          </p:cNvSpPr>
          <p:nvPr>
            <p:ph type="title"/>
          </p:nvPr>
        </p:nvSpPr>
        <p:spPr>
          <a:xfrm>
            <a:off x="913795" y="138955"/>
            <a:ext cx="10353762" cy="970450"/>
          </a:xfrm>
        </p:spPr>
        <p:txBody>
          <a:bodyPr/>
          <a:lstStyle/>
          <a:p>
            <a:r>
              <a:rPr lang="en-US" altLang="en-US" dirty="0"/>
              <a:t>POMDP</a:t>
            </a:r>
          </a:p>
        </p:txBody>
      </p:sp>
      <p:sp>
        <p:nvSpPr>
          <p:cNvPr id="2" name="Content Placeholder 1"/>
          <p:cNvSpPr>
            <a:spLocks noGrp="1"/>
          </p:cNvSpPr>
          <p:nvPr>
            <p:ph idx="1"/>
          </p:nvPr>
        </p:nvSpPr>
        <p:spPr>
          <a:xfrm>
            <a:off x="408826" y="1732450"/>
            <a:ext cx="5814551" cy="4914010"/>
          </a:xfrm>
        </p:spPr>
        <p:txBody>
          <a:bodyPr>
            <a:normAutofit/>
          </a:bodyPr>
          <a:lstStyle/>
          <a:p>
            <a:r>
              <a:rPr lang="en-US" dirty="0"/>
              <a:t>2. Compute value of belief state given only an action</a:t>
            </a:r>
          </a:p>
          <a:p>
            <a:endParaRPr lang="en-US" dirty="0"/>
          </a:p>
          <a:p>
            <a:r>
              <a:rPr lang="en-US" dirty="0"/>
              <a:t>When we get rid of the constant observation z1, we now have many new observations that could occur. Need to account for all possible next observations</a:t>
            </a:r>
          </a:p>
          <a:p>
            <a:endParaRPr lang="en-US" dirty="0"/>
          </a:p>
          <a:p>
            <a:r>
              <a:rPr lang="en-US" dirty="0"/>
              <a:t>So, do the same thing, but weight each by probability of the next observation</a:t>
            </a:r>
          </a:p>
          <a:p>
            <a:endParaRPr lang="en-US" dirty="0"/>
          </a:p>
          <a:p>
            <a:endParaRPr lang="en-US" dirty="0"/>
          </a:p>
          <a:p>
            <a:endParaRPr lang="en-US" dirty="0"/>
          </a:p>
        </p:txBody>
      </p:sp>
      <p:pic>
        <p:nvPicPr>
          <p:cNvPr id="16386" name="Picture 2" descr="http://cs.brown.edu/research/ai/pomdp/tutorial/figs/horizon2-transform-b3.gif"/>
          <p:cNvPicPr>
            <a:picLocks noChangeAspect="1" noChangeArrowheads="1"/>
          </p:cNvPicPr>
          <p:nvPr/>
        </p:nvPicPr>
        <p:blipFill rotWithShape="1">
          <a:blip r:embed="rId2">
            <a:extLst>
              <a:ext uri="{28A0092B-C50C-407E-A947-70E740481C1C}">
                <a14:useLocalDpi xmlns:a14="http://schemas.microsoft.com/office/drawing/2010/main" val="0"/>
              </a:ext>
            </a:extLst>
          </a:blip>
          <a:srcRect l="-1" r="29167"/>
          <a:stretch/>
        </p:blipFill>
        <p:spPr bwMode="auto">
          <a:xfrm>
            <a:off x="6318913" y="1942017"/>
            <a:ext cx="5586484" cy="33182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817549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CE46FAB3-7D15-4223-9EE3-C20520F387A8}" type="slidenum">
              <a:rPr lang="en-US" altLang="en-US"/>
              <a:pPr/>
              <a:t>67</a:t>
            </a:fld>
            <a:endParaRPr lang="en-US" altLang="en-US" dirty="0"/>
          </a:p>
        </p:txBody>
      </p:sp>
      <p:sp>
        <p:nvSpPr>
          <p:cNvPr id="844802" name="Rectangle 2"/>
          <p:cNvSpPr>
            <a:spLocks noGrp="1" noChangeArrowheads="1"/>
          </p:cNvSpPr>
          <p:nvPr>
            <p:ph type="title"/>
          </p:nvPr>
        </p:nvSpPr>
        <p:spPr>
          <a:xfrm>
            <a:off x="913795" y="138955"/>
            <a:ext cx="10353762" cy="970450"/>
          </a:xfrm>
        </p:spPr>
        <p:txBody>
          <a:bodyPr/>
          <a:lstStyle/>
          <a:p>
            <a:r>
              <a:rPr lang="en-US" altLang="en-US" dirty="0"/>
              <a:t>POMDP</a:t>
            </a:r>
          </a:p>
        </p:txBody>
      </p:sp>
      <p:sp>
        <p:nvSpPr>
          <p:cNvPr id="2" name="Content Placeholder 1"/>
          <p:cNvSpPr>
            <a:spLocks noGrp="1"/>
          </p:cNvSpPr>
          <p:nvPr>
            <p:ph idx="1"/>
          </p:nvPr>
        </p:nvSpPr>
        <p:spPr>
          <a:xfrm>
            <a:off x="408826" y="1732449"/>
            <a:ext cx="11150828" cy="1706787"/>
          </a:xfrm>
        </p:spPr>
        <p:txBody>
          <a:bodyPr>
            <a:normAutofit/>
          </a:bodyPr>
          <a:lstStyle/>
          <a:p>
            <a:r>
              <a:rPr lang="en-US" dirty="0"/>
              <a:t>2. Compute value of belief state given only an action</a:t>
            </a:r>
          </a:p>
          <a:p>
            <a:endParaRPr lang="en-US" dirty="0"/>
          </a:p>
          <a:p>
            <a:r>
              <a:rPr lang="en-US" dirty="0"/>
              <a:t>So, we want to calculate at S(a1,z) function over all possible observations z</a:t>
            </a:r>
          </a:p>
          <a:p>
            <a:endParaRPr lang="en-US" dirty="0"/>
          </a:p>
        </p:txBody>
      </p:sp>
      <p:pic>
        <p:nvPicPr>
          <p:cNvPr id="18434" name="Picture 2" descr="http://cs.brown.edu/research/ai/pomdp/tutorial/figs/horizon2-transform-v3.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2739" y="3248167"/>
            <a:ext cx="8327335" cy="35034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026341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CE46FAB3-7D15-4223-9EE3-C20520F387A8}" type="slidenum">
              <a:rPr lang="en-US" altLang="en-US"/>
              <a:pPr/>
              <a:t>68</a:t>
            </a:fld>
            <a:endParaRPr lang="en-US" altLang="en-US" dirty="0"/>
          </a:p>
        </p:txBody>
      </p:sp>
      <p:sp>
        <p:nvSpPr>
          <p:cNvPr id="844802" name="Rectangle 2"/>
          <p:cNvSpPr>
            <a:spLocks noGrp="1" noChangeArrowheads="1"/>
          </p:cNvSpPr>
          <p:nvPr>
            <p:ph type="title"/>
          </p:nvPr>
        </p:nvSpPr>
        <p:spPr>
          <a:xfrm>
            <a:off x="913795" y="138955"/>
            <a:ext cx="10353762" cy="970450"/>
          </a:xfrm>
        </p:spPr>
        <p:txBody>
          <a:bodyPr/>
          <a:lstStyle/>
          <a:p>
            <a:r>
              <a:rPr lang="en-US" altLang="en-US" dirty="0"/>
              <a:t>POMDP</a:t>
            </a:r>
          </a:p>
        </p:txBody>
      </p:sp>
      <p:sp>
        <p:nvSpPr>
          <p:cNvPr id="2" name="Content Placeholder 1"/>
          <p:cNvSpPr>
            <a:spLocks noGrp="1"/>
          </p:cNvSpPr>
          <p:nvPr>
            <p:ph idx="1"/>
          </p:nvPr>
        </p:nvSpPr>
        <p:spPr>
          <a:xfrm>
            <a:off x="408826" y="1732449"/>
            <a:ext cx="11246362" cy="1775026"/>
          </a:xfrm>
        </p:spPr>
        <p:txBody>
          <a:bodyPr>
            <a:normAutofit/>
          </a:bodyPr>
          <a:lstStyle/>
          <a:p>
            <a:r>
              <a:rPr lang="en-US" dirty="0"/>
              <a:t>2. Compute value of belief state given only an action</a:t>
            </a:r>
          </a:p>
          <a:p>
            <a:r>
              <a:rPr lang="en-US" dirty="0"/>
              <a:t>In practice, we would take whichever action is best after making next observation (z1,z2,or z3)</a:t>
            </a:r>
          </a:p>
          <a:p>
            <a:r>
              <a:rPr lang="en-US" dirty="0"/>
              <a:t>However, the expected value of this state, given b, is just the sum of the three + horizon1(a1,b)</a:t>
            </a:r>
          </a:p>
          <a:p>
            <a:r>
              <a:rPr lang="en-US" dirty="0"/>
              <a:t>Why no weights? The probabilistic weights are actually built into each S() function</a:t>
            </a:r>
          </a:p>
        </p:txBody>
      </p:sp>
      <p:pic>
        <p:nvPicPr>
          <p:cNvPr id="19458" name="Picture 2" descr="http://cs.brown.edu/research/ai/pomdp/tutorial/figs/partition-point.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22254" y="3603010"/>
            <a:ext cx="7376830" cy="30591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913921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CE46FAB3-7D15-4223-9EE3-C20520F387A8}" type="slidenum">
              <a:rPr lang="en-US" altLang="en-US"/>
              <a:pPr/>
              <a:t>69</a:t>
            </a:fld>
            <a:endParaRPr lang="en-US" altLang="en-US" dirty="0"/>
          </a:p>
        </p:txBody>
      </p:sp>
      <p:sp>
        <p:nvSpPr>
          <p:cNvPr id="844802" name="Rectangle 2"/>
          <p:cNvSpPr>
            <a:spLocks noGrp="1" noChangeArrowheads="1"/>
          </p:cNvSpPr>
          <p:nvPr>
            <p:ph type="title"/>
          </p:nvPr>
        </p:nvSpPr>
        <p:spPr>
          <a:xfrm>
            <a:off x="913795" y="138955"/>
            <a:ext cx="10353762" cy="970450"/>
          </a:xfrm>
        </p:spPr>
        <p:txBody>
          <a:bodyPr/>
          <a:lstStyle/>
          <a:p>
            <a:r>
              <a:rPr lang="en-US" altLang="en-US" dirty="0"/>
              <a:t>POMDP</a:t>
            </a:r>
          </a:p>
        </p:txBody>
      </p:sp>
      <p:sp>
        <p:nvSpPr>
          <p:cNvPr id="2" name="Content Placeholder 1"/>
          <p:cNvSpPr>
            <a:spLocks noGrp="1"/>
          </p:cNvSpPr>
          <p:nvPr>
            <p:ph idx="1"/>
          </p:nvPr>
        </p:nvSpPr>
        <p:spPr>
          <a:xfrm>
            <a:off x="408826" y="1732449"/>
            <a:ext cx="11246362" cy="1775026"/>
          </a:xfrm>
        </p:spPr>
        <p:txBody>
          <a:bodyPr>
            <a:normAutofit/>
          </a:bodyPr>
          <a:lstStyle/>
          <a:p>
            <a:r>
              <a:rPr lang="en-US" dirty="0"/>
              <a:t>2. Compute value of belief state given only an action</a:t>
            </a:r>
          </a:p>
          <a:p>
            <a:endParaRPr lang="en-US" dirty="0"/>
          </a:p>
          <a:p>
            <a:r>
              <a:rPr lang="en-US" dirty="0"/>
              <a:t>Only four distinct “future strategies”</a:t>
            </a:r>
          </a:p>
        </p:txBody>
      </p:sp>
      <p:pic>
        <p:nvPicPr>
          <p:cNvPr id="20482" name="Picture 2" descr="http://cs.brown.edu/research/ai/pomdp/tutorial/figs/horizon2-partition.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73255" y="2400924"/>
            <a:ext cx="5732058" cy="42990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72519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altLang="en-US" dirty="0"/>
              <a:t>Advantages</a:t>
            </a:r>
          </a:p>
        </p:txBody>
      </p:sp>
      <p:sp>
        <p:nvSpPr>
          <p:cNvPr id="16387" name="Rectangle 3"/>
          <p:cNvSpPr>
            <a:spLocks noGrp="1" noChangeArrowheads="1"/>
          </p:cNvSpPr>
          <p:nvPr>
            <p:ph type="body" idx="1"/>
          </p:nvPr>
        </p:nvSpPr>
        <p:spPr>
          <a:xfrm>
            <a:off x="1549411" y="1981200"/>
            <a:ext cx="9297005" cy="3627863"/>
          </a:xfrm>
        </p:spPr>
        <p:txBody>
          <a:bodyPr/>
          <a:lstStyle/>
          <a:p>
            <a:pPr marL="812800" indent="-812800"/>
            <a:r>
              <a:rPr lang="en-US" dirty="0">
                <a:effectLst/>
              </a:rPr>
              <a:t>Simple model that is easy to specify</a:t>
            </a:r>
          </a:p>
          <a:p>
            <a:pPr marL="812800" indent="-812800"/>
            <a:endParaRPr lang="en-US" altLang="en-US" dirty="0">
              <a:effectLst/>
            </a:endParaRPr>
          </a:p>
          <a:p>
            <a:pPr marL="812800" indent="-812800"/>
            <a:r>
              <a:rPr lang="en-US" altLang="en-US" dirty="0">
                <a:effectLst/>
              </a:rPr>
              <a:t>Assumption of </a:t>
            </a:r>
            <a:r>
              <a:rPr lang="en-US" altLang="en-US" dirty="0" err="1">
                <a:effectLst/>
              </a:rPr>
              <a:t>stationarity</a:t>
            </a:r>
            <a:r>
              <a:rPr lang="en-US" altLang="en-US" dirty="0">
                <a:effectLst/>
              </a:rPr>
              <a:t> (probabilities don’t change as a function of t) is often natural. If probabilities do change, you can often incorporate this somehow.</a:t>
            </a:r>
          </a:p>
          <a:p>
            <a:pPr marL="812800" indent="-812800"/>
            <a:endParaRPr lang="en-US" altLang="en-US" dirty="0"/>
          </a:p>
          <a:p>
            <a:pPr marL="812800" indent="-812800"/>
            <a:r>
              <a:rPr lang="en-US" altLang="en-US" dirty="0"/>
              <a:t>Network can extend indefinitely. </a:t>
            </a:r>
          </a:p>
        </p:txBody>
      </p:sp>
      <p:pic>
        <p:nvPicPr>
          <p:cNvPr id="2050" name="Picture 2" descr="figures/ch06/markovchai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67668" y="5831794"/>
            <a:ext cx="6199889" cy="7660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62662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CE46FAB3-7D15-4223-9EE3-C20520F387A8}" type="slidenum">
              <a:rPr lang="en-US" altLang="en-US"/>
              <a:pPr/>
              <a:t>70</a:t>
            </a:fld>
            <a:endParaRPr lang="en-US" altLang="en-US" dirty="0"/>
          </a:p>
        </p:txBody>
      </p:sp>
      <p:sp>
        <p:nvSpPr>
          <p:cNvPr id="844802" name="Rectangle 2"/>
          <p:cNvSpPr>
            <a:spLocks noGrp="1" noChangeArrowheads="1"/>
          </p:cNvSpPr>
          <p:nvPr>
            <p:ph type="title"/>
          </p:nvPr>
        </p:nvSpPr>
        <p:spPr>
          <a:xfrm>
            <a:off x="913795" y="138955"/>
            <a:ext cx="10353762" cy="970450"/>
          </a:xfrm>
        </p:spPr>
        <p:txBody>
          <a:bodyPr/>
          <a:lstStyle/>
          <a:p>
            <a:r>
              <a:rPr lang="en-US" altLang="en-US" dirty="0"/>
              <a:t>POMDP</a:t>
            </a:r>
          </a:p>
        </p:txBody>
      </p:sp>
      <p:sp>
        <p:nvSpPr>
          <p:cNvPr id="2" name="Content Placeholder 1"/>
          <p:cNvSpPr>
            <a:spLocks noGrp="1"/>
          </p:cNvSpPr>
          <p:nvPr>
            <p:ph idx="1"/>
          </p:nvPr>
        </p:nvSpPr>
        <p:spPr>
          <a:xfrm>
            <a:off x="408826" y="1732449"/>
            <a:ext cx="6209688" cy="4722942"/>
          </a:xfrm>
        </p:spPr>
        <p:txBody>
          <a:bodyPr>
            <a:normAutofit/>
          </a:bodyPr>
          <a:lstStyle/>
          <a:p>
            <a:r>
              <a:rPr lang="en-US" dirty="0"/>
              <a:t>2. Compute value of belief state given only an action</a:t>
            </a:r>
          </a:p>
          <a:p>
            <a:endParaRPr lang="en-US" dirty="0"/>
          </a:p>
          <a:p>
            <a:r>
              <a:rPr lang="en-US" dirty="0"/>
              <a:t>Only four distinct “future strategies”</a:t>
            </a:r>
          </a:p>
          <a:p>
            <a:endParaRPr lang="en-US" dirty="0"/>
          </a:p>
          <a:p>
            <a:r>
              <a:rPr lang="en-US" dirty="0"/>
              <a:t>So, we know how to solve our problem</a:t>
            </a:r>
          </a:p>
          <a:p>
            <a:endParaRPr lang="en-US" dirty="0"/>
          </a:p>
          <a:p>
            <a:r>
              <a:rPr lang="en-US" dirty="0"/>
              <a:t>Given belief state b</a:t>
            </a:r>
          </a:p>
          <a:p>
            <a:pPr lvl="1"/>
            <a:r>
              <a:rPr lang="en-US" dirty="0"/>
              <a:t>This function to the right tells us the value we should get after taking a1 and one other action.</a:t>
            </a:r>
          </a:p>
          <a:p>
            <a:pPr lvl="1"/>
            <a:r>
              <a:rPr lang="en-US" dirty="0"/>
              <a:t>So it is the general value of being in that belief state given that we plan to take two actions (a1 and one other)</a:t>
            </a:r>
          </a:p>
        </p:txBody>
      </p:sp>
      <p:pic>
        <p:nvPicPr>
          <p:cNvPr id="21506" name="Picture 2" descr="http://cs.brown.edu/research/ai/pomdp/tutorial/figs/horizon2-value-a1.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10978" y="2373031"/>
            <a:ext cx="5590132" cy="41925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134415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CE46FAB3-7D15-4223-9EE3-C20520F387A8}" type="slidenum">
              <a:rPr lang="en-US" altLang="en-US"/>
              <a:pPr/>
              <a:t>71</a:t>
            </a:fld>
            <a:endParaRPr lang="en-US" altLang="en-US" dirty="0"/>
          </a:p>
        </p:txBody>
      </p:sp>
      <p:sp>
        <p:nvSpPr>
          <p:cNvPr id="844802" name="Rectangle 2"/>
          <p:cNvSpPr>
            <a:spLocks noGrp="1" noChangeArrowheads="1"/>
          </p:cNvSpPr>
          <p:nvPr>
            <p:ph type="title"/>
          </p:nvPr>
        </p:nvSpPr>
        <p:spPr>
          <a:xfrm>
            <a:off x="913795" y="138955"/>
            <a:ext cx="10353762" cy="970450"/>
          </a:xfrm>
        </p:spPr>
        <p:txBody>
          <a:bodyPr/>
          <a:lstStyle/>
          <a:p>
            <a:r>
              <a:rPr lang="en-US" altLang="en-US" dirty="0"/>
              <a:t>POMDP</a:t>
            </a:r>
          </a:p>
        </p:txBody>
      </p:sp>
      <p:sp>
        <p:nvSpPr>
          <p:cNvPr id="2" name="Content Placeholder 1"/>
          <p:cNvSpPr>
            <a:spLocks noGrp="1"/>
          </p:cNvSpPr>
          <p:nvPr>
            <p:ph idx="1"/>
          </p:nvPr>
        </p:nvSpPr>
        <p:spPr>
          <a:xfrm>
            <a:off x="408826" y="1732449"/>
            <a:ext cx="11246362" cy="4722942"/>
          </a:xfrm>
        </p:spPr>
        <p:txBody>
          <a:bodyPr>
            <a:normAutofit/>
          </a:bodyPr>
          <a:lstStyle/>
          <a:p>
            <a:r>
              <a:rPr lang="en-US" dirty="0"/>
              <a:t>2. Compute value of belief state given only an action</a:t>
            </a:r>
          </a:p>
          <a:p>
            <a:endParaRPr lang="en-US" dirty="0"/>
          </a:p>
          <a:p>
            <a:r>
              <a:rPr lang="en-US" dirty="0"/>
              <a:t>We only did this for a single first action a1</a:t>
            </a:r>
          </a:p>
          <a:p>
            <a:endParaRPr lang="en-US" dirty="0"/>
          </a:p>
          <a:p>
            <a:r>
              <a:rPr lang="en-US" dirty="0"/>
              <a:t>We need to repeat this process for other actions</a:t>
            </a:r>
          </a:p>
          <a:p>
            <a:r>
              <a:rPr lang="en-US" dirty="0"/>
              <a:t>So a2 in this example</a:t>
            </a:r>
          </a:p>
          <a:p>
            <a:endParaRPr lang="en-US" dirty="0"/>
          </a:p>
          <a:p>
            <a:r>
              <a:rPr lang="en-US" dirty="0"/>
              <a:t>Let’s suppose it looks like this </a:t>
            </a:r>
            <a:r>
              <a:rPr lang="en-US" dirty="0">
                <a:sym typeface="Wingdings" panose="05000000000000000000" pitchFamily="2" charset="2"/>
              </a:rPr>
              <a:t></a:t>
            </a:r>
            <a:endParaRPr lang="en-US" dirty="0"/>
          </a:p>
        </p:txBody>
      </p:sp>
      <p:pic>
        <p:nvPicPr>
          <p:cNvPr id="22530" name="Picture 2" descr="http://cs.brown.edu/research/ai/pomdp/tutorial/figs/horizon2-value-a2.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00526" y="2263256"/>
            <a:ext cx="5477301" cy="41079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676664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CE46FAB3-7D15-4223-9EE3-C20520F387A8}" type="slidenum">
              <a:rPr lang="en-US" altLang="en-US"/>
              <a:pPr/>
              <a:t>72</a:t>
            </a:fld>
            <a:endParaRPr lang="en-US" altLang="en-US" dirty="0"/>
          </a:p>
        </p:txBody>
      </p:sp>
      <p:sp>
        <p:nvSpPr>
          <p:cNvPr id="844802" name="Rectangle 2"/>
          <p:cNvSpPr>
            <a:spLocks noGrp="1" noChangeArrowheads="1"/>
          </p:cNvSpPr>
          <p:nvPr>
            <p:ph type="title"/>
          </p:nvPr>
        </p:nvSpPr>
        <p:spPr>
          <a:xfrm>
            <a:off x="913795" y="138955"/>
            <a:ext cx="10353762" cy="970450"/>
          </a:xfrm>
        </p:spPr>
        <p:txBody>
          <a:bodyPr/>
          <a:lstStyle/>
          <a:p>
            <a:r>
              <a:rPr lang="en-US" altLang="en-US" dirty="0"/>
              <a:t>POMDP</a:t>
            </a:r>
          </a:p>
        </p:txBody>
      </p:sp>
      <p:sp>
        <p:nvSpPr>
          <p:cNvPr id="2" name="Content Placeholder 1"/>
          <p:cNvSpPr>
            <a:spLocks noGrp="1"/>
          </p:cNvSpPr>
          <p:nvPr>
            <p:ph idx="1"/>
          </p:nvPr>
        </p:nvSpPr>
        <p:spPr>
          <a:xfrm>
            <a:off x="408826" y="1732449"/>
            <a:ext cx="5991974" cy="4722942"/>
          </a:xfrm>
        </p:spPr>
        <p:txBody>
          <a:bodyPr>
            <a:normAutofit/>
          </a:bodyPr>
          <a:lstStyle/>
          <a:p>
            <a:r>
              <a:rPr lang="en-US" dirty="0"/>
              <a:t>3. Compute actual value of belief state</a:t>
            </a:r>
          </a:p>
          <a:p>
            <a:endParaRPr lang="en-US" dirty="0"/>
          </a:p>
          <a:p>
            <a:r>
              <a:rPr lang="en-US" dirty="0"/>
              <a:t>We simply overlay the belief segments for the two actions on top of one another </a:t>
            </a:r>
            <a:r>
              <a:rPr lang="en-US" dirty="0">
                <a:sym typeface="Wingdings" panose="05000000000000000000" pitchFamily="2" charset="2"/>
              </a:rPr>
              <a:t></a:t>
            </a:r>
            <a:endParaRPr lang="en-US" dirty="0"/>
          </a:p>
        </p:txBody>
      </p:sp>
      <p:pic>
        <p:nvPicPr>
          <p:cNvPr id="23554" name="Picture 2" descr="http://cs.brown.edu/research/ai/pomdp/tutorial/figs/horizon2-value-all.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42727" y="1596788"/>
            <a:ext cx="5439328" cy="40794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395114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CE46FAB3-7D15-4223-9EE3-C20520F387A8}" type="slidenum">
              <a:rPr lang="en-US" altLang="en-US"/>
              <a:pPr/>
              <a:t>73</a:t>
            </a:fld>
            <a:endParaRPr lang="en-US" altLang="en-US" dirty="0"/>
          </a:p>
        </p:txBody>
      </p:sp>
      <p:sp>
        <p:nvSpPr>
          <p:cNvPr id="844802" name="Rectangle 2"/>
          <p:cNvSpPr>
            <a:spLocks noGrp="1" noChangeArrowheads="1"/>
          </p:cNvSpPr>
          <p:nvPr>
            <p:ph type="title"/>
          </p:nvPr>
        </p:nvSpPr>
        <p:spPr>
          <a:xfrm>
            <a:off x="913795" y="138955"/>
            <a:ext cx="10353762" cy="970450"/>
          </a:xfrm>
        </p:spPr>
        <p:txBody>
          <a:bodyPr/>
          <a:lstStyle/>
          <a:p>
            <a:r>
              <a:rPr lang="en-US" altLang="en-US" dirty="0"/>
              <a:t>POMDP</a:t>
            </a:r>
          </a:p>
        </p:txBody>
      </p:sp>
      <p:sp>
        <p:nvSpPr>
          <p:cNvPr id="2" name="Content Placeholder 1"/>
          <p:cNvSpPr>
            <a:spLocks noGrp="1"/>
          </p:cNvSpPr>
          <p:nvPr>
            <p:ph idx="1"/>
          </p:nvPr>
        </p:nvSpPr>
        <p:spPr>
          <a:xfrm>
            <a:off x="408826" y="1732449"/>
            <a:ext cx="5991974" cy="4722942"/>
          </a:xfrm>
        </p:spPr>
        <p:txBody>
          <a:bodyPr>
            <a:normAutofit/>
          </a:bodyPr>
          <a:lstStyle/>
          <a:p>
            <a:r>
              <a:rPr lang="en-US" dirty="0"/>
              <a:t>3. Compute actual value of belief state</a:t>
            </a:r>
          </a:p>
          <a:p>
            <a:endParaRPr lang="en-US" dirty="0"/>
          </a:p>
          <a:p>
            <a:r>
              <a:rPr lang="en-US" dirty="0"/>
              <a:t>We simply overlay the belief segments for the two actions on top of one another </a:t>
            </a:r>
            <a:r>
              <a:rPr lang="en-US" dirty="0">
                <a:sym typeface="Wingdings" panose="05000000000000000000" pitchFamily="2" charset="2"/>
              </a:rPr>
              <a:t></a:t>
            </a:r>
          </a:p>
          <a:p>
            <a:endParaRPr lang="en-US" dirty="0">
              <a:sym typeface="Wingdings" panose="05000000000000000000" pitchFamily="2" charset="2"/>
            </a:endParaRPr>
          </a:p>
          <a:p>
            <a:r>
              <a:rPr lang="en-US" dirty="0">
                <a:sym typeface="Wingdings" panose="05000000000000000000" pitchFamily="2" charset="2"/>
              </a:rPr>
              <a:t>…and remove lines that are occluded</a:t>
            </a:r>
          </a:p>
          <a:p>
            <a:endParaRPr lang="en-US" dirty="0">
              <a:sym typeface="Wingdings" panose="05000000000000000000" pitchFamily="2" charset="2"/>
            </a:endParaRPr>
          </a:p>
          <a:p>
            <a:r>
              <a:rPr lang="en-US" i="1" dirty="0">
                <a:sym typeface="Wingdings" panose="05000000000000000000" pitchFamily="2" charset="2"/>
              </a:rPr>
              <a:t>*Remind you of anything? Cough </a:t>
            </a:r>
            <a:r>
              <a:rPr lang="en-US" i="1" dirty="0" err="1">
                <a:sym typeface="Wingdings" panose="05000000000000000000" pitchFamily="2" charset="2"/>
              </a:rPr>
              <a:t>Cough</a:t>
            </a:r>
            <a:r>
              <a:rPr lang="en-US" i="1" dirty="0">
                <a:sym typeface="Wingdings" panose="05000000000000000000" pitchFamily="2" charset="2"/>
              </a:rPr>
              <a:t> cs4102 written 3 lines problem!!!</a:t>
            </a:r>
            <a:endParaRPr lang="en-US" i="1" dirty="0"/>
          </a:p>
        </p:txBody>
      </p:sp>
      <p:pic>
        <p:nvPicPr>
          <p:cNvPr id="24578" name="Picture 2" descr="http://cs.brown.edu/research/ai/pomdp/tutorial/figs/horizon2-value.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42727" y="1596788"/>
            <a:ext cx="5439328" cy="40794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270909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CE46FAB3-7D15-4223-9EE3-C20520F387A8}" type="slidenum">
              <a:rPr lang="en-US" altLang="en-US"/>
              <a:pPr/>
              <a:t>74</a:t>
            </a:fld>
            <a:endParaRPr lang="en-US" altLang="en-US" dirty="0"/>
          </a:p>
        </p:txBody>
      </p:sp>
      <p:sp>
        <p:nvSpPr>
          <p:cNvPr id="844802" name="Rectangle 2"/>
          <p:cNvSpPr>
            <a:spLocks noGrp="1" noChangeArrowheads="1"/>
          </p:cNvSpPr>
          <p:nvPr>
            <p:ph type="title"/>
          </p:nvPr>
        </p:nvSpPr>
        <p:spPr>
          <a:xfrm>
            <a:off x="913795" y="138955"/>
            <a:ext cx="10353762" cy="970450"/>
          </a:xfrm>
        </p:spPr>
        <p:txBody>
          <a:bodyPr/>
          <a:lstStyle/>
          <a:p>
            <a:r>
              <a:rPr lang="en-US" altLang="en-US" dirty="0"/>
              <a:t>POMDP: Summary!</a:t>
            </a:r>
          </a:p>
        </p:txBody>
      </p:sp>
      <p:pic>
        <p:nvPicPr>
          <p:cNvPr id="24578" name="Picture 2" descr="http://cs.brown.edu/research/ai/pomdp/tutorial/figs/horizon2-value.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02917" y="1803779"/>
            <a:ext cx="5439328" cy="4079496"/>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p:cNvSpPr>
            <a:spLocks noGrp="1"/>
          </p:cNvSpPr>
          <p:nvPr>
            <p:ph idx="1"/>
          </p:nvPr>
        </p:nvSpPr>
        <p:spPr>
          <a:xfrm>
            <a:off x="668135" y="984113"/>
            <a:ext cx="5689122" cy="5471116"/>
          </a:xfrm>
        </p:spPr>
        <p:txBody>
          <a:bodyPr/>
          <a:lstStyle/>
          <a:p>
            <a:pPr marL="36900" indent="0">
              <a:buNone/>
            </a:pPr>
            <a:r>
              <a:rPr lang="en-US" dirty="0"/>
              <a:t>What do we do now?</a:t>
            </a:r>
          </a:p>
          <a:p>
            <a:pPr marL="36900" indent="0">
              <a:buNone/>
            </a:pPr>
            <a:endParaRPr lang="en-US" dirty="0"/>
          </a:p>
          <a:p>
            <a:pPr marL="36900" indent="0">
              <a:buNone/>
            </a:pPr>
            <a:r>
              <a:rPr lang="en-US" dirty="0"/>
              <a:t>We can repeat the WHOLE process again. This will yield the horizon 3 value function.</a:t>
            </a:r>
          </a:p>
          <a:p>
            <a:pPr marL="36900" indent="0">
              <a:buNone/>
            </a:pPr>
            <a:endParaRPr lang="en-US" dirty="0"/>
          </a:p>
          <a:p>
            <a:pPr marL="36900" indent="0">
              <a:buNone/>
            </a:pPr>
            <a:r>
              <a:rPr lang="en-US" dirty="0"/>
              <a:t>Notice that horizon n+1 value function may actually have less line segments that horizon n function.</a:t>
            </a:r>
          </a:p>
          <a:p>
            <a:pPr marL="36900" indent="0">
              <a:buNone/>
            </a:pPr>
            <a:endParaRPr lang="en-US" dirty="0"/>
          </a:p>
          <a:p>
            <a:pPr marL="36900" indent="0">
              <a:buNone/>
            </a:pPr>
            <a:r>
              <a:rPr lang="en-US" dirty="0"/>
              <a:t>Keep iterating as many times as possible to look as far ahead </a:t>
            </a:r>
            <a:r>
              <a:rPr lang="en-US"/>
              <a:t>as possible.</a:t>
            </a:r>
            <a:endParaRPr lang="en-US" dirty="0"/>
          </a:p>
        </p:txBody>
      </p:sp>
    </p:spTree>
    <p:extLst>
      <p:ext uri="{BB962C8B-B14F-4D97-AF65-F5344CB8AC3E}">
        <p14:creationId xmlns:p14="http://schemas.microsoft.com/office/powerpoint/2010/main" val="380450748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Conclusions</a:t>
            </a:r>
          </a:p>
        </p:txBody>
      </p:sp>
      <p:sp>
        <p:nvSpPr>
          <p:cNvPr id="5" name="Text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44931791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CE46FAB3-7D15-4223-9EE3-C20520F387A8}" type="slidenum">
              <a:rPr lang="en-US" altLang="en-US"/>
              <a:pPr/>
              <a:t>76</a:t>
            </a:fld>
            <a:endParaRPr lang="en-US" altLang="en-US"/>
          </a:p>
        </p:txBody>
      </p:sp>
      <p:sp>
        <p:nvSpPr>
          <p:cNvPr id="844802" name="Rectangle 2"/>
          <p:cNvSpPr>
            <a:spLocks noGrp="1" noChangeArrowheads="1"/>
          </p:cNvSpPr>
          <p:nvPr>
            <p:ph type="title"/>
          </p:nvPr>
        </p:nvSpPr>
        <p:spPr>
          <a:xfrm>
            <a:off x="913795" y="138955"/>
            <a:ext cx="10353762" cy="970450"/>
          </a:xfrm>
        </p:spPr>
        <p:txBody>
          <a:bodyPr/>
          <a:lstStyle/>
          <a:p>
            <a:r>
              <a:rPr lang="en-US" altLang="en-US" dirty="0"/>
              <a:t>Summary</a:t>
            </a:r>
          </a:p>
        </p:txBody>
      </p:sp>
      <p:pic>
        <p:nvPicPr>
          <p:cNvPr id="3" name="Picture 2"/>
          <p:cNvPicPr>
            <a:picLocks noChangeAspect="1"/>
          </p:cNvPicPr>
          <p:nvPr/>
        </p:nvPicPr>
        <p:blipFill>
          <a:blip r:embed="rId2"/>
          <a:stretch>
            <a:fillRect/>
          </a:stretch>
        </p:blipFill>
        <p:spPr>
          <a:xfrm>
            <a:off x="2033588" y="1416050"/>
            <a:ext cx="8124825" cy="4467225"/>
          </a:xfrm>
          <a:prstGeom prst="rect">
            <a:avLst/>
          </a:prstGeom>
        </p:spPr>
      </p:pic>
    </p:spTree>
    <p:extLst>
      <p:ext uri="{BB962C8B-B14F-4D97-AF65-F5344CB8AC3E}">
        <p14:creationId xmlns:p14="http://schemas.microsoft.com/office/powerpoint/2010/main" val="35184154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Markov Chains Example:</a:t>
            </a:r>
            <a:br>
              <a:rPr lang="en-US" dirty="0"/>
            </a:br>
            <a:r>
              <a:rPr lang="en-US" dirty="0"/>
              <a:t>Chutes and Ladders </a:t>
            </a:r>
            <a:r>
              <a:rPr lang="en-US" dirty="0">
                <a:sym typeface="Wingdings" panose="05000000000000000000" pitchFamily="2" charset="2"/>
              </a:rPr>
              <a:t></a:t>
            </a:r>
            <a:endParaRPr lang="en-US" dirty="0"/>
          </a:p>
        </p:txBody>
      </p:sp>
      <p:sp>
        <p:nvSpPr>
          <p:cNvPr id="5" name="Text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283255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http://andreahawksley.com/games/chute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51175" y="261185"/>
            <a:ext cx="6262158" cy="63639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85387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TM04033929[[fn=Slate]]</Template>
  <TotalTime>1883</TotalTime>
  <Words>4118</Words>
  <Application>Microsoft Macintosh PowerPoint</Application>
  <PresentationFormat>Widescreen</PresentationFormat>
  <Paragraphs>521</Paragraphs>
  <Slides>76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76</vt:i4>
      </vt:variant>
    </vt:vector>
  </HeadingPairs>
  <TitlesOfParts>
    <vt:vector size="83" baseType="lpstr">
      <vt:lpstr>Calisto MT</vt:lpstr>
      <vt:lpstr>Cambria Math</vt:lpstr>
      <vt:lpstr>Times New Roman</vt:lpstr>
      <vt:lpstr>Trebuchet MS</vt:lpstr>
      <vt:lpstr>Wingdings</vt:lpstr>
      <vt:lpstr>Wingdings 2</vt:lpstr>
      <vt:lpstr>Slate</vt:lpstr>
      <vt:lpstr>CS4710: Artificial Intelligence Reasoning Under Uncertainty</vt:lpstr>
      <vt:lpstr>PowerPoint Presentation</vt:lpstr>
      <vt:lpstr>Markov Chains</vt:lpstr>
      <vt:lpstr>What is a Markov Chain?</vt:lpstr>
      <vt:lpstr>What is a Markov Chain?</vt:lpstr>
      <vt:lpstr>The Markov Assumption</vt:lpstr>
      <vt:lpstr>Advantages</vt:lpstr>
      <vt:lpstr>Markov Chains Example: Chutes and Ladders </vt:lpstr>
      <vt:lpstr>PowerPoint Presentation</vt:lpstr>
      <vt:lpstr>How the Game is Played</vt:lpstr>
      <vt:lpstr>How the Game is Played</vt:lpstr>
      <vt:lpstr>Markov Chains</vt:lpstr>
      <vt:lpstr>Transition Matrix</vt:lpstr>
      <vt:lpstr>Three properties:</vt:lpstr>
      <vt:lpstr>Probability Vector</vt:lpstr>
      <vt:lpstr>Two types of Markov Chains</vt:lpstr>
      <vt:lpstr>Absorbing Markov Chains (Chutes and Ladders)</vt:lpstr>
      <vt:lpstr>Common Question</vt:lpstr>
      <vt:lpstr>Steady-state matrix</vt:lpstr>
      <vt:lpstr>The Chutes and Ladders Transition Matrix</vt:lpstr>
      <vt:lpstr>Techniques of Transition Matrix</vt:lpstr>
      <vt:lpstr>Results of Transition Matrix</vt:lpstr>
      <vt:lpstr>Techniques of Probability Vectors</vt:lpstr>
      <vt:lpstr>Results of Transition Matrix</vt:lpstr>
      <vt:lpstr>Hidden Markov Model (HMM)</vt:lpstr>
      <vt:lpstr>PowerPoint Presentation</vt:lpstr>
      <vt:lpstr>Markov Decision Processes (MDP)</vt:lpstr>
      <vt:lpstr>Motivation</vt:lpstr>
      <vt:lpstr>Markov Decision Processes</vt:lpstr>
      <vt:lpstr>Representing Actions</vt:lpstr>
      <vt:lpstr>Example MDP: Robot</vt:lpstr>
      <vt:lpstr>Example MDP: Robot</vt:lpstr>
      <vt:lpstr>Another Example MDP: Plant Eating Robot</vt:lpstr>
      <vt:lpstr>Another Example MDP: Plant Eating Robot</vt:lpstr>
      <vt:lpstr>Another Example MDP: Plant Eating Robot</vt:lpstr>
      <vt:lpstr>Solutions to MDPs</vt:lpstr>
      <vt:lpstr>Solutions to MDPs</vt:lpstr>
      <vt:lpstr>Solutions to MDPs</vt:lpstr>
      <vt:lpstr>Evaluating an Optimal Policy Value Iteration</vt:lpstr>
      <vt:lpstr>Reminder: Markov Decision Processes</vt:lpstr>
      <vt:lpstr>Evaluating a Policy</vt:lpstr>
      <vt:lpstr>MDPs: Objective Functions</vt:lpstr>
      <vt:lpstr>MDPs: Discounting Objective Functions</vt:lpstr>
      <vt:lpstr>MDPs: Discounting Objective Functions</vt:lpstr>
      <vt:lpstr>MDPs: More Importantly!</vt:lpstr>
      <vt:lpstr>MDPs: Value Functions</vt:lpstr>
      <vt:lpstr>Value of a Policy</vt:lpstr>
      <vt:lpstr>Value of a Policy</vt:lpstr>
      <vt:lpstr>Value Iteration</vt:lpstr>
      <vt:lpstr>Value Iteration</vt:lpstr>
      <vt:lpstr>Partially Observable Markov Decision Processes (POMDP)</vt:lpstr>
      <vt:lpstr>PowerPoint Presentation</vt:lpstr>
      <vt:lpstr>POMDP: Definition</vt:lpstr>
      <vt:lpstr>POMDP: Definition</vt:lpstr>
      <vt:lpstr>POMDP: Belief Space</vt:lpstr>
      <vt:lpstr>POMDP: Belief Space</vt:lpstr>
      <vt:lpstr>POMDP: Belief Space</vt:lpstr>
      <vt:lpstr>POMDP: Problem!</vt:lpstr>
      <vt:lpstr>POMDP: Insight!</vt:lpstr>
      <vt:lpstr>POMDP: Insight!</vt:lpstr>
      <vt:lpstr>POMDP: Example!</vt:lpstr>
      <vt:lpstr>POMDP: Example!</vt:lpstr>
      <vt:lpstr>POMDP</vt:lpstr>
      <vt:lpstr>POMDP</vt:lpstr>
      <vt:lpstr>POMDP</vt:lpstr>
      <vt:lpstr>POMDP</vt:lpstr>
      <vt:lpstr>POMDP</vt:lpstr>
      <vt:lpstr>POMDP</vt:lpstr>
      <vt:lpstr>POMDP</vt:lpstr>
      <vt:lpstr>POMDP</vt:lpstr>
      <vt:lpstr>POMDP</vt:lpstr>
      <vt:lpstr>POMDP</vt:lpstr>
      <vt:lpstr>POMDP</vt:lpstr>
      <vt:lpstr>POMDP: Summary!</vt:lpstr>
      <vt:lpstr>Conclusions</vt:lpstr>
      <vt:lpstr>Summary</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CS4710: Artificial Intelligence Course Introduction</dc:title>
  <dc:creator>Maya Kumazawa</dc:creator>
  <cp:lastModifiedBy>Microsoft Office User</cp:lastModifiedBy>
  <cp:revision>182</cp:revision>
  <dcterms:created xsi:type="dcterms:W3CDTF">2014-12-16T15:21:56Z</dcterms:created>
  <dcterms:modified xsi:type="dcterms:W3CDTF">2021-04-06T14:31:12Z</dcterms:modified>
</cp:coreProperties>
</file>