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Economica"/>
      <p:regular r:id="rId39"/>
      <p:bold r:id="rId40"/>
      <p:italic r:id="rId41"/>
      <p:boldItalic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20" Type="http://schemas.openxmlformats.org/officeDocument/2006/relationships/slide" Target="slides/slide15.xml"/><Relationship Id="rId42" Type="http://schemas.openxmlformats.org/officeDocument/2006/relationships/font" Target="fonts/Economica-boldItalic.fntdata"/><Relationship Id="rId41" Type="http://schemas.openxmlformats.org/officeDocument/2006/relationships/font" Target="fonts/Economica-italic.fntdata"/><Relationship Id="rId22" Type="http://schemas.openxmlformats.org/officeDocument/2006/relationships/slide" Target="slides/slide17.xml"/><Relationship Id="rId44" Type="http://schemas.openxmlformats.org/officeDocument/2006/relationships/font" Target="fonts/Merriweather-bold.fntdata"/><Relationship Id="rId21" Type="http://schemas.openxmlformats.org/officeDocument/2006/relationships/slide" Target="slides/slide16.xml"/><Relationship Id="rId43" Type="http://schemas.openxmlformats.org/officeDocument/2006/relationships/font" Target="fonts/Merriweather-regular.fntdata"/><Relationship Id="rId24" Type="http://schemas.openxmlformats.org/officeDocument/2006/relationships/slide" Target="slides/slide19.xml"/><Relationship Id="rId46" Type="http://schemas.openxmlformats.org/officeDocument/2006/relationships/font" Target="fonts/Merriweather-boldItalic.fntdata"/><Relationship Id="rId23" Type="http://schemas.openxmlformats.org/officeDocument/2006/relationships/slide" Target="slides/slide18.xml"/><Relationship Id="rId45" Type="http://schemas.openxmlformats.org/officeDocument/2006/relationships/font" Target="fonts/Merriweath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Economic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e34db2d6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e34db2d6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fb80f610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fb80f61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fb80f6104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fb80f6104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fb80f6104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4fb80f610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0044b331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0044b331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fb80f6104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fb80f6104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fb80f6104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4fb80f610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fb80f6104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4fb80f6104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fb80f6104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fb80f6104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fb80f6104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fb80f6104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e34db2d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e34db2d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fb80f6104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fb80f6104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fb80f6104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4fb80f6104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ffbd007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ffbd007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fb80f6104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4fb80f6104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4fb80f6104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4fb80f6104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4fb80f6104_1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4fb80f6104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4fb80f6104_1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4fb80f6104_1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4fb80f6104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4fb80f6104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4fb80f6104_1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4fb80f6104_1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4fb80f6104_1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4fb80f6104_1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e34db2d6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e34db2d6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4fb80f6104_1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4fb80f6104_1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4fb80f6104_1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4fb80f6104_1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4ffbd007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4ffbd007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50044b33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50044b33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e34db2d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e34db2d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e34db2d6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e34db2d6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
            </a:r>
            <a:r>
              <a:rPr lang="en"/>
              <a:t>eal-life example of a Voronoi diagram is finding the closest service, like a post office, to a given location. Imagine a city with multiple post office locations. A Voronoi diagram would divide the city into regions, where each region is closer to a specific post office than any other. If you live within a particular region, that region's associated post office would be the closest to you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e5d00936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e5d00936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e5d0093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e5d0093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e34db2d6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e34db2d6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e5d00936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e5d00936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cs.tufts.edu/comp/163/demos/fortun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Economica"/>
                <a:ea typeface="Economica"/>
                <a:cs typeface="Economica"/>
                <a:sym typeface="Economica"/>
              </a:rPr>
              <a:t>Voronoi Diagrams</a:t>
            </a:r>
            <a:endParaRPr>
              <a:latin typeface="Economica"/>
              <a:ea typeface="Economica"/>
              <a:cs typeface="Economica"/>
              <a:sym typeface="Economic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Economica"/>
                <a:ea typeface="Economica"/>
                <a:cs typeface="Economica"/>
                <a:sym typeface="Economica"/>
              </a:rPr>
              <a:t>Tommy Le, Andy Phan, Prabhath Tangella, </a:t>
            </a:r>
            <a:r>
              <a:rPr lang="en">
                <a:latin typeface="Economica"/>
                <a:ea typeface="Economica"/>
                <a:cs typeface="Economica"/>
                <a:sym typeface="Economica"/>
              </a:rPr>
              <a:t>Alexander Yao</a:t>
            </a:r>
            <a:endParaRPr>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1517400" y="2285400"/>
            <a:ext cx="6109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onomica"/>
                <a:ea typeface="Economica"/>
                <a:cs typeface="Economica"/>
                <a:sym typeface="Economica"/>
              </a:rPr>
              <a:t>Better Approach: Fortune’s Construction</a:t>
            </a:r>
            <a:endParaRPr>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16" name="Google Shape;116;p23"/>
          <p:cNvSpPr txBox="1"/>
          <p:nvPr>
            <p:ph idx="1" type="body"/>
          </p:nvPr>
        </p:nvSpPr>
        <p:spPr>
          <a:xfrm>
            <a:off x="311700" y="1152475"/>
            <a:ext cx="8520600" cy="8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We would like to use a line-sweep algorithm to process all the points, but there are limitations…</a:t>
            </a:r>
            <a:endParaRPr>
              <a:latin typeface="Economica"/>
              <a:ea typeface="Economica"/>
              <a:cs typeface="Economica"/>
              <a:sym typeface="Economica"/>
            </a:endParaRPr>
          </a:p>
        </p:txBody>
      </p:sp>
      <p:pic>
        <p:nvPicPr>
          <p:cNvPr id="117" name="Google Shape;117;p23"/>
          <p:cNvPicPr preferRelativeResize="0"/>
          <p:nvPr/>
        </p:nvPicPr>
        <p:blipFill>
          <a:blip r:embed="rId3">
            <a:alphaModFix/>
          </a:blip>
          <a:stretch>
            <a:fillRect/>
          </a:stretch>
        </p:blipFill>
        <p:spPr>
          <a:xfrm>
            <a:off x="2737950" y="2159025"/>
            <a:ext cx="3680700" cy="2564975"/>
          </a:xfrm>
          <a:prstGeom prst="rect">
            <a:avLst/>
          </a:prstGeom>
          <a:noFill/>
          <a:ln cap="flat" cmpd="sng" w="19050">
            <a:solidFill>
              <a:schemeClr val="dk2"/>
            </a:solidFill>
            <a:prstDash val="solid"/>
            <a:round/>
            <a:headEnd len="sm" w="sm" type="none"/>
            <a:tailEnd len="sm" w="sm" type="none"/>
          </a:ln>
        </p:spPr>
      </p:pic>
      <p:cxnSp>
        <p:nvCxnSpPr>
          <p:cNvPr id="118" name="Google Shape;118;p23"/>
          <p:cNvCxnSpPr/>
          <p:nvPr/>
        </p:nvCxnSpPr>
        <p:spPr>
          <a:xfrm>
            <a:off x="4517950" y="2024275"/>
            <a:ext cx="3900" cy="28383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23"/>
          <p:cNvSpPr txBox="1"/>
          <p:nvPr/>
        </p:nvSpPr>
        <p:spPr>
          <a:xfrm>
            <a:off x="4188700" y="1685575"/>
            <a:ext cx="66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Sweep Line</a:t>
            </a:r>
            <a:endParaRPr sz="1000">
              <a:solidFill>
                <a:schemeClr val="dk2"/>
              </a:solidFill>
              <a:latin typeface="Economica"/>
              <a:ea typeface="Economica"/>
              <a:cs typeface="Economica"/>
              <a:sym typeface="Economica"/>
            </a:endParaRPr>
          </a:p>
        </p:txBody>
      </p:sp>
      <p:sp>
        <p:nvSpPr>
          <p:cNvPr id="120" name="Google Shape;120;p23"/>
          <p:cNvSpPr txBox="1"/>
          <p:nvPr/>
        </p:nvSpPr>
        <p:spPr>
          <a:xfrm>
            <a:off x="3264150" y="2648700"/>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a:t>
            </a:r>
            <a:endParaRPr sz="1000">
              <a:solidFill>
                <a:schemeClr val="dk2"/>
              </a:solidFill>
              <a:latin typeface="Economica"/>
              <a:ea typeface="Economica"/>
              <a:cs typeface="Economica"/>
              <a:sym typeface="Economica"/>
            </a:endParaRPr>
          </a:p>
        </p:txBody>
      </p:sp>
      <p:sp>
        <p:nvSpPr>
          <p:cNvPr id="121" name="Google Shape;121;p23"/>
          <p:cNvSpPr txBox="1"/>
          <p:nvPr/>
        </p:nvSpPr>
        <p:spPr>
          <a:xfrm>
            <a:off x="4238650" y="2521825"/>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a:t>
            </a:r>
            <a:endParaRPr sz="1000">
              <a:solidFill>
                <a:schemeClr val="dk2"/>
              </a:solidFill>
              <a:latin typeface="Economica"/>
              <a:ea typeface="Economica"/>
              <a:cs typeface="Economica"/>
              <a:sym typeface="Economica"/>
            </a:endParaRPr>
          </a:p>
        </p:txBody>
      </p:sp>
      <p:sp>
        <p:nvSpPr>
          <p:cNvPr id="122" name="Google Shape;122;p23"/>
          <p:cNvSpPr txBox="1"/>
          <p:nvPr/>
        </p:nvSpPr>
        <p:spPr>
          <a:xfrm>
            <a:off x="1174200" y="3177175"/>
            <a:ext cx="129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The sweep line processing site B actually creates an edge behind the line</a:t>
            </a:r>
            <a:endParaRPr sz="1000">
              <a:solidFill>
                <a:schemeClr val="dk2"/>
              </a:solidFill>
              <a:latin typeface="Economica"/>
              <a:ea typeface="Economica"/>
              <a:cs typeface="Economica"/>
              <a:sym typeface="Economica"/>
            </a:endParaRPr>
          </a:p>
        </p:txBody>
      </p:sp>
      <p:cxnSp>
        <p:nvCxnSpPr>
          <p:cNvPr id="123" name="Google Shape;123;p23"/>
          <p:cNvCxnSpPr/>
          <p:nvPr/>
        </p:nvCxnSpPr>
        <p:spPr>
          <a:xfrm flipH="1" rot="10800000">
            <a:off x="2426375" y="2951875"/>
            <a:ext cx="1541700" cy="45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4"/>
          <p:cNvPicPr preferRelativeResize="0"/>
          <p:nvPr/>
        </p:nvPicPr>
        <p:blipFill>
          <a:blip r:embed="rId3">
            <a:alphaModFix/>
          </a:blip>
          <a:stretch>
            <a:fillRect/>
          </a:stretch>
        </p:blipFill>
        <p:spPr>
          <a:xfrm>
            <a:off x="2735075" y="2159025"/>
            <a:ext cx="3579723" cy="2635274"/>
          </a:xfrm>
          <a:prstGeom prst="rect">
            <a:avLst/>
          </a:prstGeom>
          <a:noFill/>
          <a:ln cap="flat" cmpd="sng" w="19050">
            <a:solidFill>
              <a:schemeClr val="dk2"/>
            </a:solidFill>
            <a:prstDash val="solid"/>
            <a:round/>
            <a:headEnd len="sm" w="sm" type="none"/>
            <a:tailEnd len="sm" w="sm" type="none"/>
          </a:ln>
        </p:spPr>
      </p:pic>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30" name="Google Shape;130;p24"/>
          <p:cNvSpPr txBox="1"/>
          <p:nvPr>
            <p:ph idx="1" type="body"/>
          </p:nvPr>
        </p:nvSpPr>
        <p:spPr>
          <a:xfrm>
            <a:off x="311700" y="1152475"/>
            <a:ext cx="8520600" cy="87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Solution: add a second line (called the beach line) that keeps track of which parts of the diagram we are certain</a:t>
            </a:r>
            <a:endParaRPr>
              <a:latin typeface="Economica"/>
              <a:ea typeface="Economica"/>
              <a:cs typeface="Economica"/>
              <a:sym typeface="Economica"/>
            </a:endParaRPr>
          </a:p>
        </p:txBody>
      </p:sp>
      <p:cxnSp>
        <p:nvCxnSpPr>
          <p:cNvPr id="131" name="Google Shape;131;p24"/>
          <p:cNvCxnSpPr/>
          <p:nvPr/>
        </p:nvCxnSpPr>
        <p:spPr>
          <a:xfrm>
            <a:off x="4513450" y="2024275"/>
            <a:ext cx="2700" cy="29457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24"/>
          <p:cNvSpPr txBox="1"/>
          <p:nvPr/>
        </p:nvSpPr>
        <p:spPr>
          <a:xfrm>
            <a:off x="4189750" y="1748625"/>
            <a:ext cx="6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Sweep Line</a:t>
            </a:r>
            <a:endParaRPr sz="1000">
              <a:solidFill>
                <a:schemeClr val="dk2"/>
              </a:solidFill>
              <a:latin typeface="Economica"/>
              <a:ea typeface="Economica"/>
              <a:cs typeface="Economica"/>
              <a:sym typeface="Economica"/>
            </a:endParaRPr>
          </a:p>
        </p:txBody>
      </p:sp>
      <p:sp>
        <p:nvSpPr>
          <p:cNvPr id="133" name="Google Shape;133;p24"/>
          <p:cNvSpPr txBox="1"/>
          <p:nvPr/>
        </p:nvSpPr>
        <p:spPr>
          <a:xfrm>
            <a:off x="3161400" y="2693725"/>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a:t>
            </a:r>
            <a:endParaRPr sz="1000">
              <a:solidFill>
                <a:schemeClr val="dk2"/>
              </a:solidFill>
              <a:latin typeface="Economica"/>
              <a:ea typeface="Economica"/>
              <a:cs typeface="Economica"/>
              <a:sym typeface="Economica"/>
            </a:endParaRPr>
          </a:p>
        </p:txBody>
      </p:sp>
      <p:sp>
        <p:nvSpPr>
          <p:cNvPr id="134" name="Google Shape;134;p24"/>
          <p:cNvSpPr txBox="1"/>
          <p:nvPr/>
        </p:nvSpPr>
        <p:spPr>
          <a:xfrm>
            <a:off x="4236850" y="2571750"/>
            <a:ext cx="27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a:t>
            </a:r>
            <a:endParaRPr sz="1000">
              <a:solidFill>
                <a:schemeClr val="dk2"/>
              </a:solidFill>
              <a:latin typeface="Economica"/>
              <a:ea typeface="Economica"/>
              <a:cs typeface="Economica"/>
              <a:sym typeface="Economica"/>
            </a:endParaRPr>
          </a:p>
        </p:txBody>
      </p:sp>
      <p:sp>
        <p:nvSpPr>
          <p:cNvPr id="135" name="Google Shape;135;p24"/>
          <p:cNvSpPr txBox="1"/>
          <p:nvPr/>
        </p:nvSpPr>
        <p:spPr>
          <a:xfrm>
            <a:off x="1021150" y="2987400"/>
            <a:ext cx="119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Any future sites cannot change these edges</a:t>
            </a:r>
            <a:endParaRPr sz="1000">
              <a:solidFill>
                <a:schemeClr val="dk2"/>
              </a:solidFill>
              <a:latin typeface="Economica"/>
              <a:ea typeface="Economica"/>
              <a:cs typeface="Economica"/>
              <a:sym typeface="Economica"/>
            </a:endParaRPr>
          </a:p>
        </p:txBody>
      </p:sp>
      <p:cxnSp>
        <p:nvCxnSpPr>
          <p:cNvPr id="136" name="Google Shape;136;p24"/>
          <p:cNvCxnSpPr/>
          <p:nvPr/>
        </p:nvCxnSpPr>
        <p:spPr>
          <a:xfrm>
            <a:off x="2048025" y="3312375"/>
            <a:ext cx="1200000" cy="549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24"/>
          <p:cNvCxnSpPr/>
          <p:nvPr/>
        </p:nvCxnSpPr>
        <p:spPr>
          <a:xfrm flipH="1" rot="10800000">
            <a:off x="2057050" y="2916075"/>
            <a:ext cx="1855500" cy="3963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24"/>
          <p:cNvSpPr txBox="1"/>
          <p:nvPr/>
        </p:nvSpPr>
        <p:spPr>
          <a:xfrm>
            <a:off x="3246225" y="1797550"/>
            <a:ext cx="6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Beach Line</a:t>
            </a:r>
            <a:endParaRPr sz="1000">
              <a:solidFill>
                <a:schemeClr val="dk2"/>
              </a:solidFill>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44" name="Google Shape;144;p25"/>
          <p:cNvSpPr txBox="1"/>
          <p:nvPr>
            <p:ph idx="1" type="body"/>
          </p:nvPr>
        </p:nvSpPr>
        <p:spPr>
          <a:xfrm>
            <a:off x="311700" y="1152475"/>
            <a:ext cx="3772200" cy="3793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Construction in O(n log n) time using a sweep line algorithm</a:t>
            </a:r>
            <a:endParaRPr sz="1600">
              <a:latin typeface="Economica"/>
              <a:ea typeface="Economica"/>
              <a:cs typeface="Economica"/>
              <a:sym typeface="Economica"/>
            </a:endParaRPr>
          </a:p>
          <a:p>
            <a:pPr indent="0" lvl="0" marL="0" rtl="0" algn="l">
              <a:spcBef>
                <a:spcPts val="1200"/>
              </a:spcBef>
              <a:spcAft>
                <a:spcPts val="0"/>
              </a:spcAft>
              <a:buNone/>
            </a:pPr>
            <a:r>
              <a:t/>
            </a:r>
            <a:endParaRPr sz="1600">
              <a:latin typeface="Economica"/>
              <a:ea typeface="Economica"/>
              <a:cs typeface="Economica"/>
              <a:sym typeface="Economica"/>
            </a:endParaRPr>
          </a:p>
          <a:p>
            <a:pPr indent="-330200" lvl="0" marL="457200" rtl="0" algn="l">
              <a:spcBef>
                <a:spcPts val="1200"/>
              </a:spcBef>
              <a:spcAft>
                <a:spcPts val="0"/>
              </a:spcAft>
              <a:buSzPts val="1600"/>
              <a:buFont typeface="Economica"/>
              <a:buChar char="-"/>
            </a:pPr>
            <a:r>
              <a:rPr lang="en" sz="1600">
                <a:latin typeface="Economica"/>
                <a:ea typeface="Economica"/>
                <a:cs typeface="Economica"/>
                <a:sym typeface="Economica"/>
              </a:rPr>
              <a:t>As the sweep line passes each site, it inserts a parabolic arc stemming from the site into the beach line</a:t>
            </a:r>
            <a:endParaRPr sz="1600">
              <a:latin typeface="Economica"/>
              <a:ea typeface="Economica"/>
              <a:cs typeface="Economica"/>
              <a:sym typeface="Economica"/>
            </a:endParaRPr>
          </a:p>
          <a:p>
            <a:pPr indent="0" lvl="0" marL="0" rtl="0" algn="l">
              <a:spcBef>
                <a:spcPts val="1200"/>
              </a:spcBef>
              <a:spcAft>
                <a:spcPts val="0"/>
              </a:spcAft>
              <a:buNone/>
            </a:pPr>
            <a:r>
              <a:t/>
            </a:r>
            <a:endParaRPr sz="1600">
              <a:latin typeface="Economica"/>
              <a:ea typeface="Economica"/>
              <a:cs typeface="Economica"/>
              <a:sym typeface="Economica"/>
            </a:endParaRPr>
          </a:p>
          <a:p>
            <a:pPr indent="-330200" lvl="0" marL="457200" rtl="0" algn="l">
              <a:spcBef>
                <a:spcPts val="1200"/>
              </a:spcBef>
              <a:spcAft>
                <a:spcPts val="0"/>
              </a:spcAft>
              <a:buSzPts val="1600"/>
              <a:buFont typeface="Economica"/>
              <a:buChar char="-"/>
            </a:pPr>
            <a:r>
              <a:rPr lang="en" sz="1600">
                <a:latin typeface="Economica"/>
                <a:ea typeface="Economica"/>
                <a:cs typeface="Economica"/>
                <a:sym typeface="Economica"/>
              </a:rPr>
              <a:t>This sweep line could be horizontal or vertical, and we will denote the direction of the sweep line with arrows</a:t>
            </a:r>
            <a:endParaRPr sz="1600">
              <a:latin typeface="Economica"/>
              <a:ea typeface="Economica"/>
              <a:cs typeface="Economica"/>
              <a:sym typeface="Economica"/>
            </a:endParaRPr>
          </a:p>
        </p:txBody>
      </p:sp>
      <p:pic>
        <p:nvPicPr>
          <p:cNvPr id="145" name="Google Shape;145;p25"/>
          <p:cNvPicPr preferRelativeResize="0"/>
          <p:nvPr/>
        </p:nvPicPr>
        <p:blipFill rotWithShape="1">
          <a:blip r:embed="rId3">
            <a:alphaModFix/>
          </a:blip>
          <a:srcRect b="0" l="0" r="34019" t="0"/>
          <a:stretch/>
        </p:blipFill>
        <p:spPr>
          <a:xfrm>
            <a:off x="4880100" y="1228675"/>
            <a:ext cx="3137674" cy="3449450"/>
          </a:xfrm>
          <a:prstGeom prst="rect">
            <a:avLst/>
          </a:prstGeom>
          <a:noFill/>
          <a:ln cap="flat" cmpd="sng" w="19050">
            <a:solidFill>
              <a:schemeClr val="dk2"/>
            </a:solidFill>
            <a:prstDash val="solid"/>
            <a:round/>
            <a:headEnd len="sm" w="sm" type="none"/>
            <a:tailEnd len="sm" w="sm" type="none"/>
          </a:ln>
        </p:spPr>
      </p:pic>
      <p:cxnSp>
        <p:nvCxnSpPr>
          <p:cNvPr id="146" name="Google Shape;146;p25"/>
          <p:cNvCxnSpPr/>
          <p:nvPr/>
        </p:nvCxnSpPr>
        <p:spPr>
          <a:xfrm>
            <a:off x="6702475" y="1048075"/>
            <a:ext cx="29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
        <p:nvSpPr>
          <p:cNvPr id="152" name="Google Shape;152;p26"/>
          <p:cNvSpPr txBox="1"/>
          <p:nvPr>
            <p:ph idx="1" type="body"/>
          </p:nvPr>
        </p:nvSpPr>
        <p:spPr>
          <a:xfrm>
            <a:off x="311700" y="1152475"/>
            <a:ext cx="3772200" cy="37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Economica"/>
                <a:ea typeface="Economica"/>
                <a:cs typeface="Economica"/>
                <a:sym typeface="Economica"/>
              </a:rPr>
              <a:t>Fortune’s Construction uses three data structures</a:t>
            </a:r>
            <a:endParaRPr sz="1600">
              <a:latin typeface="Economica"/>
              <a:ea typeface="Economica"/>
              <a:cs typeface="Economica"/>
              <a:sym typeface="Economica"/>
            </a:endParaRPr>
          </a:p>
          <a:p>
            <a:pPr indent="-330200" lvl="0" marL="457200" rtl="0" algn="l">
              <a:spcBef>
                <a:spcPts val="1200"/>
              </a:spcBef>
              <a:spcAft>
                <a:spcPts val="0"/>
              </a:spcAft>
              <a:buSzPts val="1600"/>
              <a:buFont typeface="Economica"/>
              <a:buChar char="-"/>
            </a:pPr>
            <a:r>
              <a:rPr lang="en" sz="1600">
                <a:latin typeface="Economica"/>
                <a:ea typeface="Economica"/>
                <a:cs typeface="Economica"/>
                <a:sym typeface="Economica"/>
              </a:rPr>
              <a:t>Event heap to act as the sweep line (Red)</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Beachline tree to store the beachline (Green)</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Edge list to store processed edges (Yellow)</a:t>
            </a:r>
            <a:endParaRPr sz="1600">
              <a:latin typeface="Economica"/>
              <a:ea typeface="Economica"/>
              <a:cs typeface="Economica"/>
              <a:sym typeface="Economica"/>
            </a:endParaRPr>
          </a:p>
          <a:p>
            <a:pPr indent="0" lvl="0" marL="0" rtl="0" algn="l">
              <a:spcBef>
                <a:spcPts val="1200"/>
              </a:spcBef>
              <a:spcAft>
                <a:spcPts val="0"/>
              </a:spcAft>
              <a:buNone/>
            </a:pPr>
            <a:r>
              <a:rPr lang="en" sz="1600">
                <a:latin typeface="Economica"/>
                <a:ea typeface="Economica"/>
                <a:cs typeface="Economica"/>
                <a:sym typeface="Economica"/>
              </a:rPr>
              <a:t>Also uses many geometry formulas such as</a:t>
            </a:r>
            <a:endParaRPr sz="1600">
              <a:latin typeface="Economica"/>
              <a:ea typeface="Economica"/>
              <a:cs typeface="Economica"/>
              <a:sym typeface="Economica"/>
            </a:endParaRPr>
          </a:p>
          <a:p>
            <a:pPr indent="-330200" lvl="0" marL="457200" rtl="0" algn="l">
              <a:spcBef>
                <a:spcPts val="1200"/>
              </a:spcBef>
              <a:spcAft>
                <a:spcPts val="0"/>
              </a:spcAft>
              <a:buSzPts val="1600"/>
              <a:buFont typeface="Economica"/>
              <a:buChar char="-"/>
            </a:pPr>
            <a:r>
              <a:rPr lang="en" sz="1600">
                <a:latin typeface="Economica"/>
                <a:ea typeface="Economica"/>
                <a:cs typeface="Economica"/>
                <a:sym typeface="Economica"/>
              </a:rPr>
              <a:t>Projection (of directrix on to parabola)</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Circumcenter (of three points)</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Parametric intersection (of two edges)</a:t>
            </a:r>
            <a:endParaRPr sz="1600">
              <a:latin typeface="Economica"/>
              <a:ea typeface="Economica"/>
              <a:cs typeface="Economica"/>
              <a:sym typeface="Economica"/>
            </a:endParaRPr>
          </a:p>
        </p:txBody>
      </p:sp>
      <p:cxnSp>
        <p:nvCxnSpPr>
          <p:cNvPr id="153" name="Google Shape;153;p26"/>
          <p:cNvCxnSpPr/>
          <p:nvPr/>
        </p:nvCxnSpPr>
        <p:spPr>
          <a:xfrm>
            <a:off x="6702475" y="1048075"/>
            <a:ext cx="297600" cy="0"/>
          </a:xfrm>
          <a:prstGeom prst="straightConnector1">
            <a:avLst/>
          </a:prstGeom>
          <a:noFill/>
          <a:ln cap="flat" cmpd="sng" w="9525">
            <a:solidFill>
              <a:schemeClr val="dk2"/>
            </a:solidFill>
            <a:prstDash val="solid"/>
            <a:round/>
            <a:headEnd len="med" w="med" type="none"/>
            <a:tailEnd len="med" w="med" type="triangle"/>
          </a:ln>
        </p:spPr>
      </p:cxnSp>
      <p:pic>
        <p:nvPicPr>
          <p:cNvPr id="154" name="Google Shape;154;p26"/>
          <p:cNvPicPr preferRelativeResize="0"/>
          <p:nvPr/>
        </p:nvPicPr>
        <p:blipFill rotWithShape="1">
          <a:blip r:embed="rId3">
            <a:alphaModFix/>
          </a:blip>
          <a:srcRect b="0" l="2333" r="24987" t="0"/>
          <a:stretch/>
        </p:blipFill>
        <p:spPr>
          <a:xfrm>
            <a:off x="4395525" y="1152475"/>
            <a:ext cx="3456100" cy="3537400"/>
          </a:xfrm>
          <a:prstGeom prst="rect">
            <a:avLst/>
          </a:prstGeom>
          <a:noFill/>
          <a:ln cap="flat" cmpd="sng" w="19050">
            <a:solidFill>
              <a:schemeClr val="dk2"/>
            </a:solidFill>
            <a:prstDash val="solid"/>
            <a:round/>
            <a:headEnd len="sm" w="sm" type="none"/>
            <a:tailEnd len="sm" w="sm" type="none"/>
          </a:ln>
        </p:spPr>
      </p:pic>
      <p:sp>
        <p:nvSpPr>
          <p:cNvPr id="155" name="Google Shape;155;p26"/>
          <p:cNvSpPr/>
          <p:nvPr/>
        </p:nvSpPr>
        <p:spPr>
          <a:xfrm>
            <a:off x="6965525" y="1968800"/>
            <a:ext cx="186900" cy="200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6"/>
          <p:cNvSpPr/>
          <p:nvPr/>
        </p:nvSpPr>
        <p:spPr>
          <a:xfrm>
            <a:off x="5819875" y="2744350"/>
            <a:ext cx="186900" cy="200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57" name="Google Shape;157;p26"/>
          <p:cNvCxnSpPr/>
          <p:nvPr/>
        </p:nvCxnSpPr>
        <p:spPr>
          <a:xfrm flipH="1" rot="10800000">
            <a:off x="4383400" y="3145700"/>
            <a:ext cx="1398600" cy="574500"/>
          </a:xfrm>
          <a:prstGeom prst="straightConnector1">
            <a:avLst/>
          </a:prstGeom>
          <a:noFill/>
          <a:ln cap="flat" cmpd="sng" w="19050">
            <a:solidFill>
              <a:srgbClr val="F1C232"/>
            </a:solidFill>
            <a:prstDash val="solid"/>
            <a:round/>
            <a:headEnd len="med" w="med" type="none"/>
            <a:tailEnd len="med" w="med" type="none"/>
          </a:ln>
        </p:spPr>
      </p:cxnSp>
      <p:cxnSp>
        <p:nvCxnSpPr>
          <p:cNvPr id="158" name="Google Shape;158;p26"/>
          <p:cNvCxnSpPr/>
          <p:nvPr/>
        </p:nvCxnSpPr>
        <p:spPr>
          <a:xfrm>
            <a:off x="5781775" y="3138700"/>
            <a:ext cx="263100" cy="789300"/>
          </a:xfrm>
          <a:prstGeom prst="straightConnector1">
            <a:avLst/>
          </a:prstGeom>
          <a:noFill/>
          <a:ln cap="flat" cmpd="sng" w="19050">
            <a:solidFill>
              <a:srgbClr val="6AA84F"/>
            </a:solidFill>
            <a:prstDash val="solid"/>
            <a:round/>
            <a:headEnd len="med" w="med" type="none"/>
            <a:tailEnd len="med" w="med" type="none"/>
          </a:ln>
        </p:spPr>
      </p:cxnSp>
      <p:cxnSp>
        <p:nvCxnSpPr>
          <p:cNvPr id="159" name="Google Shape;159;p26"/>
          <p:cNvCxnSpPr/>
          <p:nvPr/>
        </p:nvCxnSpPr>
        <p:spPr>
          <a:xfrm flipH="1" rot="10800000">
            <a:off x="5781775" y="3034950"/>
            <a:ext cx="48600" cy="117600"/>
          </a:xfrm>
          <a:prstGeom prst="straightConnector1">
            <a:avLst/>
          </a:prstGeom>
          <a:noFill/>
          <a:ln cap="flat" cmpd="sng" w="9525">
            <a:solidFill>
              <a:srgbClr val="6AA84F"/>
            </a:solidFill>
            <a:prstDash val="solid"/>
            <a:round/>
            <a:headEnd len="med" w="med" type="none"/>
            <a:tailEnd len="med" w="med" type="none"/>
          </a:ln>
        </p:spPr>
      </p:cxnSp>
      <p:cxnSp>
        <p:nvCxnSpPr>
          <p:cNvPr id="160" name="Google Shape;160;p26"/>
          <p:cNvCxnSpPr/>
          <p:nvPr/>
        </p:nvCxnSpPr>
        <p:spPr>
          <a:xfrm rot="10800000">
            <a:off x="4397125" y="1774975"/>
            <a:ext cx="1433100" cy="1017600"/>
          </a:xfrm>
          <a:prstGeom prst="straightConnector1">
            <a:avLst/>
          </a:prstGeom>
          <a:noFill/>
          <a:ln cap="flat" cmpd="sng" w="19050">
            <a:solidFill>
              <a:srgbClr val="6AA84F"/>
            </a:solidFill>
            <a:prstDash val="solid"/>
            <a:round/>
            <a:headEnd len="med" w="med" type="none"/>
            <a:tailEnd len="med" w="med" type="none"/>
          </a:ln>
        </p:spPr>
      </p:cxnSp>
      <p:sp>
        <p:nvSpPr>
          <p:cNvPr id="161" name="Google Shape;161;p26"/>
          <p:cNvSpPr/>
          <p:nvPr/>
        </p:nvSpPr>
        <p:spPr>
          <a:xfrm>
            <a:off x="5837150" y="1145000"/>
            <a:ext cx="333425" cy="1647575"/>
          </a:xfrm>
          <a:custGeom>
            <a:rect b="b" l="l" r="r" t="t"/>
            <a:pathLst>
              <a:path extrusionOk="0" h="65903" w="13337">
                <a:moveTo>
                  <a:pt x="1107" y="0"/>
                </a:moveTo>
                <a:cubicBezTo>
                  <a:pt x="1799" y="1015"/>
                  <a:pt x="3784" y="3415"/>
                  <a:pt x="5261" y="6092"/>
                </a:cubicBezTo>
                <a:cubicBezTo>
                  <a:pt x="6738" y="8769"/>
                  <a:pt x="8814" y="13383"/>
                  <a:pt x="9968" y="16060"/>
                </a:cubicBezTo>
                <a:cubicBezTo>
                  <a:pt x="11122" y="18737"/>
                  <a:pt x="11630" y="19245"/>
                  <a:pt x="12184" y="22152"/>
                </a:cubicBezTo>
                <a:cubicBezTo>
                  <a:pt x="12738" y="25060"/>
                  <a:pt x="13383" y="29767"/>
                  <a:pt x="13291" y="33505"/>
                </a:cubicBezTo>
                <a:cubicBezTo>
                  <a:pt x="13199" y="37243"/>
                  <a:pt x="12599" y="40982"/>
                  <a:pt x="11630" y="44582"/>
                </a:cubicBezTo>
                <a:cubicBezTo>
                  <a:pt x="10661" y="48182"/>
                  <a:pt x="9414" y="51551"/>
                  <a:pt x="7476" y="55104"/>
                </a:cubicBezTo>
                <a:cubicBezTo>
                  <a:pt x="5538" y="58658"/>
                  <a:pt x="1246" y="64103"/>
                  <a:pt x="0" y="65903"/>
                </a:cubicBezTo>
              </a:path>
            </a:pathLst>
          </a:custGeom>
          <a:noFill/>
          <a:ln cap="flat" cmpd="sng" w="19050">
            <a:solidFill>
              <a:srgbClr val="6AA84F"/>
            </a:solidFill>
            <a:prstDash val="solid"/>
            <a:round/>
            <a:headEnd len="med" w="med" type="none"/>
            <a:tailEnd len="med" w="med" type="none"/>
          </a:ln>
        </p:spPr>
      </p:sp>
      <p:sp>
        <p:nvSpPr>
          <p:cNvPr id="162" name="Google Shape;162;p26"/>
          <p:cNvSpPr/>
          <p:nvPr/>
        </p:nvSpPr>
        <p:spPr>
          <a:xfrm>
            <a:off x="5837150" y="3034875"/>
            <a:ext cx="805900" cy="899925"/>
          </a:xfrm>
          <a:custGeom>
            <a:rect b="b" l="l" r="r" t="t"/>
            <a:pathLst>
              <a:path extrusionOk="0" h="35997" w="32236">
                <a:moveTo>
                  <a:pt x="0" y="0"/>
                </a:moveTo>
                <a:cubicBezTo>
                  <a:pt x="923" y="277"/>
                  <a:pt x="3184" y="830"/>
                  <a:pt x="5538" y="1661"/>
                </a:cubicBezTo>
                <a:cubicBezTo>
                  <a:pt x="7892" y="2492"/>
                  <a:pt x="11538" y="3969"/>
                  <a:pt x="14122" y="4984"/>
                </a:cubicBezTo>
                <a:cubicBezTo>
                  <a:pt x="16707" y="5999"/>
                  <a:pt x="18968" y="6738"/>
                  <a:pt x="21045" y="7753"/>
                </a:cubicBezTo>
                <a:cubicBezTo>
                  <a:pt x="23122" y="8768"/>
                  <a:pt x="24922" y="9738"/>
                  <a:pt x="26583" y="11076"/>
                </a:cubicBezTo>
                <a:cubicBezTo>
                  <a:pt x="28244" y="12414"/>
                  <a:pt x="30090" y="14399"/>
                  <a:pt x="31013" y="15783"/>
                </a:cubicBezTo>
                <a:cubicBezTo>
                  <a:pt x="31936" y="17168"/>
                  <a:pt x="32352" y="17860"/>
                  <a:pt x="32121" y="19383"/>
                </a:cubicBezTo>
                <a:cubicBezTo>
                  <a:pt x="31890" y="20906"/>
                  <a:pt x="31106" y="23352"/>
                  <a:pt x="29629" y="24921"/>
                </a:cubicBezTo>
                <a:cubicBezTo>
                  <a:pt x="28152" y="26490"/>
                  <a:pt x="25429" y="27552"/>
                  <a:pt x="23260" y="28798"/>
                </a:cubicBezTo>
                <a:cubicBezTo>
                  <a:pt x="21091" y="30044"/>
                  <a:pt x="19014" y="31198"/>
                  <a:pt x="16614" y="32398"/>
                </a:cubicBezTo>
                <a:cubicBezTo>
                  <a:pt x="14214" y="33598"/>
                  <a:pt x="10153" y="35397"/>
                  <a:pt x="8861" y="35997"/>
                </a:cubicBezTo>
              </a:path>
            </a:pathLst>
          </a:custGeom>
          <a:noFill/>
          <a:ln cap="flat" cmpd="sng" w="19050">
            <a:solidFill>
              <a:srgbClr val="6AA84F"/>
            </a:solidFill>
            <a:prstDash val="solid"/>
            <a:round/>
            <a:headEnd len="med" w="med" type="none"/>
            <a:tailEnd len="med" w="med" type="none"/>
          </a:ln>
        </p:spPr>
      </p:sp>
      <p:sp>
        <p:nvSpPr>
          <p:cNvPr id="163" name="Google Shape;163;p26"/>
          <p:cNvSpPr/>
          <p:nvPr/>
        </p:nvSpPr>
        <p:spPr>
          <a:xfrm>
            <a:off x="5802525" y="3941725"/>
            <a:ext cx="242300" cy="740725"/>
          </a:xfrm>
          <a:custGeom>
            <a:rect b="b" l="l" r="r" t="t"/>
            <a:pathLst>
              <a:path extrusionOk="0" h="29629" w="9692">
                <a:moveTo>
                  <a:pt x="9692" y="0"/>
                </a:moveTo>
                <a:cubicBezTo>
                  <a:pt x="9600" y="1200"/>
                  <a:pt x="9600" y="4569"/>
                  <a:pt x="9138" y="7200"/>
                </a:cubicBezTo>
                <a:cubicBezTo>
                  <a:pt x="8677" y="9831"/>
                  <a:pt x="7846" y="13015"/>
                  <a:pt x="6923" y="15784"/>
                </a:cubicBezTo>
                <a:cubicBezTo>
                  <a:pt x="6000" y="18553"/>
                  <a:pt x="4754" y="21507"/>
                  <a:pt x="3600" y="23814"/>
                </a:cubicBezTo>
                <a:cubicBezTo>
                  <a:pt x="2446" y="26122"/>
                  <a:pt x="600" y="28660"/>
                  <a:pt x="0" y="29629"/>
                </a:cubicBezTo>
              </a:path>
            </a:pathLst>
          </a:custGeom>
          <a:noFill/>
          <a:ln cap="flat" cmpd="sng" w="19050">
            <a:solidFill>
              <a:srgbClr val="6AA84F"/>
            </a:solidFill>
            <a:prstDash val="solid"/>
            <a:round/>
            <a:headEnd len="med" w="med" type="none"/>
            <a:tailEnd len="med" w="med" type="none"/>
          </a:ln>
        </p:spPr>
      </p:sp>
      <p:cxnSp>
        <p:nvCxnSpPr>
          <p:cNvPr id="164" name="Google Shape;164;p26"/>
          <p:cNvCxnSpPr/>
          <p:nvPr/>
        </p:nvCxnSpPr>
        <p:spPr>
          <a:xfrm flipH="1">
            <a:off x="5830250" y="2799500"/>
            <a:ext cx="6900" cy="214500"/>
          </a:xfrm>
          <a:prstGeom prst="straightConnector1">
            <a:avLst/>
          </a:prstGeom>
          <a:noFill/>
          <a:ln cap="flat" cmpd="sng" w="19050">
            <a:solidFill>
              <a:srgbClr val="6AA84F"/>
            </a:solidFill>
            <a:prstDash val="solid"/>
            <a:round/>
            <a:headEnd len="med" w="med" type="none"/>
            <a:tailEnd len="med" w="med" type="none"/>
          </a:ln>
        </p:spPr>
      </p:cxnSp>
      <p:sp>
        <p:nvSpPr>
          <p:cNvPr id="165" name="Google Shape;165;p26"/>
          <p:cNvSpPr/>
          <p:nvPr/>
        </p:nvSpPr>
        <p:spPr>
          <a:xfrm>
            <a:off x="6030125" y="2910375"/>
            <a:ext cx="186900" cy="200700"/>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Event Heap</a:t>
            </a:r>
            <a:endParaRPr>
              <a:latin typeface="Economica"/>
              <a:ea typeface="Economica"/>
              <a:cs typeface="Economica"/>
              <a:sym typeface="Economica"/>
            </a:endParaRPr>
          </a:p>
        </p:txBody>
      </p:sp>
      <p:sp>
        <p:nvSpPr>
          <p:cNvPr id="171" name="Google Shape;171;p27"/>
          <p:cNvSpPr txBox="1"/>
          <p:nvPr>
            <p:ph idx="1" type="body"/>
          </p:nvPr>
        </p:nvSpPr>
        <p:spPr>
          <a:xfrm>
            <a:off x="311700" y="1152475"/>
            <a:ext cx="4260300" cy="368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Fortune’s Construction uses a Event Heap to simulate the sweep line, where the Events are the only points that could affect the diagram</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Site Event</a:t>
            </a:r>
            <a:r>
              <a:rPr lang="en">
                <a:latin typeface="Economica"/>
                <a:ea typeface="Economica"/>
                <a:cs typeface="Economica"/>
                <a:sym typeface="Economica"/>
              </a:rPr>
              <a:t>: </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Triggered when the sweep line reaches a new site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Action: Insert an arc into the beach line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Circle Event:</a:t>
            </a:r>
            <a:endParaRPr b="1">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Triggered when three arcs converge in the beach line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Action: Remove arc from beach line and add vertex</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All other “events” are ignored</a:t>
            </a:r>
            <a:endParaRPr>
              <a:latin typeface="Economica"/>
              <a:ea typeface="Economica"/>
              <a:cs typeface="Economica"/>
              <a:sym typeface="Economica"/>
            </a:endParaRPr>
          </a:p>
        </p:txBody>
      </p:sp>
      <p:pic>
        <p:nvPicPr>
          <p:cNvPr id="172" name="Google Shape;172;p27"/>
          <p:cNvPicPr preferRelativeResize="0"/>
          <p:nvPr/>
        </p:nvPicPr>
        <p:blipFill rotWithShape="1">
          <a:blip r:embed="rId3">
            <a:alphaModFix/>
          </a:blip>
          <a:srcRect b="0" l="1117" r="0" t="1739"/>
          <a:stretch/>
        </p:blipFill>
        <p:spPr>
          <a:xfrm>
            <a:off x="4535675" y="1235000"/>
            <a:ext cx="4142350" cy="3090326"/>
          </a:xfrm>
          <a:prstGeom prst="rect">
            <a:avLst/>
          </a:prstGeom>
          <a:noFill/>
          <a:ln cap="flat" cmpd="sng" w="19050">
            <a:solidFill>
              <a:schemeClr val="lt1"/>
            </a:solidFill>
            <a:prstDash val="solid"/>
            <a:round/>
            <a:headEnd len="sm" w="sm" type="none"/>
            <a:tailEnd len="sm" w="sm" type="none"/>
          </a:ln>
        </p:spPr>
      </p:pic>
      <p:cxnSp>
        <p:nvCxnSpPr>
          <p:cNvPr id="173" name="Google Shape;173;p27"/>
          <p:cNvCxnSpPr/>
          <p:nvPr/>
        </p:nvCxnSpPr>
        <p:spPr>
          <a:xfrm>
            <a:off x="6024050" y="1124775"/>
            <a:ext cx="29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Events</a:t>
            </a:r>
            <a:endParaRPr>
              <a:latin typeface="Economica"/>
              <a:ea typeface="Economica"/>
              <a:cs typeface="Economica"/>
              <a:sym typeface="Economica"/>
            </a:endParaRPr>
          </a:p>
        </p:txBody>
      </p:sp>
      <p:sp>
        <p:nvSpPr>
          <p:cNvPr id="179" name="Google Shape;179;p28"/>
          <p:cNvSpPr txBox="1"/>
          <p:nvPr>
            <p:ph idx="1" type="body"/>
          </p:nvPr>
        </p:nvSpPr>
        <p:spPr>
          <a:xfrm>
            <a:off x="311700" y="1152475"/>
            <a:ext cx="4260300" cy="17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Economica"/>
                <a:ea typeface="Economica"/>
                <a:cs typeface="Economica"/>
                <a:sym typeface="Economica"/>
              </a:rPr>
              <a:t>Site Event</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Processed during the initialization phase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Event corresponds to site position, and will never change</a:t>
            </a:r>
            <a:endParaRPr>
              <a:latin typeface="Economica"/>
              <a:ea typeface="Economica"/>
              <a:cs typeface="Economica"/>
              <a:sym typeface="Economica"/>
            </a:endParaRPr>
          </a:p>
        </p:txBody>
      </p:sp>
      <p:sp>
        <p:nvSpPr>
          <p:cNvPr id="180" name="Google Shape;180;p28"/>
          <p:cNvSpPr txBox="1"/>
          <p:nvPr>
            <p:ph idx="1" type="body"/>
          </p:nvPr>
        </p:nvSpPr>
        <p:spPr>
          <a:xfrm>
            <a:off x="4652775" y="1152475"/>
            <a:ext cx="4260300" cy="20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Economica"/>
                <a:ea typeface="Economica"/>
                <a:cs typeface="Economica"/>
                <a:sym typeface="Economica"/>
              </a:rPr>
              <a:t>Circle Event</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Processed dynamically during runtime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Events correspond to when three arcs intersect, but can be changed</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 processed site event can cancel a circle event</a:t>
            </a:r>
            <a:endParaRPr>
              <a:latin typeface="Economica"/>
              <a:ea typeface="Economica"/>
              <a:cs typeface="Economica"/>
              <a:sym typeface="Economic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Events</a:t>
            </a:r>
            <a:endParaRPr>
              <a:latin typeface="Economica"/>
              <a:ea typeface="Economica"/>
              <a:cs typeface="Economica"/>
              <a:sym typeface="Economica"/>
            </a:endParaRPr>
          </a:p>
        </p:txBody>
      </p:sp>
      <p:sp>
        <p:nvSpPr>
          <p:cNvPr id="186" name="Google Shape;186;p29"/>
          <p:cNvSpPr txBox="1"/>
          <p:nvPr>
            <p:ph idx="1" type="body"/>
          </p:nvPr>
        </p:nvSpPr>
        <p:spPr>
          <a:xfrm>
            <a:off x="311700" y="1152475"/>
            <a:ext cx="4260300" cy="51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Any new site within the circle will cancel the circle event</a:t>
            </a:r>
            <a:endParaRPr>
              <a:latin typeface="Economica"/>
              <a:ea typeface="Economica"/>
              <a:cs typeface="Economica"/>
              <a:sym typeface="Economica"/>
            </a:endParaRPr>
          </a:p>
        </p:txBody>
      </p:sp>
      <p:cxnSp>
        <p:nvCxnSpPr>
          <p:cNvPr id="187" name="Google Shape;187;p29"/>
          <p:cNvCxnSpPr/>
          <p:nvPr/>
        </p:nvCxnSpPr>
        <p:spPr>
          <a:xfrm>
            <a:off x="2839625" y="1814950"/>
            <a:ext cx="297600" cy="0"/>
          </a:xfrm>
          <a:prstGeom prst="straightConnector1">
            <a:avLst/>
          </a:prstGeom>
          <a:noFill/>
          <a:ln cap="flat" cmpd="sng" w="9525">
            <a:solidFill>
              <a:schemeClr val="dk2"/>
            </a:solidFill>
            <a:prstDash val="solid"/>
            <a:round/>
            <a:headEnd len="med" w="med" type="none"/>
            <a:tailEnd len="med" w="med" type="triangle"/>
          </a:ln>
        </p:spPr>
      </p:cxnSp>
      <p:pic>
        <p:nvPicPr>
          <p:cNvPr id="188" name="Google Shape;188;p29"/>
          <p:cNvPicPr preferRelativeResize="0"/>
          <p:nvPr/>
        </p:nvPicPr>
        <p:blipFill>
          <a:blip r:embed="rId3">
            <a:alphaModFix/>
          </a:blip>
          <a:stretch>
            <a:fillRect/>
          </a:stretch>
        </p:blipFill>
        <p:spPr>
          <a:xfrm>
            <a:off x="1618000" y="1986425"/>
            <a:ext cx="2740850" cy="2856100"/>
          </a:xfrm>
          <a:prstGeom prst="rect">
            <a:avLst/>
          </a:prstGeom>
          <a:noFill/>
          <a:ln cap="flat" cmpd="sng" w="19050">
            <a:solidFill>
              <a:schemeClr val="dk2"/>
            </a:solidFill>
            <a:prstDash val="solid"/>
            <a:round/>
            <a:headEnd len="sm" w="sm" type="none"/>
            <a:tailEnd len="sm" w="sm" type="none"/>
          </a:ln>
        </p:spPr>
      </p:pic>
      <p:pic>
        <p:nvPicPr>
          <p:cNvPr id="189" name="Google Shape;189;p29"/>
          <p:cNvPicPr preferRelativeResize="0"/>
          <p:nvPr/>
        </p:nvPicPr>
        <p:blipFill rotWithShape="1">
          <a:blip r:embed="rId4">
            <a:alphaModFix/>
          </a:blip>
          <a:srcRect b="0" l="0" r="24834" t="0"/>
          <a:stretch/>
        </p:blipFill>
        <p:spPr>
          <a:xfrm>
            <a:off x="4846750" y="1986425"/>
            <a:ext cx="2740851" cy="2856092"/>
          </a:xfrm>
          <a:prstGeom prst="rect">
            <a:avLst/>
          </a:prstGeom>
          <a:noFill/>
          <a:ln cap="flat" cmpd="sng" w="19050">
            <a:solidFill>
              <a:schemeClr val="dk2"/>
            </a:solidFill>
            <a:prstDash val="solid"/>
            <a:round/>
            <a:headEnd len="sm" w="sm" type="none"/>
            <a:tailEnd len="sm" w="sm" type="none"/>
          </a:ln>
        </p:spPr>
      </p:pic>
      <p:cxnSp>
        <p:nvCxnSpPr>
          <p:cNvPr id="190" name="Google Shape;190;p29"/>
          <p:cNvCxnSpPr/>
          <p:nvPr/>
        </p:nvCxnSpPr>
        <p:spPr>
          <a:xfrm>
            <a:off x="6397950" y="1814950"/>
            <a:ext cx="297600" cy="0"/>
          </a:xfrm>
          <a:prstGeom prst="straightConnector1">
            <a:avLst/>
          </a:prstGeom>
          <a:noFill/>
          <a:ln cap="flat" cmpd="sng" w="9525">
            <a:solidFill>
              <a:schemeClr val="dk2"/>
            </a:solidFill>
            <a:prstDash val="solid"/>
            <a:round/>
            <a:headEnd len="med" w="med" type="none"/>
            <a:tailEnd len="med" w="med" type="triangle"/>
          </a:ln>
        </p:spPr>
      </p:cxnSp>
      <p:sp>
        <p:nvSpPr>
          <p:cNvPr id="191" name="Google Shape;191;p29"/>
          <p:cNvSpPr txBox="1"/>
          <p:nvPr/>
        </p:nvSpPr>
        <p:spPr>
          <a:xfrm>
            <a:off x="195775" y="3162400"/>
            <a:ext cx="1371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We can only process the circle event once the sweep line passes over the entire circle without encountering a circle event</a:t>
            </a:r>
            <a:endParaRPr sz="1000">
              <a:solidFill>
                <a:schemeClr val="dk2"/>
              </a:solidFill>
              <a:latin typeface="Economica"/>
              <a:ea typeface="Economica"/>
              <a:cs typeface="Economica"/>
              <a:sym typeface="Economica"/>
            </a:endParaRPr>
          </a:p>
        </p:txBody>
      </p:sp>
      <p:cxnSp>
        <p:nvCxnSpPr>
          <p:cNvPr id="192" name="Google Shape;192;p29"/>
          <p:cNvCxnSpPr/>
          <p:nvPr/>
        </p:nvCxnSpPr>
        <p:spPr>
          <a:xfrm>
            <a:off x="4077075" y="1853950"/>
            <a:ext cx="12300" cy="30885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29"/>
          <p:cNvSpPr txBox="1"/>
          <p:nvPr/>
        </p:nvSpPr>
        <p:spPr>
          <a:xfrm>
            <a:off x="3239850" y="2079150"/>
            <a:ext cx="62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X-value of circle event</a:t>
            </a:r>
            <a:endParaRPr sz="1000">
              <a:solidFill>
                <a:schemeClr val="dk2"/>
              </a:solidFill>
              <a:latin typeface="Economica"/>
              <a:ea typeface="Economica"/>
              <a:cs typeface="Economica"/>
              <a:sym typeface="Economica"/>
            </a:endParaRPr>
          </a:p>
        </p:txBody>
      </p:sp>
      <p:cxnSp>
        <p:nvCxnSpPr>
          <p:cNvPr id="194" name="Google Shape;194;p29"/>
          <p:cNvCxnSpPr>
            <a:stCxn id="193" idx="3"/>
          </p:cNvCxnSpPr>
          <p:nvPr/>
        </p:nvCxnSpPr>
        <p:spPr>
          <a:xfrm flipH="1" rot="10800000">
            <a:off x="3867750" y="2321550"/>
            <a:ext cx="209400" cy="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a:t>
            </a:r>
            <a:endParaRPr>
              <a:latin typeface="Economica"/>
              <a:ea typeface="Economica"/>
              <a:cs typeface="Economica"/>
              <a:sym typeface="Economica"/>
            </a:endParaRPr>
          </a:p>
        </p:txBody>
      </p:sp>
      <p:sp>
        <p:nvSpPr>
          <p:cNvPr id="200" name="Google Shape;200;p30"/>
          <p:cNvSpPr txBox="1"/>
          <p:nvPr>
            <p:ph idx="1" type="body"/>
          </p:nvPr>
        </p:nvSpPr>
        <p:spPr>
          <a:xfrm>
            <a:off x="311700" y="1152475"/>
            <a:ext cx="4260300" cy="368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In order to quickly determine where arcs should be inserted or removed, we store the arcs in a binary search tree (which can be optimized with AVL, etc)</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Arc Node</a:t>
            </a:r>
            <a:r>
              <a:rPr lang="en">
                <a:latin typeface="Economica"/>
                <a:ea typeface="Economica"/>
                <a:cs typeface="Economica"/>
                <a:sym typeface="Economica"/>
              </a:rPr>
              <a:t>: </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Stores the arc generated by a site on the beach line</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Also stores its own circle event</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We will denote arc nodes by their sites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Breakpoint Node</a:t>
            </a:r>
            <a:r>
              <a:rPr lang="en">
                <a:latin typeface="Economica"/>
                <a:ea typeface="Economica"/>
                <a:cs typeface="Economica"/>
                <a:sym typeface="Economica"/>
              </a:rPr>
              <a:t>:</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Stores the incomplete edge generated by two arcs intersecting</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Also stores the two site events from the two arcs</a:t>
            </a:r>
            <a:endParaRPr>
              <a:latin typeface="Economica"/>
              <a:ea typeface="Economica"/>
              <a:cs typeface="Economica"/>
              <a:sym typeface="Economica"/>
            </a:endParaRPr>
          </a:p>
          <a:p>
            <a:pPr indent="-317500" lvl="1" marL="914400" rtl="0" algn="l">
              <a:spcBef>
                <a:spcPts val="0"/>
              </a:spcBef>
              <a:spcAft>
                <a:spcPts val="0"/>
              </a:spcAft>
              <a:buSzPts val="1400"/>
              <a:buFont typeface="Economica"/>
              <a:buChar char="-"/>
            </a:pPr>
            <a:r>
              <a:rPr lang="en">
                <a:latin typeface="Economica"/>
                <a:ea typeface="Economica"/>
                <a:cs typeface="Economica"/>
                <a:sym typeface="Economica"/>
              </a:rPr>
              <a:t>We will denote breakpoint nodes with brackets</a:t>
            </a:r>
            <a:endParaRPr>
              <a:latin typeface="Economica"/>
              <a:ea typeface="Economica"/>
              <a:cs typeface="Economica"/>
              <a:sym typeface="Economica"/>
            </a:endParaRPr>
          </a:p>
        </p:txBody>
      </p:sp>
      <p:pic>
        <p:nvPicPr>
          <p:cNvPr id="201" name="Google Shape;201;p30"/>
          <p:cNvPicPr preferRelativeResize="0"/>
          <p:nvPr/>
        </p:nvPicPr>
        <p:blipFill>
          <a:blip r:embed="rId3">
            <a:alphaModFix/>
          </a:blip>
          <a:stretch>
            <a:fillRect/>
          </a:stretch>
        </p:blipFill>
        <p:spPr>
          <a:xfrm>
            <a:off x="4724400" y="1170125"/>
            <a:ext cx="4267200" cy="3126632"/>
          </a:xfrm>
          <a:prstGeom prst="rect">
            <a:avLst/>
          </a:prstGeom>
          <a:noFill/>
          <a:ln cap="flat" cmpd="sng" w="19050">
            <a:solidFill>
              <a:schemeClr val="dk2"/>
            </a:solidFill>
            <a:prstDash val="solid"/>
            <a:round/>
            <a:headEnd len="sm" w="sm" type="none"/>
            <a:tailEnd len="sm" w="sm" type="none"/>
          </a:ln>
        </p:spPr>
      </p:pic>
      <p:sp>
        <p:nvSpPr>
          <p:cNvPr id="202" name="Google Shape;202;p30"/>
          <p:cNvSpPr txBox="1"/>
          <p:nvPr/>
        </p:nvSpPr>
        <p:spPr>
          <a:xfrm>
            <a:off x="6864725" y="1170125"/>
            <a:ext cx="62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Arc Nodes</a:t>
            </a:r>
            <a:endParaRPr sz="1000">
              <a:solidFill>
                <a:schemeClr val="dk2"/>
              </a:solidFill>
              <a:latin typeface="Economica"/>
              <a:ea typeface="Economica"/>
              <a:cs typeface="Economica"/>
              <a:sym typeface="Economica"/>
            </a:endParaRPr>
          </a:p>
        </p:txBody>
      </p:sp>
      <p:sp>
        <p:nvSpPr>
          <p:cNvPr id="203" name="Google Shape;203;p30"/>
          <p:cNvSpPr txBox="1"/>
          <p:nvPr/>
        </p:nvSpPr>
        <p:spPr>
          <a:xfrm>
            <a:off x="5056250" y="1270675"/>
            <a:ext cx="90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Economica"/>
                <a:ea typeface="Economica"/>
                <a:cs typeface="Economica"/>
                <a:sym typeface="Economica"/>
              </a:rPr>
              <a:t>Breakpoint Nodes</a:t>
            </a:r>
            <a:endParaRPr sz="1000">
              <a:solidFill>
                <a:schemeClr val="dk2"/>
              </a:solidFill>
              <a:latin typeface="Economica"/>
              <a:ea typeface="Economica"/>
              <a:cs typeface="Economica"/>
              <a:sym typeface="Economica"/>
            </a:endParaRPr>
          </a:p>
        </p:txBody>
      </p:sp>
      <p:cxnSp>
        <p:nvCxnSpPr>
          <p:cNvPr id="204" name="Google Shape;204;p30"/>
          <p:cNvCxnSpPr>
            <a:stCxn id="202" idx="2"/>
          </p:cNvCxnSpPr>
          <p:nvPr/>
        </p:nvCxnSpPr>
        <p:spPr>
          <a:xfrm flipH="1">
            <a:off x="6965525" y="1508825"/>
            <a:ext cx="212700" cy="723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30"/>
          <p:cNvCxnSpPr>
            <a:stCxn id="202" idx="2"/>
          </p:cNvCxnSpPr>
          <p:nvPr/>
        </p:nvCxnSpPr>
        <p:spPr>
          <a:xfrm flipH="1">
            <a:off x="7055525" y="1508825"/>
            <a:ext cx="122700" cy="4323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30"/>
          <p:cNvCxnSpPr>
            <a:stCxn id="202" idx="2"/>
          </p:cNvCxnSpPr>
          <p:nvPr/>
        </p:nvCxnSpPr>
        <p:spPr>
          <a:xfrm>
            <a:off x="7178225" y="1508825"/>
            <a:ext cx="71100" cy="7854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30"/>
          <p:cNvCxnSpPr>
            <a:stCxn id="203" idx="2"/>
          </p:cNvCxnSpPr>
          <p:nvPr/>
        </p:nvCxnSpPr>
        <p:spPr>
          <a:xfrm>
            <a:off x="5508950" y="1609375"/>
            <a:ext cx="397500" cy="6849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30"/>
          <p:cNvCxnSpPr>
            <a:stCxn id="203" idx="2"/>
          </p:cNvCxnSpPr>
          <p:nvPr/>
        </p:nvCxnSpPr>
        <p:spPr>
          <a:xfrm>
            <a:off x="5508950" y="1609375"/>
            <a:ext cx="1304400" cy="8787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30"/>
          <p:cNvCxnSpPr/>
          <p:nvPr/>
        </p:nvCxnSpPr>
        <p:spPr>
          <a:xfrm>
            <a:off x="7491725" y="1072200"/>
            <a:ext cx="29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1"/>
          <p:cNvPicPr preferRelativeResize="0"/>
          <p:nvPr/>
        </p:nvPicPr>
        <p:blipFill>
          <a:blip r:embed="rId3">
            <a:alphaModFix/>
          </a:blip>
          <a:stretch>
            <a:fillRect/>
          </a:stretch>
        </p:blipFill>
        <p:spPr>
          <a:xfrm rot="5400000">
            <a:off x="1137249" y="1277550"/>
            <a:ext cx="2748600" cy="3388200"/>
          </a:xfrm>
          <a:prstGeom prst="rect">
            <a:avLst/>
          </a:prstGeom>
          <a:noFill/>
          <a:ln cap="flat" cmpd="sng" w="19050">
            <a:solidFill>
              <a:schemeClr val="dk2"/>
            </a:solidFill>
            <a:prstDash val="solid"/>
            <a:round/>
            <a:headEnd len="sm" w="sm" type="none"/>
            <a:tailEnd len="sm" w="sm" type="none"/>
          </a:ln>
        </p:spPr>
      </p:pic>
      <p:sp>
        <p:nvSpPr>
          <p:cNvPr id="215" name="Google Shape;215;p31"/>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a:t>
            </a:r>
            <a:endParaRPr>
              <a:latin typeface="Economica"/>
              <a:ea typeface="Economica"/>
              <a:cs typeface="Economica"/>
              <a:sym typeface="Economica"/>
            </a:endParaRPr>
          </a:p>
        </p:txBody>
      </p:sp>
      <p:sp>
        <p:nvSpPr>
          <p:cNvPr id="216" name="Google Shape;216;p31"/>
          <p:cNvSpPr txBox="1"/>
          <p:nvPr/>
        </p:nvSpPr>
        <p:spPr>
          <a:xfrm>
            <a:off x="1601825" y="21715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17" name="Google Shape;217;p31"/>
          <p:cNvSpPr txBox="1"/>
          <p:nvPr/>
        </p:nvSpPr>
        <p:spPr>
          <a:xfrm>
            <a:off x="3083375" y="23093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18" name="Google Shape;218;p31"/>
          <p:cNvSpPr txBox="1"/>
          <p:nvPr/>
        </p:nvSpPr>
        <p:spPr>
          <a:xfrm>
            <a:off x="6283200" y="2054575"/>
            <a:ext cx="5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t>
            </a:r>
            <a:r>
              <a:rPr lang="en">
                <a:solidFill>
                  <a:schemeClr val="dk2"/>
                </a:solidFill>
                <a:latin typeface="Economica"/>
                <a:ea typeface="Economica"/>
                <a:cs typeface="Economica"/>
                <a:sym typeface="Economica"/>
              </a:rPr>
              <a:t>A, B]</a:t>
            </a:r>
            <a:endParaRPr>
              <a:solidFill>
                <a:schemeClr val="dk2"/>
              </a:solidFill>
              <a:latin typeface="Economica"/>
              <a:ea typeface="Economica"/>
              <a:cs typeface="Economica"/>
              <a:sym typeface="Economica"/>
            </a:endParaRPr>
          </a:p>
        </p:txBody>
      </p:sp>
      <p:sp>
        <p:nvSpPr>
          <p:cNvPr id="219" name="Google Shape;219;p31"/>
          <p:cNvSpPr txBox="1"/>
          <p:nvPr/>
        </p:nvSpPr>
        <p:spPr>
          <a:xfrm>
            <a:off x="5909050" y="27954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20" name="Google Shape;220;p31"/>
          <p:cNvSpPr txBox="1"/>
          <p:nvPr/>
        </p:nvSpPr>
        <p:spPr>
          <a:xfrm>
            <a:off x="6856325" y="27954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221" name="Google Shape;221;p31"/>
          <p:cNvCxnSpPr>
            <a:stCxn id="218" idx="2"/>
            <a:endCxn id="219" idx="0"/>
          </p:cNvCxnSpPr>
          <p:nvPr/>
        </p:nvCxnSpPr>
        <p:spPr>
          <a:xfrm flipH="1">
            <a:off x="6050250" y="2454775"/>
            <a:ext cx="502200" cy="3405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31"/>
          <p:cNvCxnSpPr>
            <a:stCxn id="218" idx="2"/>
            <a:endCxn id="220" idx="0"/>
          </p:cNvCxnSpPr>
          <p:nvPr/>
        </p:nvCxnSpPr>
        <p:spPr>
          <a:xfrm>
            <a:off x="6552450" y="2454775"/>
            <a:ext cx="445200" cy="340500"/>
          </a:xfrm>
          <a:prstGeom prst="straightConnector1">
            <a:avLst/>
          </a:prstGeom>
          <a:noFill/>
          <a:ln cap="flat" cmpd="sng" w="9525">
            <a:solidFill>
              <a:schemeClr val="dk2"/>
            </a:solidFill>
            <a:prstDash val="solid"/>
            <a:round/>
            <a:headEnd len="med" w="med" type="none"/>
            <a:tailEnd len="med" w="med" type="none"/>
          </a:ln>
        </p:spPr>
      </p:cxnSp>
      <p:sp>
        <p:nvSpPr>
          <p:cNvPr id="223" name="Google Shape;223;p31"/>
          <p:cNvSpPr txBox="1"/>
          <p:nvPr/>
        </p:nvSpPr>
        <p:spPr>
          <a:xfrm>
            <a:off x="1109225" y="3001750"/>
            <a:ext cx="775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Economica"/>
                <a:ea typeface="Economica"/>
                <a:cs typeface="Economica"/>
                <a:sym typeface="Economica"/>
              </a:rPr>
              <a:t>Arc Node A</a:t>
            </a:r>
            <a:endParaRPr sz="1200">
              <a:solidFill>
                <a:schemeClr val="dk2"/>
              </a:solidFill>
              <a:latin typeface="Economica"/>
              <a:ea typeface="Economica"/>
              <a:cs typeface="Economica"/>
              <a:sym typeface="Economica"/>
            </a:endParaRPr>
          </a:p>
        </p:txBody>
      </p:sp>
      <p:sp>
        <p:nvSpPr>
          <p:cNvPr id="224" name="Google Shape;224;p31"/>
          <p:cNvSpPr txBox="1"/>
          <p:nvPr/>
        </p:nvSpPr>
        <p:spPr>
          <a:xfrm>
            <a:off x="3124925" y="3050300"/>
            <a:ext cx="775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Economica"/>
                <a:ea typeface="Economica"/>
                <a:cs typeface="Economica"/>
                <a:sym typeface="Economica"/>
              </a:rPr>
              <a:t>Arc Node B</a:t>
            </a:r>
            <a:endParaRPr sz="1200">
              <a:solidFill>
                <a:schemeClr val="dk2"/>
              </a:solidFill>
              <a:latin typeface="Economica"/>
              <a:ea typeface="Economica"/>
              <a:cs typeface="Economica"/>
              <a:sym typeface="Economica"/>
            </a:endParaRPr>
          </a:p>
        </p:txBody>
      </p:sp>
      <p:sp>
        <p:nvSpPr>
          <p:cNvPr id="225" name="Google Shape;225;p31"/>
          <p:cNvSpPr txBox="1"/>
          <p:nvPr/>
        </p:nvSpPr>
        <p:spPr>
          <a:xfrm>
            <a:off x="2647375" y="1806675"/>
            <a:ext cx="775200" cy="5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Economica"/>
                <a:ea typeface="Economica"/>
                <a:cs typeface="Economica"/>
                <a:sym typeface="Economica"/>
              </a:rPr>
              <a:t>Breakpoint</a:t>
            </a:r>
            <a:r>
              <a:rPr lang="en" sz="1200">
                <a:solidFill>
                  <a:schemeClr val="dk2"/>
                </a:solidFill>
                <a:latin typeface="Economica"/>
                <a:ea typeface="Economica"/>
                <a:cs typeface="Economica"/>
                <a:sym typeface="Economica"/>
              </a:rPr>
              <a:t> Node [A, B]</a:t>
            </a:r>
            <a:endParaRPr sz="1200">
              <a:solidFill>
                <a:schemeClr val="dk2"/>
              </a:solidFill>
              <a:latin typeface="Economica"/>
              <a:ea typeface="Economica"/>
              <a:cs typeface="Economica"/>
              <a:sym typeface="Economica"/>
            </a:endParaRPr>
          </a:p>
        </p:txBody>
      </p:sp>
      <p:sp>
        <p:nvSpPr>
          <p:cNvPr id="226" name="Google Shape;226;p31"/>
          <p:cNvSpPr txBox="1"/>
          <p:nvPr/>
        </p:nvSpPr>
        <p:spPr>
          <a:xfrm>
            <a:off x="7170975" y="3514650"/>
            <a:ext cx="146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Note that the leaf nodes are the arcs that make up the beachline</a:t>
            </a:r>
            <a:endParaRPr>
              <a:solidFill>
                <a:schemeClr val="dk2"/>
              </a:solidFill>
              <a:latin typeface="Economica"/>
              <a:ea typeface="Economica"/>
              <a:cs typeface="Economica"/>
              <a:sym typeface="Economica"/>
            </a:endParaRPr>
          </a:p>
        </p:txBody>
      </p:sp>
      <p:cxnSp>
        <p:nvCxnSpPr>
          <p:cNvPr id="227" name="Google Shape;227;p31"/>
          <p:cNvCxnSpPr/>
          <p:nvPr/>
        </p:nvCxnSpPr>
        <p:spPr>
          <a:xfrm>
            <a:off x="4383475" y="3514650"/>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Computational Geometry</a:t>
            </a:r>
            <a:endParaRPr>
              <a:latin typeface="Economica"/>
              <a:ea typeface="Economica"/>
              <a:cs typeface="Economica"/>
              <a:sym typeface="Economica"/>
            </a:endParaRPr>
          </a:p>
        </p:txBody>
      </p:sp>
      <p:sp>
        <p:nvSpPr>
          <p:cNvPr id="61" name="Google Shape;61;p14"/>
          <p:cNvSpPr txBox="1"/>
          <p:nvPr>
            <p:ph idx="1" type="body"/>
          </p:nvPr>
        </p:nvSpPr>
        <p:spPr>
          <a:xfrm>
            <a:off x="2627100" y="1889550"/>
            <a:ext cx="3889800" cy="136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In this deck we will look at:</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Voronoi Diagrams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Fortune’s Construction</a:t>
            </a:r>
            <a:endParaRPr>
              <a:latin typeface="Economica"/>
              <a:ea typeface="Economica"/>
              <a:cs typeface="Economica"/>
              <a:sym typeface="Economic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2"/>
          <p:cNvPicPr preferRelativeResize="0"/>
          <p:nvPr/>
        </p:nvPicPr>
        <p:blipFill rotWithShape="1">
          <a:blip r:embed="rId3">
            <a:alphaModFix/>
          </a:blip>
          <a:srcRect b="0" l="0" r="20716" t="0"/>
          <a:stretch/>
        </p:blipFill>
        <p:spPr>
          <a:xfrm rot="5400000">
            <a:off x="1198900" y="1425412"/>
            <a:ext cx="2712725" cy="2887826"/>
          </a:xfrm>
          <a:prstGeom prst="rect">
            <a:avLst/>
          </a:prstGeom>
          <a:noFill/>
          <a:ln cap="flat" cmpd="sng" w="19050">
            <a:solidFill>
              <a:schemeClr val="dk2"/>
            </a:solidFill>
            <a:prstDash val="solid"/>
            <a:round/>
            <a:headEnd len="sm" w="sm" type="none"/>
            <a:tailEnd len="sm" w="sm" type="none"/>
          </a:ln>
        </p:spPr>
      </p:pic>
      <p:sp>
        <p:nvSpPr>
          <p:cNvPr id="233" name="Google Shape;233;p32"/>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a:t>
            </a:r>
            <a:endParaRPr>
              <a:latin typeface="Economica"/>
              <a:ea typeface="Economica"/>
              <a:cs typeface="Economica"/>
              <a:sym typeface="Economica"/>
            </a:endParaRPr>
          </a:p>
        </p:txBody>
      </p:sp>
      <p:sp>
        <p:nvSpPr>
          <p:cNvPr id="234" name="Google Shape;234;p32"/>
          <p:cNvSpPr txBox="1"/>
          <p:nvPr/>
        </p:nvSpPr>
        <p:spPr>
          <a:xfrm>
            <a:off x="2351738" y="19243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35" name="Google Shape;235;p32"/>
          <p:cNvSpPr txBox="1"/>
          <p:nvPr/>
        </p:nvSpPr>
        <p:spPr>
          <a:xfrm>
            <a:off x="1465650" y="22817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36" name="Google Shape;236;p32"/>
          <p:cNvSpPr txBox="1"/>
          <p:nvPr/>
        </p:nvSpPr>
        <p:spPr>
          <a:xfrm>
            <a:off x="3338200" y="23245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37" name="Google Shape;237;p32"/>
          <p:cNvSpPr txBox="1"/>
          <p:nvPr/>
        </p:nvSpPr>
        <p:spPr>
          <a:xfrm>
            <a:off x="1507175" y="18026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38" name="Google Shape;238;p32"/>
          <p:cNvSpPr txBox="1"/>
          <p:nvPr/>
        </p:nvSpPr>
        <p:spPr>
          <a:xfrm>
            <a:off x="3067200" y="18815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39" name="Google Shape;239;p32"/>
          <p:cNvSpPr txBox="1"/>
          <p:nvPr/>
        </p:nvSpPr>
        <p:spPr>
          <a:xfrm>
            <a:off x="6253375" y="14247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40" name="Google Shape;240;p32"/>
          <p:cNvSpPr txBox="1"/>
          <p:nvPr/>
        </p:nvSpPr>
        <p:spPr>
          <a:xfrm>
            <a:off x="7243163" y="21804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41" name="Google Shape;241;p32"/>
          <p:cNvSpPr txBox="1"/>
          <p:nvPr/>
        </p:nvSpPr>
        <p:spPr>
          <a:xfrm>
            <a:off x="5470725" y="21804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42" name="Google Shape;242;p32"/>
          <p:cNvSpPr txBox="1"/>
          <p:nvPr/>
        </p:nvSpPr>
        <p:spPr>
          <a:xfrm>
            <a:off x="5069563" y="28756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43" name="Google Shape;243;p32"/>
          <p:cNvSpPr txBox="1"/>
          <p:nvPr/>
        </p:nvSpPr>
        <p:spPr>
          <a:xfrm>
            <a:off x="5857895" y="28826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cxnSp>
        <p:nvCxnSpPr>
          <p:cNvPr id="244" name="Google Shape;244;p32"/>
          <p:cNvCxnSpPr>
            <a:stCxn id="239" idx="2"/>
            <a:endCxn id="241" idx="0"/>
          </p:cNvCxnSpPr>
          <p:nvPr/>
        </p:nvCxnSpPr>
        <p:spPr>
          <a:xfrm flipH="1">
            <a:off x="5711125" y="1824975"/>
            <a:ext cx="782700" cy="355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32"/>
          <p:cNvCxnSpPr>
            <a:stCxn id="239" idx="2"/>
            <a:endCxn id="240" idx="0"/>
          </p:cNvCxnSpPr>
          <p:nvPr/>
        </p:nvCxnSpPr>
        <p:spPr>
          <a:xfrm>
            <a:off x="6493825" y="1824975"/>
            <a:ext cx="890700" cy="355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2"/>
          <p:cNvCxnSpPr>
            <a:stCxn id="241" idx="2"/>
            <a:endCxn id="242" idx="0"/>
          </p:cNvCxnSpPr>
          <p:nvPr/>
        </p:nvCxnSpPr>
        <p:spPr>
          <a:xfrm flipH="1">
            <a:off x="5210775" y="2580675"/>
            <a:ext cx="500400" cy="2949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2"/>
          <p:cNvCxnSpPr>
            <a:stCxn id="241" idx="2"/>
            <a:endCxn id="243" idx="0"/>
          </p:cNvCxnSpPr>
          <p:nvPr/>
        </p:nvCxnSpPr>
        <p:spPr>
          <a:xfrm>
            <a:off x="5711175" y="2580675"/>
            <a:ext cx="288000" cy="3018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32"/>
          <p:cNvSpPr txBox="1"/>
          <p:nvPr/>
        </p:nvSpPr>
        <p:spPr>
          <a:xfrm>
            <a:off x="7384525" y="3623250"/>
            <a:ext cx="118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tree can be balanced for better efficiency</a:t>
            </a:r>
            <a:endParaRPr>
              <a:solidFill>
                <a:schemeClr val="dk2"/>
              </a:solidFill>
              <a:latin typeface="Economica"/>
              <a:ea typeface="Economica"/>
              <a:cs typeface="Economica"/>
              <a:sym typeface="Economica"/>
            </a:endParaRPr>
          </a:p>
        </p:txBody>
      </p:sp>
      <p:cxnSp>
        <p:nvCxnSpPr>
          <p:cNvPr id="249" name="Google Shape;249;p32"/>
          <p:cNvCxnSpPr/>
          <p:nvPr/>
        </p:nvCxnSpPr>
        <p:spPr>
          <a:xfrm>
            <a:off x="4127350" y="3140825"/>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32"/>
          <p:cNvSpPr txBox="1"/>
          <p:nvPr/>
        </p:nvSpPr>
        <p:spPr>
          <a:xfrm>
            <a:off x="2552588" y="31408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Search</a:t>
            </a:r>
            <a:endParaRPr>
              <a:latin typeface="Economica"/>
              <a:ea typeface="Economica"/>
              <a:cs typeface="Economica"/>
              <a:sym typeface="Economica"/>
            </a:endParaRPr>
          </a:p>
        </p:txBody>
      </p:sp>
      <p:pic>
        <p:nvPicPr>
          <p:cNvPr id="256" name="Google Shape;256;p33"/>
          <p:cNvPicPr preferRelativeResize="0"/>
          <p:nvPr/>
        </p:nvPicPr>
        <p:blipFill rotWithShape="1">
          <a:blip r:embed="rId3">
            <a:alphaModFix/>
          </a:blip>
          <a:srcRect b="0" l="0" r="35954" t="0"/>
          <a:stretch/>
        </p:blipFill>
        <p:spPr>
          <a:xfrm rot="5400000">
            <a:off x="1542675" y="2115197"/>
            <a:ext cx="2191324" cy="2887826"/>
          </a:xfrm>
          <a:prstGeom prst="rect">
            <a:avLst/>
          </a:prstGeom>
          <a:noFill/>
          <a:ln cap="flat" cmpd="sng" w="19050">
            <a:solidFill>
              <a:schemeClr val="dk2"/>
            </a:solidFill>
            <a:prstDash val="solid"/>
            <a:round/>
            <a:headEnd len="sm" w="sm" type="none"/>
            <a:tailEnd len="sm" w="sm" type="none"/>
          </a:ln>
        </p:spPr>
      </p:pic>
      <p:sp>
        <p:nvSpPr>
          <p:cNvPr id="257" name="Google Shape;257;p33"/>
          <p:cNvSpPr txBox="1"/>
          <p:nvPr/>
        </p:nvSpPr>
        <p:spPr>
          <a:xfrm>
            <a:off x="2434813" y="28748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58" name="Google Shape;258;p33"/>
          <p:cNvSpPr txBox="1"/>
          <p:nvPr/>
        </p:nvSpPr>
        <p:spPr>
          <a:xfrm>
            <a:off x="1548725" y="32322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59" name="Google Shape;259;p33"/>
          <p:cNvSpPr txBox="1"/>
          <p:nvPr/>
        </p:nvSpPr>
        <p:spPr>
          <a:xfrm>
            <a:off x="3421275" y="32750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60" name="Google Shape;260;p33"/>
          <p:cNvSpPr txBox="1"/>
          <p:nvPr/>
        </p:nvSpPr>
        <p:spPr>
          <a:xfrm>
            <a:off x="1590250" y="27531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61" name="Google Shape;261;p33"/>
          <p:cNvSpPr txBox="1"/>
          <p:nvPr/>
        </p:nvSpPr>
        <p:spPr>
          <a:xfrm>
            <a:off x="3150275" y="28320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62" name="Google Shape;262;p33"/>
          <p:cNvSpPr txBox="1"/>
          <p:nvPr/>
        </p:nvSpPr>
        <p:spPr>
          <a:xfrm>
            <a:off x="2614913" y="40863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263" name="Google Shape;263;p33"/>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When the sweep line passes site D, we need to insert arc node D into the tree</a:t>
            </a:r>
            <a:endParaRPr>
              <a:latin typeface="Economica"/>
              <a:ea typeface="Economica"/>
              <a:cs typeface="Economica"/>
              <a:sym typeface="Economica"/>
            </a:endParaRPr>
          </a:p>
          <a:p>
            <a:pPr indent="0" lvl="0" marL="0" rtl="0" algn="l">
              <a:spcBef>
                <a:spcPts val="1200"/>
              </a:spcBef>
              <a:spcAft>
                <a:spcPts val="1200"/>
              </a:spcAft>
              <a:buNone/>
            </a:pPr>
            <a:r>
              <a:rPr lang="en">
                <a:latin typeface="Economica"/>
                <a:ea typeface="Economica"/>
                <a:cs typeface="Economica"/>
                <a:sym typeface="Economica"/>
              </a:rPr>
              <a:t>We can project D onto the beachline to figure out which arc it splits</a:t>
            </a:r>
            <a:endParaRPr>
              <a:latin typeface="Economica"/>
              <a:ea typeface="Economica"/>
              <a:cs typeface="Economica"/>
              <a:sym typeface="Economica"/>
            </a:endParaRPr>
          </a:p>
        </p:txBody>
      </p:sp>
      <p:pic>
        <p:nvPicPr>
          <p:cNvPr id="264" name="Google Shape;264;p33"/>
          <p:cNvPicPr preferRelativeResize="0"/>
          <p:nvPr/>
        </p:nvPicPr>
        <p:blipFill>
          <a:blip r:embed="rId4">
            <a:alphaModFix/>
          </a:blip>
          <a:stretch>
            <a:fillRect/>
          </a:stretch>
        </p:blipFill>
        <p:spPr>
          <a:xfrm rot="5400000">
            <a:off x="5411700" y="2164975"/>
            <a:ext cx="2188525" cy="2788274"/>
          </a:xfrm>
          <a:prstGeom prst="rect">
            <a:avLst/>
          </a:prstGeom>
          <a:noFill/>
          <a:ln cap="flat" cmpd="sng" w="19050">
            <a:solidFill>
              <a:schemeClr val="dk2"/>
            </a:solidFill>
            <a:prstDash val="solid"/>
            <a:round/>
            <a:headEnd len="sm" w="sm" type="none"/>
            <a:tailEnd len="sm" w="sm" type="none"/>
          </a:ln>
        </p:spPr>
      </p:pic>
      <p:sp>
        <p:nvSpPr>
          <p:cNvPr id="265" name="Google Shape;265;p33"/>
          <p:cNvSpPr txBox="1"/>
          <p:nvPr/>
        </p:nvSpPr>
        <p:spPr>
          <a:xfrm>
            <a:off x="6314488" y="27892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66" name="Google Shape;266;p33"/>
          <p:cNvSpPr txBox="1"/>
          <p:nvPr/>
        </p:nvSpPr>
        <p:spPr>
          <a:xfrm>
            <a:off x="5463013" y="31533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67" name="Google Shape;267;p33"/>
          <p:cNvSpPr txBox="1"/>
          <p:nvPr/>
        </p:nvSpPr>
        <p:spPr>
          <a:xfrm>
            <a:off x="7266338" y="32322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68" name="Google Shape;268;p33"/>
          <p:cNvSpPr txBox="1"/>
          <p:nvPr/>
        </p:nvSpPr>
        <p:spPr>
          <a:xfrm>
            <a:off x="5435313" y="27103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69" name="Google Shape;269;p33"/>
          <p:cNvSpPr txBox="1"/>
          <p:nvPr/>
        </p:nvSpPr>
        <p:spPr>
          <a:xfrm>
            <a:off x="6995338" y="27892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70" name="Google Shape;270;p33"/>
          <p:cNvSpPr txBox="1"/>
          <p:nvPr/>
        </p:nvSpPr>
        <p:spPr>
          <a:xfrm>
            <a:off x="6461575" y="40863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271" name="Google Shape;271;p33"/>
          <p:cNvCxnSpPr/>
          <p:nvPr/>
        </p:nvCxnSpPr>
        <p:spPr>
          <a:xfrm rot="10800000">
            <a:off x="2632038" y="3657950"/>
            <a:ext cx="8700" cy="5151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3"/>
          <p:cNvCxnSpPr/>
          <p:nvPr/>
        </p:nvCxnSpPr>
        <p:spPr>
          <a:xfrm>
            <a:off x="4175800" y="4086375"/>
            <a:ext cx="6900" cy="2541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33"/>
          <p:cNvCxnSpPr/>
          <p:nvPr/>
        </p:nvCxnSpPr>
        <p:spPr>
          <a:xfrm>
            <a:off x="7983325" y="4159425"/>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Geometry</a:t>
            </a:r>
            <a:r>
              <a:rPr lang="en">
                <a:latin typeface="Economica"/>
                <a:ea typeface="Economica"/>
                <a:cs typeface="Economica"/>
                <a:sym typeface="Economica"/>
              </a:rPr>
              <a:t>: Projection</a:t>
            </a:r>
            <a:endParaRPr>
              <a:latin typeface="Economica"/>
              <a:ea typeface="Economica"/>
              <a:cs typeface="Economica"/>
              <a:sym typeface="Economica"/>
            </a:endParaRPr>
          </a:p>
        </p:txBody>
      </p:sp>
      <p:pic>
        <p:nvPicPr>
          <p:cNvPr id="279" name="Google Shape;279;p34"/>
          <p:cNvPicPr preferRelativeResize="0"/>
          <p:nvPr/>
        </p:nvPicPr>
        <p:blipFill rotWithShape="1">
          <a:blip r:embed="rId3">
            <a:alphaModFix/>
          </a:blip>
          <a:srcRect b="0" l="0" r="35954" t="0"/>
          <a:stretch/>
        </p:blipFill>
        <p:spPr>
          <a:xfrm rot="5400000">
            <a:off x="1587875" y="785377"/>
            <a:ext cx="3391876" cy="4469975"/>
          </a:xfrm>
          <a:prstGeom prst="rect">
            <a:avLst/>
          </a:prstGeom>
          <a:noFill/>
          <a:ln cap="flat" cmpd="sng" w="19050">
            <a:solidFill>
              <a:schemeClr val="dk2"/>
            </a:solidFill>
            <a:prstDash val="solid"/>
            <a:round/>
            <a:headEnd len="sm" w="sm" type="none"/>
            <a:tailEnd len="sm" w="sm" type="none"/>
          </a:ln>
        </p:spPr>
      </p:pic>
      <p:cxnSp>
        <p:nvCxnSpPr>
          <p:cNvPr id="280" name="Google Shape;280;p34"/>
          <p:cNvCxnSpPr/>
          <p:nvPr/>
        </p:nvCxnSpPr>
        <p:spPr>
          <a:xfrm rot="10800000">
            <a:off x="3283813" y="3158350"/>
            <a:ext cx="0" cy="861300"/>
          </a:xfrm>
          <a:prstGeom prst="straightConnector1">
            <a:avLst/>
          </a:prstGeom>
          <a:noFill/>
          <a:ln cap="flat" cmpd="sng" w="9525">
            <a:solidFill>
              <a:schemeClr val="dk2"/>
            </a:solidFill>
            <a:prstDash val="solid"/>
            <a:round/>
            <a:headEnd len="med" w="med" type="none"/>
            <a:tailEnd len="med" w="med" type="none"/>
          </a:ln>
        </p:spPr>
      </p:cxnSp>
      <p:sp>
        <p:nvSpPr>
          <p:cNvPr id="281" name="Google Shape;281;p34"/>
          <p:cNvSpPr txBox="1"/>
          <p:nvPr/>
        </p:nvSpPr>
        <p:spPr>
          <a:xfrm>
            <a:off x="2661800" y="3896700"/>
            <a:ext cx="66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(x, y</a:t>
            </a:r>
            <a:r>
              <a:rPr baseline="-25000" lang="en" sz="1800">
                <a:solidFill>
                  <a:schemeClr val="dk2"/>
                </a:solidFill>
                <a:latin typeface="Economica"/>
                <a:ea typeface="Economica"/>
                <a:cs typeface="Economica"/>
                <a:sym typeface="Economica"/>
              </a:rPr>
              <a:t>d</a:t>
            </a:r>
            <a:r>
              <a:rPr lang="en" sz="1800">
                <a:solidFill>
                  <a:schemeClr val="dk2"/>
                </a:solidFill>
                <a:latin typeface="Economica"/>
                <a:ea typeface="Economica"/>
                <a:cs typeface="Economica"/>
                <a:sym typeface="Economica"/>
              </a:rPr>
              <a:t>)</a:t>
            </a:r>
            <a:endParaRPr sz="1800">
              <a:solidFill>
                <a:schemeClr val="dk2"/>
              </a:solidFill>
              <a:latin typeface="Economica"/>
              <a:ea typeface="Economica"/>
              <a:cs typeface="Economica"/>
              <a:sym typeface="Economica"/>
            </a:endParaRPr>
          </a:p>
        </p:txBody>
      </p:sp>
      <p:sp>
        <p:nvSpPr>
          <p:cNvPr id="282" name="Google Shape;282;p34"/>
          <p:cNvSpPr txBox="1"/>
          <p:nvPr/>
        </p:nvSpPr>
        <p:spPr>
          <a:xfrm>
            <a:off x="3116000" y="1957075"/>
            <a:ext cx="66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(x</a:t>
            </a:r>
            <a:r>
              <a:rPr baseline="-25000" lang="en" sz="1800">
                <a:solidFill>
                  <a:schemeClr val="dk2"/>
                </a:solidFill>
                <a:latin typeface="Economica"/>
                <a:ea typeface="Economica"/>
                <a:cs typeface="Economica"/>
                <a:sym typeface="Economica"/>
              </a:rPr>
              <a:t>f</a:t>
            </a:r>
            <a:r>
              <a:rPr lang="en" sz="1800">
                <a:solidFill>
                  <a:schemeClr val="dk2"/>
                </a:solidFill>
                <a:latin typeface="Economica"/>
                <a:ea typeface="Economica"/>
                <a:cs typeface="Economica"/>
                <a:sym typeface="Economica"/>
              </a:rPr>
              <a:t>, y</a:t>
            </a:r>
            <a:r>
              <a:rPr baseline="-25000" lang="en" sz="1800">
                <a:solidFill>
                  <a:schemeClr val="dk2"/>
                </a:solidFill>
                <a:latin typeface="Economica"/>
                <a:ea typeface="Economica"/>
                <a:cs typeface="Economica"/>
                <a:sym typeface="Economica"/>
              </a:rPr>
              <a:t>f</a:t>
            </a:r>
            <a:r>
              <a:rPr lang="en" sz="1800">
                <a:solidFill>
                  <a:schemeClr val="dk2"/>
                </a:solidFill>
                <a:latin typeface="Economica"/>
                <a:ea typeface="Economica"/>
                <a:cs typeface="Economica"/>
                <a:sym typeface="Economica"/>
              </a:rPr>
              <a:t>)</a:t>
            </a:r>
            <a:endParaRPr sz="1800">
              <a:solidFill>
                <a:schemeClr val="dk2"/>
              </a:solidFill>
              <a:latin typeface="Economica"/>
              <a:ea typeface="Economica"/>
              <a:cs typeface="Economica"/>
              <a:sym typeface="Economica"/>
            </a:endParaRPr>
          </a:p>
        </p:txBody>
      </p:sp>
      <p:pic>
        <p:nvPicPr>
          <p:cNvPr id="283" name="Google Shape;283;p34"/>
          <p:cNvPicPr preferRelativeResize="0"/>
          <p:nvPr/>
        </p:nvPicPr>
        <p:blipFill>
          <a:blip r:embed="rId4">
            <a:alphaModFix/>
          </a:blip>
          <a:stretch>
            <a:fillRect/>
          </a:stretch>
        </p:blipFill>
        <p:spPr>
          <a:xfrm>
            <a:off x="5652122" y="1822438"/>
            <a:ext cx="3271625" cy="678875"/>
          </a:xfrm>
          <a:prstGeom prst="rect">
            <a:avLst/>
          </a:prstGeom>
          <a:noFill/>
          <a:ln>
            <a:noFill/>
          </a:ln>
        </p:spPr>
      </p:pic>
      <p:sp>
        <p:nvSpPr>
          <p:cNvPr id="284" name="Google Shape;284;p34"/>
          <p:cNvSpPr txBox="1"/>
          <p:nvPr/>
        </p:nvSpPr>
        <p:spPr>
          <a:xfrm>
            <a:off x="3608500" y="3358150"/>
            <a:ext cx="76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(x, f(x))</a:t>
            </a:r>
            <a:endParaRPr sz="1800">
              <a:solidFill>
                <a:schemeClr val="dk2"/>
              </a:solidFill>
              <a:latin typeface="Economica"/>
              <a:ea typeface="Economica"/>
              <a:cs typeface="Economica"/>
              <a:sym typeface="Economica"/>
            </a:endParaRPr>
          </a:p>
        </p:txBody>
      </p:sp>
      <p:cxnSp>
        <p:nvCxnSpPr>
          <p:cNvPr id="285" name="Google Shape;285;p34"/>
          <p:cNvCxnSpPr/>
          <p:nvPr/>
        </p:nvCxnSpPr>
        <p:spPr>
          <a:xfrm rot="10800000">
            <a:off x="3326300" y="3195325"/>
            <a:ext cx="454200" cy="249000"/>
          </a:xfrm>
          <a:prstGeom prst="straightConnector1">
            <a:avLst/>
          </a:prstGeom>
          <a:noFill/>
          <a:ln cap="flat" cmpd="sng" w="9525">
            <a:solidFill>
              <a:schemeClr val="dk2"/>
            </a:solidFill>
            <a:prstDash val="solid"/>
            <a:round/>
            <a:headEnd len="med" w="med" type="none"/>
            <a:tailEnd len="med" w="med" type="triangle"/>
          </a:ln>
        </p:spPr>
      </p:cxnSp>
      <p:sp>
        <p:nvSpPr>
          <p:cNvPr id="286" name="Google Shape;286;p34"/>
          <p:cNvSpPr txBox="1"/>
          <p:nvPr/>
        </p:nvSpPr>
        <p:spPr>
          <a:xfrm>
            <a:off x="5763888" y="3173350"/>
            <a:ext cx="277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During the search, we determine if extending a breakpoint will be to the left or right of the projected point</a:t>
            </a:r>
            <a:endParaRPr>
              <a:solidFill>
                <a:schemeClr val="dk2"/>
              </a:solidFill>
              <a:latin typeface="Economica"/>
              <a:ea typeface="Economica"/>
              <a:cs typeface="Economica"/>
              <a:sym typeface="Economic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Search</a:t>
            </a:r>
            <a:endParaRPr>
              <a:latin typeface="Economica"/>
              <a:ea typeface="Economica"/>
              <a:cs typeface="Economica"/>
              <a:sym typeface="Economica"/>
            </a:endParaRPr>
          </a:p>
        </p:txBody>
      </p:sp>
      <p:pic>
        <p:nvPicPr>
          <p:cNvPr id="292" name="Google Shape;292;p35"/>
          <p:cNvPicPr preferRelativeResize="0"/>
          <p:nvPr/>
        </p:nvPicPr>
        <p:blipFill rotWithShape="1">
          <a:blip r:embed="rId3">
            <a:alphaModFix/>
          </a:blip>
          <a:srcRect b="0" l="0" r="35954" t="0"/>
          <a:stretch/>
        </p:blipFill>
        <p:spPr>
          <a:xfrm rot="5400000">
            <a:off x="1528825" y="1825634"/>
            <a:ext cx="2191324" cy="2887826"/>
          </a:xfrm>
          <a:prstGeom prst="rect">
            <a:avLst/>
          </a:prstGeom>
          <a:noFill/>
          <a:ln cap="flat" cmpd="sng" w="19050">
            <a:solidFill>
              <a:schemeClr val="dk2"/>
            </a:solidFill>
            <a:prstDash val="solid"/>
            <a:round/>
            <a:headEnd len="sm" w="sm" type="none"/>
            <a:tailEnd len="sm" w="sm" type="none"/>
          </a:ln>
        </p:spPr>
      </p:pic>
      <p:sp>
        <p:nvSpPr>
          <p:cNvPr id="293" name="Google Shape;293;p35"/>
          <p:cNvSpPr txBox="1"/>
          <p:nvPr/>
        </p:nvSpPr>
        <p:spPr>
          <a:xfrm>
            <a:off x="2420963" y="25852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294" name="Google Shape;294;p35"/>
          <p:cNvSpPr txBox="1"/>
          <p:nvPr/>
        </p:nvSpPr>
        <p:spPr>
          <a:xfrm>
            <a:off x="1534875" y="294268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295" name="Google Shape;295;p35"/>
          <p:cNvSpPr txBox="1"/>
          <p:nvPr/>
        </p:nvSpPr>
        <p:spPr>
          <a:xfrm>
            <a:off x="3407425" y="29854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296" name="Google Shape;296;p35"/>
          <p:cNvSpPr txBox="1"/>
          <p:nvPr/>
        </p:nvSpPr>
        <p:spPr>
          <a:xfrm>
            <a:off x="1576400" y="24635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297" name="Google Shape;297;p35"/>
          <p:cNvSpPr txBox="1"/>
          <p:nvPr/>
        </p:nvSpPr>
        <p:spPr>
          <a:xfrm>
            <a:off x="3136425" y="25424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298" name="Google Shape;298;p35"/>
          <p:cNvSpPr txBox="1"/>
          <p:nvPr/>
        </p:nvSpPr>
        <p:spPr>
          <a:xfrm>
            <a:off x="2601063" y="37968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299" name="Google Shape;299;p35"/>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We can find the exact arc where a new arc will be inserted by traversing the tree in a binary-search fashion</a:t>
            </a:r>
            <a:endParaRPr>
              <a:latin typeface="Economica"/>
              <a:ea typeface="Economica"/>
              <a:cs typeface="Economica"/>
              <a:sym typeface="Economica"/>
            </a:endParaRPr>
          </a:p>
        </p:txBody>
      </p:sp>
      <p:cxnSp>
        <p:nvCxnSpPr>
          <p:cNvPr id="300" name="Google Shape;300;p35"/>
          <p:cNvCxnSpPr/>
          <p:nvPr/>
        </p:nvCxnSpPr>
        <p:spPr>
          <a:xfrm rot="10800000">
            <a:off x="2618188" y="3368388"/>
            <a:ext cx="8700" cy="5151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5"/>
          <p:cNvCxnSpPr/>
          <p:nvPr/>
        </p:nvCxnSpPr>
        <p:spPr>
          <a:xfrm>
            <a:off x="4161950" y="3796813"/>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35"/>
          <p:cNvSpPr txBox="1"/>
          <p:nvPr/>
        </p:nvSpPr>
        <p:spPr>
          <a:xfrm>
            <a:off x="6031850" y="23870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03" name="Google Shape;303;p35"/>
          <p:cNvSpPr txBox="1"/>
          <p:nvPr/>
        </p:nvSpPr>
        <p:spPr>
          <a:xfrm>
            <a:off x="7021638" y="31427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04" name="Google Shape;304;p35"/>
          <p:cNvSpPr txBox="1"/>
          <p:nvPr/>
        </p:nvSpPr>
        <p:spPr>
          <a:xfrm>
            <a:off x="5249200" y="31427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05" name="Google Shape;305;p35"/>
          <p:cNvSpPr txBox="1"/>
          <p:nvPr/>
        </p:nvSpPr>
        <p:spPr>
          <a:xfrm>
            <a:off x="4848038" y="38378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306" name="Google Shape;306;p35"/>
          <p:cNvSpPr txBox="1"/>
          <p:nvPr/>
        </p:nvSpPr>
        <p:spPr>
          <a:xfrm>
            <a:off x="5636370" y="38448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cxnSp>
        <p:nvCxnSpPr>
          <p:cNvPr id="307" name="Google Shape;307;p35"/>
          <p:cNvCxnSpPr>
            <a:stCxn id="302" idx="2"/>
            <a:endCxn id="304" idx="0"/>
          </p:cNvCxnSpPr>
          <p:nvPr/>
        </p:nvCxnSpPr>
        <p:spPr>
          <a:xfrm flipH="1">
            <a:off x="5489600" y="2787225"/>
            <a:ext cx="782700" cy="355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35"/>
          <p:cNvCxnSpPr>
            <a:stCxn id="302" idx="2"/>
            <a:endCxn id="303" idx="0"/>
          </p:cNvCxnSpPr>
          <p:nvPr/>
        </p:nvCxnSpPr>
        <p:spPr>
          <a:xfrm>
            <a:off x="6272300" y="2787225"/>
            <a:ext cx="890700" cy="355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35"/>
          <p:cNvCxnSpPr>
            <a:stCxn id="304" idx="2"/>
            <a:endCxn id="305" idx="0"/>
          </p:cNvCxnSpPr>
          <p:nvPr/>
        </p:nvCxnSpPr>
        <p:spPr>
          <a:xfrm flipH="1">
            <a:off x="4989250" y="3542925"/>
            <a:ext cx="500400" cy="2949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35"/>
          <p:cNvCxnSpPr>
            <a:stCxn id="304" idx="2"/>
            <a:endCxn id="306" idx="0"/>
          </p:cNvCxnSpPr>
          <p:nvPr/>
        </p:nvCxnSpPr>
        <p:spPr>
          <a:xfrm>
            <a:off x="5489650" y="3542925"/>
            <a:ext cx="288000" cy="3018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35"/>
          <p:cNvCxnSpPr>
            <a:stCxn id="312" idx="1"/>
            <a:endCxn id="302" idx="3"/>
          </p:cNvCxnSpPr>
          <p:nvPr/>
        </p:nvCxnSpPr>
        <p:spPr>
          <a:xfrm flipH="1">
            <a:off x="6512850" y="2291525"/>
            <a:ext cx="508800" cy="29550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35"/>
          <p:cNvSpPr txBox="1"/>
          <p:nvPr/>
        </p:nvSpPr>
        <p:spPr>
          <a:xfrm>
            <a:off x="7021650" y="1875875"/>
            <a:ext cx="199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The extended incomplete edge is to left of the projection so we travel left</a:t>
            </a:r>
            <a:endParaRPr>
              <a:solidFill>
                <a:schemeClr val="dk2"/>
              </a:solidFill>
              <a:latin typeface="Economica"/>
              <a:ea typeface="Economica"/>
              <a:cs typeface="Economica"/>
              <a:sym typeface="Economica"/>
            </a:endParaRPr>
          </a:p>
        </p:txBody>
      </p:sp>
      <p:sp>
        <p:nvSpPr>
          <p:cNvPr id="313" name="Google Shape;313;p35"/>
          <p:cNvSpPr txBox="1"/>
          <p:nvPr/>
        </p:nvSpPr>
        <p:spPr>
          <a:xfrm>
            <a:off x="7021650" y="3542925"/>
            <a:ext cx="18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time we travel right using the same logic</a:t>
            </a:r>
            <a:endParaRPr>
              <a:solidFill>
                <a:schemeClr val="dk2"/>
              </a:solidFill>
              <a:latin typeface="Economica"/>
              <a:ea typeface="Economica"/>
              <a:cs typeface="Economica"/>
              <a:sym typeface="Economica"/>
            </a:endParaRPr>
          </a:p>
        </p:txBody>
      </p:sp>
      <p:cxnSp>
        <p:nvCxnSpPr>
          <p:cNvPr id="314" name="Google Shape;314;p35"/>
          <p:cNvCxnSpPr>
            <a:stCxn id="313" idx="1"/>
            <a:endCxn id="304" idx="3"/>
          </p:cNvCxnSpPr>
          <p:nvPr/>
        </p:nvCxnSpPr>
        <p:spPr>
          <a:xfrm rot="10800000">
            <a:off x="5730150" y="3342825"/>
            <a:ext cx="1291500" cy="50790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35"/>
          <p:cNvSpPr txBox="1"/>
          <p:nvPr/>
        </p:nvSpPr>
        <p:spPr>
          <a:xfrm>
            <a:off x="7021650" y="4301550"/>
            <a:ext cx="1833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Correct arc for where D should be inserted</a:t>
            </a:r>
            <a:endParaRPr>
              <a:solidFill>
                <a:schemeClr val="dk2"/>
              </a:solidFill>
              <a:latin typeface="Economica"/>
              <a:ea typeface="Economica"/>
              <a:cs typeface="Economica"/>
              <a:sym typeface="Economica"/>
            </a:endParaRPr>
          </a:p>
        </p:txBody>
      </p:sp>
      <p:cxnSp>
        <p:nvCxnSpPr>
          <p:cNvPr id="316" name="Google Shape;316;p35"/>
          <p:cNvCxnSpPr>
            <a:stCxn id="315" idx="1"/>
            <a:endCxn id="306" idx="3"/>
          </p:cNvCxnSpPr>
          <p:nvPr/>
        </p:nvCxnSpPr>
        <p:spPr>
          <a:xfrm rot="10800000">
            <a:off x="5918850" y="4045050"/>
            <a:ext cx="1102800" cy="564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Insertion</a:t>
            </a:r>
            <a:endParaRPr>
              <a:latin typeface="Economica"/>
              <a:ea typeface="Economica"/>
              <a:cs typeface="Economica"/>
              <a:sym typeface="Economica"/>
            </a:endParaRPr>
          </a:p>
        </p:txBody>
      </p:sp>
      <p:sp>
        <p:nvSpPr>
          <p:cNvPr id="322" name="Google Shape;322;p36"/>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Once we have found the right arc for the insertion, we can add new breakpoints and modify the tree to insert the new arc, as well as handling newly formed arcs</a:t>
            </a:r>
            <a:endParaRPr>
              <a:latin typeface="Economica"/>
              <a:ea typeface="Economica"/>
              <a:cs typeface="Economica"/>
              <a:sym typeface="Economica"/>
            </a:endParaRPr>
          </a:p>
        </p:txBody>
      </p:sp>
      <p:sp>
        <p:nvSpPr>
          <p:cNvPr id="323" name="Google Shape;323;p36"/>
          <p:cNvSpPr txBox="1"/>
          <p:nvPr/>
        </p:nvSpPr>
        <p:spPr>
          <a:xfrm>
            <a:off x="4741275" y="23527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24" name="Google Shape;324;p36"/>
          <p:cNvSpPr txBox="1"/>
          <p:nvPr/>
        </p:nvSpPr>
        <p:spPr>
          <a:xfrm>
            <a:off x="5228188" y="31429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25" name="Google Shape;325;p36"/>
          <p:cNvSpPr txBox="1"/>
          <p:nvPr/>
        </p:nvSpPr>
        <p:spPr>
          <a:xfrm>
            <a:off x="4415725" y="31429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26" name="Google Shape;326;p36"/>
          <p:cNvSpPr txBox="1"/>
          <p:nvPr/>
        </p:nvSpPr>
        <p:spPr>
          <a:xfrm>
            <a:off x="4264763" y="38381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327" name="Google Shape;327;p36"/>
          <p:cNvSpPr txBox="1"/>
          <p:nvPr/>
        </p:nvSpPr>
        <p:spPr>
          <a:xfrm>
            <a:off x="4741270" y="38435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cxnSp>
        <p:nvCxnSpPr>
          <p:cNvPr id="328" name="Google Shape;328;p36"/>
          <p:cNvCxnSpPr>
            <a:stCxn id="323" idx="2"/>
            <a:endCxn id="325" idx="0"/>
          </p:cNvCxnSpPr>
          <p:nvPr/>
        </p:nvCxnSpPr>
        <p:spPr>
          <a:xfrm flipH="1">
            <a:off x="4656225" y="2752900"/>
            <a:ext cx="325500" cy="3900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36"/>
          <p:cNvCxnSpPr>
            <a:stCxn id="323" idx="2"/>
            <a:endCxn id="324" idx="0"/>
          </p:cNvCxnSpPr>
          <p:nvPr/>
        </p:nvCxnSpPr>
        <p:spPr>
          <a:xfrm>
            <a:off x="4981725" y="2752900"/>
            <a:ext cx="387900" cy="3900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36"/>
          <p:cNvCxnSpPr>
            <a:stCxn id="325" idx="2"/>
            <a:endCxn id="326" idx="0"/>
          </p:cNvCxnSpPr>
          <p:nvPr/>
        </p:nvCxnSpPr>
        <p:spPr>
          <a:xfrm flipH="1">
            <a:off x="4405975" y="3543175"/>
            <a:ext cx="250200" cy="2949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36"/>
          <p:cNvCxnSpPr>
            <a:stCxn id="325" idx="2"/>
            <a:endCxn id="327" idx="0"/>
          </p:cNvCxnSpPr>
          <p:nvPr/>
        </p:nvCxnSpPr>
        <p:spPr>
          <a:xfrm>
            <a:off x="4656175" y="3543175"/>
            <a:ext cx="226500" cy="300300"/>
          </a:xfrm>
          <a:prstGeom prst="straightConnector1">
            <a:avLst/>
          </a:prstGeom>
          <a:noFill/>
          <a:ln cap="flat" cmpd="sng" w="9525">
            <a:solidFill>
              <a:schemeClr val="dk2"/>
            </a:solidFill>
            <a:prstDash val="solid"/>
            <a:round/>
            <a:headEnd len="med" w="med" type="none"/>
            <a:tailEnd len="med" w="med" type="none"/>
          </a:ln>
        </p:spPr>
      </p:cxnSp>
      <p:pic>
        <p:nvPicPr>
          <p:cNvPr id="332" name="Google Shape;332;p36"/>
          <p:cNvPicPr preferRelativeResize="0"/>
          <p:nvPr/>
        </p:nvPicPr>
        <p:blipFill rotWithShape="1">
          <a:blip r:embed="rId3">
            <a:alphaModFix/>
          </a:blip>
          <a:srcRect b="0" l="0" r="35954" t="0"/>
          <a:stretch/>
        </p:blipFill>
        <p:spPr>
          <a:xfrm rot="5400000">
            <a:off x="871175" y="1981097"/>
            <a:ext cx="2191324" cy="2887826"/>
          </a:xfrm>
          <a:prstGeom prst="rect">
            <a:avLst/>
          </a:prstGeom>
          <a:noFill/>
          <a:ln cap="flat" cmpd="sng" w="19050">
            <a:solidFill>
              <a:schemeClr val="dk2"/>
            </a:solidFill>
            <a:prstDash val="solid"/>
            <a:round/>
            <a:headEnd len="sm" w="sm" type="none"/>
            <a:tailEnd len="sm" w="sm" type="none"/>
          </a:ln>
        </p:spPr>
      </p:pic>
      <p:sp>
        <p:nvSpPr>
          <p:cNvPr id="333" name="Google Shape;333;p36"/>
          <p:cNvSpPr txBox="1"/>
          <p:nvPr/>
        </p:nvSpPr>
        <p:spPr>
          <a:xfrm>
            <a:off x="1763313" y="27407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34" name="Google Shape;334;p36"/>
          <p:cNvSpPr txBox="1"/>
          <p:nvPr/>
        </p:nvSpPr>
        <p:spPr>
          <a:xfrm>
            <a:off x="877225" y="30981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335" name="Google Shape;335;p36"/>
          <p:cNvSpPr txBox="1"/>
          <p:nvPr/>
        </p:nvSpPr>
        <p:spPr>
          <a:xfrm>
            <a:off x="2749775" y="31409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36" name="Google Shape;336;p36"/>
          <p:cNvSpPr txBox="1"/>
          <p:nvPr/>
        </p:nvSpPr>
        <p:spPr>
          <a:xfrm>
            <a:off x="918750" y="26190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37" name="Google Shape;337;p36"/>
          <p:cNvSpPr txBox="1"/>
          <p:nvPr/>
        </p:nvSpPr>
        <p:spPr>
          <a:xfrm>
            <a:off x="2478775" y="26979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38" name="Google Shape;338;p36"/>
          <p:cNvSpPr txBox="1"/>
          <p:nvPr/>
        </p:nvSpPr>
        <p:spPr>
          <a:xfrm>
            <a:off x="1943413" y="39522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39" name="Google Shape;339;p36"/>
          <p:cNvCxnSpPr/>
          <p:nvPr/>
        </p:nvCxnSpPr>
        <p:spPr>
          <a:xfrm rot="10800000">
            <a:off x="1960538" y="3523850"/>
            <a:ext cx="8700" cy="5151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36"/>
          <p:cNvCxnSpPr/>
          <p:nvPr/>
        </p:nvCxnSpPr>
        <p:spPr>
          <a:xfrm>
            <a:off x="3504300" y="3952275"/>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341" name="Google Shape;341;p36"/>
          <p:cNvSpPr txBox="1"/>
          <p:nvPr/>
        </p:nvSpPr>
        <p:spPr>
          <a:xfrm>
            <a:off x="6879100" y="23293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42" name="Google Shape;342;p36"/>
          <p:cNvSpPr txBox="1"/>
          <p:nvPr/>
        </p:nvSpPr>
        <p:spPr>
          <a:xfrm>
            <a:off x="7460688" y="28607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43" name="Google Shape;343;p36"/>
          <p:cNvSpPr txBox="1"/>
          <p:nvPr/>
        </p:nvSpPr>
        <p:spPr>
          <a:xfrm>
            <a:off x="6361700" y="28569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44" name="Google Shape;344;p36"/>
          <p:cNvSpPr txBox="1"/>
          <p:nvPr/>
        </p:nvSpPr>
        <p:spPr>
          <a:xfrm>
            <a:off x="6082813" y="34378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45" name="Google Shape;345;p36"/>
          <p:cNvCxnSpPr>
            <a:stCxn id="341" idx="2"/>
            <a:endCxn id="343" idx="0"/>
          </p:cNvCxnSpPr>
          <p:nvPr/>
        </p:nvCxnSpPr>
        <p:spPr>
          <a:xfrm flipH="1">
            <a:off x="6602050" y="2729550"/>
            <a:ext cx="517500" cy="1275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6"/>
          <p:cNvCxnSpPr>
            <a:stCxn id="341" idx="2"/>
            <a:endCxn id="342" idx="0"/>
          </p:cNvCxnSpPr>
          <p:nvPr/>
        </p:nvCxnSpPr>
        <p:spPr>
          <a:xfrm>
            <a:off x="7119550" y="2729550"/>
            <a:ext cx="482400" cy="1311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36"/>
          <p:cNvCxnSpPr>
            <a:stCxn id="343" idx="2"/>
            <a:endCxn id="344" idx="0"/>
          </p:cNvCxnSpPr>
          <p:nvPr/>
        </p:nvCxnSpPr>
        <p:spPr>
          <a:xfrm flipH="1">
            <a:off x="6224150" y="3257150"/>
            <a:ext cx="378000" cy="1806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6"/>
          <p:cNvCxnSpPr>
            <a:stCxn id="343" idx="2"/>
            <a:endCxn id="349" idx="0"/>
          </p:cNvCxnSpPr>
          <p:nvPr/>
        </p:nvCxnSpPr>
        <p:spPr>
          <a:xfrm>
            <a:off x="6602150" y="3257150"/>
            <a:ext cx="339600" cy="18060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36"/>
          <p:cNvSpPr txBox="1"/>
          <p:nvPr/>
        </p:nvSpPr>
        <p:spPr>
          <a:xfrm>
            <a:off x="6460845" y="39446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51" name="Google Shape;351;p36"/>
          <p:cNvSpPr txBox="1"/>
          <p:nvPr/>
        </p:nvSpPr>
        <p:spPr>
          <a:xfrm>
            <a:off x="7056876" y="39522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349" name="Google Shape;349;p36"/>
          <p:cNvSpPr txBox="1"/>
          <p:nvPr/>
        </p:nvSpPr>
        <p:spPr>
          <a:xfrm>
            <a:off x="6701350" y="34378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52" name="Google Shape;352;p36"/>
          <p:cNvSpPr txBox="1"/>
          <p:nvPr/>
        </p:nvSpPr>
        <p:spPr>
          <a:xfrm>
            <a:off x="7657895" y="45206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53" name="Google Shape;353;p36"/>
          <p:cNvSpPr txBox="1"/>
          <p:nvPr/>
        </p:nvSpPr>
        <p:spPr>
          <a:xfrm>
            <a:off x="6701345" y="45206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54" name="Google Shape;354;p36"/>
          <p:cNvCxnSpPr>
            <a:stCxn id="349" idx="2"/>
            <a:endCxn id="350" idx="0"/>
          </p:cNvCxnSpPr>
          <p:nvPr/>
        </p:nvCxnSpPr>
        <p:spPr>
          <a:xfrm flipH="1">
            <a:off x="6602200" y="3838075"/>
            <a:ext cx="339600" cy="1065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6"/>
          <p:cNvCxnSpPr>
            <a:stCxn id="349" idx="2"/>
            <a:endCxn id="351" idx="0"/>
          </p:cNvCxnSpPr>
          <p:nvPr/>
        </p:nvCxnSpPr>
        <p:spPr>
          <a:xfrm>
            <a:off x="6941800" y="3838075"/>
            <a:ext cx="355500" cy="1143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36"/>
          <p:cNvCxnSpPr>
            <a:stCxn id="351" idx="2"/>
            <a:endCxn id="353" idx="0"/>
          </p:cNvCxnSpPr>
          <p:nvPr/>
        </p:nvCxnSpPr>
        <p:spPr>
          <a:xfrm flipH="1">
            <a:off x="6842526" y="4352475"/>
            <a:ext cx="454800" cy="1683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36"/>
          <p:cNvCxnSpPr>
            <a:stCxn id="351" idx="2"/>
            <a:endCxn id="352" idx="0"/>
          </p:cNvCxnSpPr>
          <p:nvPr/>
        </p:nvCxnSpPr>
        <p:spPr>
          <a:xfrm>
            <a:off x="7297326" y="4352475"/>
            <a:ext cx="501900" cy="168300"/>
          </a:xfrm>
          <a:prstGeom prst="straightConnector1">
            <a:avLst/>
          </a:prstGeom>
          <a:noFill/>
          <a:ln cap="flat" cmpd="sng" w="9525">
            <a:solidFill>
              <a:schemeClr val="dk2"/>
            </a:solidFill>
            <a:prstDash val="solid"/>
            <a:round/>
            <a:headEnd len="med" w="med" type="none"/>
            <a:tailEnd len="med" w="med" type="none"/>
          </a:ln>
        </p:spPr>
      </p:cxnSp>
      <p:sp>
        <p:nvSpPr>
          <p:cNvPr id="358" name="Google Shape;358;p36"/>
          <p:cNvSpPr txBox="1"/>
          <p:nvPr/>
        </p:nvSpPr>
        <p:spPr>
          <a:xfrm>
            <a:off x="4683825" y="1929150"/>
            <a:ext cx="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Before</a:t>
            </a:r>
            <a:endParaRPr b="1">
              <a:solidFill>
                <a:schemeClr val="dk2"/>
              </a:solidFill>
              <a:latin typeface="Economica"/>
              <a:ea typeface="Economica"/>
              <a:cs typeface="Economica"/>
              <a:sym typeface="Economica"/>
            </a:endParaRPr>
          </a:p>
        </p:txBody>
      </p:sp>
      <p:sp>
        <p:nvSpPr>
          <p:cNvPr id="359" name="Google Shape;359;p36"/>
          <p:cNvSpPr txBox="1"/>
          <p:nvPr/>
        </p:nvSpPr>
        <p:spPr>
          <a:xfrm>
            <a:off x="6879100" y="19292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After</a:t>
            </a:r>
            <a:endParaRPr b="1">
              <a:solidFill>
                <a:schemeClr val="dk2"/>
              </a:solidFill>
              <a:latin typeface="Economica"/>
              <a:ea typeface="Economica"/>
              <a:cs typeface="Economica"/>
              <a:sym typeface="Economic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Insertion</a:t>
            </a:r>
            <a:endParaRPr>
              <a:latin typeface="Economica"/>
              <a:ea typeface="Economica"/>
              <a:cs typeface="Economica"/>
              <a:sym typeface="Economica"/>
            </a:endParaRPr>
          </a:p>
        </p:txBody>
      </p:sp>
      <p:sp>
        <p:nvSpPr>
          <p:cNvPr id="365" name="Google Shape;365;p37"/>
          <p:cNvSpPr txBox="1"/>
          <p:nvPr/>
        </p:nvSpPr>
        <p:spPr>
          <a:xfrm>
            <a:off x="5379613" y="16312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66" name="Google Shape;366;p37"/>
          <p:cNvSpPr txBox="1"/>
          <p:nvPr/>
        </p:nvSpPr>
        <p:spPr>
          <a:xfrm>
            <a:off x="5956500" y="22265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67" name="Google Shape;367;p37"/>
          <p:cNvSpPr txBox="1"/>
          <p:nvPr/>
        </p:nvSpPr>
        <p:spPr>
          <a:xfrm>
            <a:off x="4928963" y="22265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68" name="Google Shape;368;p37"/>
          <p:cNvSpPr txBox="1"/>
          <p:nvPr/>
        </p:nvSpPr>
        <p:spPr>
          <a:xfrm>
            <a:off x="4550925" y="28536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69" name="Google Shape;369;p37"/>
          <p:cNvCxnSpPr>
            <a:stCxn id="365" idx="2"/>
            <a:endCxn id="367" idx="0"/>
          </p:cNvCxnSpPr>
          <p:nvPr/>
        </p:nvCxnSpPr>
        <p:spPr>
          <a:xfrm flipH="1">
            <a:off x="5169463" y="2031488"/>
            <a:ext cx="450600" cy="1950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37"/>
          <p:cNvCxnSpPr>
            <a:stCxn id="365" idx="2"/>
            <a:endCxn id="366" idx="0"/>
          </p:cNvCxnSpPr>
          <p:nvPr/>
        </p:nvCxnSpPr>
        <p:spPr>
          <a:xfrm>
            <a:off x="5620063" y="2031488"/>
            <a:ext cx="477600" cy="1950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7"/>
          <p:cNvCxnSpPr>
            <a:stCxn id="367" idx="2"/>
            <a:endCxn id="368" idx="0"/>
          </p:cNvCxnSpPr>
          <p:nvPr/>
        </p:nvCxnSpPr>
        <p:spPr>
          <a:xfrm flipH="1">
            <a:off x="4692113" y="2626725"/>
            <a:ext cx="477300" cy="2268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37"/>
          <p:cNvCxnSpPr>
            <a:stCxn id="367" idx="2"/>
            <a:endCxn id="373" idx="0"/>
          </p:cNvCxnSpPr>
          <p:nvPr/>
        </p:nvCxnSpPr>
        <p:spPr>
          <a:xfrm>
            <a:off x="5169413" y="2626725"/>
            <a:ext cx="203700" cy="226800"/>
          </a:xfrm>
          <a:prstGeom prst="straightConnector1">
            <a:avLst/>
          </a:prstGeom>
          <a:noFill/>
          <a:ln cap="flat" cmpd="sng" w="9525">
            <a:solidFill>
              <a:schemeClr val="dk2"/>
            </a:solidFill>
            <a:prstDash val="solid"/>
            <a:round/>
            <a:headEnd len="med" w="med" type="none"/>
            <a:tailEnd len="med" w="med" type="none"/>
          </a:ln>
        </p:spPr>
      </p:cxnSp>
      <p:sp>
        <p:nvSpPr>
          <p:cNvPr id="374" name="Google Shape;374;p37"/>
          <p:cNvSpPr txBox="1"/>
          <p:nvPr/>
        </p:nvSpPr>
        <p:spPr>
          <a:xfrm>
            <a:off x="4928958" y="34477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75" name="Google Shape;375;p37"/>
          <p:cNvSpPr txBox="1"/>
          <p:nvPr/>
        </p:nvSpPr>
        <p:spPr>
          <a:xfrm>
            <a:off x="5379613" y="34477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373" name="Google Shape;373;p37"/>
          <p:cNvSpPr txBox="1"/>
          <p:nvPr/>
        </p:nvSpPr>
        <p:spPr>
          <a:xfrm>
            <a:off x="5132513" y="28536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76" name="Google Shape;376;p37"/>
          <p:cNvSpPr txBox="1"/>
          <p:nvPr/>
        </p:nvSpPr>
        <p:spPr>
          <a:xfrm>
            <a:off x="5717558" y="40312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77" name="Google Shape;377;p37"/>
          <p:cNvSpPr txBox="1"/>
          <p:nvPr/>
        </p:nvSpPr>
        <p:spPr>
          <a:xfrm>
            <a:off x="5253458" y="40418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78" name="Google Shape;378;p37"/>
          <p:cNvCxnSpPr>
            <a:stCxn id="373" idx="2"/>
            <a:endCxn id="374" idx="0"/>
          </p:cNvCxnSpPr>
          <p:nvPr/>
        </p:nvCxnSpPr>
        <p:spPr>
          <a:xfrm flipH="1">
            <a:off x="5070263" y="3253825"/>
            <a:ext cx="302700" cy="1938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37"/>
          <p:cNvCxnSpPr>
            <a:stCxn id="373" idx="2"/>
            <a:endCxn id="375" idx="0"/>
          </p:cNvCxnSpPr>
          <p:nvPr/>
        </p:nvCxnSpPr>
        <p:spPr>
          <a:xfrm>
            <a:off x="5372963" y="3253825"/>
            <a:ext cx="247200" cy="1938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37"/>
          <p:cNvCxnSpPr>
            <a:stCxn id="375" idx="2"/>
            <a:endCxn id="377" idx="0"/>
          </p:cNvCxnSpPr>
          <p:nvPr/>
        </p:nvCxnSpPr>
        <p:spPr>
          <a:xfrm flipH="1">
            <a:off x="5394763" y="3847963"/>
            <a:ext cx="225300" cy="19380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p37"/>
          <p:cNvCxnSpPr>
            <a:stCxn id="375" idx="2"/>
            <a:endCxn id="376" idx="0"/>
          </p:cNvCxnSpPr>
          <p:nvPr/>
        </p:nvCxnSpPr>
        <p:spPr>
          <a:xfrm>
            <a:off x="5620063" y="3847963"/>
            <a:ext cx="238800" cy="183300"/>
          </a:xfrm>
          <a:prstGeom prst="straightConnector1">
            <a:avLst/>
          </a:prstGeom>
          <a:noFill/>
          <a:ln cap="flat" cmpd="sng" w="9525">
            <a:solidFill>
              <a:schemeClr val="dk2"/>
            </a:solidFill>
            <a:prstDash val="solid"/>
            <a:round/>
            <a:headEnd len="med" w="med" type="none"/>
            <a:tailEnd len="med" w="med" type="none"/>
          </a:ln>
        </p:spPr>
      </p:cxnSp>
      <p:pic>
        <p:nvPicPr>
          <p:cNvPr id="382" name="Google Shape;382;p37"/>
          <p:cNvPicPr preferRelativeResize="0"/>
          <p:nvPr/>
        </p:nvPicPr>
        <p:blipFill>
          <a:blip r:embed="rId3">
            <a:alphaModFix/>
          </a:blip>
          <a:stretch>
            <a:fillRect/>
          </a:stretch>
        </p:blipFill>
        <p:spPr>
          <a:xfrm rot="5400000">
            <a:off x="1598475" y="1587138"/>
            <a:ext cx="2188525" cy="2788274"/>
          </a:xfrm>
          <a:prstGeom prst="rect">
            <a:avLst/>
          </a:prstGeom>
          <a:noFill/>
          <a:ln cap="flat" cmpd="sng" w="19050">
            <a:solidFill>
              <a:schemeClr val="dk2"/>
            </a:solidFill>
            <a:prstDash val="solid"/>
            <a:round/>
            <a:headEnd len="sm" w="sm" type="none"/>
            <a:tailEnd len="sm" w="sm" type="none"/>
          </a:ln>
        </p:spPr>
      </p:pic>
      <p:sp>
        <p:nvSpPr>
          <p:cNvPr id="383" name="Google Shape;383;p37"/>
          <p:cNvSpPr txBox="1"/>
          <p:nvPr/>
        </p:nvSpPr>
        <p:spPr>
          <a:xfrm>
            <a:off x="2501263" y="22114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384" name="Google Shape;384;p37"/>
          <p:cNvSpPr txBox="1"/>
          <p:nvPr/>
        </p:nvSpPr>
        <p:spPr>
          <a:xfrm>
            <a:off x="1649788" y="25754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385" name="Google Shape;385;p37"/>
          <p:cNvSpPr txBox="1"/>
          <p:nvPr/>
        </p:nvSpPr>
        <p:spPr>
          <a:xfrm>
            <a:off x="3453113" y="26544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386" name="Google Shape;386;p37"/>
          <p:cNvSpPr txBox="1"/>
          <p:nvPr/>
        </p:nvSpPr>
        <p:spPr>
          <a:xfrm>
            <a:off x="1622088" y="21324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87" name="Google Shape;387;p37"/>
          <p:cNvSpPr txBox="1"/>
          <p:nvPr/>
        </p:nvSpPr>
        <p:spPr>
          <a:xfrm>
            <a:off x="3182113" y="22114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388" name="Google Shape;388;p37"/>
          <p:cNvSpPr txBox="1"/>
          <p:nvPr/>
        </p:nvSpPr>
        <p:spPr>
          <a:xfrm>
            <a:off x="2648350" y="35085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389" name="Google Shape;389;p37"/>
          <p:cNvCxnSpPr/>
          <p:nvPr/>
        </p:nvCxnSpPr>
        <p:spPr>
          <a:xfrm>
            <a:off x="4170100" y="3581588"/>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390" name="Google Shape;390;p37"/>
          <p:cNvSpPr txBox="1"/>
          <p:nvPr/>
        </p:nvSpPr>
        <p:spPr>
          <a:xfrm>
            <a:off x="2402125" y="270241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91" name="Google Shape;391;p37"/>
          <p:cNvSpPr txBox="1"/>
          <p:nvPr/>
        </p:nvSpPr>
        <p:spPr>
          <a:xfrm>
            <a:off x="7389100" y="16329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392" name="Google Shape;392;p37"/>
          <p:cNvSpPr txBox="1"/>
          <p:nvPr/>
        </p:nvSpPr>
        <p:spPr>
          <a:xfrm>
            <a:off x="7762110" y="22518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393" name="Google Shape;393;p37"/>
          <p:cNvSpPr txBox="1"/>
          <p:nvPr/>
        </p:nvSpPr>
        <p:spPr>
          <a:xfrm>
            <a:off x="7029213" y="22435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394" name="Google Shape;394;p37"/>
          <p:cNvSpPr txBox="1"/>
          <p:nvPr/>
        </p:nvSpPr>
        <p:spPr>
          <a:xfrm>
            <a:off x="6785713" y="29054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395" name="Google Shape;395;p37"/>
          <p:cNvCxnSpPr>
            <a:stCxn id="391" idx="2"/>
            <a:endCxn id="393" idx="0"/>
          </p:cNvCxnSpPr>
          <p:nvPr/>
        </p:nvCxnSpPr>
        <p:spPr>
          <a:xfrm flipH="1">
            <a:off x="7269550" y="2033175"/>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37"/>
          <p:cNvCxnSpPr>
            <a:stCxn id="391" idx="2"/>
            <a:endCxn id="392" idx="0"/>
          </p:cNvCxnSpPr>
          <p:nvPr/>
        </p:nvCxnSpPr>
        <p:spPr>
          <a:xfrm>
            <a:off x="7629550" y="2033175"/>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397" name="Google Shape;397;p37"/>
          <p:cNvCxnSpPr>
            <a:stCxn id="393" idx="2"/>
            <a:endCxn id="394" idx="0"/>
          </p:cNvCxnSpPr>
          <p:nvPr/>
        </p:nvCxnSpPr>
        <p:spPr>
          <a:xfrm flipH="1">
            <a:off x="6927063" y="2643788"/>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398" name="Google Shape;398;p37"/>
          <p:cNvCxnSpPr>
            <a:stCxn id="393" idx="2"/>
            <a:endCxn id="399" idx="0"/>
          </p:cNvCxnSpPr>
          <p:nvPr/>
        </p:nvCxnSpPr>
        <p:spPr>
          <a:xfrm>
            <a:off x="7269663" y="2643788"/>
            <a:ext cx="141300" cy="261600"/>
          </a:xfrm>
          <a:prstGeom prst="straightConnector1">
            <a:avLst/>
          </a:prstGeom>
          <a:noFill/>
          <a:ln cap="flat" cmpd="sng" w="9525">
            <a:solidFill>
              <a:schemeClr val="dk2"/>
            </a:solidFill>
            <a:prstDash val="solid"/>
            <a:round/>
            <a:headEnd len="med" w="med" type="none"/>
            <a:tailEnd len="med" w="med" type="none"/>
          </a:ln>
        </p:spPr>
      </p:cxnSp>
      <p:sp>
        <p:nvSpPr>
          <p:cNvPr id="399" name="Google Shape;399;p37"/>
          <p:cNvSpPr txBox="1"/>
          <p:nvPr/>
        </p:nvSpPr>
        <p:spPr>
          <a:xfrm>
            <a:off x="7287375" y="2905388"/>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00" name="Google Shape;400;p37"/>
          <p:cNvSpPr txBox="1"/>
          <p:nvPr/>
        </p:nvSpPr>
        <p:spPr>
          <a:xfrm>
            <a:off x="8132522" y="29053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401" name="Google Shape;401;p37"/>
          <p:cNvSpPr txBox="1"/>
          <p:nvPr/>
        </p:nvSpPr>
        <p:spPr>
          <a:xfrm>
            <a:off x="7741808" y="29054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402" name="Google Shape;402;p37"/>
          <p:cNvSpPr txBox="1"/>
          <p:nvPr/>
        </p:nvSpPr>
        <p:spPr>
          <a:xfrm>
            <a:off x="8083908" y="350855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03" name="Google Shape;403;p37"/>
          <p:cNvSpPr txBox="1"/>
          <p:nvPr/>
        </p:nvSpPr>
        <p:spPr>
          <a:xfrm>
            <a:off x="8448725" y="35085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cxnSp>
        <p:nvCxnSpPr>
          <p:cNvPr id="404" name="Google Shape;404;p37"/>
          <p:cNvCxnSpPr>
            <a:stCxn id="392" idx="2"/>
            <a:endCxn id="401" idx="0"/>
          </p:cNvCxnSpPr>
          <p:nvPr/>
        </p:nvCxnSpPr>
        <p:spPr>
          <a:xfrm flipH="1">
            <a:off x="7883160" y="2652038"/>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405" name="Google Shape;405;p37"/>
          <p:cNvCxnSpPr>
            <a:stCxn id="392" idx="2"/>
            <a:endCxn id="400" idx="0"/>
          </p:cNvCxnSpPr>
          <p:nvPr/>
        </p:nvCxnSpPr>
        <p:spPr>
          <a:xfrm>
            <a:off x="8002560" y="2652038"/>
            <a:ext cx="370500" cy="2535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37"/>
          <p:cNvCxnSpPr>
            <a:stCxn id="400" idx="2"/>
            <a:endCxn id="402" idx="0"/>
          </p:cNvCxnSpPr>
          <p:nvPr/>
        </p:nvCxnSpPr>
        <p:spPr>
          <a:xfrm flipH="1">
            <a:off x="8225072" y="3305588"/>
            <a:ext cx="147900" cy="203100"/>
          </a:xfrm>
          <a:prstGeom prst="straightConnector1">
            <a:avLst/>
          </a:prstGeom>
          <a:noFill/>
          <a:ln cap="flat" cmpd="sng" w="9525">
            <a:solidFill>
              <a:schemeClr val="dk2"/>
            </a:solidFill>
            <a:prstDash val="solid"/>
            <a:round/>
            <a:headEnd len="med" w="med" type="none"/>
            <a:tailEnd len="med" w="med" type="none"/>
          </a:ln>
        </p:spPr>
      </p:cxnSp>
      <p:cxnSp>
        <p:nvCxnSpPr>
          <p:cNvPr id="407" name="Google Shape;407;p37"/>
          <p:cNvCxnSpPr>
            <a:stCxn id="400" idx="2"/>
            <a:endCxn id="403" idx="0"/>
          </p:cNvCxnSpPr>
          <p:nvPr/>
        </p:nvCxnSpPr>
        <p:spPr>
          <a:xfrm>
            <a:off x="8372972" y="3305588"/>
            <a:ext cx="217200" cy="203100"/>
          </a:xfrm>
          <a:prstGeom prst="straightConnector1">
            <a:avLst/>
          </a:prstGeom>
          <a:noFill/>
          <a:ln cap="flat" cmpd="sng" w="9525">
            <a:solidFill>
              <a:schemeClr val="dk2"/>
            </a:solidFill>
            <a:prstDash val="solid"/>
            <a:round/>
            <a:headEnd len="med" w="med" type="none"/>
            <a:tailEnd len="med" w="med" type="none"/>
          </a:ln>
        </p:spPr>
      </p:cxnSp>
      <p:sp>
        <p:nvSpPr>
          <p:cNvPr id="408" name="Google Shape;408;p37"/>
          <p:cNvSpPr txBox="1"/>
          <p:nvPr/>
        </p:nvSpPr>
        <p:spPr>
          <a:xfrm>
            <a:off x="5322175" y="1324513"/>
            <a:ext cx="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Before</a:t>
            </a:r>
            <a:endParaRPr b="1">
              <a:solidFill>
                <a:schemeClr val="dk2"/>
              </a:solidFill>
              <a:latin typeface="Economica"/>
              <a:ea typeface="Economica"/>
              <a:cs typeface="Economica"/>
              <a:sym typeface="Economica"/>
            </a:endParaRPr>
          </a:p>
        </p:txBody>
      </p:sp>
      <p:sp>
        <p:nvSpPr>
          <p:cNvPr id="409" name="Google Shape;409;p37"/>
          <p:cNvSpPr txBox="1"/>
          <p:nvPr/>
        </p:nvSpPr>
        <p:spPr>
          <a:xfrm>
            <a:off x="7389100" y="13245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After</a:t>
            </a:r>
            <a:endParaRPr b="1">
              <a:solidFill>
                <a:schemeClr val="dk2"/>
              </a:solidFill>
              <a:latin typeface="Economica"/>
              <a:ea typeface="Economica"/>
              <a:cs typeface="Economica"/>
              <a:sym typeface="Economica"/>
            </a:endParaRPr>
          </a:p>
        </p:txBody>
      </p:sp>
      <p:sp>
        <p:nvSpPr>
          <p:cNvPr id="410" name="Google Shape;410;p37"/>
          <p:cNvSpPr txBox="1"/>
          <p:nvPr/>
        </p:nvSpPr>
        <p:spPr>
          <a:xfrm>
            <a:off x="6626650" y="4111700"/>
            <a:ext cx="20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step just balances the tree</a:t>
            </a:r>
            <a:endParaRPr>
              <a:solidFill>
                <a:schemeClr val="dk2"/>
              </a:solidFill>
              <a:latin typeface="Economica"/>
              <a:ea typeface="Economica"/>
              <a:cs typeface="Economica"/>
              <a:sym typeface="Economica"/>
            </a:endParaRPr>
          </a:p>
        </p:txBody>
      </p:sp>
      <p:sp>
        <p:nvSpPr>
          <p:cNvPr id="411" name="Google Shape;411;p37"/>
          <p:cNvSpPr txBox="1"/>
          <p:nvPr/>
        </p:nvSpPr>
        <p:spPr>
          <a:xfrm>
            <a:off x="596800" y="4352075"/>
            <a:ext cx="35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Notice that [A, D] and [D, A] contain the same incomplete edge</a:t>
            </a:r>
            <a:endParaRPr>
              <a:solidFill>
                <a:schemeClr val="dk2"/>
              </a:solidFill>
              <a:latin typeface="Economica"/>
              <a:ea typeface="Economica"/>
              <a:cs typeface="Economica"/>
              <a:sym typeface="Economic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Deletion</a:t>
            </a:r>
            <a:endParaRPr>
              <a:latin typeface="Economica"/>
              <a:ea typeface="Economica"/>
              <a:cs typeface="Economica"/>
              <a:sym typeface="Economica"/>
            </a:endParaRPr>
          </a:p>
        </p:txBody>
      </p:sp>
      <p:sp>
        <p:nvSpPr>
          <p:cNvPr id="417" name="Google Shape;417;p38"/>
          <p:cNvSpPr txBox="1"/>
          <p:nvPr>
            <p:ph idx="1" type="body"/>
          </p:nvPr>
        </p:nvSpPr>
        <p:spPr>
          <a:xfrm>
            <a:off x="311700" y="1152475"/>
            <a:ext cx="8052300" cy="101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Similar to insertion, we can remove specific breakpoints and arcs to remove an arc from the beachline tree</a:t>
            </a:r>
            <a:endParaRPr>
              <a:latin typeface="Economica"/>
              <a:ea typeface="Economica"/>
              <a:cs typeface="Economica"/>
              <a:sym typeface="Economica"/>
            </a:endParaRPr>
          </a:p>
        </p:txBody>
      </p:sp>
      <p:pic>
        <p:nvPicPr>
          <p:cNvPr id="418" name="Google Shape;418;p38"/>
          <p:cNvPicPr preferRelativeResize="0"/>
          <p:nvPr/>
        </p:nvPicPr>
        <p:blipFill>
          <a:blip r:embed="rId3">
            <a:alphaModFix/>
          </a:blip>
          <a:stretch>
            <a:fillRect/>
          </a:stretch>
        </p:blipFill>
        <p:spPr>
          <a:xfrm rot="5400000">
            <a:off x="804675" y="1800838"/>
            <a:ext cx="2188525" cy="2788274"/>
          </a:xfrm>
          <a:prstGeom prst="rect">
            <a:avLst/>
          </a:prstGeom>
          <a:noFill/>
          <a:ln cap="flat" cmpd="sng" w="19050">
            <a:solidFill>
              <a:schemeClr val="dk2"/>
            </a:solidFill>
            <a:prstDash val="solid"/>
            <a:round/>
            <a:headEnd len="sm" w="sm" type="none"/>
            <a:tailEnd len="sm" w="sm" type="none"/>
          </a:ln>
        </p:spPr>
      </p:pic>
      <p:sp>
        <p:nvSpPr>
          <p:cNvPr id="419" name="Google Shape;419;p38"/>
          <p:cNvSpPr txBox="1"/>
          <p:nvPr/>
        </p:nvSpPr>
        <p:spPr>
          <a:xfrm>
            <a:off x="1707463" y="24251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20" name="Google Shape;420;p38"/>
          <p:cNvSpPr txBox="1"/>
          <p:nvPr/>
        </p:nvSpPr>
        <p:spPr>
          <a:xfrm>
            <a:off x="855988" y="278916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421" name="Google Shape;421;p38"/>
          <p:cNvSpPr txBox="1"/>
          <p:nvPr/>
        </p:nvSpPr>
        <p:spPr>
          <a:xfrm>
            <a:off x="2659313" y="28681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422" name="Google Shape;422;p38"/>
          <p:cNvSpPr txBox="1"/>
          <p:nvPr/>
        </p:nvSpPr>
        <p:spPr>
          <a:xfrm>
            <a:off x="828288" y="23461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423" name="Google Shape;423;p38"/>
          <p:cNvSpPr txBox="1"/>
          <p:nvPr/>
        </p:nvSpPr>
        <p:spPr>
          <a:xfrm>
            <a:off x="2388313" y="24251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424" name="Google Shape;424;p38"/>
          <p:cNvSpPr txBox="1"/>
          <p:nvPr/>
        </p:nvSpPr>
        <p:spPr>
          <a:xfrm>
            <a:off x="1854550" y="3722238"/>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425" name="Google Shape;425;p38"/>
          <p:cNvCxnSpPr/>
          <p:nvPr/>
        </p:nvCxnSpPr>
        <p:spPr>
          <a:xfrm>
            <a:off x="3376300" y="3795288"/>
            <a:ext cx="6900" cy="254100"/>
          </a:xfrm>
          <a:prstGeom prst="straightConnector1">
            <a:avLst/>
          </a:prstGeom>
          <a:noFill/>
          <a:ln cap="flat" cmpd="sng" w="9525">
            <a:solidFill>
              <a:schemeClr val="dk2"/>
            </a:solidFill>
            <a:prstDash val="solid"/>
            <a:round/>
            <a:headEnd len="med" w="med" type="none"/>
            <a:tailEnd len="med" w="med" type="triangle"/>
          </a:ln>
        </p:spPr>
      </p:cxnSp>
      <p:sp>
        <p:nvSpPr>
          <p:cNvPr id="426" name="Google Shape;426;p38"/>
          <p:cNvSpPr txBox="1"/>
          <p:nvPr/>
        </p:nvSpPr>
        <p:spPr>
          <a:xfrm>
            <a:off x="2142698" y="4512750"/>
            <a:ext cx="229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arc processes its circle event and needs to be removed</a:t>
            </a:r>
            <a:endParaRPr>
              <a:solidFill>
                <a:schemeClr val="dk2"/>
              </a:solidFill>
              <a:latin typeface="Economica"/>
              <a:ea typeface="Economica"/>
              <a:cs typeface="Economica"/>
              <a:sym typeface="Economica"/>
            </a:endParaRPr>
          </a:p>
        </p:txBody>
      </p:sp>
      <p:cxnSp>
        <p:nvCxnSpPr>
          <p:cNvPr id="427" name="Google Shape;427;p38"/>
          <p:cNvCxnSpPr>
            <a:stCxn id="426" idx="0"/>
          </p:cNvCxnSpPr>
          <p:nvPr/>
        </p:nvCxnSpPr>
        <p:spPr>
          <a:xfrm rot="10800000">
            <a:off x="2140598" y="3339450"/>
            <a:ext cx="1148100" cy="117330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38"/>
          <p:cNvSpPr txBox="1"/>
          <p:nvPr/>
        </p:nvSpPr>
        <p:spPr>
          <a:xfrm>
            <a:off x="4884800" y="1769275"/>
            <a:ext cx="5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Before</a:t>
            </a:r>
            <a:endParaRPr b="1">
              <a:solidFill>
                <a:schemeClr val="dk2"/>
              </a:solidFill>
              <a:latin typeface="Economica"/>
              <a:ea typeface="Economica"/>
              <a:cs typeface="Economica"/>
              <a:sym typeface="Economica"/>
            </a:endParaRPr>
          </a:p>
        </p:txBody>
      </p:sp>
      <p:sp>
        <p:nvSpPr>
          <p:cNvPr id="429" name="Google Shape;429;p38"/>
          <p:cNvSpPr txBox="1"/>
          <p:nvPr/>
        </p:nvSpPr>
        <p:spPr>
          <a:xfrm>
            <a:off x="7367900" y="17692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Economica"/>
                <a:ea typeface="Economica"/>
                <a:cs typeface="Economica"/>
                <a:sym typeface="Economica"/>
              </a:rPr>
              <a:t>After</a:t>
            </a:r>
            <a:endParaRPr b="1">
              <a:solidFill>
                <a:schemeClr val="dk2"/>
              </a:solidFill>
              <a:latin typeface="Economica"/>
              <a:ea typeface="Economica"/>
              <a:cs typeface="Economica"/>
              <a:sym typeface="Economica"/>
            </a:endParaRPr>
          </a:p>
        </p:txBody>
      </p:sp>
      <p:sp>
        <p:nvSpPr>
          <p:cNvPr id="430" name="Google Shape;430;p38"/>
          <p:cNvSpPr txBox="1"/>
          <p:nvPr/>
        </p:nvSpPr>
        <p:spPr>
          <a:xfrm>
            <a:off x="4942250" y="208665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431" name="Google Shape;431;p38"/>
          <p:cNvSpPr txBox="1"/>
          <p:nvPr/>
        </p:nvSpPr>
        <p:spPr>
          <a:xfrm>
            <a:off x="5315260" y="270551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A]</a:t>
            </a:r>
            <a:endParaRPr>
              <a:solidFill>
                <a:schemeClr val="dk2"/>
              </a:solidFill>
              <a:latin typeface="Economica"/>
              <a:ea typeface="Economica"/>
              <a:cs typeface="Economica"/>
              <a:sym typeface="Economica"/>
            </a:endParaRPr>
          </a:p>
        </p:txBody>
      </p:sp>
      <p:sp>
        <p:nvSpPr>
          <p:cNvPr id="432" name="Google Shape;432;p38"/>
          <p:cNvSpPr txBox="1"/>
          <p:nvPr/>
        </p:nvSpPr>
        <p:spPr>
          <a:xfrm>
            <a:off x="4582363" y="26972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433" name="Google Shape;433;p38"/>
          <p:cNvSpPr txBox="1"/>
          <p:nvPr/>
        </p:nvSpPr>
        <p:spPr>
          <a:xfrm>
            <a:off x="4338863" y="33590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434" name="Google Shape;434;p38"/>
          <p:cNvCxnSpPr>
            <a:stCxn id="430" idx="2"/>
            <a:endCxn id="432" idx="0"/>
          </p:cNvCxnSpPr>
          <p:nvPr/>
        </p:nvCxnSpPr>
        <p:spPr>
          <a:xfrm flipH="1">
            <a:off x="4822700" y="2486850"/>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38"/>
          <p:cNvCxnSpPr>
            <a:stCxn id="430" idx="2"/>
            <a:endCxn id="431" idx="0"/>
          </p:cNvCxnSpPr>
          <p:nvPr/>
        </p:nvCxnSpPr>
        <p:spPr>
          <a:xfrm>
            <a:off x="5182700" y="2486850"/>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38"/>
          <p:cNvCxnSpPr>
            <a:stCxn id="432" idx="2"/>
            <a:endCxn id="433" idx="0"/>
          </p:cNvCxnSpPr>
          <p:nvPr/>
        </p:nvCxnSpPr>
        <p:spPr>
          <a:xfrm flipH="1">
            <a:off x="4480213" y="3097463"/>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38"/>
          <p:cNvCxnSpPr>
            <a:stCxn id="432" idx="2"/>
            <a:endCxn id="438" idx="0"/>
          </p:cNvCxnSpPr>
          <p:nvPr/>
        </p:nvCxnSpPr>
        <p:spPr>
          <a:xfrm>
            <a:off x="4822813" y="3097463"/>
            <a:ext cx="141300" cy="261600"/>
          </a:xfrm>
          <a:prstGeom prst="straightConnector1">
            <a:avLst/>
          </a:prstGeom>
          <a:noFill/>
          <a:ln cap="flat" cmpd="sng" w="9525">
            <a:solidFill>
              <a:schemeClr val="dk2"/>
            </a:solidFill>
            <a:prstDash val="solid"/>
            <a:round/>
            <a:headEnd len="med" w="med" type="none"/>
            <a:tailEnd len="med" w="med" type="none"/>
          </a:ln>
        </p:spPr>
      </p:cxnSp>
      <p:sp>
        <p:nvSpPr>
          <p:cNvPr id="438" name="Google Shape;438;p38"/>
          <p:cNvSpPr txBox="1"/>
          <p:nvPr/>
        </p:nvSpPr>
        <p:spPr>
          <a:xfrm>
            <a:off x="4840525" y="3359063"/>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39" name="Google Shape;439;p38"/>
          <p:cNvSpPr txBox="1"/>
          <p:nvPr/>
        </p:nvSpPr>
        <p:spPr>
          <a:xfrm>
            <a:off x="5685672" y="33590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440" name="Google Shape;440;p38"/>
          <p:cNvSpPr txBox="1"/>
          <p:nvPr/>
        </p:nvSpPr>
        <p:spPr>
          <a:xfrm>
            <a:off x="5294958" y="33590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sp>
        <p:nvSpPr>
          <p:cNvPr id="441" name="Google Shape;441;p38"/>
          <p:cNvSpPr txBox="1"/>
          <p:nvPr/>
        </p:nvSpPr>
        <p:spPr>
          <a:xfrm>
            <a:off x="5637058" y="39622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42" name="Google Shape;442;p38"/>
          <p:cNvSpPr txBox="1"/>
          <p:nvPr/>
        </p:nvSpPr>
        <p:spPr>
          <a:xfrm>
            <a:off x="6001875" y="3962213"/>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cxnSp>
        <p:nvCxnSpPr>
          <p:cNvPr id="443" name="Google Shape;443;p38"/>
          <p:cNvCxnSpPr>
            <a:stCxn id="431" idx="2"/>
            <a:endCxn id="440" idx="0"/>
          </p:cNvCxnSpPr>
          <p:nvPr/>
        </p:nvCxnSpPr>
        <p:spPr>
          <a:xfrm flipH="1">
            <a:off x="5436310" y="3105713"/>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444" name="Google Shape;444;p38"/>
          <p:cNvCxnSpPr>
            <a:stCxn id="431" idx="2"/>
            <a:endCxn id="439" idx="0"/>
          </p:cNvCxnSpPr>
          <p:nvPr/>
        </p:nvCxnSpPr>
        <p:spPr>
          <a:xfrm>
            <a:off x="5555710" y="3105713"/>
            <a:ext cx="370500" cy="253500"/>
          </a:xfrm>
          <a:prstGeom prst="straightConnector1">
            <a:avLst/>
          </a:prstGeom>
          <a:noFill/>
          <a:ln cap="flat" cmpd="sng" w="9525">
            <a:solidFill>
              <a:schemeClr val="dk2"/>
            </a:solidFill>
            <a:prstDash val="solid"/>
            <a:round/>
            <a:headEnd len="med" w="med" type="none"/>
            <a:tailEnd len="med" w="med" type="none"/>
          </a:ln>
        </p:spPr>
      </p:cxnSp>
      <p:cxnSp>
        <p:nvCxnSpPr>
          <p:cNvPr id="445" name="Google Shape;445;p38"/>
          <p:cNvCxnSpPr>
            <a:stCxn id="439" idx="2"/>
            <a:endCxn id="441" idx="0"/>
          </p:cNvCxnSpPr>
          <p:nvPr/>
        </p:nvCxnSpPr>
        <p:spPr>
          <a:xfrm flipH="1">
            <a:off x="5778222" y="3759263"/>
            <a:ext cx="147900" cy="203100"/>
          </a:xfrm>
          <a:prstGeom prst="straightConnector1">
            <a:avLst/>
          </a:prstGeom>
          <a:noFill/>
          <a:ln cap="flat" cmpd="sng" w="9525">
            <a:solidFill>
              <a:schemeClr val="dk2"/>
            </a:solidFill>
            <a:prstDash val="solid"/>
            <a:round/>
            <a:headEnd len="med" w="med" type="none"/>
            <a:tailEnd len="med" w="med" type="none"/>
          </a:ln>
        </p:spPr>
      </p:cxnSp>
      <p:cxnSp>
        <p:nvCxnSpPr>
          <p:cNvPr id="446" name="Google Shape;446;p38"/>
          <p:cNvCxnSpPr>
            <a:stCxn id="439" idx="2"/>
            <a:endCxn id="442" idx="0"/>
          </p:cNvCxnSpPr>
          <p:nvPr/>
        </p:nvCxnSpPr>
        <p:spPr>
          <a:xfrm>
            <a:off x="5926122" y="3759263"/>
            <a:ext cx="217200" cy="203100"/>
          </a:xfrm>
          <a:prstGeom prst="straightConnector1">
            <a:avLst/>
          </a:prstGeom>
          <a:noFill/>
          <a:ln cap="flat" cmpd="sng" w="9525">
            <a:solidFill>
              <a:schemeClr val="dk2"/>
            </a:solidFill>
            <a:prstDash val="solid"/>
            <a:round/>
            <a:headEnd len="med" w="med" type="none"/>
            <a:tailEnd len="med" w="med" type="none"/>
          </a:ln>
        </p:spPr>
      </p:cxnSp>
      <p:cxnSp>
        <p:nvCxnSpPr>
          <p:cNvPr id="447" name="Google Shape;447;p38"/>
          <p:cNvCxnSpPr>
            <a:stCxn id="426" idx="0"/>
            <a:endCxn id="441" idx="1"/>
          </p:cNvCxnSpPr>
          <p:nvPr/>
        </p:nvCxnSpPr>
        <p:spPr>
          <a:xfrm flipH="1" rot="10800000">
            <a:off x="3288698" y="4162350"/>
            <a:ext cx="2348400" cy="35040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38"/>
          <p:cNvSpPr txBox="1"/>
          <p:nvPr/>
        </p:nvSpPr>
        <p:spPr>
          <a:xfrm>
            <a:off x="7367900" y="20903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449" name="Google Shape;449;p38"/>
          <p:cNvSpPr txBox="1"/>
          <p:nvPr/>
        </p:nvSpPr>
        <p:spPr>
          <a:xfrm>
            <a:off x="7740910" y="27092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C]</a:t>
            </a:r>
            <a:endParaRPr>
              <a:solidFill>
                <a:schemeClr val="dk2"/>
              </a:solidFill>
              <a:latin typeface="Economica"/>
              <a:ea typeface="Economica"/>
              <a:cs typeface="Economica"/>
              <a:sym typeface="Economica"/>
            </a:endParaRPr>
          </a:p>
        </p:txBody>
      </p:sp>
      <p:sp>
        <p:nvSpPr>
          <p:cNvPr id="450" name="Google Shape;450;p38"/>
          <p:cNvSpPr txBox="1"/>
          <p:nvPr/>
        </p:nvSpPr>
        <p:spPr>
          <a:xfrm>
            <a:off x="7008013" y="270098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451" name="Google Shape;451;p38"/>
          <p:cNvSpPr txBox="1"/>
          <p:nvPr/>
        </p:nvSpPr>
        <p:spPr>
          <a:xfrm>
            <a:off x="6764513" y="33628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452" name="Google Shape;452;p38"/>
          <p:cNvCxnSpPr>
            <a:stCxn id="448" idx="2"/>
            <a:endCxn id="450" idx="0"/>
          </p:cNvCxnSpPr>
          <p:nvPr/>
        </p:nvCxnSpPr>
        <p:spPr>
          <a:xfrm flipH="1">
            <a:off x="7248350" y="2490575"/>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453" name="Google Shape;453;p38"/>
          <p:cNvCxnSpPr>
            <a:stCxn id="448" idx="2"/>
            <a:endCxn id="449" idx="0"/>
          </p:cNvCxnSpPr>
          <p:nvPr/>
        </p:nvCxnSpPr>
        <p:spPr>
          <a:xfrm>
            <a:off x="7608350" y="2490575"/>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38"/>
          <p:cNvCxnSpPr>
            <a:stCxn id="450" idx="2"/>
            <a:endCxn id="451" idx="0"/>
          </p:cNvCxnSpPr>
          <p:nvPr/>
        </p:nvCxnSpPr>
        <p:spPr>
          <a:xfrm flipH="1">
            <a:off x="6905863" y="3101188"/>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38"/>
          <p:cNvCxnSpPr>
            <a:stCxn id="450" idx="2"/>
            <a:endCxn id="456" idx="0"/>
          </p:cNvCxnSpPr>
          <p:nvPr/>
        </p:nvCxnSpPr>
        <p:spPr>
          <a:xfrm>
            <a:off x="7248463" y="3101188"/>
            <a:ext cx="141300" cy="261600"/>
          </a:xfrm>
          <a:prstGeom prst="straightConnector1">
            <a:avLst/>
          </a:prstGeom>
          <a:noFill/>
          <a:ln cap="flat" cmpd="sng" w="9525">
            <a:solidFill>
              <a:schemeClr val="dk2"/>
            </a:solidFill>
            <a:prstDash val="solid"/>
            <a:round/>
            <a:headEnd len="med" w="med" type="none"/>
            <a:tailEnd len="med" w="med" type="none"/>
          </a:ln>
        </p:spPr>
      </p:cxnSp>
      <p:sp>
        <p:nvSpPr>
          <p:cNvPr id="456" name="Google Shape;456;p38"/>
          <p:cNvSpPr txBox="1"/>
          <p:nvPr/>
        </p:nvSpPr>
        <p:spPr>
          <a:xfrm>
            <a:off x="7266175" y="3362788"/>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57" name="Google Shape;457;p38"/>
          <p:cNvSpPr txBox="1"/>
          <p:nvPr/>
        </p:nvSpPr>
        <p:spPr>
          <a:xfrm>
            <a:off x="8210425" y="33590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458" name="Google Shape;458;p38"/>
          <p:cNvSpPr txBox="1"/>
          <p:nvPr/>
        </p:nvSpPr>
        <p:spPr>
          <a:xfrm>
            <a:off x="7720608" y="33628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459" name="Google Shape;459;p38"/>
          <p:cNvCxnSpPr>
            <a:stCxn id="449" idx="2"/>
            <a:endCxn id="458" idx="0"/>
          </p:cNvCxnSpPr>
          <p:nvPr/>
        </p:nvCxnSpPr>
        <p:spPr>
          <a:xfrm flipH="1">
            <a:off x="7861960" y="3109438"/>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38"/>
          <p:cNvCxnSpPr>
            <a:stCxn id="449" idx="2"/>
            <a:endCxn id="457" idx="0"/>
          </p:cNvCxnSpPr>
          <p:nvPr/>
        </p:nvCxnSpPr>
        <p:spPr>
          <a:xfrm>
            <a:off x="7981360" y="3109438"/>
            <a:ext cx="370500" cy="249600"/>
          </a:xfrm>
          <a:prstGeom prst="straightConnector1">
            <a:avLst/>
          </a:prstGeom>
          <a:noFill/>
          <a:ln cap="flat" cmpd="sng" w="9525">
            <a:solidFill>
              <a:schemeClr val="dk2"/>
            </a:solidFill>
            <a:prstDash val="solid"/>
            <a:round/>
            <a:headEnd len="med" w="med" type="none"/>
            <a:tailEnd len="med" w="med" type="none"/>
          </a:ln>
        </p:spPr>
      </p:cxnSp>
      <p:sp>
        <p:nvSpPr>
          <p:cNvPr id="461" name="Google Shape;461;p38"/>
          <p:cNvSpPr txBox="1"/>
          <p:nvPr/>
        </p:nvSpPr>
        <p:spPr>
          <a:xfrm>
            <a:off x="1608313" y="2939238"/>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9"/>
          <p:cNvSpPr txBox="1"/>
          <p:nvPr>
            <p:ph type="title"/>
          </p:nvPr>
        </p:nvSpPr>
        <p:spPr>
          <a:xfrm>
            <a:off x="311700" y="445025"/>
            <a:ext cx="520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Beachline Tree Deletion</a:t>
            </a:r>
            <a:endParaRPr>
              <a:latin typeface="Economica"/>
              <a:ea typeface="Economica"/>
              <a:cs typeface="Economica"/>
              <a:sym typeface="Economica"/>
            </a:endParaRPr>
          </a:p>
        </p:txBody>
      </p:sp>
      <p:pic>
        <p:nvPicPr>
          <p:cNvPr id="467" name="Google Shape;467;p39"/>
          <p:cNvPicPr preferRelativeResize="0"/>
          <p:nvPr/>
        </p:nvPicPr>
        <p:blipFill rotWithShape="1">
          <a:blip r:embed="rId3">
            <a:alphaModFix/>
          </a:blip>
          <a:srcRect b="0" l="0" r="21358" t="0"/>
          <a:stretch/>
        </p:blipFill>
        <p:spPr>
          <a:xfrm rot="5400000">
            <a:off x="2056425" y="1719324"/>
            <a:ext cx="2174575" cy="2727175"/>
          </a:xfrm>
          <a:prstGeom prst="rect">
            <a:avLst/>
          </a:prstGeom>
          <a:noFill/>
          <a:ln cap="flat" cmpd="sng" w="19050">
            <a:solidFill>
              <a:schemeClr val="dk2"/>
            </a:solidFill>
            <a:prstDash val="solid"/>
            <a:round/>
            <a:headEnd len="sm" w="sm" type="none"/>
            <a:tailEnd len="sm" w="sm" type="none"/>
          </a:ln>
        </p:spPr>
      </p:pic>
      <p:sp>
        <p:nvSpPr>
          <p:cNvPr id="468" name="Google Shape;468;p39"/>
          <p:cNvSpPr txBox="1"/>
          <p:nvPr/>
        </p:nvSpPr>
        <p:spPr>
          <a:xfrm>
            <a:off x="3050863" y="21145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69" name="Google Shape;469;p39"/>
          <p:cNvSpPr txBox="1"/>
          <p:nvPr/>
        </p:nvSpPr>
        <p:spPr>
          <a:xfrm>
            <a:off x="2171688" y="24716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sp>
        <p:nvSpPr>
          <p:cNvPr id="470" name="Google Shape;470;p39"/>
          <p:cNvSpPr txBox="1"/>
          <p:nvPr/>
        </p:nvSpPr>
        <p:spPr>
          <a:xfrm>
            <a:off x="2171688" y="20356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471" name="Google Shape;471;p39"/>
          <p:cNvSpPr txBox="1"/>
          <p:nvPr/>
        </p:nvSpPr>
        <p:spPr>
          <a:xfrm>
            <a:off x="3731713" y="211457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C]</a:t>
            </a:r>
            <a:endParaRPr>
              <a:solidFill>
                <a:schemeClr val="dk2"/>
              </a:solidFill>
              <a:latin typeface="Economica"/>
              <a:ea typeface="Economica"/>
              <a:cs typeface="Economica"/>
              <a:sym typeface="Economica"/>
            </a:endParaRPr>
          </a:p>
        </p:txBody>
      </p:sp>
      <p:sp>
        <p:nvSpPr>
          <p:cNvPr id="472" name="Google Shape;472;p39"/>
          <p:cNvSpPr txBox="1"/>
          <p:nvPr/>
        </p:nvSpPr>
        <p:spPr>
          <a:xfrm>
            <a:off x="2852563" y="26468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473" name="Google Shape;473;p39"/>
          <p:cNvSpPr txBox="1"/>
          <p:nvPr/>
        </p:nvSpPr>
        <p:spPr>
          <a:xfrm>
            <a:off x="3490688" y="2710225"/>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C]</a:t>
            </a:r>
            <a:endParaRPr>
              <a:solidFill>
                <a:schemeClr val="dk2"/>
              </a:solidFill>
              <a:latin typeface="Economica"/>
              <a:ea typeface="Economica"/>
              <a:cs typeface="Economica"/>
              <a:sym typeface="Economica"/>
            </a:endParaRPr>
          </a:p>
        </p:txBody>
      </p:sp>
      <p:sp>
        <p:nvSpPr>
          <p:cNvPr id="474" name="Google Shape;474;p39"/>
          <p:cNvSpPr txBox="1"/>
          <p:nvPr/>
        </p:nvSpPr>
        <p:spPr>
          <a:xfrm>
            <a:off x="4006188" y="254657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475" name="Google Shape;475;p39"/>
          <p:cNvSpPr txBox="1"/>
          <p:nvPr/>
        </p:nvSpPr>
        <p:spPr>
          <a:xfrm>
            <a:off x="6004150" y="2246600"/>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 D]</a:t>
            </a:r>
            <a:endParaRPr>
              <a:solidFill>
                <a:schemeClr val="dk2"/>
              </a:solidFill>
              <a:latin typeface="Economica"/>
              <a:ea typeface="Economica"/>
              <a:cs typeface="Economica"/>
              <a:sym typeface="Economica"/>
            </a:endParaRPr>
          </a:p>
        </p:txBody>
      </p:sp>
      <p:sp>
        <p:nvSpPr>
          <p:cNvPr id="476" name="Google Shape;476;p39"/>
          <p:cNvSpPr txBox="1"/>
          <p:nvPr/>
        </p:nvSpPr>
        <p:spPr>
          <a:xfrm>
            <a:off x="6377160" y="286546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 C]</a:t>
            </a:r>
            <a:endParaRPr>
              <a:solidFill>
                <a:schemeClr val="dk2"/>
              </a:solidFill>
              <a:latin typeface="Economica"/>
              <a:ea typeface="Economica"/>
              <a:cs typeface="Economica"/>
              <a:sym typeface="Economica"/>
            </a:endParaRPr>
          </a:p>
        </p:txBody>
      </p:sp>
      <p:sp>
        <p:nvSpPr>
          <p:cNvPr id="477" name="Google Shape;477;p39"/>
          <p:cNvSpPr txBox="1"/>
          <p:nvPr/>
        </p:nvSpPr>
        <p:spPr>
          <a:xfrm>
            <a:off x="5644263" y="2857213"/>
            <a:ext cx="48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 A]</a:t>
            </a:r>
            <a:endParaRPr>
              <a:solidFill>
                <a:schemeClr val="dk2"/>
              </a:solidFill>
              <a:latin typeface="Economica"/>
              <a:ea typeface="Economica"/>
              <a:cs typeface="Economica"/>
              <a:sym typeface="Economica"/>
            </a:endParaRPr>
          </a:p>
        </p:txBody>
      </p:sp>
      <p:sp>
        <p:nvSpPr>
          <p:cNvPr id="478" name="Google Shape;478;p39"/>
          <p:cNvSpPr txBox="1"/>
          <p:nvPr/>
        </p:nvSpPr>
        <p:spPr>
          <a:xfrm>
            <a:off x="5400763" y="35190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B</a:t>
            </a:r>
            <a:endParaRPr>
              <a:solidFill>
                <a:schemeClr val="dk2"/>
              </a:solidFill>
              <a:latin typeface="Economica"/>
              <a:ea typeface="Economica"/>
              <a:cs typeface="Economica"/>
              <a:sym typeface="Economica"/>
            </a:endParaRPr>
          </a:p>
        </p:txBody>
      </p:sp>
      <p:cxnSp>
        <p:nvCxnSpPr>
          <p:cNvPr id="479" name="Google Shape;479;p39"/>
          <p:cNvCxnSpPr>
            <a:stCxn id="475" idx="2"/>
            <a:endCxn id="477" idx="0"/>
          </p:cNvCxnSpPr>
          <p:nvPr/>
        </p:nvCxnSpPr>
        <p:spPr>
          <a:xfrm flipH="1">
            <a:off x="5884600" y="2646800"/>
            <a:ext cx="360000" cy="2103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39"/>
          <p:cNvCxnSpPr>
            <a:stCxn id="475" idx="2"/>
            <a:endCxn id="476" idx="0"/>
          </p:cNvCxnSpPr>
          <p:nvPr/>
        </p:nvCxnSpPr>
        <p:spPr>
          <a:xfrm>
            <a:off x="6244600" y="2646800"/>
            <a:ext cx="372900" cy="2187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39"/>
          <p:cNvCxnSpPr>
            <a:stCxn id="477" idx="2"/>
            <a:endCxn id="478" idx="0"/>
          </p:cNvCxnSpPr>
          <p:nvPr/>
        </p:nvCxnSpPr>
        <p:spPr>
          <a:xfrm flipH="1">
            <a:off x="5542113" y="3257413"/>
            <a:ext cx="342600" cy="2616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39"/>
          <p:cNvCxnSpPr>
            <a:stCxn id="477" idx="2"/>
            <a:endCxn id="483" idx="0"/>
          </p:cNvCxnSpPr>
          <p:nvPr/>
        </p:nvCxnSpPr>
        <p:spPr>
          <a:xfrm>
            <a:off x="5884713" y="3257413"/>
            <a:ext cx="141300" cy="261600"/>
          </a:xfrm>
          <a:prstGeom prst="straightConnector1">
            <a:avLst/>
          </a:prstGeom>
          <a:noFill/>
          <a:ln cap="flat" cmpd="sng" w="9525">
            <a:solidFill>
              <a:schemeClr val="dk2"/>
            </a:solidFill>
            <a:prstDash val="solid"/>
            <a:round/>
            <a:headEnd len="med" w="med" type="none"/>
            <a:tailEnd len="med" w="med" type="none"/>
          </a:ln>
        </p:spPr>
      </p:cxnSp>
      <p:sp>
        <p:nvSpPr>
          <p:cNvPr id="483" name="Google Shape;483;p39"/>
          <p:cNvSpPr txBox="1"/>
          <p:nvPr/>
        </p:nvSpPr>
        <p:spPr>
          <a:xfrm>
            <a:off x="5902425" y="3519013"/>
            <a:ext cx="2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A</a:t>
            </a:r>
            <a:endParaRPr>
              <a:solidFill>
                <a:schemeClr val="dk2"/>
              </a:solidFill>
              <a:latin typeface="Economica"/>
              <a:ea typeface="Economica"/>
              <a:cs typeface="Economica"/>
              <a:sym typeface="Economica"/>
            </a:endParaRPr>
          </a:p>
        </p:txBody>
      </p:sp>
      <p:sp>
        <p:nvSpPr>
          <p:cNvPr id="484" name="Google Shape;484;p39"/>
          <p:cNvSpPr txBox="1"/>
          <p:nvPr/>
        </p:nvSpPr>
        <p:spPr>
          <a:xfrm>
            <a:off x="6846675" y="3515300"/>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C</a:t>
            </a:r>
            <a:endParaRPr>
              <a:solidFill>
                <a:schemeClr val="dk2"/>
              </a:solidFill>
              <a:latin typeface="Economica"/>
              <a:ea typeface="Economica"/>
              <a:cs typeface="Economica"/>
              <a:sym typeface="Economica"/>
            </a:endParaRPr>
          </a:p>
        </p:txBody>
      </p:sp>
      <p:sp>
        <p:nvSpPr>
          <p:cNvPr id="485" name="Google Shape;485;p39"/>
          <p:cNvSpPr txBox="1"/>
          <p:nvPr/>
        </p:nvSpPr>
        <p:spPr>
          <a:xfrm>
            <a:off x="6356858" y="3519025"/>
            <a:ext cx="2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D</a:t>
            </a:r>
            <a:endParaRPr>
              <a:solidFill>
                <a:schemeClr val="dk2"/>
              </a:solidFill>
              <a:latin typeface="Economica"/>
              <a:ea typeface="Economica"/>
              <a:cs typeface="Economica"/>
              <a:sym typeface="Economica"/>
            </a:endParaRPr>
          </a:p>
        </p:txBody>
      </p:sp>
      <p:cxnSp>
        <p:nvCxnSpPr>
          <p:cNvPr id="486" name="Google Shape;486;p39"/>
          <p:cNvCxnSpPr>
            <a:stCxn id="476" idx="2"/>
            <a:endCxn id="485" idx="0"/>
          </p:cNvCxnSpPr>
          <p:nvPr/>
        </p:nvCxnSpPr>
        <p:spPr>
          <a:xfrm flipH="1">
            <a:off x="6498210" y="3265663"/>
            <a:ext cx="119400" cy="2535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39"/>
          <p:cNvCxnSpPr>
            <a:stCxn id="476" idx="2"/>
            <a:endCxn id="484" idx="0"/>
          </p:cNvCxnSpPr>
          <p:nvPr/>
        </p:nvCxnSpPr>
        <p:spPr>
          <a:xfrm>
            <a:off x="6617610" y="3265663"/>
            <a:ext cx="370500" cy="2496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39"/>
          <p:cNvCxnSpPr/>
          <p:nvPr/>
        </p:nvCxnSpPr>
        <p:spPr>
          <a:xfrm>
            <a:off x="4568550" y="3588350"/>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0"/>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Edge Set</a:t>
            </a:r>
            <a:endParaRPr>
              <a:latin typeface="Economica"/>
              <a:ea typeface="Economica"/>
              <a:cs typeface="Economica"/>
              <a:sym typeface="Economica"/>
            </a:endParaRPr>
          </a:p>
        </p:txBody>
      </p:sp>
      <p:sp>
        <p:nvSpPr>
          <p:cNvPr id="494" name="Google Shape;494;p40"/>
          <p:cNvSpPr txBox="1"/>
          <p:nvPr>
            <p:ph idx="1" type="body"/>
          </p:nvPr>
        </p:nvSpPr>
        <p:spPr>
          <a:xfrm>
            <a:off x="311700" y="1152475"/>
            <a:ext cx="4260300" cy="368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Notice that the edges contained within the breakpoint nodes are incomplete edges, or </a:t>
            </a:r>
            <a:r>
              <a:rPr b="1" lang="en">
                <a:latin typeface="Economica"/>
                <a:ea typeface="Economica"/>
                <a:cs typeface="Economica"/>
                <a:sym typeface="Economica"/>
              </a:rPr>
              <a:t>half-edges</a:t>
            </a:r>
            <a:endParaRPr b="1">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These half-edges only contain their startpoint, but eventually we process their endpoint and complete the edge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half-edges are contained within an Edge Set, and are used to compute circle events using their intersection</a:t>
            </a:r>
            <a:endParaRPr>
              <a:latin typeface="Economica"/>
              <a:ea typeface="Economica"/>
              <a:cs typeface="Economica"/>
              <a:sym typeface="Economica"/>
            </a:endParaRPr>
          </a:p>
        </p:txBody>
      </p:sp>
      <p:pic>
        <p:nvPicPr>
          <p:cNvPr id="495" name="Google Shape;495;p40"/>
          <p:cNvPicPr preferRelativeResize="0"/>
          <p:nvPr/>
        </p:nvPicPr>
        <p:blipFill rotWithShape="1">
          <a:blip r:embed="rId3">
            <a:alphaModFix/>
          </a:blip>
          <a:srcRect b="0" l="0" r="21358" t="0"/>
          <a:stretch/>
        </p:blipFill>
        <p:spPr>
          <a:xfrm rot="5400000">
            <a:off x="5545400" y="1208174"/>
            <a:ext cx="2174575" cy="2727175"/>
          </a:xfrm>
          <a:prstGeom prst="rect">
            <a:avLst/>
          </a:prstGeom>
          <a:noFill/>
          <a:ln cap="flat" cmpd="sng" w="19050">
            <a:solidFill>
              <a:schemeClr val="dk2"/>
            </a:solidFill>
            <a:prstDash val="solid"/>
            <a:round/>
            <a:headEnd len="sm" w="sm" type="none"/>
            <a:tailEnd len="sm" w="sm" type="none"/>
          </a:ln>
        </p:spPr>
      </p:pic>
      <p:sp>
        <p:nvSpPr>
          <p:cNvPr id="496" name="Google Shape;496;p40"/>
          <p:cNvSpPr txBox="1"/>
          <p:nvPr/>
        </p:nvSpPr>
        <p:spPr>
          <a:xfrm>
            <a:off x="5562423" y="536875"/>
            <a:ext cx="229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half-edge has reached a circle event, so we can compute its endpoint</a:t>
            </a:r>
            <a:endParaRPr>
              <a:solidFill>
                <a:schemeClr val="dk2"/>
              </a:solidFill>
              <a:latin typeface="Economica"/>
              <a:ea typeface="Economica"/>
              <a:cs typeface="Economica"/>
              <a:sym typeface="Economica"/>
            </a:endParaRPr>
          </a:p>
        </p:txBody>
      </p:sp>
      <p:sp>
        <p:nvSpPr>
          <p:cNvPr id="497" name="Google Shape;497;p40"/>
          <p:cNvSpPr txBox="1"/>
          <p:nvPr/>
        </p:nvSpPr>
        <p:spPr>
          <a:xfrm>
            <a:off x="6358623" y="4054150"/>
            <a:ext cx="22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This half-edge is still being computed</a:t>
            </a:r>
            <a:endParaRPr>
              <a:solidFill>
                <a:schemeClr val="dk2"/>
              </a:solidFill>
              <a:latin typeface="Economica"/>
              <a:ea typeface="Economica"/>
              <a:cs typeface="Economica"/>
              <a:sym typeface="Economica"/>
            </a:endParaRPr>
          </a:p>
        </p:txBody>
      </p:sp>
      <p:cxnSp>
        <p:nvCxnSpPr>
          <p:cNvPr id="498" name="Google Shape;498;p40"/>
          <p:cNvCxnSpPr>
            <a:stCxn id="496" idx="2"/>
          </p:cNvCxnSpPr>
          <p:nvPr/>
        </p:nvCxnSpPr>
        <p:spPr>
          <a:xfrm>
            <a:off x="6708423" y="1152475"/>
            <a:ext cx="450900" cy="7470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40"/>
          <p:cNvCxnSpPr>
            <a:stCxn id="497" idx="0"/>
          </p:cNvCxnSpPr>
          <p:nvPr/>
        </p:nvCxnSpPr>
        <p:spPr>
          <a:xfrm rot="10800000">
            <a:off x="7048623" y="2577850"/>
            <a:ext cx="456000" cy="1476300"/>
          </a:xfrm>
          <a:prstGeom prst="straightConnector1">
            <a:avLst/>
          </a:prstGeom>
          <a:noFill/>
          <a:ln cap="flat" cmpd="sng" w="9525">
            <a:solidFill>
              <a:schemeClr val="dk2"/>
            </a:solidFill>
            <a:prstDash val="solid"/>
            <a:round/>
            <a:headEnd len="med" w="med" type="none"/>
            <a:tailEnd len="med" w="med" type="triangle"/>
          </a:ln>
        </p:spPr>
      </p:cxnSp>
      <p:cxnSp>
        <p:nvCxnSpPr>
          <p:cNvPr id="500" name="Google Shape;500;p40"/>
          <p:cNvCxnSpPr/>
          <p:nvPr/>
        </p:nvCxnSpPr>
        <p:spPr>
          <a:xfrm>
            <a:off x="8073250" y="3078525"/>
            <a:ext cx="6900" cy="254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1"/>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Edge Set</a:t>
            </a:r>
            <a:endParaRPr>
              <a:latin typeface="Economica"/>
              <a:ea typeface="Economica"/>
              <a:cs typeface="Economica"/>
              <a:sym typeface="Economica"/>
            </a:endParaRPr>
          </a:p>
        </p:txBody>
      </p:sp>
      <p:sp>
        <p:nvSpPr>
          <p:cNvPr id="506" name="Google Shape;506;p41"/>
          <p:cNvSpPr txBox="1"/>
          <p:nvPr>
            <p:ph idx="1" type="body"/>
          </p:nvPr>
        </p:nvSpPr>
        <p:spPr>
          <a:xfrm>
            <a:off x="311700" y="1152475"/>
            <a:ext cx="4113300" cy="17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Economica"/>
                <a:ea typeface="Economica"/>
                <a:cs typeface="Economica"/>
                <a:sym typeface="Economica"/>
              </a:rPr>
              <a:t>Site Event</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Compute the half-edge formed between the newly inserted arc and neighboring arcs</a:t>
            </a:r>
            <a:endParaRPr>
              <a:latin typeface="Economica"/>
              <a:ea typeface="Economica"/>
              <a:cs typeface="Economica"/>
              <a:sym typeface="Economica"/>
            </a:endParaRPr>
          </a:p>
        </p:txBody>
      </p:sp>
      <p:sp>
        <p:nvSpPr>
          <p:cNvPr id="507" name="Google Shape;507;p41"/>
          <p:cNvSpPr txBox="1"/>
          <p:nvPr>
            <p:ph idx="1" type="body"/>
          </p:nvPr>
        </p:nvSpPr>
        <p:spPr>
          <a:xfrm>
            <a:off x="4425000" y="1152475"/>
            <a:ext cx="4506600" cy="161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Economica"/>
                <a:ea typeface="Economica"/>
                <a:cs typeface="Economica"/>
                <a:sym typeface="Economica"/>
              </a:rPr>
              <a:t>Circle Event</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Create a new half-edge that st</a:t>
            </a:r>
            <a:r>
              <a:rPr lang="en">
                <a:latin typeface="Economica"/>
                <a:ea typeface="Economica"/>
                <a:cs typeface="Economica"/>
                <a:sym typeface="Economica"/>
              </a:rPr>
              <a:t>arts where the two half-edges intersect, and complete the two half-edges</a:t>
            </a:r>
            <a:endParaRPr>
              <a:latin typeface="Economica"/>
              <a:ea typeface="Economica"/>
              <a:cs typeface="Economica"/>
              <a:sym typeface="Economica"/>
            </a:endParaRPr>
          </a:p>
        </p:txBody>
      </p:sp>
      <p:pic>
        <p:nvPicPr>
          <p:cNvPr id="508" name="Google Shape;508;p41"/>
          <p:cNvPicPr preferRelativeResize="0"/>
          <p:nvPr/>
        </p:nvPicPr>
        <p:blipFill>
          <a:blip r:embed="rId3">
            <a:alphaModFix/>
          </a:blip>
          <a:stretch>
            <a:fillRect/>
          </a:stretch>
        </p:blipFill>
        <p:spPr>
          <a:xfrm rot="5400000">
            <a:off x="1660463" y="2290266"/>
            <a:ext cx="2118875" cy="2523949"/>
          </a:xfrm>
          <a:prstGeom prst="rect">
            <a:avLst/>
          </a:prstGeom>
          <a:noFill/>
          <a:ln cap="flat" cmpd="sng" w="19050">
            <a:solidFill>
              <a:schemeClr val="dk2"/>
            </a:solidFill>
            <a:prstDash val="solid"/>
            <a:round/>
            <a:headEnd len="sm" w="sm" type="none"/>
            <a:tailEnd len="sm" w="sm" type="none"/>
          </a:ln>
        </p:spPr>
      </p:pic>
      <p:cxnSp>
        <p:nvCxnSpPr>
          <p:cNvPr id="509" name="Google Shape;509;p41"/>
          <p:cNvCxnSpPr/>
          <p:nvPr/>
        </p:nvCxnSpPr>
        <p:spPr>
          <a:xfrm>
            <a:off x="4065025" y="3507725"/>
            <a:ext cx="6900" cy="254100"/>
          </a:xfrm>
          <a:prstGeom prst="straightConnector1">
            <a:avLst/>
          </a:prstGeom>
          <a:noFill/>
          <a:ln cap="flat" cmpd="sng" w="9525">
            <a:solidFill>
              <a:schemeClr val="dk2"/>
            </a:solidFill>
            <a:prstDash val="solid"/>
            <a:round/>
            <a:headEnd len="med" w="med" type="none"/>
            <a:tailEnd len="med" w="med" type="triangle"/>
          </a:ln>
        </p:spPr>
      </p:cxnSp>
      <p:pic>
        <p:nvPicPr>
          <p:cNvPr id="510" name="Google Shape;510;p41"/>
          <p:cNvPicPr preferRelativeResize="0"/>
          <p:nvPr/>
        </p:nvPicPr>
        <p:blipFill>
          <a:blip r:embed="rId4">
            <a:alphaModFix/>
          </a:blip>
          <a:stretch>
            <a:fillRect/>
          </a:stretch>
        </p:blipFill>
        <p:spPr>
          <a:xfrm rot="5400000">
            <a:off x="5805625" y="2420663"/>
            <a:ext cx="2120750" cy="2263149"/>
          </a:xfrm>
          <a:prstGeom prst="rect">
            <a:avLst/>
          </a:prstGeom>
          <a:noFill/>
          <a:ln cap="flat" cmpd="sng" w="19050">
            <a:solidFill>
              <a:schemeClr val="dk2"/>
            </a:solidFill>
            <a:prstDash val="solid"/>
            <a:round/>
            <a:headEnd len="sm" w="sm" type="none"/>
            <a:tailEnd len="sm" w="sm" type="none"/>
          </a:ln>
        </p:spPr>
      </p:pic>
      <p:cxnSp>
        <p:nvCxnSpPr>
          <p:cNvPr id="511" name="Google Shape;511;p41"/>
          <p:cNvCxnSpPr/>
          <p:nvPr/>
        </p:nvCxnSpPr>
        <p:spPr>
          <a:xfrm>
            <a:off x="8073325" y="4421600"/>
            <a:ext cx="6900" cy="254100"/>
          </a:xfrm>
          <a:prstGeom prst="straightConnector1">
            <a:avLst/>
          </a:prstGeom>
          <a:noFill/>
          <a:ln cap="flat" cmpd="sng" w="9525">
            <a:solidFill>
              <a:schemeClr val="dk2"/>
            </a:solidFill>
            <a:prstDash val="solid"/>
            <a:round/>
            <a:headEnd len="med" w="med" type="none"/>
            <a:tailEnd len="med" w="med" type="triangle"/>
          </a:ln>
        </p:spPr>
      </p:cxnSp>
      <p:cxnSp>
        <p:nvCxnSpPr>
          <p:cNvPr id="512" name="Google Shape;512;p41"/>
          <p:cNvCxnSpPr/>
          <p:nvPr/>
        </p:nvCxnSpPr>
        <p:spPr>
          <a:xfrm>
            <a:off x="1849725" y="2508750"/>
            <a:ext cx="373800" cy="512400"/>
          </a:xfrm>
          <a:prstGeom prst="straightConnector1">
            <a:avLst/>
          </a:prstGeom>
          <a:noFill/>
          <a:ln cap="flat" cmpd="sng" w="19050">
            <a:solidFill>
              <a:srgbClr val="CC0000"/>
            </a:solidFill>
            <a:prstDash val="solid"/>
            <a:round/>
            <a:headEnd len="med" w="med" type="none"/>
            <a:tailEnd len="med" w="med" type="none"/>
          </a:ln>
        </p:spPr>
      </p:cxnSp>
      <p:cxnSp>
        <p:nvCxnSpPr>
          <p:cNvPr id="513" name="Google Shape;513;p41"/>
          <p:cNvCxnSpPr/>
          <p:nvPr/>
        </p:nvCxnSpPr>
        <p:spPr>
          <a:xfrm flipH="1">
            <a:off x="6813300" y="3505600"/>
            <a:ext cx="20700" cy="138600"/>
          </a:xfrm>
          <a:prstGeom prst="straightConnector1">
            <a:avLst/>
          </a:prstGeom>
          <a:noFill/>
          <a:ln cap="flat" cmpd="sng" w="19050">
            <a:solidFill>
              <a:srgbClr val="CC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Voronoi Diagram</a:t>
            </a:r>
            <a:endParaRPr>
              <a:latin typeface="Economica"/>
              <a:ea typeface="Economica"/>
              <a:cs typeface="Economica"/>
              <a:sym typeface="Economic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Economica"/>
                <a:ea typeface="Economica"/>
                <a:cs typeface="Economica"/>
                <a:sym typeface="Economica"/>
              </a:rPr>
              <a:t>A Voronoi diagram partitions the plane into regions around a set of points (called sites), where each region contains all locations closer to one site than to any other.</a:t>
            </a:r>
            <a:endParaRPr>
              <a:latin typeface="Economica"/>
              <a:ea typeface="Economica"/>
              <a:cs typeface="Economica"/>
              <a:sym typeface="Economica"/>
            </a:endParaRPr>
          </a:p>
        </p:txBody>
      </p:sp>
      <p:pic>
        <p:nvPicPr>
          <p:cNvPr id="68" name="Google Shape;68;p15"/>
          <p:cNvPicPr preferRelativeResize="0"/>
          <p:nvPr/>
        </p:nvPicPr>
        <p:blipFill>
          <a:blip r:embed="rId3">
            <a:alphaModFix/>
          </a:blip>
          <a:stretch>
            <a:fillRect/>
          </a:stretch>
        </p:blipFill>
        <p:spPr>
          <a:xfrm>
            <a:off x="4183975" y="1809375"/>
            <a:ext cx="4131850" cy="322599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2"/>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Postprocessing</a:t>
            </a:r>
            <a:endParaRPr>
              <a:latin typeface="Economica"/>
              <a:ea typeface="Economica"/>
              <a:cs typeface="Economica"/>
              <a:sym typeface="Economica"/>
            </a:endParaRPr>
          </a:p>
        </p:txBody>
      </p:sp>
      <p:sp>
        <p:nvSpPr>
          <p:cNvPr id="519" name="Google Shape;519;p42"/>
          <p:cNvSpPr txBox="1"/>
          <p:nvPr>
            <p:ph idx="1" type="body"/>
          </p:nvPr>
        </p:nvSpPr>
        <p:spPr>
          <a:xfrm>
            <a:off x="311700" y="1152475"/>
            <a:ext cx="4260300" cy="3682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During the postprocessing step, we have to clean up all the remaining half-edges and extend them to intersect with the boundary polygon</a:t>
            </a:r>
            <a:endParaRPr>
              <a:latin typeface="Economica"/>
              <a:ea typeface="Economica"/>
              <a:cs typeface="Economica"/>
              <a:sym typeface="Economica"/>
            </a:endParaRPr>
          </a:p>
          <a:p>
            <a:pPr indent="0" lvl="0" marL="0" rtl="0" algn="l">
              <a:spcBef>
                <a:spcPts val="1200"/>
              </a:spcBef>
              <a:spcAft>
                <a:spcPts val="0"/>
              </a:spcAft>
              <a:buNone/>
            </a:pPr>
            <a:r>
              <a:t/>
            </a:r>
            <a:endParaRPr>
              <a:latin typeface="Economica"/>
              <a:ea typeface="Economica"/>
              <a:cs typeface="Economica"/>
              <a:sym typeface="Economica"/>
            </a:endParaRPr>
          </a:p>
          <a:p>
            <a:pPr indent="-342900" lvl="0" marL="457200" rtl="0" algn="l">
              <a:spcBef>
                <a:spcPts val="1200"/>
              </a:spcBef>
              <a:spcAft>
                <a:spcPts val="0"/>
              </a:spcAft>
              <a:buSzPts val="1800"/>
              <a:buFont typeface="Economica"/>
              <a:buChar char="-"/>
            </a:pPr>
            <a:r>
              <a:rPr lang="en">
                <a:latin typeface="Economica"/>
                <a:ea typeface="Economica"/>
                <a:cs typeface="Economica"/>
                <a:sym typeface="Economica"/>
              </a:rPr>
              <a:t>We can keep track which edges belong to which site to find the polygons faster</a:t>
            </a:r>
            <a:endParaRPr>
              <a:latin typeface="Economica"/>
              <a:ea typeface="Economica"/>
              <a:cs typeface="Economica"/>
              <a:sym typeface="Economica"/>
            </a:endParaRPr>
          </a:p>
        </p:txBody>
      </p:sp>
      <p:pic>
        <p:nvPicPr>
          <p:cNvPr id="520" name="Google Shape;520;p42"/>
          <p:cNvPicPr preferRelativeResize="0"/>
          <p:nvPr/>
        </p:nvPicPr>
        <p:blipFill>
          <a:blip r:embed="rId3">
            <a:alphaModFix/>
          </a:blip>
          <a:stretch>
            <a:fillRect/>
          </a:stretch>
        </p:blipFill>
        <p:spPr>
          <a:xfrm>
            <a:off x="5361275" y="699275"/>
            <a:ext cx="2460350" cy="1800839"/>
          </a:xfrm>
          <a:prstGeom prst="rect">
            <a:avLst/>
          </a:prstGeom>
          <a:noFill/>
          <a:ln cap="flat" cmpd="sng" w="19050">
            <a:solidFill>
              <a:schemeClr val="dk2"/>
            </a:solidFill>
            <a:prstDash val="solid"/>
            <a:round/>
            <a:headEnd len="sm" w="sm" type="none"/>
            <a:tailEnd len="sm" w="sm" type="none"/>
          </a:ln>
        </p:spPr>
      </p:pic>
      <p:pic>
        <p:nvPicPr>
          <p:cNvPr id="521" name="Google Shape;521;p42"/>
          <p:cNvPicPr preferRelativeResize="0"/>
          <p:nvPr/>
        </p:nvPicPr>
        <p:blipFill>
          <a:blip r:embed="rId4">
            <a:alphaModFix/>
          </a:blip>
          <a:stretch>
            <a:fillRect/>
          </a:stretch>
        </p:blipFill>
        <p:spPr>
          <a:xfrm>
            <a:off x="5361275" y="2786450"/>
            <a:ext cx="2460350" cy="184129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3"/>
          <p:cNvSpPr txBox="1"/>
          <p:nvPr>
            <p:ph type="title"/>
          </p:nvPr>
        </p:nvSpPr>
        <p:spPr>
          <a:xfrm>
            <a:off x="311700" y="445025"/>
            <a:ext cx="4355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Fortune’s Construction: Overall Algorithm</a:t>
            </a:r>
            <a:endParaRPr>
              <a:latin typeface="Economica"/>
              <a:ea typeface="Economica"/>
              <a:cs typeface="Economica"/>
              <a:sym typeface="Economica"/>
            </a:endParaRPr>
          </a:p>
        </p:txBody>
      </p:sp>
      <p:sp>
        <p:nvSpPr>
          <p:cNvPr id="527" name="Google Shape;527;p43"/>
          <p:cNvSpPr txBox="1"/>
          <p:nvPr/>
        </p:nvSpPr>
        <p:spPr>
          <a:xfrm>
            <a:off x="439725" y="1017725"/>
            <a:ext cx="59967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Initialization</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initialize data structures</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add site events to Event Heap</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Algorithm</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while Event Heap is not empty:</a:t>
            </a:r>
            <a:endParaRPr sz="1000">
              <a:solidFill>
                <a:schemeClr val="dk2"/>
              </a:solidFill>
              <a:latin typeface="Merriweather"/>
              <a:ea typeface="Merriweather"/>
              <a:cs typeface="Merriweather"/>
              <a:sym typeface="Merriweather"/>
            </a:endParaRPr>
          </a:p>
          <a:p>
            <a:pPr indent="228600" lvl="0" marL="0" rtl="0" algn="l">
              <a:spcBef>
                <a:spcPts val="0"/>
              </a:spcBef>
              <a:spcAft>
                <a:spcPts val="0"/>
              </a:spcAft>
              <a:buNone/>
            </a:pPr>
            <a:r>
              <a:rPr lang="en" sz="1000">
                <a:solidFill>
                  <a:schemeClr val="dk2"/>
                </a:solidFill>
                <a:latin typeface="Merriweather"/>
                <a:ea typeface="Merriweather"/>
                <a:cs typeface="Merriweather"/>
                <a:sym typeface="Merriweather"/>
              </a:rPr>
              <a:t>pop event off Event Heap</a:t>
            </a:r>
            <a:endParaRPr sz="1000">
              <a:solidFill>
                <a:schemeClr val="dk2"/>
              </a:solidFill>
              <a:latin typeface="Merriweather"/>
              <a:ea typeface="Merriweather"/>
              <a:cs typeface="Merriweather"/>
              <a:sym typeface="Merriweather"/>
            </a:endParaRPr>
          </a:p>
          <a:p>
            <a:pPr indent="228600" lvl="0" marL="0" rtl="0" algn="l">
              <a:spcBef>
                <a:spcPts val="0"/>
              </a:spcBef>
              <a:spcAft>
                <a:spcPts val="0"/>
              </a:spcAft>
              <a:buNone/>
            </a:pPr>
            <a:r>
              <a:rPr lang="en" sz="1000">
                <a:solidFill>
                  <a:schemeClr val="dk2"/>
                </a:solidFill>
                <a:latin typeface="Merriweather"/>
                <a:ea typeface="Merriweather"/>
                <a:cs typeface="Merriweather"/>
                <a:sym typeface="Merriweather"/>
              </a:rPr>
              <a:t>i</a:t>
            </a:r>
            <a:r>
              <a:rPr lang="en" sz="1000">
                <a:solidFill>
                  <a:schemeClr val="dk2"/>
                </a:solidFill>
                <a:latin typeface="Merriweather"/>
                <a:ea typeface="Merriweather"/>
                <a:cs typeface="Merriweather"/>
                <a:sym typeface="Merriweather"/>
              </a:rPr>
              <a:t>f event is a site event: </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a</a:t>
            </a:r>
            <a:r>
              <a:rPr lang="en" sz="1000">
                <a:solidFill>
                  <a:schemeClr val="dk2"/>
                </a:solidFill>
                <a:latin typeface="Merriweather"/>
                <a:ea typeface="Merriweather"/>
                <a:cs typeface="Merriweather"/>
                <a:sym typeface="Merriweather"/>
              </a:rPr>
              <a:t>dd arc node to Beachline Tree</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a</a:t>
            </a:r>
            <a:r>
              <a:rPr lang="en" sz="1000">
                <a:solidFill>
                  <a:schemeClr val="dk2"/>
                </a:solidFill>
                <a:latin typeface="Merriweather"/>
                <a:ea typeface="Merriweather"/>
                <a:cs typeface="Merriweather"/>
                <a:sym typeface="Merriweather"/>
              </a:rPr>
              <a:t>dd half-edges to Edge Set</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c</a:t>
            </a:r>
            <a:r>
              <a:rPr lang="en" sz="1000">
                <a:solidFill>
                  <a:schemeClr val="dk2"/>
                </a:solidFill>
                <a:latin typeface="Merriweather"/>
                <a:ea typeface="Merriweather"/>
                <a:cs typeface="Merriweather"/>
                <a:sym typeface="Merriweather"/>
              </a:rPr>
              <a:t>ancel any </a:t>
            </a:r>
            <a:r>
              <a:rPr lang="en" sz="1000">
                <a:solidFill>
                  <a:schemeClr val="dk2"/>
                </a:solidFill>
                <a:latin typeface="Merriweather"/>
                <a:ea typeface="Merriweather"/>
                <a:cs typeface="Merriweather"/>
                <a:sym typeface="Merriweather"/>
              </a:rPr>
              <a:t>relevant</a:t>
            </a:r>
            <a:r>
              <a:rPr lang="en" sz="1000">
                <a:solidFill>
                  <a:schemeClr val="dk2"/>
                </a:solidFill>
                <a:latin typeface="Merriweather"/>
                <a:ea typeface="Merriweather"/>
                <a:cs typeface="Merriweather"/>
                <a:sym typeface="Merriweather"/>
              </a:rPr>
              <a:t> circle events</a:t>
            </a:r>
            <a:endParaRPr sz="1000">
              <a:solidFill>
                <a:schemeClr val="dk2"/>
              </a:solidFill>
              <a:latin typeface="Merriweather"/>
              <a:ea typeface="Merriweather"/>
              <a:cs typeface="Merriweather"/>
              <a:sym typeface="Merriweather"/>
            </a:endParaRPr>
          </a:p>
          <a:p>
            <a:pPr indent="0" lvl="0" marL="457200" rtl="0" algn="l">
              <a:spcBef>
                <a:spcPts val="0"/>
              </a:spcBef>
              <a:spcAft>
                <a:spcPts val="0"/>
              </a:spcAft>
              <a:buNone/>
            </a:pPr>
            <a:r>
              <a:rPr lang="en" sz="1000">
                <a:solidFill>
                  <a:schemeClr val="dk2"/>
                </a:solidFill>
                <a:latin typeface="Merriweather"/>
                <a:ea typeface="Merriweather"/>
                <a:cs typeface="Merriweather"/>
                <a:sym typeface="Merriweather"/>
              </a:rPr>
              <a:t>c</a:t>
            </a:r>
            <a:r>
              <a:rPr lang="en" sz="1000">
                <a:solidFill>
                  <a:schemeClr val="dk2"/>
                </a:solidFill>
                <a:latin typeface="Merriweather"/>
                <a:ea typeface="Merriweather"/>
                <a:cs typeface="Merriweather"/>
                <a:sym typeface="Merriweather"/>
              </a:rPr>
              <a:t>heck for circle events with neighboring arcs in tree and add to Event Heap</a:t>
            </a:r>
            <a:endParaRPr sz="1000">
              <a:solidFill>
                <a:schemeClr val="dk2"/>
              </a:solidFill>
              <a:latin typeface="Merriweather"/>
              <a:ea typeface="Merriweather"/>
              <a:cs typeface="Merriweather"/>
              <a:sym typeface="Merriweather"/>
            </a:endParaRPr>
          </a:p>
          <a:p>
            <a:pPr indent="228600" lvl="0" marL="0" rtl="0" algn="l">
              <a:spcBef>
                <a:spcPts val="0"/>
              </a:spcBef>
              <a:spcAft>
                <a:spcPts val="0"/>
              </a:spcAft>
              <a:buNone/>
            </a:pPr>
            <a:r>
              <a:rPr lang="en" sz="1000">
                <a:solidFill>
                  <a:schemeClr val="dk2"/>
                </a:solidFill>
                <a:latin typeface="Merriweather"/>
                <a:ea typeface="Merriweather"/>
                <a:cs typeface="Merriweather"/>
                <a:sym typeface="Merriweather"/>
              </a:rPr>
              <a:t>e</a:t>
            </a:r>
            <a:r>
              <a:rPr lang="en" sz="1000">
                <a:solidFill>
                  <a:schemeClr val="dk2"/>
                </a:solidFill>
                <a:latin typeface="Merriweather"/>
                <a:ea typeface="Merriweather"/>
                <a:cs typeface="Merriweather"/>
                <a:sym typeface="Merriweather"/>
              </a:rPr>
              <a:t>lse: </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a:t>
            </a:r>
            <a:r>
              <a:rPr lang="en" sz="1000">
                <a:solidFill>
                  <a:schemeClr val="dk2"/>
                </a:solidFill>
                <a:latin typeface="Merriweather"/>
                <a:ea typeface="Merriweather"/>
                <a:cs typeface="Merriweather"/>
                <a:sym typeface="Merriweather"/>
              </a:rPr>
              <a:t>r</a:t>
            </a:r>
            <a:r>
              <a:rPr lang="en" sz="1000">
                <a:solidFill>
                  <a:schemeClr val="dk2"/>
                </a:solidFill>
                <a:latin typeface="Merriweather"/>
                <a:ea typeface="Merriweather"/>
                <a:cs typeface="Merriweather"/>
                <a:sym typeface="Merriweather"/>
              </a:rPr>
              <a:t>emove arc node from Beachline Tree</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a:t>
            </a:r>
            <a:r>
              <a:rPr lang="en" sz="1000">
                <a:solidFill>
                  <a:schemeClr val="dk2"/>
                </a:solidFill>
                <a:latin typeface="Merriweather"/>
                <a:ea typeface="Merriweather"/>
                <a:cs typeface="Merriweather"/>
                <a:sym typeface="Merriweather"/>
              </a:rPr>
              <a:t>c</a:t>
            </a:r>
            <a:r>
              <a:rPr lang="en" sz="1000">
                <a:solidFill>
                  <a:schemeClr val="dk2"/>
                </a:solidFill>
                <a:latin typeface="Merriweather"/>
                <a:ea typeface="Merriweather"/>
                <a:cs typeface="Merriweather"/>
                <a:sym typeface="Merriweather"/>
              </a:rPr>
              <a:t>omplete half-edges in Edge Set</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a:t>
            </a:r>
            <a:r>
              <a:rPr lang="en" sz="1000">
                <a:solidFill>
                  <a:schemeClr val="dk2"/>
                </a:solidFill>
                <a:latin typeface="Merriweather"/>
                <a:ea typeface="Merriweather"/>
                <a:cs typeface="Merriweather"/>
                <a:sym typeface="Merriweather"/>
              </a:rPr>
              <a:t>c</a:t>
            </a:r>
            <a:r>
              <a:rPr lang="en" sz="1000">
                <a:solidFill>
                  <a:schemeClr val="dk2"/>
                </a:solidFill>
                <a:latin typeface="Merriweather"/>
                <a:ea typeface="Merriweather"/>
                <a:cs typeface="Merriweather"/>
                <a:sym typeface="Merriweather"/>
              </a:rPr>
              <a:t>heck for circle events with neighboring arcs in tree and add to Event Heap</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 Postprocessing</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for each half-edge in Edge Set, determine if half-edge is complete or needs to be extended</a:t>
            </a:r>
            <a:endParaRPr sz="1000">
              <a:solidFill>
                <a:schemeClr val="dk2"/>
              </a:solidFill>
              <a:latin typeface="Merriweather"/>
              <a:ea typeface="Merriweather"/>
              <a:cs typeface="Merriweather"/>
              <a:sym typeface="Merriweather"/>
            </a:endParaRPr>
          </a:p>
          <a:p>
            <a:pPr indent="0" lvl="0" marL="0" rtl="0" algn="l">
              <a:spcBef>
                <a:spcPts val="0"/>
              </a:spcBef>
              <a:spcAft>
                <a:spcPts val="0"/>
              </a:spcAft>
              <a:buNone/>
            </a:pPr>
            <a:r>
              <a:rPr lang="en" sz="1000">
                <a:solidFill>
                  <a:schemeClr val="dk2"/>
                </a:solidFill>
                <a:latin typeface="Merriweather"/>
                <a:ea typeface="Merriweather"/>
                <a:cs typeface="Merriweather"/>
                <a:sym typeface="Merriweather"/>
              </a:rPr>
              <a:t>construct polygons out of the half edges</a:t>
            </a:r>
            <a:endParaRPr sz="1000">
              <a:solidFill>
                <a:schemeClr val="dk2"/>
              </a:solidFill>
              <a:latin typeface="Merriweather"/>
              <a:ea typeface="Merriweather"/>
              <a:cs typeface="Merriweather"/>
              <a:sym typeface="Merriweather"/>
            </a:endParaRPr>
          </a:p>
        </p:txBody>
      </p:sp>
      <p:sp>
        <p:nvSpPr>
          <p:cNvPr id="528" name="Google Shape;528;p43"/>
          <p:cNvSpPr txBox="1"/>
          <p:nvPr/>
        </p:nvSpPr>
        <p:spPr>
          <a:xfrm>
            <a:off x="6436425" y="1017725"/>
            <a:ext cx="209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Economica"/>
                <a:ea typeface="Economica"/>
                <a:cs typeface="Economica"/>
                <a:sym typeface="Economica"/>
              </a:rPr>
              <a:t>Note that a LOT of geometric formulas used for the calculations have been excluded here</a:t>
            </a:r>
            <a:endParaRPr>
              <a:solidFill>
                <a:schemeClr val="dk2"/>
              </a:solidFill>
              <a:latin typeface="Economica"/>
              <a:ea typeface="Economica"/>
              <a:cs typeface="Economica"/>
              <a:sym typeface="Economic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id="533" name="Google Shape;533;p44" title="output-onlinegiftools.gif"/>
          <p:cNvPicPr preferRelativeResize="0"/>
          <p:nvPr/>
        </p:nvPicPr>
        <p:blipFill>
          <a:blip r:embed="rId3">
            <a:alphaModFix/>
          </a:blip>
          <a:stretch>
            <a:fillRect/>
          </a:stretch>
        </p:blipFill>
        <p:spPr>
          <a:xfrm>
            <a:off x="2152650" y="152400"/>
            <a:ext cx="4838700" cy="4838700"/>
          </a:xfrm>
          <a:prstGeom prst="rect">
            <a:avLst/>
          </a:prstGeom>
          <a:noFill/>
          <a:ln>
            <a:noFill/>
          </a:ln>
        </p:spPr>
      </p:pic>
      <p:sp>
        <p:nvSpPr>
          <p:cNvPr id="534" name="Google Shape;534;p44"/>
          <p:cNvSpPr txBox="1"/>
          <p:nvPr/>
        </p:nvSpPr>
        <p:spPr>
          <a:xfrm>
            <a:off x="6673425" y="3022925"/>
            <a:ext cx="194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595959"/>
                </a:solidFill>
                <a:latin typeface="Economica"/>
                <a:ea typeface="Economica"/>
                <a:cs typeface="Economica"/>
                <a:sym typeface="Economica"/>
              </a:rPr>
              <a:t>Credits: Jeroen van Hoof</a:t>
            </a:r>
            <a:endParaRPr sz="1800">
              <a:solidFill>
                <a:srgbClr val="595959"/>
              </a:solidFill>
              <a:latin typeface="Economica"/>
              <a:ea typeface="Economica"/>
              <a:cs typeface="Economica"/>
              <a:sym typeface="Economic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5"/>
          <p:cNvSpPr txBox="1"/>
          <p:nvPr>
            <p:ph type="title"/>
          </p:nvPr>
        </p:nvSpPr>
        <p:spPr>
          <a:xfrm>
            <a:off x="311700" y="445025"/>
            <a:ext cx="41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Demo</a:t>
            </a:r>
            <a:endParaRPr>
              <a:latin typeface="Economica"/>
              <a:ea typeface="Economica"/>
              <a:cs typeface="Economica"/>
              <a:sym typeface="Economica"/>
            </a:endParaRPr>
          </a:p>
        </p:txBody>
      </p:sp>
      <p:sp>
        <p:nvSpPr>
          <p:cNvPr id="540" name="Google Shape;540;p45"/>
          <p:cNvSpPr txBox="1"/>
          <p:nvPr>
            <p:ph idx="1" type="body"/>
          </p:nvPr>
        </p:nvSpPr>
        <p:spPr>
          <a:xfrm>
            <a:off x="311700" y="1152475"/>
            <a:ext cx="6999900" cy="60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latin typeface="Economica"/>
                <a:ea typeface="Economica"/>
                <a:cs typeface="Economica"/>
                <a:sym typeface="Economica"/>
                <a:hlinkClick r:id="rId3"/>
              </a:rPr>
              <a:t>https://www.cs.tufts.edu/comp/163/demos/fortune/</a:t>
            </a:r>
            <a:endParaRPr>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Key Concepts &amp; Terminology</a:t>
            </a:r>
            <a:endParaRPr>
              <a:latin typeface="Economica"/>
              <a:ea typeface="Economica"/>
              <a:cs typeface="Economica"/>
              <a:sym typeface="Economica"/>
            </a:endParaRPr>
          </a:p>
        </p:txBody>
      </p:sp>
      <p:sp>
        <p:nvSpPr>
          <p:cNvPr id="74" name="Google Shape;74;p16"/>
          <p:cNvSpPr txBox="1"/>
          <p:nvPr>
            <p:ph idx="1" type="body"/>
          </p:nvPr>
        </p:nvSpPr>
        <p:spPr>
          <a:xfrm>
            <a:off x="311700" y="1017725"/>
            <a:ext cx="4260300" cy="3929400"/>
          </a:xfrm>
          <a:prstGeom prst="rect">
            <a:avLst/>
          </a:prstGeom>
        </p:spPr>
        <p:txBody>
          <a:bodyPr anchorCtr="0" anchor="t" bIns="91425" lIns="91425" spcFirstLastPara="1" rIns="91425" wrap="square" tIns="91425">
            <a:normAutofit/>
          </a:bodyPr>
          <a:lstStyle/>
          <a:p>
            <a:pPr indent="-345560" lvl="0" marL="457200" rtl="0" algn="l">
              <a:spcBef>
                <a:spcPts val="0"/>
              </a:spcBef>
              <a:spcAft>
                <a:spcPts val="0"/>
              </a:spcAft>
              <a:buSzPts val="1842"/>
              <a:buFont typeface="Economica"/>
              <a:buChar char="●"/>
            </a:pPr>
            <a:r>
              <a:rPr lang="en" sz="1841">
                <a:latin typeface="Economica"/>
                <a:ea typeface="Economica"/>
                <a:cs typeface="Economica"/>
                <a:sym typeface="Economica"/>
              </a:rPr>
              <a:t>Site:</a:t>
            </a:r>
            <a:endParaRPr sz="1841">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A fixed point in the plane that acts as the “center” of a region in a Voronoi diagram.</a:t>
            </a:r>
            <a:endParaRPr sz="1500">
              <a:latin typeface="Economica"/>
              <a:ea typeface="Economica"/>
              <a:cs typeface="Economica"/>
              <a:sym typeface="Economica"/>
            </a:endParaRPr>
          </a:p>
          <a:p>
            <a:pPr indent="-345560" lvl="0" marL="457200" rtl="0" algn="l">
              <a:spcBef>
                <a:spcPts val="0"/>
              </a:spcBef>
              <a:spcAft>
                <a:spcPts val="0"/>
              </a:spcAft>
              <a:buSzPts val="1842"/>
              <a:buFont typeface="Economica"/>
              <a:buChar char="●"/>
            </a:pPr>
            <a:r>
              <a:rPr lang="en" sz="1841">
                <a:latin typeface="Economica"/>
                <a:ea typeface="Economica"/>
                <a:cs typeface="Economica"/>
                <a:sym typeface="Economica"/>
              </a:rPr>
              <a:t>Voronoi…</a:t>
            </a:r>
            <a:endParaRPr sz="1841">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Cell: </a:t>
            </a:r>
            <a:r>
              <a:rPr lang="en" sz="1500">
                <a:latin typeface="Economica"/>
                <a:ea typeface="Economica"/>
                <a:cs typeface="Economica"/>
                <a:sym typeface="Economica"/>
              </a:rPr>
              <a:t>The region of all points closest to a given site.</a:t>
            </a:r>
            <a:endParaRPr sz="1500">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Edge: </a:t>
            </a:r>
            <a:r>
              <a:rPr lang="en" sz="1500">
                <a:latin typeface="Economica"/>
                <a:ea typeface="Economica"/>
                <a:cs typeface="Economica"/>
                <a:sym typeface="Economica"/>
              </a:rPr>
              <a:t>A line segment or ray forming the boundary between two cells; consists of points equidistant to two sites.</a:t>
            </a:r>
            <a:endParaRPr sz="1500">
              <a:latin typeface="Economica"/>
              <a:ea typeface="Economica"/>
              <a:cs typeface="Economica"/>
              <a:sym typeface="Economica"/>
            </a:endParaRPr>
          </a:p>
          <a:p>
            <a:pPr indent="-323850" lvl="1" marL="914400" rtl="0" algn="l">
              <a:spcBef>
                <a:spcPts val="0"/>
              </a:spcBef>
              <a:spcAft>
                <a:spcPts val="0"/>
              </a:spcAft>
              <a:buSzPts val="1500"/>
              <a:buFont typeface="Economica"/>
              <a:buChar char="○"/>
            </a:pPr>
            <a:r>
              <a:rPr lang="en" sz="1500">
                <a:latin typeface="Economica"/>
                <a:ea typeface="Economica"/>
                <a:cs typeface="Economica"/>
                <a:sym typeface="Economica"/>
              </a:rPr>
              <a:t>Vertex: A point where three or more edges meet; equidistant to three (or more) sites.</a:t>
            </a:r>
            <a:endParaRPr sz="1500">
              <a:latin typeface="Economica"/>
              <a:ea typeface="Economica"/>
              <a:cs typeface="Economica"/>
              <a:sym typeface="Economica"/>
            </a:endParaRPr>
          </a:p>
        </p:txBody>
      </p:sp>
      <p:pic>
        <p:nvPicPr>
          <p:cNvPr id="75" name="Google Shape;75;p16"/>
          <p:cNvPicPr preferRelativeResize="0"/>
          <p:nvPr/>
        </p:nvPicPr>
        <p:blipFill>
          <a:blip r:embed="rId3">
            <a:alphaModFix/>
          </a:blip>
          <a:stretch>
            <a:fillRect/>
          </a:stretch>
        </p:blipFill>
        <p:spPr>
          <a:xfrm>
            <a:off x="4572000" y="1758164"/>
            <a:ext cx="4329325" cy="26647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Motivation</a:t>
            </a:r>
            <a:endParaRPr>
              <a:latin typeface="Economica"/>
              <a:ea typeface="Economica"/>
              <a:cs typeface="Economica"/>
              <a:sym typeface="Economica"/>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Economica"/>
                <a:ea typeface="Economica"/>
                <a:cs typeface="Economica"/>
                <a:sym typeface="Economica"/>
              </a:rPr>
              <a:t>A Voronoi diagram helps us answer one of the most fundamental questions in spatial analysis: “Which point is closest?”</a:t>
            </a:r>
            <a:endParaRPr>
              <a:latin typeface="Economica"/>
              <a:ea typeface="Economica"/>
              <a:cs typeface="Economica"/>
              <a:sym typeface="Economica"/>
            </a:endParaRPr>
          </a:p>
          <a:p>
            <a:pPr indent="0" lvl="0" marL="0" rtl="0" algn="l">
              <a:spcBef>
                <a:spcPts val="1200"/>
              </a:spcBef>
              <a:spcAft>
                <a:spcPts val="1200"/>
              </a:spcAft>
              <a:buNone/>
            </a:pPr>
            <a:r>
              <a:rPr lang="en">
                <a:latin typeface="Economica"/>
                <a:ea typeface="Economica"/>
                <a:cs typeface="Economica"/>
                <a:sym typeface="Economica"/>
              </a:rPr>
              <a:t>Real-life example:</a:t>
            </a:r>
            <a:endParaRPr>
              <a:latin typeface="Economica"/>
              <a:ea typeface="Economica"/>
              <a:cs typeface="Economica"/>
              <a:sym typeface="Economica"/>
            </a:endParaRPr>
          </a:p>
        </p:txBody>
      </p:sp>
      <p:pic>
        <p:nvPicPr>
          <p:cNvPr id="82" name="Google Shape;82;p17"/>
          <p:cNvPicPr preferRelativeResize="0"/>
          <p:nvPr/>
        </p:nvPicPr>
        <p:blipFill>
          <a:blip r:embed="rId3">
            <a:alphaModFix/>
          </a:blip>
          <a:stretch>
            <a:fillRect/>
          </a:stretch>
        </p:blipFill>
        <p:spPr>
          <a:xfrm>
            <a:off x="2329913" y="1685975"/>
            <a:ext cx="4484175" cy="3223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Examples In Nature</a:t>
            </a:r>
            <a:endParaRPr>
              <a:latin typeface="Economica"/>
              <a:ea typeface="Economica"/>
              <a:cs typeface="Economica"/>
              <a:sym typeface="Economica"/>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Economica"/>
                <a:ea typeface="Economica"/>
                <a:cs typeface="Economica"/>
                <a:sym typeface="Economica"/>
              </a:rPr>
              <a:t>Any initial ideas on how to construct a Voronoi diagram?</a:t>
            </a:r>
            <a:endParaRPr>
              <a:latin typeface="Economica"/>
              <a:ea typeface="Economica"/>
              <a:cs typeface="Economica"/>
              <a:sym typeface="Economi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Naive Approach</a:t>
            </a:r>
            <a:endParaRPr>
              <a:latin typeface="Economica"/>
              <a:ea typeface="Economica"/>
              <a:cs typeface="Economica"/>
              <a:sym typeface="Economica"/>
            </a:endParaRPr>
          </a:p>
        </p:txBody>
      </p:sp>
      <p:sp>
        <p:nvSpPr>
          <p:cNvPr id="99" name="Google Shape;99;p20"/>
          <p:cNvSpPr txBox="1"/>
          <p:nvPr>
            <p:ph idx="1" type="body"/>
          </p:nvPr>
        </p:nvSpPr>
        <p:spPr>
          <a:xfrm>
            <a:off x="311700" y="1152475"/>
            <a:ext cx="8520600" cy="128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For each point in the plane, determine the closest site (brute </a:t>
            </a:r>
            <a:r>
              <a:rPr lang="en">
                <a:latin typeface="Economica"/>
                <a:ea typeface="Economica"/>
                <a:cs typeface="Economica"/>
                <a:sym typeface="Economica"/>
              </a:rPr>
              <a:t>force)</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Assign that point to the site’s region</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Time Complexity: O(n²) or worse (especially if working pixel by pixel or grid-based)</a:t>
            </a:r>
            <a:endParaRPr>
              <a:latin typeface="Economica"/>
              <a:ea typeface="Economica"/>
              <a:cs typeface="Economica"/>
              <a:sym typeface="Economic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Improved Approach</a:t>
            </a:r>
            <a:endParaRPr>
              <a:latin typeface="Economica"/>
              <a:ea typeface="Economica"/>
              <a:cs typeface="Economica"/>
              <a:sym typeface="Economica"/>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Divide-and-conquer algorithm</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Break the plane down into smaller regions and create the Voronoi diagrams for those regions</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Time Complexity: O(n log n) but…</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The merge step for these algorithms is complicated and involves tracing Voronoi edges and stitching cells together</a:t>
            </a:r>
            <a:endParaRPr>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