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1263050-8D6E-426D-9E11-AC1DC72FF89B}">
  <a:tblStyle styleId="{41263050-8D6E-426D-9E11-AC1DC72FF8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>
        <p:scale>
          <a:sx n="131" d="100"/>
          <a:sy n="131" d="100"/>
        </p:scale>
        <p:origin x="1080" y="5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50773cc04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50773cc04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508bc7334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508bc7334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508bc73345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508bc73345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08bc73345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08bc73345_2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508bc73345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508bc73345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4b72531d4d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4b72531d4d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4b72531d4d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4b72531d4d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4b72531d4d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4b72531d4d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50900f2b93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50900f2b93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0900f2b93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0900f2b93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4b72531d4d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4b72531d4d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50900f2b93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50900f2b93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50900f2b93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50900f2b93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50900f2b93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50900f2b93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50900f2b93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50900f2b93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0900f2b93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0900f2b93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50900f2b93_1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50900f2b93_1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0900f2b93_1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0900f2b93_1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50900f2b93_7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50900f2b93_7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50900f2b93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350900f2b93_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50900f2b93_1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350900f2b93_1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4b72531d4d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4b72531d4d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50900f2b93_1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50900f2b93_1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35076f872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35076f872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4b72531d4d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4b72531d4d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4b72531d4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4b72531d4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4b72531d4d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4b72531d4d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4b72531d4d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4b72531d4d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4b72531d4d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4b72531d4d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4b72531d4d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4b72531d4d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SOME GRAPHIC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4db14f14b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4db14f14b4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2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-1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2"/>
          <p:cNvGrpSpPr/>
          <p:nvPr/>
        </p:nvGrpSpPr>
        <p:grpSpPr>
          <a:xfrm>
            <a:off x="0" y="0"/>
            <a:ext cx="1728788" cy="5143500"/>
            <a:chOff x="0" y="0"/>
            <a:chExt cx="2305051" cy="6858001"/>
          </a:xfrm>
        </p:grpSpPr>
        <p:sp>
          <p:nvSpPr>
            <p:cNvPr id="55" name="Google Shape;55;p2"/>
            <p:cNvSpPr/>
            <p:nvPr/>
          </p:nvSpPr>
          <p:spPr>
            <a:xfrm>
              <a:off x="1209675" y="4763"/>
              <a:ext cx="23700" cy="2181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14338" y="9525"/>
              <a:ext cx="28500" cy="44814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2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2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2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2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2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2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2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2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42938" y="6610350"/>
              <a:ext cx="23700" cy="2430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2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2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2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228725" y="4662488"/>
              <a:ext cx="23700" cy="2181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2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2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2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2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2"/>
          <p:cNvSpPr txBox="1">
            <a:spLocks noGrp="1"/>
          </p:cNvSpPr>
          <p:nvPr>
            <p:ph type="ctrTitle"/>
          </p:nvPr>
        </p:nvSpPr>
        <p:spPr>
          <a:xfrm>
            <a:off x="1407318" y="841772"/>
            <a:ext cx="65937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"/>
          <p:cNvSpPr txBox="1">
            <a:spLocks noGrp="1"/>
          </p:cNvSpPr>
          <p:nvPr>
            <p:ph type="subTitle" idx="1"/>
          </p:nvPr>
        </p:nvSpPr>
        <p:spPr>
          <a:xfrm>
            <a:off x="1407318" y="2701529"/>
            <a:ext cx="65937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900"/>
              <a:buNone/>
              <a:defRPr sz="15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5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5pPr>
            <a:lvl6pPr lvl="5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6pPr>
            <a:lvl7pPr lvl="6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7pPr>
            <a:lvl8pPr lvl="7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8pPr>
            <a:lvl9pPr lvl="8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9pPr>
          </a:lstStyle>
          <a:p>
            <a:endParaRPr/>
          </a:p>
        </p:txBody>
      </p:sp>
      <p:sp>
        <p:nvSpPr>
          <p:cNvPr id="111" name="Google Shape;111;p2"/>
          <p:cNvSpPr txBox="1">
            <a:spLocks noGrp="1"/>
          </p:cNvSpPr>
          <p:nvPr>
            <p:ph type="dt" idx="10"/>
          </p:nvPr>
        </p:nvSpPr>
        <p:spPr>
          <a:xfrm>
            <a:off x="5308133" y="405765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"/>
          <p:cNvSpPr txBox="1">
            <a:spLocks noGrp="1"/>
          </p:cNvSpPr>
          <p:nvPr>
            <p:ph type="ftr" idx="11"/>
          </p:nvPr>
        </p:nvSpPr>
        <p:spPr>
          <a:xfrm>
            <a:off x="1407318" y="4057651"/>
            <a:ext cx="384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"/>
          <p:cNvSpPr txBox="1">
            <a:spLocks noGrp="1"/>
          </p:cNvSpPr>
          <p:nvPr>
            <p:ph type="sldNum" idx="12"/>
          </p:nvPr>
        </p:nvSpPr>
        <p:spPr>
          <a:xfrm>
            <a:off x="7422683" y="4057649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>
            <a:spLocks noGrp="1"/>
          </p:cNvSpPr>
          <p:nvPr>
            <p:ph type="title"/>
          </p:nvPr>
        </p:nvSpPr>
        <p:spPr>
          <a:xfrm>
            <a:off x="856057" y="3228498"/>
            <a:ext cx="7434300" cy="6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1"/>
          <p:cNvSpPr>
            <a:spLocks noGrp="1"/>
          </p:cNvSpPr>
          <p:nvPr>
            <p:ph type="pic" idx="2"/>
          </p:nvPr>
        </p:nvSpPr>
        <p:spPr>
          <a:xfrm>
            <a:off x="856058" y="454819"/>
            <a:ext cx="7434300" cy="2474700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B0BFC7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168" name="Google Shape;168;p11"/>
          <p:cNvSpPr txBox="1">
            <a:spLocks noGrp="1"/>
          </p:cNvSpPr>
          <p:nvPr>
            <p:ph type="body" idx="1"/>
          </p:nvPr>
        </p:nvSpPr>
        <p:spPr>
          <a:xfrm>
            <a:off x="856023" y="3843015"/>
            <a:ext cx="74331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>
            <a:endParaRPr/>
          </a:p>
        </p:txBody>
      </p:sp>
      <p:sp>
        <p:nvSpPr>
          <p:cNvPr id="169" name="Google Shape;169;p11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1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1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>
            <a:spLocks noGrp="1"/>
          </p:cNvSpPr>
          <p:nvPr>
            <p:ph type="title"/>
          </p:nvPr>
        </p:nvSpPr>
        <p:spPr>
          <a:xfrm>
            <a:off x="856092" y="457200"/>
            <a:ext cx="7429500" cy="2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2"/>
          <p:cNvSpPr txBox="1">
            <a:spLocks noGrp="1"/>
          </p:cNvSpPr>
          <p:nvPr>
            <p:ph type="body" idx="1"/>
          </p:nvPr>
        </p:nvSpPr>
        <p:spPr>
          <a:xfrm>
            <a:off x="856057" y="3314699"/>
            <a:ext cx="74283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>
            <a:endParaRPr/>
          </a:p>
        </p:txBody>
      </p:sp>
      <p:sp>
        <p:nvSpPr>
          <p:cNvPr id="175" name="Google Shape;175;p12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2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2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>
            <a:spLocks noGrp="1"/>
          </p:cNvSpPr>
          <p:nvPr>
            <p:ph type="title"/>
          </p:nvPr>
        </p:nvSpPr>
        <p:spPr>
          <a:xfrm>
            <a:off x="1084659" y="457199"/>
            <a:ext cx="6977100" cy="20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body" idx="1"/>
          </p:nvPr>
        </p:nvSpPr>
        <p:spPr>
          <a:xfrm>
            <a:off x="1290483" y="2524168"/>
            <a:ext cx="65643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>
            <a:endParaRPr/>
          </a:p>
        </p:txBody>
      </p:sp>
      <p:sp>
        <p:nvSpPr>
          <p:cNvPr id="181" name="Google Shape;181;p13"/>
          <p:cNvSpPr txBox="1">
            <a:spLocks noGrp="1"/>
          </p:cNvSpPr>
          <p:nvPr>
            <p:ph type="body" idx="2"/>
          </p:nvPr>
        </p:nvSpPr>
        <p:spPr>
          <a:xfrm>
            <a:off x="856058" y="3232439"/>
            <a:ext cx="7429500" cy="11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>
            <a:endParaRPr/>
          </a:p>
        </p:txBody>
      </p:sp>
      <p:sp>
        <p:nvSpPr>
          <p:cNvPr id="182" name="Google Shape;182;p13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3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3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13"/>
          <p:cNvSpPr txBox="1"/>
          <p:nvPr/>
        </p:nvSpPr>
        <p:spPr>
          <a:xfrm>
            <a:off x="677634" y="549296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</a:pPr>
            <a:r>
              <a:rPr lang="en" sz="6000" b="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 sz="1100"/>
          </a:p>
        </p:txBody>
      </p:sp>
      <p:sp>
        <p:nvSpPr>
          <p:cNvPr id="186" name="Google Shape;186;p13"/>
          <p:cNvSpPr txBox="1"/>
          <p:nvPr/>
        </p:nvSpPr>
        <p:spPr>
          <a:xfrm>
            <a:off x="7903028" y="2073729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</a:pPr>
            <a:r>
              <a:rPr lang="en" sz="6000" b="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>
            <a:spLocks noGrp="1"/>
          </p:cNvSpPr>
          <p:nvPr>
            <p:ph type="title"/>
          </p:nvPr>
        </p:nvSpPr>
        <p:spPr>
          <a:xfrm>
            <a:off x="856057" y="1600531"/>
            <a:ext cx="7429500" cy="18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body" idx="1"/>
          </p:nvPr>
        </p:nvSpPr>
        <p:spPr>
          <a:xfrm>
            <a:off x="856023" y="3493241"/>
            <a:ext cx="74283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4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4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 txBox="1">
            <a:spLocks noGrp="1"/>
          </p:cNvSpPr>
          <p:nvPr>
            <p:ph type="title"/>
          </p:nvPr>
        </p:nvSpPr>
        <p:spPr>
          <a:xfrm>
            <a:off x="856060" y="457200"/>
            <a:ext cx="7429500" cy="14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5"/>
          <p:cNvSpPr txBox="1">
            <a:spLocks noGrp="1"/>
          </p:cNvSpPr>
          <p:nvPr>
            <p:ph type="body" idx="1"/>
          </p:nvPr>
        </p:nvSpPr>
        <p:spPr>
          <a:xfrm>
            <a:off x="856058" y="2005847"/>
            <a:ext cx="23976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18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9pPr>
          </a:lstStyle>
          <a:p>
            <a:endParaRPr/>
          </a:p>
        </p:txBody>
      </p:sp>
      <p:sp>
        <p:nvSpPr>
          <p:cNvPr id="196" name="Google Shape;196;p15"/>
          <p:cNvSpPr txBox="1">
            <a:spLocks noGrp="1"/>
          </p:cNvSpPr>
          <p:nvPr>
            <p:ph type="body" idx="2"/>
          </p:nvPr>
        </p:nvSpPr>
        <p:spPr>
          <a:xfrm>
            <a:off x="845939" y="2520197"/>
            <a:ext cx="2406600" cy="18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body" idx="3"/>
          </p:nvPr>
        </p:nvSpPr>
        <p:spPr>
          <a:xfrm>
            <a:off x="3386075" y="2008226"/>
            <a:ext cx="23883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18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body" idx="4"/>
          </p:nvPr>
        </p:nvSpPr>
        <p:spPr>
          <a:xfrm>
            <a:off x="3378160" y="2522576"/>
            <a:ext cx="2397000" cy="18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body" idx="5"/>
          </p:nvPr>
        </p:nvSpPr>
        <p:spPr>
          <a:xfrm>
            <a:off x="5889332" y="2005847"/>
            <a:ext cx="23961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18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body" idx="6"/>
          </p:nvPr>
        </p:nvSpPr>
        <p:spPr>
          <a:xfrm>
            <a:off x="5889332" y="2520197"/>
            <a:ext cx="2396100" cy="18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 txBox="1">
            <a:spLocks noGrp="1"/>
          </p:cNvSpPr>
          <p:nvPr>
            <p:ph type="title"/>
          </p:nvPr>
        </p:nvSpPr>
        <p:spPr>
          <a:xfrm>
            <a:off x="856058" y="457200"/>
            <a:ext cx="7429500" cy="14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6"/>
          <p:cNvSpPr txBox="1">
            <a:spLocks noGrp="1"/>
          </p:cNvSpPr>
          <p:nvPr>
            <p:ph type="body" idx="1"/>
          </p:nvPr>
        </p:nvSpPr>
        <p:spPr>
          <a:xfrm>
            <a:off x="856060" y="3303447"/>
            <a:ext cx="23964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5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9pPr>
          </a:lstStyle>
          <a:p>
            <a:endParaRPr/>
          </a:p>
        </p:txBody>
      </p:sp>
      <p:sp>
        <p:nvSpPr>
          <p:cNvPr id="207" name="Google Shape;207;p16"/>
          <p:cNvSpPr>
            <a:spLocks noGrp="1"/>
          </p:cNvSpPr>
          <p:nvPr>
            <p:ph type="pic" idx="2"/>
          </p:nvPr>
        </p:nvSpPr>
        <p:spPr>
          <a:xfrm>
            <a:off x="856060" y="2000249"/>
            <a:ext cx="2396400" cy="1143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0BFC7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208" name="Google Shape;208;p16"/>
          <p:cNvSpPr txBox="1">
            <a:spLocks noGrp="1"/>
          </p:cNvSpPr>
          <p:nvPr>
            <p:ph type="body" idx="3"/>
          </p:nvPr>
        </p:nvSpPr>
        <p:spPr>
          <a:xfrm>
            <a:off x="856060" y="3735643"/>
            <a:ext cx="2396400" cy="6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body" idx="4"/>
          </p:nvPr>
        </p:nvSpPr>
        <p:spPr>
          <a:xfrm>
            <a:off x="3366790" y="3303447"/>
            <a:ext cx="24003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5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9pPr>
          </a:lstStyle>
          <a:p>
            <a:endParaRPr/>
          </a:p>
        </p:txBody>
      </p:sp>
      <p:sp>
        <p:nvSpPr>
          <p:cNvPr id="210" name="Google Shape;210;p16"/>
          <p:cNvSpPr>
            <a:spLocks noGrp="1"/>
          </p:cNvSpPr>
          <p:nvPr>
            <p:ph type="pic" idx="5"/>
          </p:nvPr>
        </p:nvSpPr>
        <p:spPr>
          <a:xfrm>
            <a:off x="3366790" y="2000249"/>
            <a:ext cx="2399100" cy="1143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0BFC7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211" name="Google Shape;211;p16"/>
          <p:cNvSpPr txBox="1">
            <a:spLocks noGrp="1"/>
          </p:cNvSpPr>
          <p:nvPr>
            <p:ph type="body" idx="6"/>
          </p:nvPr>
        </p:nvSpPr>
        <p:spPr>
          <a:xfrm>
            <a:off x="3365695" y="3735643"/>
            <a:ext cx="24003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body" idx="7"/>
          </p:nvPr>
        </p:nvSpPr>
        <p:spPr>
          <a:xfrm>
            <a:off x="5889425" y="3303446"/>
            <a:ext cx="23931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5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9pPr>
          </a:lstStyle>
          <a:p>
            <a:endParaRPr/>
          </a:p>
        </p:txBody>
      </p:sp>
      <p:sp>
        <p:nvSpPr>
          <p:cNvPr id="213" name="Google Shape;213;p16"/>
          <p:cNvSpPr>
            <a:spLocks noGrp="1"/>
          </p:cNvSpPr>
          <p:nvPr>
            <p:ph type="pic" idx="8"/>
          </p:nvPr>
        </p:nvSpPr>
        <p:spPr>
          <a:xfrm>
            <a:off x="5889332" y="2000249"/>
            <a:ext cx="2396100" cy="1143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0BFC7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214" name="Google Shape;214;p16"/>
          <p:cNvSpPr txBox="1">
            <a:spLocks noGrp="1"/>
          </p:cNvSpPr>
          <p:nvPr>
            <p:ph type="body" idx="9"/>
          </p:nvPr>
        </p:nvSpPr>
        <p:spPr>
          <a:xfrm>
            <a:off x="5889332" y="3735641"/>
            <a:ext cx="23961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6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"/>
          <p:cNvSpPr txBox="1">
            <a:spLocks noGrp="1"/>
          </p:cNvSpPr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body" idx="1"/>
          </p:nvPr>
        </p:nvSpPr>
        <p:spPr>
          <a:xfrm rot="5400000">
            <a:off x="3242708" y="-699535"/>
            <a:ext cx="2656200" cy="74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3655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marL="914400" lvl="1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marL="1371600" lvl="2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marL="1828800" lvl="3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marL="2286000" lvl="4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marL="2743200" lvl="5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marL="3200400" lvl="6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marL="3657600" lvl="7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marL="4114800" lvl="8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>
            <a:endParaRPr/>
          </a:p>
        </p:txBody>
      </p:sp>
      <p:sp>
        <p:nvSpPr>
          <p:cNvPr id="221" name="Google Shape;221;p17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7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7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>
            <a:spLocks noGrp="1"/>
          </p:cNvSpPr>
          <p:nvPr>
            <p:ph type="title"/>
          </p:nvPr>
        </p:nvSpPr>
        <p:spPr>
          <a:xfrm rot="5400000">
            <a:off x="5590508" y="1648349"/>
            <a:ext cx="3886200" cy="15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8"/>
          <p:cNvSpPr txBox="1">
            <a:spLocks noGrp="1"/>
          </p:cNvSpPr>
          <p:nvPr>
            <p:ph type="body" idx="1"/>
          </p:nvPr>
        </p:nvSpPr>
        <p:spPr>
          <a:xfrm rot="5400000">
            <a:off x="1818750" y="-505351"/>
            <a:ext cx="3886200" cy="5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3655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marL="914400" lvl="1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marL="1371600" lvl="2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marL="1828800" lvl="3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marL="2286000" lvl="4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marL="2743200" lvl="5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marL="3200400" lvl="6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marL="3657600" lvl="7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marL="4114800" lvl="8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>
            <a:endParaRPr/>
          </a:p>
        </p:txBody>
      </p:sp>
      <p:sp>
        <p:nvSpPr>
          <p:cNvPr id="227" name="Google Shape;227;p18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18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8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856058" y="1064420"/>
            <a:ext cx="74295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body" idx="1"/>
          </p:nvPr>
        </p:nvSpPr>
        <p:spPr>
          <a:xfrm>
            <a:off x="856058" y="3318271"/>
            <a:ext cx="7429500" cy="10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3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>
            <a:spLocks noGrp="1"/>
          </p:cNvSpPr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4"/>
          <p:cNvSpPr txBox="1">
            <a:spLocks noGrp="1"/>
          </p:cNvSpPr>
          <p:nvPr>
            <p:ph type="body" idx="1"/>
          </p:nvPr>
        </p:nvSpPr>
        <p:spPr>
          <a:xfrm>
            <a:off x="856059" y="1687115"/>
            <a:ext cx="74295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3655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marL="914400" lvl="1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marL="1371600" lvl="2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marL="1828800" lvl="3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marL="2286000" lvl="4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marL="2743200" lvl="5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marL="3200400" lvl="6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marL="3657600" lvl="7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marL="4114800" lvl="8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4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4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4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>
            <a:spLocks noGrp="1"/>
          </p:cNvSpPr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"/>
          </p:nvPr>
        </p:nvSpPr>
        <p:spPr>
          <a:xfrm>
            <a:off x="856058" y="1687114"/>
            <a:ext cx="36588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3655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marL="914400" lvl="1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marL="1371600" lvl="2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marL="1828800" lvl="3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marL="2286000" lvl="4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marL="2743200" lvl="5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marL="3200400" lvl="6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marL="3657600" lvl="7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marL="4114800" lvl="8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body" idx="2"/>
          </p:nvPr>
        </p:nvSpPr>
        <p:spPr>
          <a:xfrm>
            <a:off x="4629150" y="1687114"/>
            <a:ext cx="36564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3655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marL="914400" lvl="1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marL="1371600" lvl="2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marL="1828800" lvl="3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marL="2286000" lvl="4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marL="2743200" lvl="5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marL="3200400" lvl="6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marL="3657600" lvl="7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marL="4114800" lvl="8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>
            <a:spLocks noGrp="1"/>
          </p:cNvSpPr>
          <p:nvPr>
            <p:ph type="title"/>
          </p:nvPr>
        </p:nvSpPr>
        <p:spPr>
          <a:xfrm>
            <a:off x="856058" y="464344"/>
            <a:ext cx="7429500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6"/>
          <p:cNvSpPr txBox="1">
            <a:spLocks noGrp="1"/>
          </p:cNvSpPr>
          <p:nvPr>
            <p:ph type="body" idx="1"/>
          </p:nvPr>
        </p:nvSpPr>
        <p:spPr>
          <a:xfrm>
            <a:off x="1027514" y="1687115"/>
            <a:ext cx="3487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18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9pPr>
          </a:lstStyle>
          <a:p>
            <a:endParaRPr/>
          </a:p>
        </p:txBody>
      </p:sp>
      <p:sp>
        <p:nvSpPr>
          <p:cNvPr id="136" name="Google Shape;136;p6"/>
          <p:cNvSpPr txBox="1">
            <a:spLocks noGrp="1"/>
          </p:cNvSpPr>
          <p:nvPr>
            <p:ph type="body" idx="2"/>
          </p:nvPr>
        </p:nvSpPr>
        <p:spPr>
          <a:xfrm>
            <a:off x="856058" y="2305048"/>
            <a:ext cx="3658800" cy="20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3655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marL="914400" lvl="1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marL="1371600" lvl="2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marL="1828800" lvl="3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marL="2286000" lvl="4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marL="2743200" lvl="5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marL="3200400" lvl="6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marL="3657600" lvl="7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marL="4114800" lvl="8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6"/>
          <p:cNvSpPr txBox="1">
            <a:spLocks noGrp="1"/>
          </p:cNvSpPr>
          <p:nvPr>
            <p:ph type="body" idx="3"/>
          </p:nvPr>
        </p:nvSpPr>
        <p:spPr>
          <a:xfrm>
            <a:off x="4800606" y="1687114"/>
            <a:ext cx="34851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18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9pPr>
          </a:lstStyle>
          <a:p>
            <a:endParaRPr/>
          </a:p>
        </p:txBody>
      </p:sp>
      <p:sp>
        <p:nvSpPr>
          <p:cNvPr id="138" name="Google Shape;138;p6"/>
          <p:cNvSpPr txBox="1">
            <a:spLocks noGrp="1"/>
          </p:cNvSpPr>
          <p:nvPr>
            <p:ph type="body" idx="4"/>
          </p:nvPr>
        </p:nvSpPr>
        <p:spPr>
          <a:xfrm>
            <a:off x="4629150" y="2305048"/>
            <a:ext cx="3656400" cy="20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3655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marL="914400" lvl="1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marL="1371600" lvl="2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marL="1828800" lvl="3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marL="2286000" lvl="4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marL="2743200" lvl="5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marL="3200400" lvl="6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marL="3657600" lvl="7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marL="4114800" lvl="8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6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6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6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>
            <a:spLocks noGrp="1"/>
          </p:cNvSpPr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7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8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8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>
            <a:spLocks noGrp="1"/>
          </p:cNvSpPr>
          <p:nvPr>
            <p:ph type="title"/>
          </p:nvPr>
        </p:nvSpPr>
        <p:spPr>
          <a:xfrm>
            <a:off x="860029" y="457201"/>
            <a:ext cx="2892000" cy="12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body" idx="1"/>
          </p:nvPr>
        </p:nvSpPr>
        <p:spPr>
          <a:xfrm>
            <a:off x="3867150" y="444499"/>
            <a:ext cx="4418400" cy="38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33655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marL="914400" lvl="1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marL="1371600" lvl="2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marL="1828800" lvl="3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marL="2286000" lvl="4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marL="2743200" lvl="5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marL="3200400" lvl="6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marL="3657600" lvl="7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marL="4114800" lvl="8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9"/>
          <p:cNvSpPr txBox="1">
            <a:spLocks noGrp="1"/>
          </p:cNvSpPr>
          <p:nvPr>
            <p:ph type="body" idx="2"/>
          </p:nvPr>
        </p:nvSpPr>
        <p:spPr>
          <a:xfrm>
            <a:off x="860029" y="1687114"/>
            <a:ext cx="28920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>
            <a:endParaRPr/>
          </a:p>
        </p:txBody>
      </p:sp>
      <p:sp>
        <p:nvSpPr>
          <p:cNvPr id="155" name="Google Shape;155;p9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9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>
            <a:spLocks noGrp="1"/>
          </p:cNvSpPr>
          <p:nvPr>
            <p:ph type="title"/>
          </p:nvPr>
        </p:nvSpPr>
        <p:spPr>
          <a:xfrm>
            <a:off x="856060" y="457200"/>
            <a:ext cx="4450800" cy="12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0"/>
          <p:cNvSpPr>
            <a:spLocks noGrp="1"/>
          </p:cNvSpPr>
          <p:nvPr>
            <p:ph type="pic" idx="2"/>
          </p:nvPr>
        </p:nvSpPr>
        <p:spPr>
          <a:xfrm>
            <a:off x="5535541" y="457201"/>
            <a:ext cx="2750100" cy="3886200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0BFC7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161" name="Google Shape;161;p10"/>
          <p:cNvSpPr txBox="1">
            <a:spLocks noGrp="1"/>
          </p:cNvSpPr>
          <p:nvPr>
            <p:ph type="body" idx="1"/>
          </p:nvPr>
        </p:nvSpPr>
        <p:spPr>
          <a:xfrm>
            <a:off x="856058" y="1687114"/>
            <a:ext cx="44508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>
            <a:endParaRPr/>
          </a:p>
        </p:txBody>
      </p:sp>
      <p:sp>
        <p:nvSpPr>
          <p:cNvPr id="162" name="Google Shape;162;p10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0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0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\\DROBO-FS\QuickDrops\JB\PPTX NG\Droplets\LightingOverlay.png"/>
          <p:cNvPicPr preferRelativeResize="0"/>
          <p:nvPr/>
        </p:nvPicPr>
        <p:blipFill rotWithShape="1">
          <a:blip r:embed="rId20">
            <a:alphaModFix amt="30000"/>
          </a:blip>
          <a:srcRect/>
          <a:stretch/>
        </p:blipFill>
        <p:spPr>
          <a:xfrm>
            <a:off x="0" y="-1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"/>
          <p:cNvGrpSpPr/>
          <p:nvPr/>
        </p:nvGrpSpPr>
        <p:grpSpPr>
          <a:xfrm>
            <a:off x="-10716" y="0"/>
            <a:ext cx="9040416" cy="5143500"/>
            <a:chOff x="-14288" y="0"/>
            <a:chExt cx="12053888" cy="6858001"/>
          </a:xfrm>
        </p:grpSpPr>
        <p:grpSp>
          <p:nvGrpSpPr>
            <p:cNvPr id="8" name="Google Shape;8;p1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114300" y="4763"/>
                <a:ext cx="23700" cy="21813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1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1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1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" name="Google Shape;20;p1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1" name="Google Shape;21;p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1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1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1"/>
              <p:cNvSpPr/>
              <p:nvPr/>
            </p:nvSpPr>
            <p:spPr>
              <a:xfrm>
                <a:off x="133350" y="4662488"/>
                <a:ext cx="23700" cy="21813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1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1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1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1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1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1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1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1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1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1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1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1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1"/>
              <p:cNvSpPr/>
              <p:nvPr/>
            </p:nvSpPr>
            <p:spPr>
              <a:xfrm>
                <a:off x="11939587" y="6596063"/>
                <a:ext cx="23700" cy="2523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" name="Google Shape;47;p1"/>
          <p:cNvSpPr txBox="1">
            <a:spLocks noGrp="1"/>
          </p:cNvSpPr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48" name="Google Shape;48;p1"/>
          <p:cNvSpPr txBox="1">
            <a:spLocks noGrp="1"/>
          </p:cNvSpPr>
          <p:nvPr>
            <p:ph type="body" idx="1"/>
          </p:nvPr>
        </p:nvSpPr>
        <p:spPr>
          <a:xfrm>
            <a:off x="856059" y="1687115"/>
            <a:ext cx="74295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746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92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365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238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238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111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11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11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11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49" name="Google Shape;49;p1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0" name="Google Shape;50;p1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1" name="Google Shape;51;p1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"/>
          <p:cNvSpPr txBox="1">
            <a:spLocks noGrp="1"/>
          </p:cNvSpPr>
          <p:nvPr>
            <p:ph type="ctrTitle"/>
          </p:nvPr>
        </p:nvSpPr>
        <p:spPr>
          <a:xfrm>
            <a:off x="1407318" y="841772"/>
            <a:ext cx="6593700" cy="1790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Mo’s Algorithm</a:t>
            </a:r>
            <a:endParaRPr sz="4800"/>
          </a:p>
        </p:txBody>
      </p:sp>
      <p:sp>
        <p:nvSpPr>
          <p:cNvPr id="235" name="Google Shape;235;p19"/>
          <p:cNvSpPr txBox="1">
            <a:spLocks noGrp="1"/>
          </p:cNvSpPr>
          <p:nvPr>
            <p:ph type="subTitle" idx="1"/>
          </p:nvPr>
        </p:nvSpPr>
        <p:spPr>
          <a:xfrm>
            <a:off x="1407325" y="2701524"/>
            <a:ext cx="6593700" cy="1584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900"/>
              <a:t>Sebastian Condyles, Josh Huddleston, Keshav Tarafdar</a:t>
            </a:r>
            <a:endParaRPr sz="1900"/>
          </a:p>
          <a:p>
            <a:pPr marL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900"/>
              <a:t>Cole Frankenhoff</a:t>
            </a:r>
            <a:endParaRPr sz="1900"/>
          </a:p>
          <a:p>
            <a:pPr marL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Material from: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https://cp-algorithms.com/data_structures/sqrt_decomposition.html#mos-algorithm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8"/>
          <p:cNvSpPr txBox="1">
            <a:spLocks noGrp="1"/>
          </p:cNvSpPr>
          <p:nvPr>
            <p:ph type="title"/>
          </p:nvPr>
        </p:nvSpPr>
        <p:spPr>
          <a:xfrm>
            <a:off x="643126" y="463905"/>
            <a:ext cx="7429500" cy="1108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Ex. Count Distinct Elements</a:t>
            </a:r>
            <a:endParaRPr dirty="0"/>
          </a:p>
        </p:txBody>
      </p:sp>
      <p:sp>
        <p:nvSpPr>
          <p:cNvPr id="295" name="Google Shape;295;p28"/>
          <p:cNvSpPr txBox="1">
            <a:spLocks noGrp="1"/>
          </p:cNvSpPr>
          <p:nvPr>
            <p:ph type="body" idx="1"/>
          </p:nvPr>
        </p:nvSpPr>
        <p:spPr>
          <a:xfrm>
            <a:off x="856050" y="1687122"/>
            <a:ext cx="7429500" cy="1687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Block size = ⌈√8⌉ = 3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Queries:                  (0,3) (2,7) (1,5)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Block of left index:    0      0      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Sorted queries →    (0,3) (1,5) (2,7)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First step:</a:t>
            </a:r>
            <a:endParaRPr/>
          </a:p>
        </p:txBody>
      </p:sp>
      <p:graphicFrame>
        <p:nvGraphicFramePr>
          <p:cNvPr id="296" name="Google Shape;296;p28"/>
          <p:cNvGraphicFramePr/>
          <p:nvPr/>
        </p:nvGraphicFramePr>
        <p:xfrm>
          <a:off x="4735325" y="820200"/>
          <a:ext cx="3939200" cy="396210"/>
        </p:xfrm>
        <a:graphic>
          <a:graphicData uri="http://schemas.openxmlformats.org/drawingml/2006/table">
            <a:tbl>
              <a:tblPr>
                <a:noFill/>
                <a:tableStyleId>{41263050-8D6E-426D-9E11-AC1DC72FF89B}</a:tableStyleId>
              </a:tblPr>
              <a:tblGrid>
                <a:gridCol w="4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3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7" name="Google Shape;297;p28"/>
          <p:cNvSpPr txBox="1"/>
          <p:nvPr/>
        </p:nvSpPr>
        <p:spPr>
          <a:xfrm>
            <a:off x="4810618" y="1176405"/>
            <a:ext cx="3939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0          1          2          3          4           5          6          7</a:t>
            </a:r>
            <a:endParaRPr dirty="0"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298" name="Google Shape;298;p28"/>
          <p:cNvGraphicFramePr/>
          <p:nvPr/>
        </p:nvGraphicFramePr>
        <p:xfrm>
          <a:off x="951300" y="3463600"/>
          <a:ext cx="7238975" cy="792420"/>
        </p:xfrm>
        <a:graphic>
          <a:graphicData uri="http://schemas.openxmlformats.org/drawingml/2006/table">
            <a:tbl>
              <a:tblPr>
                <a:noFill/>
                <a:tableStyleId>{41263050-8D6E-426D-9E11-AC1DC72FF89B}</a:tableStyleId>
              </a:tblPr>
              <a:tblGrid>
                <a:gridCol w="60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8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68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curL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curR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Subarray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Freq.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Distinct Count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[ ]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 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"/>
          <p:cNvSpPr txBox="1">
            <a:spLocks noGrp="1"/>
          </p:cNvSpPr>
          <p:nvPr>
            <p:ph type="body" idx="1"/>
          </p:nvPr>
        </p:nvSpPr>
        <p:spPr>
          <a:xfrm>
            <a:off x="856050" y="1687125"/>
            <a:ext cx="7429500" cy="3226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900"/>
              <a:t>Queries: (0,3) (2,7) (1,5) → </a:t>
            </a:r>
            <a:r>
              <a:rPr lang="en" sz="1900">
                <a:highlight>
                  <a:srgbClr val="38761D"/>
                </a:highlight>
              </a:rPr>
              <a:t>(0,3)</a:t>
            </a:r>
            <a:r>
              <a:rPr lang="en" sz="1900"/>
              <a:t> (1,5) (2,7)</a:t>
            </a:r>
            <a:endParaRPr sz="19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900"/>
              <a:t>Answer: 3</a:t>
            </a:r>
            <a:endParaRPr sz="1900"/>
          </a:p>
        </p:txBody>
      </p:sp>
      <p:graphicFrame>
        <p:nvGraphicFramePr>
          <p:cNvPr id="305" name="Google Shape;305;p29"/>
          <p:cNvGraphicFramePr/>
          <p:nvPr/>
        </p:nvGraphicFramePr>
        <p:xfrm>
          <a:off x="4735325" y="820200"/>
          <a:ext cx="3939200" cy="396210"/>
        </p:xfrm>
        <a:graphic>
          <a:graphicData uri="http://schemas.openxmlformats.org/drawingml/2006/table">
            <a:tbl>
              <a:tblPr>
                <a:noFill/>
                <a:tableStyleId>{41263050-8D6E-426D-9E11-AC1DC72FF89B}</a:tableStyleId>
              </a:tblPr>
              <a:tblGrid>
                <a:gridCol w="4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3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7" name="Google Shape;307;p29"/>
          <p:cNvGraphicFramePr/>
          <p:nvPr/>
        </p:nvGraphicFramePr>
        <p:xfrm>
          <a:off x="951300" y="2130900"/>
          <a:ext cx="7238975" cy="1981050"/>
        </p:xfrm>
        <a:graphic>
          <a:graphicData uri="http://schemas.openxmlformats.org/drawingml/2006/table">
            <a:tbl>
              <a:tblPr>
                <a:noFill/>
                <a:tableStyleId>{41263050-8D6E-426D-9E11-AC1DC72FF89B}</a:tableStyleId>
              </a:tblPr>
              <a:tblGrid>
                <a:gridCol w="60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8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68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curL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curR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Subarray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Freq.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Distinct Count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[3]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{3: 1}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[3, 1]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{3: 1, 1: 1}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[3, 1, 1]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{3: 1, 1: 2}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[3, 1, 1, 2]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{3: 1, 1: 2, 2: 1}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Google Shape;297;p28">
            <a:extLst>
              <a:ext uri="{FF2B5EF4-FFF2-40B4-BE49-F238E27FC236}">
                <a16:creationId xmlns:a16="http://schemas.microsoft.com/office/drawing/2014/main" id="{08455762-A27B-FF61-16CE-74395390F8D2}"/>
              </a:ext>
            </a:extLst>
          </p:cNvPr>
          <p:cNvSpPr txBox="1"/>
          <p:nvPr/>
        </p:nvSpPr>
        <p:spPr>
          <a:xfrm>
            <a:off x="4810618" y="1176405"/>
            <a:ext cx="3939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0          1          2          3          4           5          6          7</a:t>
            </a:r>
            <a:endParaRPr dirty="0"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" name="Google Shape;294;p28">
            <a:extLst>
              <a:ext uri="{FF2B5EF4-FFF2-40B4-BE49-F238E27FC236}">
                <a16:creationId xmlns:a16="http://schemas.microsoft.com/office/drawing/2014/main" id="{040127F9-2302-5DD0-587D-A2E5E8E97A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126" y="463905"/>
            <a:ext cx="7429500" cy="1108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Ex. Count Distinct Elements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0"/>
          <p:cNvSpPr txBox="1">
            <a:spLocks noGrp="1"/>
          </p:cNvSpPr>
          <p:nvPr>
            <p:ph type="body" idx="1"/>
          </p:nvPr>
        </p:nvSpPr>
        <p:spPr>
          <a:xfrm>
            <a:off x="856050" y="1687125"/>
            <a:ext cx="7429500" cy="3226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900"/>
              <a:t>Queries: (0,3) (2,7) (1,5) → (0,3) </a:t>
            </a:r>
            <a:r>
              <a:rPr lang="en" sz="1900">
                <a:highlight>
                  <a:srgbClr val="38761D"/>
                </a:highlight>
              </a:rPr>
              <a:t>(1,5)</a:t>
            </a:r>
            <a:r>
              <a:rPr lang="en" sz="1900"/>
              <a:t> (2,7)</a:t>
            </a:r>
            <a:endParaRPr sz="19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900"/>
              <a:t>Answer: 4</a:t>
            </a:r>
            <a:endParaRPr sz="1900"/>
          </a:p>
        </p:txBody>
      </p:sp>
      <p:graphicFrame>
        <p:nvGraphicFramePr>
          <p:cNvPr id="314" name="Google Shape;314;p30"/>
          <p:cNvGraphicFramePr/>
          <p:nvPr/>
        </p:nvGraphicFramePr>
        <p:xfrm>
          <a:off x="4735325" y="820200"/>
          <a:ext cx="3939200" cy="396210"/>
        </p:xfrm>
        <a:graphic>
          <a:graphicData uri="http://schemas.openxmlformats.org/drawingml/2006/table">
            <a:tbl>
              <a:tblPr>
                <a:noFill/>
                <a:tableStyleId>{41263050-8D6E-426D-9E11-AC1DC72FF89B}</a:tableStyleId>
              </a:tblPr>
              <a:tblGrid>
                <a:gridCol w="4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3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6" name="Google Shape;316;p30"/>
          <p:cNvGraphicFramePr/>
          <p:nvPr/>
        </p:nvGraphicFramePr>
        <p:xfrm>
          <a:off x="951300" y="2130900"/>
          <a:ext cx="7238975" cy="1981050"/>
        </p:xfrm>
        <a:graphic>
          <a:graphicData uri="http://schemas.openxmlformats.org/drawingml/2006/table">
            <a:tbl>
              <a:tblPr>
                <a:noFill/>
                <a:tableStyleId>{41263050-8D6E-426D-9E11-AC1DC72FF89B}</a:tableStyleId>
              </a:tblPr>
              <a:tblGrid>
                <a:gridCol w="60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8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68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curL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curR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Subarray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Freq.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Distinct Count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[3, 1, 1, 2]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{3: 1, 1: 2, 2: 1}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[1, 1, 2]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2, 2: 1}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[1, 1, 2, 3]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2, 2: 1, 3: 1}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[1, 1, 2, 3, 4]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2, 2: 1, 3: 1, 4: 1}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7" name="Google Shape;317;p30"/>
          <p:cNvSpPr txBox="1"/>
          <p:nvPr/>
        </p:nvSpPr>
        <p:spPr>
          <a:xfrm>
            <a:off x="8182125" y="2462000"/>
            <a:ext cx="8586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(Q1)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" name="Google Shape;297;p28">
            <a:extLst>
              <a:ext uri="{FF2B5EF4-FFF2-40B4-BE49-F238E27FC236}">
                <a16:creationId xmlns:a16="http://schemas.microsoft.com/office/drawing/2014/main" id="{A1D0B73D-E897-ACB0-68F0-A24411603BD3}"/>
              </a:ext>
            </a:extLst>
          </p:cNvPr>
          <p:cNvSpPr txBox="1"/>
          <p:nvPr/>
        </p:nvSpPr>
        <p:spPr>
          <a:xfrm>
            <a:off x="4810618" y="1176405"/>
            <a:ext cx="3939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0          1          2          3          4           5          6          7</a:t>
            </a:r>
            <a:endParaRPr dirty="0"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" name="Google Shape;294;p28">
            <a:extLst>
              <a:ext uri="{FF2B5EF4-FFF2-40B4-BE49-F238E27FC236}">
                <a16:creationId xmlns:a16="http://schemas.microsoft.com/office/drawing/2014/main" id="{8762AE03-12A0-ED5D-7938-3139887638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126" y="463905"/>
            <a:ext cx="7429500" cy="1108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Ex. Count Distinct Elements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1"/>
          <p:cNvSpPr txBox="1">
            <a:spLocks noGrp="1"/>
          </p:cNvSpPr>
          <p:nvPr>
            <p:ph type="body" idx="1"/>
          </p:nvPr>
        </p:nvSpPr>
        <p:spPr>
          <a:xfrm>
            <a:off x="856050" y="1687125"/>
            <a:ext cx="7429500" cy="3226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900"/>
              <a:t>Queries: (0,3) (2,7) (1,5) → (0,3) (1,5) </a:t>
            </a:r>
            <a:r>
              <a:rPr lang="en" sz="1900">
                <a:highlight>
                  <a:srgbClr val="38761D"/>
                </a:highlight>
              </a:rPr>
              <a:t>(2,7)</a:t>
            </a:r>
            <a:endParaRPr sz="1900">
              <a:highlight>
                <a:srgbClr val="38761D"/>
              </a:highlight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900"/>
              <a:t>Answer: 4</a:t>
            </a:r>
            <a:endParaRPr sz="1900"/>
          </a:p>
        </p:txBody>
      </p:sp>
      <p:graphicFrame>
        <p:nvGraphicFramePr>
          <p:cNvPr id="324" name="Google Shape;324;p31"/>
          <p:cNvGraphicFramePr/>
          <p:nvPr/>
        </p:nvGraphicFramePr>
        <p:xfrm>
          <a:off x="4735325" y="820200"/>
          <a:ext cx="3939200" cy="396210"/>
        </p:xfrm>
        <a:graphic>
          <a:graphicData uri="http://schemas.openxmlformats.org/drawingml/2006/table">
            <a:tbl>
              <a:tblPr>
                <a:noFill/>
                <a:tableStyleId>{41263050-8D6E-426D-9E11-AC1DC72FF89B}</a:tableStyleId>
              </a:tblPr>
              <a:tblGrid>
                <a:gridCol w="4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3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6" name="Google Shape;326;p31"/>
          <p:cNvGraphicFramePr/>
          <p:nvPr/>
        </p:nvGraphicFramePr>
        <p:xfrm>
          <a:off x="951300" y="2130900"/>
          <a:ext cx="7238975" cy="1981050"/>
        </p:xfrm>
        <a:graphic>
          <a:graphicData uri="http://schemas.openxmlformats.org/drawingml/2006/table">
            <a:tbl>
              <a:tblPr>
                <a:noFill/>
                <a:tableStyleId>{41263050-8D6E-426D-9E11-AC1DC72FF89B}</a:tableStyleId>
              </a:tblPr>
              <a:tblGrid>
                <a:gridCol w="60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8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68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curL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curR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Subarray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Freq.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Distinct Count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[1, 1, 2, 3, 4]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2, 2: 1, 3: 1, 4: 1}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[1, 2, 3, 4]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1, 2: 1, 3: 1, 4: 1}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[1, 2, 3, 4, 2]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1, 2: 2, 3: 1, 4: 1}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[1, 2, 3, 4, 2, 1]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2, 2: 2, 3: 1, 4: 1}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7" name="Google Shape;327;p31"/>
          <p:cNvSpPr txBox="1"/>
          <p:nvPr/>
        </p:nvSpPr>
        <p:spPr>
          <a:xfrm>
            <a:off x="8182125" y="2462000"/>
            <a:ext cx="8586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(Q2)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" name="Google Shape;297;p28">
            <a:extLst>
              <a:ext uri="{FF2B5EF4-FFF2-40B4-BE49-F238E27FC236}">
                <a16:creationId xmlns:a16="http://schemas.microsoft.com/office/drawing/2014/main" id="{D6285433-3351-8D2C-CCF0-996B1D927265}"/>
              </a:ext>
            </a:extLst>
          </p:cNvPr>
          <p:cNvSpPr txBox="1"/>
          <p:nvPr/>
        </p:nvSpPr>
        <p:spPr>
          <a:xfrm>
            <a:off x="4810618" y="1176405"/>
            <a:ext cx="3939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0          1          2          3          4           5          6          7</a:t>
            </a:r>
            <a:endParaRPr dirty="0"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" name="Google Shape;294;p28">
            <a:extLst>
              <a:ext uri="{FF2B5EF4-FFF2-40B4-BE49-F238E27FC236}">
                <a16:creationId xmlns:a16="http://schemas.microsoft.com/office/drawing/2014/main" id="{834FB287-25C4-1195-1F8D-8A61591939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126" y="463905"/>
            <a:ext cx="7429500" cy="1108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Ex. Count Distinct Elements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2"/>
          <p:cNvSpPr txBox="1">
            <a:spLocks noGrp="1"/>
          </p:cNvSpPr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Thought Bubble</a:t>
            </a:r>
            <a:endParaRPr/>
          </a:p>
        </p:txBody>
      </p:sp>
      <p:sp>
        <p:nvSpPr>
          <p:cNvPr id="333" name="Google Shape;333;p32"/>
          <p:cNvSpPr txBox="1">
            <a:spLocks noGrp="1"/>
          </p:cNvSpPr>
          <p:nvPr>
            <p:ph type="body" idx="1"/>
          </p:nvPr>
        </p:nvSpPr>
        <p:spPr>
          <a:xfrm>
            <a:off x="856059" y="1687115"/>
            <a:ext cx="7429500" cy="2656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36550" algn="l" rtl="0">
              <a:spcBef>
                <a:spcPts val="80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We never recomputed anything from scratch, 11 total pointer moves handled all 3 queries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(8 + 3) * √8 ≈ 16 total operations, vs. 3 * 8 = 24 operations with naive method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For a large number of queries, this √n factor can make a huge difference!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Ex. n = 10</a:t>
            </a:r>
            <a:r>
              <a:rPr lang="en" baseline="30000"/>
              <a:t>5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3"/>
          <p:cNvSpPr txBox="1">
            <a:spLocks noGrp="1"/>
          </p:cNvSpPr>
          <p:nvPr>
            <p:ph type="title"/>
          </p:nvPr>
        </p:nvSpPr>
        <p:spPr>
          <a:xfrm>
            <a:off x="930280" y="170875"/>
            <a:ext cx="3918300" cy="1108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Mo’s Algorithm 2</a:t>
            </a:r>
            <a:endParaRPr/>
          </a:p>
        </p:txBody>
      </p:sp>
      <p:sp>
        <p:nvSpPr>
          <p:cNvPr id="339" name="Google Shape;339;p33"/>
          <p:cNvSpPr txBox="1">
            <a:spLocks noGrp="1"/>
          </p:cNvSpPr>
          <p:nvPr>
            <p:ph type="body" idx="1"/>
          </p:nvPr>
        </p:nvSpPr>
        <p:spPr>
          <a:xfrm>
            <a:off x="815250" y="1056250"/>
            <a:ext cx="7513500" cy="3574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fontScale="92500" lnSpcReduction="20000"/>
          </a:bodyPr>
          <a:lstStyle/>
          <a:p>
            <a:pPr marL="457200" lvl="0" indent="-336550" algn="l" rtl="0">
              <a:spcBef>
                <a:spcPts val="80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The very first query will be O(n) because nothing has been computed yet. The value f(l_0, r_0), 0 being the idx of the first query, is stored in memory</a:t>
            </a:r>
            <a:br>
              <a:rPr lang="en"/>
            </a:b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For each of the following queries, you call add() or remove() element-by-element when shrinking or expanding, changing your computed answer as you go, then returning when curr_l = l_i and curr_r = r_i</a:t>
            </a:r>
            <a:br>
              <a:rPr lang="en"/>
            </a:b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Ex. First query is f(1, 6). Second query is (0, 4). Steps in order below</a:t>
            </a:r>
            <a:br>
              <a:rPr lang="en"/>
            </a:br>
            <a:r>
              <a:rPr lang="en"/>
              <a:t>curr_l--; add(curr_l), (curr_l = 0 now)</a:t>
            </a:r>
            <a:br>
              <a:rPr lang="en"/>
            </a:br>
            <a:r>
              <a:rPr lang="en"/>
              <a:t>remove(curr_r), curr_r--; (curr_r = 5 now)</a:t>
            </a:r>
            <a:br>
              <a:rPr lang="en"/>
            </a:br>
            <a:r>
              <a:rPr lang="en"/>
              <a:t>remove(curr_r), curr_r--; (curr_r = 4 now)</a:t>
            </a:r>
            <a:br>
              <a:rPr lang="en"/>
            </a:br>
            <a:r>
              <a:rPr lang="en"/>
              <a:t>curr_l = 0, curr_r = 4. Now equal to l and r of query, so return answer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4"/>
          <p:cNvSpPr txBox="1">
            <a:spLocks noGrp="1"/>
          </p:cNvSpPr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Important Notes for Your Understanding</a:t>
            </a:r>
            <a:endParaRPr/>
          </a:p>
        </p:txBody>
      </p:sp>
      <p:sp>
        <p:nvSpPr>
          <p:cNvPr id="345" name="Google Shape;345;p34"/>
          <p:cNvSpPr txBox="1">
            <a:spLocks noGrp="1"/>
          </p:cNvSpPr>
          <p:nvPr>
            <p:ph type="body" idx="1"/>
          </p:nvPr>
        </p:nvSpPr>
        <p:spPr>
          <a:xfrm>
            <a:off x="856059" y="1687115"/>
            <a:ext cx="7429500" cy="2656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36550" algn="l" rtl="0">
              <a:spcBef>
                <a:spcPts val="80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Mo’s Algorithm is NOT a tree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it is NOT a divide-and-conquer algorithm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Mo’s algorithm only “divides” </a:t>
            </a:r>
            <a:r>
              <a:rPr lang="en" u="sng"/>
              <a:t>once</a:t>
            </a:r>
            <a:r>
              <a:rPr lang="en"/>
              <a:t> by square root of N and does not divide any further. There is no recursion, you are simply keeping track of curr_l and curr_r and updating the query answer step by step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"/>
          <p:cNvSpPr txBox="1">
            <a:spLocks noGrp="1"/>
          </p:cNvSpPr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Kind of Function Is Supported by Mo’s Algorithm?</a:t>
            </a:r>
            <a:endParaRPr/>
          </a:p>
        </p:txBody>
      </p:sp>
      <p:sp>
        <p:nvSpPr>
          <p:cNvPr id="351" name="Google Shape;351;p35"/>
          <p:cNvSpPr txBox="1">
            <a:spLocks noGrp="1"/>
          </p:cNvSpPr>
          <p:nvPr>
            <p:ph type="body" idx="1"/>
          </p:nvPr>
        </p:nvSpPr>
        <p:spPr>
          <a:xfrm>
            <a:off x="856050" y="1687126"/>
            <a:ext cx="7429500" cy="2907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Similar to Fenwick Trees</a:t>
            </a:r>
            <a:endParaRPr/>
          </a:p>
          <a:p>
            <a:pPr marL="457200" lvl="0" indent="-336550" algn="l" rtl="0">
              <a:spcBef>
                <a:spcPts val="80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Most efficient functions for Mo’s are invertible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Uninvertible like min/max are not supported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Have to store data about every possible query and/or previous queries, which defeats the purpose of Mo’s (this is where segment trees would apply)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SOME uninvertible functions can be implemented with helper data structures</a:t>
            </a:r>
            <a:endParaRPr/>
          </a:p>
          <a:p>
            <a:pPr marL="457200" lvl="0" indent="-336550" algn="l" rtl="0">
              <a:spcBef>
                <a:spcPts val="80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Mode, median, ex. store frequencies of elements in a hash map</a:t>
            </a:r>
            <a:endParaRPr/>
          </a:p>
        </p:txBody>
      </p:sp>
      <p:pic>
        <p:nvPicPr>
          <p:cNvPr id="352" name="Google Shape;35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9775" y="1129090"/>
            <a:ext cx="1278625" cy="1570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2625" y="1129100"/>
            <a:ext cx="1278625" cy="1570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6"/>
          <p:cNvSpPr txBox="1">
            <a:spLocks noGrp="1"/>
          </p:cNvSpPr>
          <p:nvPr>
            <p:ph type="body" idx="1"/>
          </p:nvPr>
        </p:nvSpPr>
        <p:spPr>
          <a:xfrm>
            <a:off x="856050" y="1687125"/>
            <a:ext cx="7429500" cy="3226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Queries: (0,4) (1,4) (0,6) (4,9)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Naive scan: O(n * |Q|) = 10 * 4 = 40 steps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We will use 3 data structures: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 err="1">
                <a:solidFill>
                  <a:schemeClr val="accent6"/>
                </a:solidFill>
              </a:rPr>
              <a:t>freq</a:t>
            </a:r>
            <a:r>
              <a:rPr lang="en" dirty="0">
                <a:solidFill>
                  <a:schemeClr val="accent6"/>
                </a:solidFill>
              </a:rPr>
              <a:t> </a:t>
            </a:r>
            <a:r>
              <a:rPr lang="en" dirty="0"/>
              <a:t>dictionary mapping numbers to their current frequency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>
                <a:solidFill>
                  <a:schemeClr val="accent6"/>
                </a:solidFill>
              </a:rPr>
              <a:t>buckets[]</a:t>
            </a:r>
            <a:r>
              <a:rPr lang="en" dirty="0"/>
              <a:t> list of sets (index: frequency, value: elements that currently have that frequency)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 err="1">
                <a:solidFill>
                  <a:schemeClr val="accent6"/>
                </a:solidFill>
              </a:rPr>
              <a:t>modeFreq</a:t>
            </a:r>
            <a:r>
              <a:rPr lang="en" dirty="0"/>
              <a:t> int</a:t>
            </a:r>
            <a:r>
              <a:rPr lang="en" dirty="0">
                <a:solidFill>
                  <a:schemeClr val="accent6"/>
                </a:solidFill>
              </a:rPr>
              <a:t> </a:t>
            </a:r>
            <a:r>
              <a:rPr lang="en" dirty="0"/>
              <a:t>(highest non-empty bucket index)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add(</a:t>
            </a:r>
            <a:r>
              <a:rPr lang="en" dirty="0" err="1"/>
              <a:t>idx</a:t>
            </a:r>
            <a:r>
              <a:rPr lang="en" dirty="0"/>
              <a:t>) and remove(</a:t>
            </a:r>
            <a:r>
              <a:rPr lang="en" dirty="0" err="1"/>
              <a:t>idx</a:t>
            </a:r>
            <a:r>
              <a:rPr lang="en" dirty="0"/>
              <a:t>) each touch exactly one </a:t>
            </a:r>
            <a:r>
              <a:rPr lang="en" dirty="0" err="1"/>
              <a:t>freq</a:t>
            </a:r>
            <a:r>
              <a:rPr lang="en" dirty="0"/>
              <a:t> entry and up to 2 bucket cells → O(1).</a:t>
            </a:r>
            <a:endParaRPr dirty="0"/>
          </a:p>
        </p:txBody>
      </p:sp>
      <p:sp>
        <p:nvSpPr>
          <p:cNvPr id="359" name="Google Shape;359;p36"/>
          <p:cNvSpPr txBox="1">
            <a:spLocks noGrp="1"/>
          </p:cNvSpPr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Ex. Mode</a:t>
            </a:r>
            <a:endParaRPr/>
          </a:p>
        </p:txBody>
      </p:sp>
      <p:graphicFrame>
        <p:nvGraphicFramePr>
          <p:cNvPr id="360" name="Google Shape;360;p36"/>
          <p:cNvGraphicFramePr/>
          <p:nvPr/>
        </p:nvGraphicFramePr>
        <p:xfrm>
          <a:off x="3766625" y="820200"/>
          <a:ext cx="4899250" cy="396210"/>
        </p:xfrm>
        <a:graphic>
          <a:graphicData uri="http://schemas.openxmlformats.org/drawingml/2006/table">
            <a:tbl>
              <a:tblPr>
                <a:noFill/>
                <a:tableStyleId>{41263050-8D6E-426D-9E11-AC1DC72FF89B}</a:tableStyleId>
              </a:tblPr>
              <a:tblGrid>
                <a:gridCol w="489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33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Google Shape;361;p36">
            <a:extLst>
              <a:ext uri="{FF2B5EF4-FFF2-40B4-BE49-F238E27FC236}">
                <a16:creationId xmlns:a16="http://schemas.microsoft.com/office/drawing/2014/main" id="{3EC74F96-B695-0402-89E8-7359DE2B8063}"/>
              </a:ext>
            </a:extLst>
          </p:cNvPr>
          <p:cNvSpPr txBox="1"/>
          <p:nvPr/>
        </p:nvSpPr>
        <p:spPr>
          <a:xfrm>
            <a:off x="3803682" y="1176389"/>
            <a:ext cx="50127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0          1          2          3         4           5          6           7         8           9 </a:t>
            </a:r>
            <a:endParaRPr dirty="0"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7"/>
          <p:cNvSpPr txBox="1">
            <a:spLocks noGrp="1"/>
          </p:cNvSpPr>
          <p:nvPr>
            <p:ph type="body" idx="1"/>
          </p:nvPr>
        </p:nvSpPr>
        <p:spPr>
          <a:xfrm>
            <a:off x="856050" y="1687125"/>
            <a:ext cx="7429500" cy="3226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Queries: (0,4) (1,4) (0,6) (4,9)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Block size = ⌈√10⌉ = 4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67" name="Google Shape;367;p37"/>
          <p:cNvGraphicFramePr/>
          <p:nvPr/>
        </p:nvGraphicFramePr>
        <p:xfrm>
          <a:off x="952500" y="2482850"/>
          <a:ext cx="6463400" cy="1981050"/>
        </p:xfrm>
        <a:graphic>
          <a:graphicData uri="http://schemas.openxmlformats.org/drawingml/2006/table">
            <a:tbl>
              <a:tblPr>
                <a:noFill/>
                <a:tableStyleId>{41263050-8D6E-426D-9E11-AC1DC72FF89B}</a:tableStyleId>
              </a:tblPr>
              <a:tblGrid>
                <a:gridCol w="73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Query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Left-block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Secondary key 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Sorted order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(0,4)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(1,4)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(0, 6)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(4,9)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68" name="Google Shape;368;p37"/>
          <p:cNvSpPr txBox="1">
            <a:spLocks noGrp="1"/>
          </p:cNvSpPr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Ex. Mode</a:t>
            </a:r>
            <a:endParaRPr/>
          </a:p>
        </p:txBody>
      </p:sp>
      <p:graphicFrame>
        <p:nvGraphicFramePr>
          <p:cNvPr id="369" name="Google Shape;369;p37"/>
          <p:cNvGraphicFramePr/>
          <p:nvPr/>
        </p:nvGraphicFramePr>
        <p:xfrm>
          <a:off x="3766625" y="820200"/>
          <a:ext cx="4899250" cy="396210"/>
        </p:xfrm>
        <a:graphic>
          <a:graphicData uri="http://schemas.openxmlformats.org/drawingml/2006/table">
            <a:tbl>
              <a:tblPr>
                <a:noFill/>
                <a:tableStyleId>{41263050-8D6E-426D-9E11-AC1DC72FF89B}</a:tableStyleId>
              </a:tblPr>
              <a:tblGrid>
                <a:gridCol w="489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33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Google Shape;361;p36">
            <a:extLst>
              <a:ext uri="{FF2B5EF4-FFF2-40B4-BE49-F238E27FC236}">
                <a16:creationId xmlns:a16="http://schemas.microsoft.com/office/drawing/2014/main" id="{619D8290-73EF-3616-AE7C-1B51BD04ACAF}"/>
              </a:ext>
            </a:extLst>
          </p:cNvPr>
          <p:cNvSpPr txBox="1"/>
          <p:nvPr/>
        </p:nvSpPr>
        <p:spPr>
          <a:xfrm>
            <a:off x="3803682" y="1176389"/>
            <a:ext cx="50127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0          1          2          3         4           5          6           7         8           9 </a:t>
            </a:r>
            <a:endParaRPr dirty="0"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"/>
          <p:cNvSpPr txBox="1">
            <a:spLocks noGrp="1"/>
          </p:cNvSpPr>
          <p:nvPr>
            <p:ph type="title"/>
          </p:nvPr>
        </p:nvSpPr>
        <p:spPr>
          <a:xfrm>
            <a:off x="856050" y="50172"/>
            <a:ext cx="7429500" cy="787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Motivation</a:t>
            </a:r>
            <a:endParaRPr sz="3600"/>
          </a:p>
        </p:txBody>
      </p:sp>
      <p:sp>
        <p:nvSpPr>
          <p:cNvPr id="241" name="Google Shape;241;p20"/>
          <p:cNvSpPr txBox="1">
            <a:spLocks noGrp="1"/>
          </p:cNvSpPr>
          <p:nvPr>
            <p:ph type="body" idx="1"/>
          </p:nvPr>
        </p:nvSpPr>
        <p:spPr>
          <a:xfrm>
            <a:off x="857250" y="965779"/>
            <a:ext cx="7429500" cy="3691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i="1" u="sng"/>
              <a:t>Goal</a:t>
            </a:r>
            <a:r>
              <a:rPr lang="en" sz="2000" b="1" u="sng"/>
              <a:t>:</a:t>
            </a:r>
            <a:r>
              <a:rPr lang="en" sz="2000"/>
              <a:t> Given an array of elements A and a list of queries for some function (ex. Sum, mode, mean, etc.), how can we answer them efficiently?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i="1" u="sng"/>
              <a:t>Support the following operations</a:t>
            </a:r>
            <a:r>
              <a:rPr lang="en" sz="2000"/>
              <a:t>: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1. Calculate (for any l,r) the value of </a:t>
            </a:r>
            <a:r>
              <a:rPr lang="en" sz="2000" i="1"/>
              <a:t>f(l,r)=f(a_l,…,a_r)</a:t>
            </a:r>
            <a:r>
              <a:rPr lang="en" sz="2000"/>
              <a:t> for each query in a list of queries Q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2. Use no more than O(n) memory (so no more than list A itself)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i="1"/>
              <a:t>**Note: This will work for any function f(), but sum(l, r) is a common first one to start with</a:t>
            </a:r>
            <a:endParaRPr sz="2000" i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8"/>
          <p:cNvSpPr txBox="1">
            <a:spLocks noGrp="1"/>
          </p:cNvSpPr>
          <p:nvPr>
            <p:ph type="body" idx="1"/>
          </p:nvPr>
        </p:nvSpPr>
        <p:spPr>
          <a:xfrm>
            <a:off x="856050" y="1687125"/>
            <a:ext cx="7429500" cy="3226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Queries: </a:t>
            </a:r>
            <a:r>
              <a:rPr lang="en">
                <a:highlight>
                  <a:srgbClr val="38761D"/>
                </a:highlight>
              </a:rPr>
              <a:t>(0,4)</a:t>
            </a:r>
            <a:r>
              <a:rPr lang="en"/>
              <a:t> (1,4) (0,6) (4,9)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8"/>
          <p:cNvSpPr txBox="1">
            <a:spLocks noGrp="1"/>
          </p:cNvSpPr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Ex. Mode</a:t>
            </a:r>
            <a:endParaRPr/>
          </a:p>
        </p:txBody>
      </p:sp>
      <p:graphicFrame>
        <p:nvGraphicFramePr>
          <p:cNvPr id="377" name="Google Shape;377;p38"/>
          <p:cNvGraphicFramePr/>
          <p:nvPr/>
        </p:nvGraphicFramePr>
        <p:xfrm>
          <a:off x="3766625" y="820200"/>
          <a:ext cx="4899250" cy="396210"/>
        </p:xfrm>
        <a:graphic>
          <a:graphicData uri="http://schemas.openxmlformats.org/drawingml/2006/table">
            <a:tbl>
              <a:tblPr>
                <a:noFill/>
                <a:tableStyleId>{41263050-8D6E-426D-9E11-AC1DC72FF89B}</a:tableStyleId>
              </a:tblPr>
              <a:tblGrid>
                <a:gridCol w="489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33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9" name="Google Shape;379;p38"/>
          <p:cNvGraphicFramePr/>
          <p:nvPr/>
        </p:nvGraphicFramePr>
        <p:xfrm>
          <a:off x="951300" y="2091825"/>
          <a:ext cx="7238975" cy="792420"/>
        </p:xfrm>
        <a:graphic>
          <a:graphicData uri="http://schemas.openxmlformats.org/drawingml/2006/table">
            <a:tbl>
              <a:tblPr>
                <a:noFill/>
                <a:tableStyleId>{41263050-8D6E-426D-9E11-AC1DC72FF89B}</a:tableStyleId>
              </a:tblPr>
              <a:tblGrid>
                <a:gridCol w="60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8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68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idx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val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freq[val]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modeFreq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buckets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{8}}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Google Shape;361;p36">
            <a:extLst>
              <a:ext uri="{FF2B5EF4-FFF2-40B4-BE49-F238E27FC236}">
                <a16:creationId xmlns:a16="http://schemas.microsoft.com/office/drawing/2014/main" id="{16FEDCEB-548C-A121-C9D5-9960ECDB206B}"/>
              </a:ext>
            </a:extLst>
          </p:cNvPr>
          <p:cNvSpPr txBox="1"/>
          <p:nvPr/>
        </p:nvSpPr>
        <p:spPr>
          <a:xfrm>
            <a:off x="3803682" y="1176389"/>
            <a:ext cx="50127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0          1          2          3         4           5          6           7         8           9 </a:t>
            </a:r>
            <a:endParaRPr dirty="0"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9"/>
          <p:cNvSpPr txBox="1">
            <a:spLocks noGrp="1"/>
          </p:cNvSpPr>
          <p:nvPr>
            <p:ph type="body" idx="1"/>
          </p:nvPr>
        </p:nvSpPr>
        <p:spPr>
          <a:xfrm>
            <a:off x="856050" y="1687125"/>
            <a:ext cx="7429500" cy="3226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Queries: </a:t>
            </a:r>
            <a:r>
              <a:rPr lang="en">
                <a:highlight>
                  <a:srgbClr val="38761D"/>
                </a:highlight>
              </a:rPr>
              <a:t>(0,4)</a:t>
            </a:r>
            <a:r>
              <a:rPr lang="en"/>
              <a:t> (1,4) (0,6) (4,9)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9"/>
          <p:cNvSpPr txBox="1">
            <a:spLocks noGrp="1"/>
          </p:cNvSpPr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Ex. Mode</a:t>
            </a:r>
            <a:endParaRPr/>
          </a:p>
        </p:txBody>
      </p:sp>
      <p:graphicFrame>
        <p:nvGraphicFramePr>
          <p:cNvPr id="386" name="Google Shape;386;p39"/>
          <p:cNvGraphicFramePr/>
          <p:nvPr/>
        </p:nvGraphicFramePr>
        <p:xfrm>
          <a:off x="3766625" y="820200"/>
          <a:ext cx="4899250" cy="396210"/>
        </p:xfrm>
        <a:graphic>
          <a:graphicData uri="http://schemas.openxmlformats.org/drawingml/2006/table">
            <a:tbl>
              <a:tblPr>
                <a:noFill/>
                <a:tableStyleId>{41263050-8D6E-426D-9E11-AC1DC72FF89B}</a:tableStyleId>
              </a:tblPr>
              <a:tblGrid>
                <a:gridCol w="489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33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8" name="Google Shape;388;p39"/>
          <p:cNvGraphicFramePr/>
          <p:nvPr/>
        </p:nvGraphicFramePr>
        <p:xfrm>
          <a:off x="951300" y="2091825"/>
          <a:ext cx="7238975" cy="1188630"/>
        </p:xfrm>
        <a:graphic>
          <a:graphicData uri="http://schemas.openxmlformats.org/drawingml/2006/table">
            <a:tbl>
              <a:tblPr>
                <a:noFill/>
                <a:tableStyleId>{41263050-8D6E-426D-9E11-AC1DC72FF89B}</a:tableStyleId>
              </a:tblPr>
              <a:tblGrid>
                <a:gridCol w="60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8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68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idx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val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freq[val]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modeFreq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buckets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{8}}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{8,3}}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Google Shape;361;p36">
            <a:extLst>
              <a:ext uri="{FF2B5EF4-FFF2-40B4-BE49-F238E27FC236}">
                <a16:creationId xmlns:a16="http://schemas.microsoft.com/office/drawing/2014/main" id="{B6547B0E-14F1-BA44-3836-B74FA8747286}"/>
              </a:ext>
            </a:extLst>
          </p:cNvPr>
          <p:cNvSpPr txBox="1"/>
          <p:nvPr/>
        </p:nvSpPr>
        <p:spPr>
          <a:xfrm>
            <a:off x="3803682" y="1176389"/>
            <a:ext cx="50127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0          1          2          3         4           5          6           7         8           9 </a:t>
            </a:r>
            <a:endParaRPr dirty="0"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0"/>
          <p:cNvSpPr txBox="1">
            <a:spLocks noGrp="1"/>
          </p:cNvSpPr>
          <p:nvPr>
            <p:ph type="body" idx="1"/>
          </p:nvPr>
        </p:nvSpPr>
        <p:spPr>
          <a:xfrm>
            <a:off x="856050" y="1687125"/>
            <a:ext cx="7429500" cy="3226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Queries: </a:t>
            </a:r>
            <a:r>
              <a:rPr lang="en">
                <a:highlight>
                  <a:srgbClr val="38761D"/>
                </a:highlight>
              </a:rPr>
              <a:t>(0,4)</a:t>
            </a:r>
            <a:r>
              <a:rPr lang="en"/>
              <a:t> (1,4) (0,6) (4,9)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40"/>
          <p:cNvSpPr txBox="1">
            <a:spLocks noGrp="1"/>
          </p:cNvSpPr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Ex. Mode</a:t>
            </a:r>
            <a:endParaRPr/>
          </a:p>
        </p:txBody>
      </p:sp>
      <p:graphicFrame>
        <p:nvGraphicFramePr>
          <p:cNvPr id="395" name="Google Shape;395;p40"/>
          <p:cNvGraphicFramePr/>
          <p:nvPr/>
        </p:nvGraphicFramePr>
        <p:xfrm>
          <a:off x="3766625" y="820200"/>
          <a:ext cx="4899250" cy="396210"/>
        </p:xfrm>
        <a:graphic>
          <a:graphicData uri="http://schemas.openxmlformats.org/drawingml/2006/table">
            <a:tbl>
              <a:tblPr>
                <a:noFill/>
                <a:tableStyleId>{41263050-8D6E-426D-9E11-AC1DC72FF89B}</a:tableStyleId>
              </a:tblPr>
              <a:tblGrid>
                <a:gridCol w="489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33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7" name="Google Shape;397;p40"/>
          <p:cNvGraphicFramePr/>
          <p:nvPr/>
        </p:nvGraphicFramePr>
        <p:xfrm>
          <a:off x="951300" y="2091825"/>
          <a:ext cx="7238975" cy="1584840"/>
        </p:xfrm>
        <a:graphic>
          <a:graphicData uri="http://schemas.openxmlformats.org/drawingml/2006/table">
            <a:tbl>
              <a:tblPr>
                <a:noFill/>
                <a:tableStyleId>{41263050-8D6E-426D-9E11-AC1DC72FF89B}</a:tableStyleId>
              </a:tblPr>
              <a:tblGrid>
                <a:gridCol w="60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8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68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idx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val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freq[val]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modeFreq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buckets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{8}}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{8,3}}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{8,3,4}}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Google Shape;361;p36">
            <a:extLst>
              <a:ext uri="{FF2B5EF4-FFF2-40B4-BE49-F238E27FC236}">
                <a16:creationId xmlns:a16="http://schemas.microsoft.com/office/drawing/2014/main" id="{EECA15BE-2599-07AE-0FB1-B163923CFBC6}"/>
              </a:ext>
            </a:extLst>
          </p:cNvPr>
          <p:cNvSpPr txBox="1"/>
          <p:nvPr/>
        </p:nvSpPr>
        <p:spPr>
          <a:xfrm>
            <a:off x="3803682" y="1176389"/>
            <a:ext cx="50127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0          1          2          3         4           5          6           7         8           9 </a:t>
            </a:r>
            <a:endParaRPr dirty="0"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1"/>
          <p:cNvSpPr txBox="1">
            <a:spLocks noGrp="1"/>
          </p:cNvSpPr>
          <p:nvPr>
            <p:ph type="body" idx="1"/>
          </p:nvPr>
        </p:nvSpPr>
        <p:spPr>
          <a:xfrm>
            <a:off x="856050" y="1687125"/>
            <a:ext cx="7429500" cy="3226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Queries: </a:t>
            </a:r>
            <a:r>
              <a:rPr lang="en">
                <a:highlight>
                  <a:srgbClr val="38761D"/>
                </a:highlight>
              </a:rPr>
              <a:t>(0,4)</a:t>
            </a:r>
            <a:r>
              <a:rPr lang="en"/>
              <a:t> (1,4) (0,6) (4,9)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41"/>
          <p:cNvSpPr txBox="1">
            <a:spLocks noGrp="1"/>
          </p:cNvSpPr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Ex. Mode</a:t>
            </a:r>
            <a:endParaRPr/>
          </a:p>
        </p:txBody>
      </p:sp>
      <p:graphicFrame>
        <p:nvGraphicFramePr>
          <p:cNvPr id="404" name="Google Shape;404;p41"/>
          <p:cNvGraphicFramePr/>
          <p:nvPr/>
        </p:nvGraphicFramePr>
        <p:xfrm>
          <a:off x="3766625" y="820200"/>
          <a:ext cx="4899250" cy="396210"/>
        </p:xfrm>
        <a:graphic>
          <a:graphicData uri="http://schemas.openxmlformats.org/drawingml/2006/table">
            <a:tbl>
              <a:tblPr>
                <a:noFill/>
                <a:tableStyleId>{41263050-8D6E-426D-9E11-AC1DC72FF89B}</a:tableStyleId>
              </a:tblPr>
              <a:tblGrid>
                <a:gridCol w="489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33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6" name="Google Shape;406;p41"/>
          <p:cNvGraphicFramePr/>
          <p:nvPr/>
        </p:nvGraphicFramePr>
        <p:xfrm>
          <a:off x="951300" y="2091825"/>
          <a:ext cx="7238975" cy="1981050"/>
        </p:xfrm>
        <a:graphic>
          <a:graphicData uri="http://schemas.openxmlformats.org/drawingml/2006/table">
            <a:tbl>
              <a:tblPr>
                <a:noFill/>
                <a:tableStyleId>{41263050-8D6E-426D-9E11-AC1DC72FF89B}</a:tableStyleId>
              </a:tblPr>
              <a:tblGrid>
                <a:gridCol w="60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8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68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idx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val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freq[val]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modeFreq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buckets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{8}}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{8,3}}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{8,3,4}}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{8,3,4,5}}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Google Shape;361;p36">
            <a:extLst>
              <a:ext uri="{FF2B5EF4-FFF2-40B4-BE49-F238E27FC236}">
                <a16:creationId xmlns:a16="http://schemas.microsoft.com/office/drawing/2014/main" id="{4974F9C9-655D-02B4-B789-B72BD29BC1F6}"/>
              </a:ext>
            </a:extLst>
          </p:cNvPr>
          <p:cNvSpPr txBox="1"/>
          <p:nvPr/>
        </p:nvSpPr>
        <p:spPr>
          <a:xfrm>
            <a:off x="3803682" y="1176389"/>
            <a:ext cx="50127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0          1          2          3         4           5          6           7         8           9 </a:t>
            </a:r>
            <a:endParaRPr dirty="0"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2"/>
          <p:cNvSpPr txBox="1">
            <a:spLocks noGrp="1"/>
          </p:cNvSpPr>
          <p:nvPr>
            <p:ph type="body" idx="1"/>
          </p:nvPr>
        </p:nvSpPr>
        <p:spPr>
          <a:xfrm>
            <a:off x="856050" y="1687125"/>
            <a:ext cx="7429500" cy="3226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Queries: </a:t>
            </a:r>
            <a:r>
              <a:rPr lang="en">
                <a:highlight>
                  <a:srgbClr val="38761D"/>
                </a:highlight>
              </a:rPr>
              <a:t>(0,4)</a:t>
            </a:r>
            <a:r>
              <a:rPr lang="en"/>
              <a:t> (1,4) (0,6) (4,9) → </a:t>
            </a:r>
            <a:r>
              <a:rPr lang="en">
                <a:highlight>
                  <a:srgbClr val="38761D"/>
                </a:highlight>
              </a:rPr>
              <a:t>answer = (3, 2)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42"/>
          <p:cNvSpPr txBox="1">
            <a:spLocks noGrp="1"/>
          </p:cNvSpPr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Ex. Mode</a:t>
            </a:r>
            <a:endParaRPr/>
          </a:p>
        </p:txBody>
      </p:sp>
      <p:graphicFrame>
        <p:nvGraphicFramePr>
          <p:cNvPr id="413" name="Google Shape;413;p42"/>
          <p:cNvGraphicFramePr/>
          <p:nvPr/>
        </p:nvGraphicFramePr>
        <p:xfrm>
          <a:off x="3766625" y="820200"/>
          <a:ext cx="4899250" cy="396210"/>
        </p:xfrm>
        <a:graphic>
          <a:graphicData uri="http://schemas.openxmlformats.org/drawingml/2006/table">
            <a:tbl>
              <a:tblPr>
                <a:noFill/>
                <a:tableStyleId>{41263050-8D6E-426D-9E11-AC1DC72FF89B}</a:tableStyleId>
              </a:tblPr>
              <a:tblGrid>
                <a:gridCol w="489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33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5" name="Google Shape;415;p42"/>
          <p:cNvGraphicFramePr/>
          <p:nvPr/>
        </p:nvGraphicFramePr>
        <p:xfrm>
          <a:off x="951300" y="2091825"/>
          <a:ext cx="7238975" cy="2377260"/>
        </p:xfrm>
        <a:graphic>
          <a:graphicData uri="http://schemas.openxmlformats.org/drawingml/2006/table">
            <a:tbl>
              <a:tblPr>
                <a:noFill/>
                <a:tableStyleId>{41263050-8D6E-426D-9E11-AC1DC72FF89B}</a:tableStyleId>
              </a:tblPr>
              <a:tblGrid>
                <a:gridCol w="60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8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68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idx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val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freq[val]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modeFreq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buckets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{8}}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{8,3}}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{8,3,4}}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{8,3,4,5}}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{8,4,5}, 2: {3}}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Google Shape;361;p36">
            <a:extLst>
              <a:ext uri="{FF2B5EF4-FFF2-40B4-BE49-F238E27FC236}">
                <a16:creationId xmlns:a16="http://schemas.microsoft.com/office/drawing/2014/main" id="{2527DC63-D30F-C5E9-1EAD-56C79171624B}"/>
              </a:ext>
            </a:extLst>
          </p:cNvPr>
          <p:cNvSpPr txBox="1"/>
          <p:nvPr/>
        </p:nvSpPr>
        <p:spPr>
          <a:xfrm>
            <a:off x="3803682" y="1176389"/>
            <a:ext cx="50127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0          1          2          3         4           5          6           7         8           9 </a:t>
            </a:r>
            <a:endParaRPr dirty="0"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3"/>
          <p:cNvSpPr txBox="1">
            <a:spLocks noGrp="1"/>
          </p:cNvSpPr>
          <p:nvPr>
            <p:ph type="body" idx="1"/>
          </p:nvPr>
        </p:nvSpPr>
        <p:spPr>
          <a:xfrm>
            <a:off x="856050" y="1687125"/>
            <a:ext cx="7429500" cy="3226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Queries: (0,4) </a:t>
            </a:r>
            <a:r>
              <a:rPr lang="en">
                <a:highlight>
                  <a:srgbClr val="38761D"/>
                </a:highlight>
              </a:rPr>
              <a:t>(1,4)</a:t>
            </a:r>
            <a:r>
              <a:rPr lang="en"/>
              <a:t> (0,6) (4,9) → </a:t>
            </a:r>
            <a:r>
              <a:rPr lang="en">
                <a:highlight>
                  <a:srgbClr val="38761D"/>
                </a:highlight>
              </a:rPr>
              <a:t>answer = (3, 2)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43"/>
          <p:cNvSpPr txBox="1">
            <a:spLocks noGrp="1"/>
          </p:cNvSpPr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Ex. Mode</a:t>
            </a:r>
            <a:endParaRPr/>
          </a:p>
        </p:txBody>
      </p:sp>
      <p:graphicFrame>
        <p:nvGraphicFramePr>
          <p:cNvPr id="422" name="Google Shape;422;p43"/>
          <p:cNvGraphicFramePr/>
          <p:nvPr/>
        </p:nvGraphicFramePr>
        <p:xfrm>
          <a:off x="3766625" y="820200"/>
          <a:ext cx="4899250" cy="396210"/>
        </p:xfrm>
        <a:graphic>
          <a:graphicData uri="http://schemas.openxmlformats.org/drawingml/2006/table">
            <a:tbl>
              <a:tblPr>
                <a:noFill/>
                <a:tableStyleId>{41263050-8D6E-426D-9E11-AC1DC72FF89B}</a:tableStyleId>
              </a:tblPr>
              <a:tblGrid>
                <a:gridCol w="489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33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4" name="Google Shape;424;p43"/>
          <p:cNvGraphicFramePr/>
          <p:nvPr/>
        </p:nvGraphicFramePr>
        <p:xfrm>
          <a:off x="951300" y="2091825"/>
          <a:ext cx="7238975" cy="1981050"/>
        </p:xfrm>
        <a:graphic>
          <a:graphicData uri="http://schemas.openxmlformats.org/drawingml/2006/table">
            <a:tbl>
              <a:tblPr>
                <a:noFill/>
                <a:tableStyleId>{41263050-8D6E-426D-9E11-AC1DC72FF89B}</a:tableStyleId>
              </a:tblPr>
              <a:tblGrid>
                <a:gridCol w="60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8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68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idx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val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freq[val]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modeFreq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buckets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{3}}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{3,4}}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{3,4,5}}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{4,5}, 2: {3}}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Google Shape;361;p36">
            <a:extLst>
              <a:ext uri="{FF2B5EF4-FFF2-40B4-BE49-F238E27FC236}">
                <a16:creationId xmlns:a16="http://schemas.microsoft.com/office/drawing/2014/main" id="{2D85B223-ED55-9701-5C76-291DB16DC7B7}"/>
              </a:ext>
            </a:extLst>
          </p:cNvPr>
          <p:cNvSpPr txBox="1"/>
          <p:nvPr/>
        </p:nvSpPr>
        <p:spPr>
          <a:xfrm>
            <a:off x="3803682" y="1176389"/>
            <a:ext cx="50127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0          1          2          3         4           5          6           7         8           9 </a:t>
            </a:r>
            <a:endParaRPr dirty="0"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4"/>
          <p:cNvSpPr txBox="1">
            <a:spLocks noGrp="1"/>
          </p:cNvSpPr>
          <p:nvPr>
            <p:ph type="body" idx="1"/>
          </p:nvPr>
        </p:nvSpPr>
        <p:spPr>
          <a:xfrm>
            <a:off x="856050" y="1687125"/>
            <a:ext cx="7429500" cy="3226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Queries: (0,4) </a:t>
            </a:r>
            <a:r>
              <a:rPr lang="en">
                <a:highlight>
                  <a:srgbClr val="38761D"/>
                </a:highlight>
              </a:rPr>
              <a:t>(0,6)</a:t>
            </a:r>
            <a:r>
              <a:rPr lang="en"/>
              <a:t> (4,9)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44"/>
          <p:cNvSpPr txBox="1">
            <a:spLocks noGrp="1"/>
          </p:cNvSpPr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Ex. Mode</a:t>
            </a:r>
            <a:endParaRPr/>
          </a:p>
        </p:txBody>
      </p:sp>
      <p:graphicFrame>
        <p:nvGraphicFramePr>
          <p:cNvPr id="431" name="Google Shape;431;p44"/>
          <p:cNvGraphicFramePr/>
          <p:nvPr/>
        </p:nvGraphicFramePr>
        <p:xfrm>
          <a:off x="3766625" y="820200"/>
          <a:ext cx="4899250" cy="396210"/>
        </p:xfrm>
        <a:graphic>
          <a:graphicData uri="http://schemas.openxmlformats.org/drawingml/2006/table">
            <a:tbl>
              <a:tblPr>
                <a:noFill/>
                <a:tableStyleId>{41263050-8D6E-426D-9E11-AC1DC72FF89B}</a:tableStyleId>
              </a:tblPr>
              <a:tblGrid>
                <a:gridCol w="489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33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3" name="Google Shape;433;p44"/>
          <p:cNvGraphicFramePr/>
          <p:nvPr/>
        </p:nvGraphicFramePr>
        <p:xfrm>
          <a:off x="952513" y="2087150"/>
          <a:ext cx="7238975" cy="2377260"/>
        </p:xfrm>
        <a:graphic>
          <a:graphicData uri="http://schemas.openxmlformats.org/drawingml/2006/table">
            <a:tbl>
              <a:tblPr>
                <a:noFill/>
                <a:tableStyleId>{41263050-8D6E-426D-9E11-AC1DC72FF89B}</a:tableStyleId>
              </a:tblPr>
              <a:tblGrid>
                <a:gridCol w="60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8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68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idx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val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freq[val]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modeFreq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buckets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{8}}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{8,3}}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{8,3,4}}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{8,3,4,5}}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{8,4,5}, 2: {3}}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Google Shape;361;p36">
            <a:extLst>
              <a:ext uri="{FF2B5EF4-FFF2-40B4-BE49-F238E27FC236}">
                <a16:creationId xmlns:a16="http://schemas.microsoft.com/office/drawing/2014/main" id="{6053207B-4B7B-160F-5A40-14B24065B0CC}"/>
              </a:ext>
            </a:extLst>
          </p:cNvPr>
          <p:cNvSpPr txBox="1"/>
          <p:nvPr/>
        </p:nvSpPr>
        <p:spPr>
          <a:xfrm>
            <a:off x="3803682" y="1176389"/>
            <a:ext cx="50127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0          1          2          3         4           5          6           7         8           9 </a:t>
            </a:r>
            <a:endParaRPr dirty="0"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5"/>
          <p:cNvSpPr txBox="1">
            <a:spLocks noGrp="1"/>
          </p:cNvSpPr>
          <p:nvPr>
            <p:ph type="body" idx="1"/>
          </p:nvPr>
        </p:nvSpPr>
        <p:spPr>
          <a:xfrm>
            <a:off x="856050" y="1687125"/>
            <a:ext cx="7429500" cy="3226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Queries: (0,4) (1,4) </a:t>
            </a:r>
            <a:r>
              <a:rPr lang="en">
                <a:highlight>
                  <a:srgbClr val="38761D"/>
                </a:highlight>
              </a:rPr>
              <a:t>(0,6)</a:t>
            </a:r>
            <a:r>
              <a:rPr lang="en"/>
              <a:t> (4,9)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45"/>
          <p:cNvSpPr txBox="1">
            <a:spLocks noGrp="1"/>
          </p:cNvSpPr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Ex. Mode</a:t>
            </a:r>
            <a:endParaRPr/>
          </a:p>
        </p:txBody>
      </p:sp>
      <p:graphicFrame>
        <p:nvGraphicFramePr>
          <p:cNvPr id="440" name="Google Shape;440;p45"/>
          <p:cNvGraphicFramePr/>
          <p:nvPr/>
        </p:nvGraphicFramePr>
        <p:xfrm>
          <a:off x="3766625" y="820200"/>
          <a:ext cx="4899250" cy="396210"/>
        </p:xfrm>
        <a:graphic>
          <a:graphicData uri="http://schemas.openxmlformats.org/drawingml/2006/table">
            <a:tbl>
              <a:tblPr>
                <a:noFill/>
                <a:tableStyleId>{41263050-8D6E-426D-9E11-AC1DC72FF89B}</a:tableStyleId>
              </a:tblPr>
              <a:tblGrid>
                <a:gridCol w="489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33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2" name="Google Shape;442;p45"/>
          <p:cNvGraphicFramePr/>
          <p:nvPr/>
        </p:nvGraphicFramePr>
        <p:xfrm>
          <a:off x="952513" y="2087150"/>
          <a:ext cx="7238975" cy="2773470"/>
        </p:xfrm>
        <a:graphic>
          <a:graphicData uri="http://schemas.openxmlformats.org/drawingml/2006/table">
            <a:tbl>
              <a:tblPr>
                <a:noFill/>
                <a:tableStyleId>{41263050-8D6E-426D-9E11-AC1DC72FF89B}</a:tableStyleId>
              </a:tblPr>
              <a:tblGrid>
                <a:gridCol w="60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8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68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idx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val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freq[val]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modeFreq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buckets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{8}}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{8,3}}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{8,3,4}}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{8,3,4,5}}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{8,4,5}, 2: {3}}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{8,4,5,2}, 2: {3}}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Google Shape;361;p36">
            <a:extLst>
              <a:ext uri="{FF2B5EF4-FFF2-40B4-BE49-F238E27FC236}">
                <a16:creationId xmlns:a16="http://schemas.microsoft.com/office/drawing/2014/main" id="{A44E79D2-5D54-3310-F872-56BFB180D62E}"/>
              </a:ext>
            </a:extLst>
          </p:cNvPr>
          <p:cNvSpPr txBox="1"/>
          <p:nvPr/>
        </p:nvSpPr>
        <p:spPr>
          <a:xfrm>
            <a:off x="3803682" y="1176389"/>
            <a:ext cx="50127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0          1          2          3         4           5          6           7         8           9 </a:t>
            </a:r>
            <a:endParaRPr dirty="0"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6"/>
          <p:cNvSpPr txBox="1">
            <a:spLocks noGrp="1"/>
          </p:cNvSpPr>
          <p:nvPr>
            <p:ph type="body" idx="1"/>
          </p:nvPr>
        </p:nvSpPr>
        <p:spPr>
          <a:xfrm>
            <a:off x="856050" y="1306125"/>
            <a:ext cx="7429500" cy="3226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Queries: (0,4) (1,4) </a:t>
            </a:r>
            <a:r>
              <a:rPr lang="en">
                <a:highlight>
                  <a:srgbClr val="38761D"/>
                </a:highlight>
              </a:rPr>
              <a:t>(0,6)</a:t>
            </a:r>
            <a:r>
              <a:rPr lang="en"/>
              <a:t> (4,9) → </a:t>
            </a:r>
            <a:r>
              <a:rPr lang="en">
                <a:highlight>
                  <a:srgbClr val="38761D"/>
                </a:highlight>
              </a:rPr>
              <a:t>answer = (3, 3)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46"/>
          <p:cNvSpPr txBox="1">
            <a:spLocks noGrp="1"/>
          </p:cNvSpPr>
          <p:nvPr>
            <p:ph type="title"/>
          </p:nvPr>
        </p:nvSpPr>
        <p:spPr>
          <a:xfrm>
            <a:off x="856060" y="82889"/>
            <a:ext cx="7429500" cy="1108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Ex. Mode</a:t>
            </a:r>
            <a:endParaRPr/>
          </a:p>
        </p:txBody>
      </p:sp>
      <p:graphicFrame>
        <p:nvGraphicFramePr>
          <p:cNvPr id="449" name="Google Shape;449;p46"/>
          <p:cNvGraphicFramePr/>
          <p:nvPr/>
        </p:nvGraphicFramePr>
        <p:xfrm>
          <a:off x="3766625" y="439200"/>
          <a:ext cx="4899250" cy="396210"/>
        </p:xfrm>
        <a:graphic>
          <a:graphicData uri="http://schemas.openxmlformats.org/drawingml/2006/table">
            <a:tbl>
              <a:tblPr>
                <a:noFill/>
                <a:tableStyleId>{41263050-8D6E-426D-9E11-AC1DC72FF89B}</a:tableStyleId>
              </a:tblPr>
              <a:tblGrid>
                <a:gridCol w="489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33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1" name="Google Shape;451;p46"/>
          <p:cNvGraphicFramePr/>
          <p:nvPr/>
        </p:nvGraphicFramePr>
        <p:xfrm>
          <a:off x="951300" y="1710825"/>
          <a:ext cx="7238975" cy="3169680"/>
        </p:xfrm>
        <a:graphic>
          <a:graphicData uri="http://schemas.openxmlformats.org/drawingml/2006/table">
            <a:tbl>
              <a:tblPr>
                <a:noFill/>
                <a:tableStyleId>{41263050-8D6E-426D-9E11-AC1DC72FF89B}</a:tableStyleId>
              </a:tblPr>
              <a:tblGrid>
                <a:gridCol w="60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8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68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idx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val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freq[val]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modeFreq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buckets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{8}}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{8,3}}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{8,3,4}}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{8,3,4,5}}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{8,4,5}, 2: {3}}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{8,4,5,2}, 2: {3}}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{4,5,2}, 3: {3}}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Google Shape;361;p36">
            <a:extLst>
              <a:ext uri="{FF2B5EF4-FFF2-40B4-BE49-F238E27FC236}">
                <a16:creationId xmlns:a16="http://schemas.microsoft.com/office/drawing/2014/main" id="{88144C03-AD04-F5F6-954A-6FE16FCB088F}"/>
              </a:ext>
            </a:extLst>
          </p:cNvPr>
          <p:cNvSpPr txBox="1"/>
          <p:nvPr/>
        </p:nvSpPr>
        <p:spPr>
          <a:xfrm>
            <a:off x="3813008" y="811200"/>
            <a:ext cx="50127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0          1           2          3          4          5          6           7         8          9 </a:t>
            </a:r>
            <a:endParaRPr dirty="0"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7"/>
          <p:cNvSpPr txBox="1">
            <a:spLocks noGrp="1"/>
          </p:cNvSpPr>
          <p:nvPr>
            <p:ph type="body" idx="1"/>
          </p:nvPr>
        </p:nvSpPr>
        <p:spPr>
          <a:xfrm>
            <a:off x="856050" y="1306125"/>
            <a:ext cx="7429500" cy="3226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Queries: (0,4) (1,4) (0,6) </a:t>
            </a:r>
            <a:r>
              <a:rPr lang="en">
                <a:highlight>
                  <a:srgbClr val="38761D"/>
                </a:highlight>
              </a:rPr>
              <a:t>(4,9)</a:t>
            </a:r>
            <a:r>
              <a:rPr lang="en"/>
              <a:t> → </a:t>
            </a:r>
            <a:r>
              <a:rPr lang="en">
                <a:highlight>
                  <a:srgbClr val="38761D"/>
                </a:highlight>
              </a:rPr>
              <a:t>answer = (3, 3)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remove(1), remove(2), remove(3), add(5), add(6), add(7), add(8), add(9)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47"/>
          <p:cNvSpPr txBox="1">
            <a:spLocks noGrp="1"/>
          </p:cNvSpPr>
          <p:nvPr>
            <p:ph type="title"/>
          </p:nvPr>
        </p:nvSpPr>
        <p:spPr>
          <a:xfrm>
            <a:off x="856060" y="159089"/>
            <a:ext cx="7429500" cy="1108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Ex. Mode</a:t>
            </a:r>
            <a:endParaRPr/>
          </a:p>
        </p:txBody>
      </p:sp>
      <p:graphicFrame>
        <p:nvGraphicFramePr>
          <p:cNvPr id="458" name="Google Shape;458;p47"/>
          <p:cNvGraphicFramePr/>
          <p:nvPr/>
        </p:nvGraphicFramePr>
        <p:xfrm>
          <a:off x="3766625" y="515400"/>
          <a:ext cx="4899250" cy="396210"/>
        </p:xfrm>
        <a:graphic>
          <a:graphicData uri="http://schemas.openxmlformats.org/drawingml/2006/table">
            <a:tbl>
              <a:tblPr>
                <a:noFill/>
                <a:tableStyleId>{41263050-8D6E-426D-9E11-AC1DC72FF89B}</a:tableStyleId>
              </a:tblPr>
              <a:tblGrid>
                <a:gridCol w="489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99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33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99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0" name="Google Shape;460;p47"/>
          <p:cNvGraphicFramePr/>
          <p:nvPr/>
        </p:nvGraphicFramePr>
        <p:xfrm>
          <a:off x="951300" y="2168025"/>
          <a:ext cx="7238975" cy="2773470"/>
        </p:xfrm>
        <a:graphic>
          <a:graphicData uri="http://schemas.openxmlformats.org/drawingml/2006/table">
            <a:tbl>
              <a:tblPr>
                <a:noFill/>
                <a:tableStyleId>{41263050-8D6E-426D-9E11-AC1DC72FF89B}</a:tableStyleId>
              </a:tblPr>
              <a:tblGrid>
                <a:gridCol w="60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8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68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idx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val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freq[val]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modeFreq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buckets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{3}}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{3,2}}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{2}, 2: {3}}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{2,1}, 2: {3}}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{2,1}, 3: {3}}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{1}, 2: {2}, 3: {3}}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Google Shape;361;p36">
            <a:extLst>
              <a:ext uri="{FF2B5EF4-FFF2-40B4-BE49-F238E27FC236}">
                <a16:creationId xmlns:a16="http://schemas.microsoft.com/office/drawing/2014/main" id="{64D50251-0497-7E0C-500F-B314D7AF547C}"/>
              </a:ext>
            </a:extLst>
          </p:cNvPr>
          <p:cNvSpPr txBox="1"/>
          <p:nvPr/>
        </p:nvSpPr>
        <p:spPr>
          <a:xfrm>
            <a:off x="3842191" y="893985"/>
            <a:ext cx="50127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0          1          2          3          4          5          6           7         8           9 </a:t>
            </a:r>
            <a:endParaRPr dirty="0"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856050" y="463896"/>
            <a:ext cx="7429500" cy="766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 Queries</a:t>
            </a:r>
            <a:endParaRPr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856050" y="1462275"/>
            <a:ext cx="3281100" cy="31059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Segment Trees - stores function answers for whole ranges.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This prevents having to recurse down to leaf nodes if whole range of a node is contained in a query, which makes query runtime O(logn).</a:t>
            </a:r>
            <a:endParaRPr/>
          </a:p>
        </p:txBody>
      </p:sp>
      <p:pic>
        <p:nvPicPr>
          <p:cNvPr id="248" name="Google Shape;2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1950" y="1462263"/>
            <a:ext cx="4307276" cy="310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8"/>
          <p:cNvSpPr txBox="1">
            <a:spLocks noGrp="1"/>
          </p:cNvSpPr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Thought Bubble</a:t>
            </a:r>
            <a:endParaRPr/>
          </a:p>
        </p:txBody>
      </p:sp>
      <p:sp>
        <p:nvSpPr>
          <p:cNvPr id="466" name="Google Shape;466;p48"/>
          <p:cNvSpPr txBox="1">
            <a:spLocks noGrp="1"/>
          </p:cNvSpPr>
          <p:nvPr>
            <p:ph type="body" idx="1"/>
          </p:nvPr>
        </p:nvSpPr>
        <p:spPr>
          <a:xfrm>
            <a:off x="856059" y="1687115"/>
            <a:ext cx="7429500" cy="2656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36550" algn="l" rtl="0">
              <a:spcBef>
                <a:spcPts val="80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18 total operations, instead of 22 with naive method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Upper bound of total updates ≤ (n + |Q|) * b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For n = 10, |Q| = 4, b = 3 → (10 + 4) * 3 = 42 updates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Little memory use, freq and buckets are both ≤ n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Tie handling is O(1), only the top-frequency bucket is checked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9"/>
          <p:cNvSpPr txBox="1">
            <a:spLocks noGrp="1"/>
          </p:cNvSpPr>
          <p:nvPr>
            <p:ph type="title"/>
          </p:nvPr>
        </p:nvSpPr>
        <p:spPr>
          <a:xfrm>
            <a:off x="856050" y="82896"/>
            <a:ext cx="7429500" cy="7611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Complexity</a:t>
            </a:r>
            <a:endParaRPr/>
          </a:p>
        </p:txBody>
      </p:sp>
      <p:sp>
        <p:nvSpPr>
          <p:cNvPr id="472" name="Google Shape;472;p49"/>
          <p:cNvSpPr txBox="1">
            <a:spLocks noGrp="1"/>
          </p:cNvSpPr>
          <p:nvPr>
            <p:ph type="body" idx="1"/>
          </p:nvPr>
        </p:nvSpPr>
        <p:spPr>
          <a:xfrm>
            <a:off x="856050" y="843950"/>
            <a:ext cx="7753200" cy="38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Let Q be the number of queries, N be the size of the data array, and S be the block size.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We need to sort the queries to utilize Mo’s effectively.  </a:t>
            </a:r>
            <a:r>
              <a:rPr lang="en">
                <a:solidFill>
                  <a:schemeClr val="accent6"/>
                </a:solidFill>
              </a:rPr>
              <a:t>O(Q log(⁡Q))</a:t>
            </a:r>
            <a:endParaRPr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For each of the N / S blocks, we increment to the right index of the query range at most N times, because the queries within a block are sorted by right index.  </a:t>
            </a:r>
            <a:r>
              <a:rPr lang="en">
                <a:solidFill>
                  <a:schemeClr val="accent6"/>
                </a:solidFill>
              </a:rPr>
              <a:t>O(N²/S)</a:t>
            </a:r>
            <a:endParaRPr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Between queries within blocks, the left index of the query range changes by at most the block size S. This occurs at most Q times. </a:t>
            </a:r>
            <a:r>
              <a:rPr lang="en">
                <a:solidFill>
                  <a:schemeClr val="accent6"/>
                </a:solidFill>
              </a:rPr>
              <a:t>O(QS)</a:t>
            </a:r>
            <a:endParaRPr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Between queries in different blocks, the left index of the query range changes by at most 2N throughout the entire execution. </a:t>
            </a:r>
            <a:r>
              <a:rPr lang="en">
                <a:solidFill>
                  <a:schemeClr val="accent6"/>
                </a:solidFill>
              </a:rPr>
              <a:t>O(2N)</a:t>
            </a:r>
            <a:endParaRPr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When using S ≈ √(N), the total runtime is O(Q log(⁡Q) + N√(N) + Q√(N) + 2N), which is equivalent to </a:t>
            </a:r>
            <a:r>
              <a:rPr lang="en">
                <a:solidFill>
                  <a:schemeClr val="accent6"/>
                </a:solidFill>
              </a:rPr>
              <a:t>O(Q log(⁡Q) + (N + Q)√(N))</a:t>
            </a:r>
            <a:r>
              <a:rPr lang="en"/>
              <a:t>. In most cases, Qlog(Q) &lt;&lt; N√(N), so the runtime is dominated by the </a:t>
            </a:r>
            <a:r>
              <a:rPr lang="en">
                <a:solidFill>
                  <a:schemeClr val="accent6"/>
                </a:solidFill>
              </a:rPr>
              <a:t>(N + Q)√(N)</a:t>
            </a:r>
            <a:r>
              <a:rPr lang="en"/>
              <a:t> term.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0"/>
          <p:cNvSpPr txBox="1">
            <a:spLocks noGrp="1"/>
          </p:cNvSpPr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Applications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50"/>
          <p:cNvSpPr txBox="1">
            <a:spLocks noGrp="1"/>
          </p:cNvSpPr>
          <p:nvPr>
            <p:ph type="body" idx="1"/>
          </p:nvPr>
        </p:nvSpPr>
        <p:spPr>
          <a:xfrm>
            <a:off x="856059" y="1687115"/>
            <a:ext cx="7429500" cy="2656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36550" algn="l" rtl="0">
              <a:spcBef>
                <a:spcPts val="80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Large amount of offline range queries and only O(n) extra memory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Competitive programming problems, such as Spoj’s DQUERY or Codeforces’ Powerful Array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2"/>
          <p:cNvSpPr txBox="1">
            <a:spLocks noGrp="1"/>
          </p:cNvSpPr>
          <p:nvPr>
            <p:ph type="title"/>
          </p:nvPr>
        </p:nvSpPr>
        <p:spPr>
          <a:xfrm>
            <a:off x="845400" y="283100"/>
            <a:ext cx="8936100" cy="1108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Sqrt Decomposition</a:t>
            </a:r>
            <a:endParaRPr/>
          </a:p>
        </p:txBody>
      </p:sp>
      <p:sp>
        <p:nvSpPr>
          <p:cNvPr id="254" name="Google Shape;254;p22"/>
          <p:cNvSpPr txBox="1">
            <a:spLocks noGrp="1"/>
          </p:cNvSpPr>
          <p:nvPr>
            <p:ph type="body" idx="1"/>
          </p:nvPr>
        </p:nvSpPr>
        <p:spPr>
          <a:xfrm>
            <a:off x="423725" y="1391900"/>
            <a:ext cx="7838100" cy="2640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36550" algn="l" rtl="0">
              <a:spcBef>
                <a:spcPts val="80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Input: A function f(</a:t>
            </a:r>
            <a:r>
              <a:rPr lang="en" i="1"/>
              <a:t>l</a:t>
            </a:r>
            <a:r>
              <a:rPr lang="en"/>
              <a:t>, </a:t>
            </a:r>
            <a:r>
              <a:rPr lang="en" i="1"/>
              <a:t>r</a:t>
            </a:r>
            <a:r>
              <a:rPr lang="en"/>
              <a:t>) that operates on a range of elements, a merge operator and a list of elements with size n. Let s = sqrt(n)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Create a list L of size sqrt(n), where every element l[k] stores the range query in the sqrt(n)-sized block. Formally, L[k] = f(k*s, (k + 1) * s). 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To compute f(</a:t>
            </a:r>
            <a:r>
              <a:rPr lang="en" i="1"/>
              <a:t>L</a:t>
            </a:r>
            <a:r>
              <a:rPr lang="en"/>
              <a:t>, </a:t>
            </a:r>
            <a:r>
              <a:rPr lang="en" i="1"/>
              <a:t>r</a:t>
            </a:r>
            <a:r>
              <a:rPr lang="en"/>
              <a:t>), manually compute the value of f(</a:t>
            </a:r>
            <a:r>
              <a:rPr lang="en" i="1"/>
              <a:t>L</a:t>
            </a:r>
            <a:r>
              <a:rPr lang="en"/>
              <a:t>, start of right block), f(start of right block, r), and the values of every block in between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Formally: f(l, l + s - l % s) + sum(l[(l + s) % s]...l[k) + f(r - r % s, r)</a:t>
            </a:r>
            <a:endParaRPr/>
          </a:p>
        </p:txBody>
      </p:sp>
      <p:pic>
        <p:nvPicPr>
          <p:cNvPr id="255" name="Google Shape;255;p22" title="Screenshot 2025-04-12 at 4.26.42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387" y="3821325"/>
            <a:ext cx="7571226" cy="104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3"/>
          <p:cNvSpPr txBox="1">
            <a:spLocks noGrp="1"/>
          </p:cNvSpPr>
          <p:nvPr>
            <p:ph type="body" idx="1"/>
          </p:nvPr>
        </p:nvSpPr>
        <p:spPr>
          <a:xfrm>
            <a:off x="424850" y="1401750"/>
            <a:ext cx="7995900" cy="2671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fontScale="92500"/>
          </a:bodyPr>
          <a:lstStyle/>
          <a:p>
            <a:pPr marL="457200" lvl="0" indent="-336550" algn="l" rtl="0">
              <a:spcBef>
                <a:spcPts val="80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Runtime complexity: O(n) to precompute values, O(q * sqrt(n)) to execute q queries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Update time is O(1) for most functions 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Outperforms segment trees in cases when there are far more updates than queries, small input size, and cases where space is a large concern 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Multiple queries end up with precomputed windows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What if there was a way to optimize these away?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Repeated queries?</a:t>
            </a:r>
            <a:endParaRPr/>
          </a:p>
        </p:txBody>
      </p:sp>
      <p:pic>
        <p:nvPicPr>
          <p:cNvPr id="261" name="Google Shape;2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3400" y="3264250"/>
            <a:ext cx="3126675" cy="16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3"/>
          <p:cNvSpPr txBox="1">
            <a:spLocks noGrp="1"/>
          </p:cNvSpPr>
          <p:nvPr>
            <p:ph type="title"/>
          </p:nvPr>
        </p:nvSpPr>
        <p:spPr>
          <a:xfrm>
            <a:off x="845400" y="283100"/>
            <a:ext cx="8936100" cy="1108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Sqrt Decomposition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"/>
          <p:cNvSpPr txBox="1">
            <a:spLocks noGrp="1"/>
          </p:cNvSpPr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Mo’s Algorithm Intuition</a:t>
            </a:r>
            <a:endParaRPr/>
          </a:p>
        </p:txBody>
      </p:sp>
      <p:sp>
        <p:nvSpPr>
          <p:cNvPr id="268" name="Google Shape;268;p24"/>
          <p:cNvSpPr txBox="1">
            <a:spLocks noGrp="1"/>
          </p:cNvSpPr>
          <p:nvPr>
            <p:ph type="body" idx="1"/>
          </p:nvPr>
        </p:nvSpPr>
        <p:spPr>
          <a:xfrm>
            <a:off x="590875" y="1687125"/>
            <a:ext cx="5805600" cy="2948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457200" lvl="0" indent="-336550" algn="l" rtl="0">
              <a:spcBef>
                <a:spcPts val="80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Instead of precomputing query answers in a data structure (segment tree), we now answer many queries in a row, sorted to minimize redundant computations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Keeps sqrt decomposition idea of blocks without storing answers for b[k] ahead</a:t>
            </a:r>
            <a:br>
              <a:rPr lang="en"/>
            </a:b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Key idea: For each query (l, r), calculate key</a:t>
            </a:r>
            <a:br>
              <a:rPr lang="en"/>
            </a:br>
            <a:r>
              <a:rPr lang="en"/>
              <a:t>( l // sqrt(n), r ) i.e. sort first by the block of the left index, then by the right index, both ascending</a:t>
            </a:r>
            <a:endParaRPr/>
          </a:p>
        </p:txBody>
      </p:sp>
      <p:sp>
        <p:nvSpPr>
          <p:cNvPr id="269" name="Google Shape;269;p24"/>
          <p:cNvSpPr txBox="1"/>
          <p:nvPr/>
        </p:nvSpPr>
        <p:spPr>
          <a:xfrm>
            <a:off x="6619350" y="625875"/>
            <a:ext cx="1845900" cy="40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See example with n=9</a:t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And keys beside</a:t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Block size, sqrt(9) = 3</a:t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Query input (l,r) order :</a:t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 4 → (0, 4)</a:t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 3 → (0, 3)</a:t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6, 8 → (2, 8)</a:t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4 8 → (1, 8)</a:t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 5 → (1, 5)</a:t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Sorted queries:</a:t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1, 3</a:t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0, 4</a:t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3, 5</a:t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4, 8</a:t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6, 8</a:t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5"/>
          <p:cNvSpPr txBox="1">
            <a:spLocks noGrp="1"/>
          </p:cNvSpPr>
          <p:nvPr>
            <p:ph type="title"/>
          </p:nvPr>
        </p:nvSpPr>
        <p:spPr>
          <a:xfrm>
            <a:off x="1574700" y="87625"/>
            <a:ext cx="2997300" cy="7521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Mo’s Data Structure</a:t>
            </a:r>
            <a:endParaRPr/>
          </a:p>
        </p:txBody>
      </p:sp>
      <p:sp>
        <p:nvSpPr>
          <p:cNvPr id="275" name="Google Shape;275;p25"/>
          <p:cNvSpPr txBox="1">
            <a:spLocks noGrp="1"/>
          </p:cNvSpPr>
          <p:nvPr>
            <p:ph type="body" idx="1"/>
          </p:nvPr>
        </p:nvSpPr>
        <p:spPr>
          <a:xfrm>
            <a:off x="856059" y="1687115"/>
            <a:ext cx="7429500" cy="2656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76" name="Google Shape;276;p25"/>
          <p:cNvSpPr txBox="1"/>
          <p:nvPr/>
        </p:nvSpPr>
        <p:spPr>
          <a:xfrm>
            <a:off x="200525" y="689325"/>
            <a:ext cx="5113500" cy="17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Mo’s algorithm relies on a custom range data structure, which reflects the value of function f over the range [cur_left, cur_right]. It must support three operations, in constant time: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-Remove element: remove the value at an index, and update the value of the data structure appropriately. Either decrease cur_right or increase cur_left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-Add element: add a new element, and update the data structure. Either increases cur_right or decreases cur_left</a:t>
            </a:r>
            <a:br>
              <a:rPr lang="en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br>
              <a:rPr lang="en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-Compute value of range: get the value of f(cur_left, cur_right)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77" name="Google Shape;277;p25" title="mo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9625" y="87613"/>
            <a:ext cx="2812700" cy="4792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6"/>
          <p:cNvSpPr txBox="1">
            <a:spLocks noGrp="1"/>
          </p:cNvSpPr>
          <p:nvPr>
            <p:ph type="title"/>
          </p:nvPr>
        </p:nvSpPr>
        <p:spPr>
          <a:xfrm>
            <a:off x="857249" y="489988"/>
            <a:ext cx="5306100" cy="1108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Pseudocode 1:Setup</a:t>
            </a:r>
            <a:endParaRPr/>
          </a:p>
        </p:txBody>
      </p:sp>
      <p:sp>
        <p:nvSpPr>
          <p:cNvPr id="283" name="Google Shape;283;p26"/>
          <p:cNvSpPr txBox="1">
            <a:spLocks noGrp="1"/>
          </p:cNvSpPr>
          <p:nvPr>
            <p:ph type="body" idx="1"/>
          </p:nvPr>
        </p:nvSpPr>
        <p:spPr>
          <a:xfrm>
            <a:off x="857250" y="1309513"/>
            <a:ext cx="7429500" cy="2920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Input: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 L: list of n elements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 Q: list of queries (left, right, index)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//Intuition–Divide L into blocks of size sqrt(n), and sort Q based on the leftmost query blocks with right query as a tiebreaker.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Let block_size = sqrt(n)</a:t>
            </a:r>
            <a:endParaRPr sz="1600"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Sort Q using the following comparator: </a:t>
            </a:r>
            <a:endParaRPr sz="1600"/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If two qs are in </a:t>
            </a:r>
            <a:br>
              <a:rPr lang="en" sz="1600"/>
            </a:br>
            <a:r>
              <a:rPr lang="en" sz="1600"/>
              <a:t>Divide L into blocks, and sort Q based on the block indexes of ea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7"/>
          <p:cNvSpPr txBox="1">
            <a:spLocks noGrp="1"/>
          </p:cNvSpPr>
          <p:nvPr>
            <p:ph type="title"/>
          </p:nvPr>
        </p:nvSpPr>
        <p:spPr>
          <a:xfrm>
            <a:off x="856050" y="638920"/>
            <a:ext cx="7429500" cy="667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Pseudocode 2: Algorithm</a:t>
            </a:r>
            <a:endParaRPr/>
          </a:p>
        </p:txBody>
      </p:sp>
      <p:sp>
        <p:nvSpPr>
          <p:cNvPr id="289" name="Google Shape;289;p27"/>
          <p:cNvSpPr txBox="1">
            <a:spLocks noGrp="1"/>
          </p:cNvSpPr>
          <p:nvPr>
            <p:ph type="body" idx="1"/>
          </p:nvPr>
        </p:nvSpPr>
        <p:spPr>
          <a:xfrm>
            <a:off x="856050" y="1306128"/>
            <a:ext cx="7429500" cy="35439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1. Sort Q by (left, then right)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2. Initialize: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   - moe = Moe(L)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   - cur_left = 0, cur_right = -1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   - answers = [ ] of size len(Q)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3. For each query q in Q: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   - Shrink right: while cur_right &gt; q.right → remove &amp; cur_right--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   - Expand right: while cur_right &lt; q.right → cur_right++ &amp; add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   - Shrink left: while cur_left &lt; q.left → remove &amp; cur_left++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   - Expand left: while cur_left &gt; q.left → cur_left-- &amp; add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   - Store answer at q.index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4. Return answers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ircuit">
  <a:themeElements>
    <a:clrScheme name="Circuit">
      <a:dk1>
        <a:srgbClr val="000000"/>
      </a:dk1>
      <a:lt1>
        <a:srgbClr val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3504</Words>
  <Application>Microsoft Macintosh PowerPoint</Application>
  <PresentationFormat>On-screen Show (16:9)</PresentationFormat>
  <Paragraphs>747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Twentieth Century</vt:lpstr>
      <vt:lpstr>Circuit</vt:lpstr>
      <vt:lpstr>Mo’s Algorithm</vt:lpstr>
      <vt:lpstr>Motivation</vt:lpstr>
      <vt:lpstr>Range Queries</vt:lpstr>
      <vt:lpstr>Sqrt Decomposition</vt:lpstr>
      <vt:lpstr>Sqrt Decomposition</vt:lpstr>
      <vt:lpstr>Mo’s Algorithm Intuition</vt:lpstr>
      <vt:lpstr>Mo’s Data Structure</vt:lpstr>
      <vt:lpstr>Pseudocode 1:Setup</vt:lpstr>
      <vt:lpstr>Pseudocode 2: Algorithm</vt:lpstr>
      <vt:lpstr>Ex. Count Distinct Elements</vt:lpstr>
      <vt:lpstr>Ex. Count Distinct Elements</vt:lpstr>
      <vt:lpstr>Ex. Count Distinct Elements</vt:lpstr>
      <vt:lpstr>Ex. Count Distinct Elements</vt:lpstr>
      <vt:lpstr>Thought Bubble</vt:lpstr>
      <vt:lpstr>Mo’s Algorithm 2</vt:lpstr>
      <vt:lpstr>Some Important Notes for Your Understanding</vt:lpstr>
      <vt:lpstr>What Kind of Function Is Supported by Mo’s Algorithm?</vt:lpstr>
      <vt:lpstr>Ex. Mode</vt:lpstr>
      <vt:lpstr>Ex. Mode</vt:lpstr>
      <vt:lpstr>Ex. Mode</vt:lpstr>
      <vt:lpstr>Ex. Mode</vt:lpstr>
      <vt:lpstr>Ex. Mode</vt:lpstr>
      <vt:lpstr>Ex. Mode</vt:lpstr>
      <vt:lpstr>Ex. Mode</vt:lpstr>
      <vt:lpstr>Ex. Mode</vt:lpstr>
      <vt:lpstr>Ex. Mode</vt:lpstr>
      <vt:lpstr>Ex. Mode</vt:lpstr>
      <vt:lpstr>Ex. Mode</vt:lpstr>
      <vt:lpstr>Ex. Mode</vt:lpstr>
      <vt:lpstr>Another Thought Bubble</vt:lpstr>
      <vt:lpstr>Time Complexity</vt:lpstr>
      <vt:lpstr>Practical Applications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Tarafdar, Keshav Y (fxr8kz)</cp:lastModifiedBy>
  <cp:revision>1</cp:revision>
  <dcterms:modified xsi:type="dcterms:W3CDTF">2025-04-29T02:32:17Z</dcterms:modified>
</cp:coreProperties>
</file>