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7F906C-A317-47F7-B732-872DE7767A92}">
  <a:tblStyle styleId="{EC7F906C-A317-47F7-B732-872DE7767A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773cc04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773cc04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08bc7334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08bc7334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08bc73345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08bc73345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08bc73345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08bc73345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08bc73345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08bc73345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b72531d4d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b72531d4d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076f872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076f872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b72531d4d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b72531d4d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b72531d4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b72531d4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72531d4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72531d4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b72531d4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b72531d4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b72531d4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b72531d4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b72531d4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b72531d4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72531d4d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b72531d4d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b72531d4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b72531d4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GRAPHIC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db14f14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db14f14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407318" y="2701529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856058" y="454819"/>
            <a:ext cx="7434300" cy="2474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" sz="6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856058" y="2005847"/>
            <a:ext cx="2397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845939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3386075" y="2008226"/>
            <a:ext cx="2388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5889332" y="2005847"/>
            <a:ext cx="2396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56058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856060" y="2000249"/>
            <a:ext cx="23964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3366790" y="2000249"/>
            <a:ext cx="2399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5889332" y="2000249"/>
            <a:ext cx="2396100" cy="1143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5889332" y="3735641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856058" y="1064420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027514" y="1687115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856058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18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5535541" y="457201"/>
            <a:ext cx="2750100" cy="38862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856058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marL="2743200" lvl="5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marL="3200400" lvl="6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marL="3657600" lvl="7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marL="4114800" lvl="8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746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92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65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Mo’s Algorithm</a:t>
            </a:r>
            <a:endParaRPr sz="4800"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407325" y="2701524"/>
            <a:ext cx="6593700" cy="158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Sebastian Condyles, Josh Huddleston, Keshav Tarafdar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Cole Frankenhoff</a:t>
            </a: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Material from: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https://cp-algorithms.com/data_structures/sqrt_decomposition.html#mos-algorithm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title"/>
          </p:nvPr>
        </p:nvSpPr>
        <p:spPr>
          <a:xfrm>
            <a:off x="6939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  <p:sp>
        <p:nvSpPr>
          <p:cNvPr id="294" name="Google Shape;294;p28"/>
          <p:cNvSpPr txBox="1">
            <a:spLocks noGrp="1"/>
          </p:cNvSpPr>
          <p:nvPr>
            <p:ph type="body" idx="1"/>
          </p:nvPr>
        </p:nvSpPr>
        <p:spPr>
          <a:xfrm>
            <a:off x="856050" y="1687122"/>
            <a:ext cx="7429500" cy="168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Block size = ⌈√8⌉ =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                 (0,3) (2,7) (1,5)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of left index:    0      0     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Sorted queries →    (0,3) (1,5) (2,7)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First step:</a:t>
            </a:r>
            <a:endParaRPr/>
          </a:p>
        </p:txBody>
      </p:sp>
      <p:graphicFrame>
        <p:nvGraphicFramePr>
          <p:cNvPr id="295" name="Google Shape;295;p28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6" name="Google Shape;296;p28"/>
          <p:cNvSpPr txBox="1"/>
          <p:nvPr/>
        </p:nvSpPr>
        <p:spPr>
          <a:xfrm>
            <a:off x="4792475" y="1185318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0           1          2          3          4          5          6           7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97" name="Google Shape;297;p28"/>
          <p:cNvGraphicFramePr/>
          <p:nvPr/>
        </p:nvGraphicFramePr>
        <p:xfrm>
          <a:off x="951300" y="3463600"/>
          <a:ext cx="7238975" cy="79242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 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 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</a:t>
            </a:r>
            <a:r>
              <a:rPr lang="en" sz="1900">
                <a:highlight>
                  <a:srgbClr val="38761D"/>
                </a:highlight>
              </a:rPr>
              <a:t>(0,3)</a:t>
            </a:r>
            <a:r>
              <a:rPr lang="en" sz="1900"/>
              <a:t> (1,5) (2,7)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3</a:t>
            </a:r>
            <a:endParaRPr sz="1900"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6939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  <p:graphicFrame>
        <p:nvGraphicFramePr>
          <p:cNvPr id="304" name="Google Shape;304;p29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6" name="Google Shape;306;p29"/>
          <p:cNvGraphicFramePr/>
          <p:nvPr/>
        </p:nvGraphicFramePr>
        <p:xfrm>
          <a:off x="951300" y="213090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296;p28">
            <a:extLst>
              <a:ext uri="{FF2B5EF4-FFF2-40B4-BE49-F238E27FC236}">
                <a16:creationId xmlns:a16="http://schemas.microsoft.com/office/drawing/2014/main" id="{A11EF6CF-EB5B-B613-6859-4BE4CF5F71CA}"/>
              </a:ext>
            </a:extLst>
          </p:cNvPr>
          <p:cNvSpPr txBox="1"/>
          <p:nvPr/>
        </p:nvSpPr>
        <p:spPr>
          <a:xfrm>
            <a:off x="4792475" y="1185318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0           1          2          3          4          5          6           7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</a:t>
            </a:r>
            <a:r>
              <a:rPr lang="en" sz="1900">
                <a:highlight>
                  <a:srgbClr val="38761D"/>
                </a:highlight>
              </a:rPr>
              <a:t>(1,5)</a:t>
            </a:r>
            <a:r>
              <a:rPr lang="en" sz="1900"/>
              <a:t> (2,7)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graphicFrame>
        <p:nvGraphicFramePr>
          <p:cNvPr id="313" name="Google Shape;313;p30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Google Shape;315;p30"/>
          <p:cNvGraphicFramePr/>
          <p:nvPr/>
        </p:nvGraphicFramePr>
        <p:xfrm>
          <a:off x="951300" y="213090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6" name="Google Shape;316;p30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(Q1)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296;p28">
            <a:extLst>
              <a:ext uri="{FF2B5EF4-FFF2-40B4-BE49-F238E27FC236}">
                <a16:creationId xmlns:a16="http://schemas.microsoft.com/office/drawing/2014/main" id="{B62CB2E7-45CD-39BE-A74F-4379A37CC33D}"/>
              </a:ext>
            </a:extLst>
          </p:cNvPr>
          <p:cNvSpPr txBox="1"/>
          <p:nvPr/>
        </p:nvSpPr>
        <p:spPr>
          <a:xfrm>
            <a:off x="4792475" y="1185318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0           1          2          3          4          5          6           7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303;p29">
            <a:extLst>
              <a:ext uri="{FF2B5EF4-FFF2-40B4-BE49-F238E27FC236}">
                <a16:creationId xmlns:a16="http://schemas.microsoft.com/office/drawing/2014/main" id="{D682E785-04A3-87BD-75E5-B98C8DB3E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9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body" idx="1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(1,5) </a:t>
            </a:r>
            <a:r>
              <a:rPr lang="en" sz="1900">
                <a:highlight>
                  <a:srgbClr val="38761D"/>
                </a:highlight>
              </a:rPr>
              <a:t>(2,7)</a:t>
            </a:r>
            <a:endParaRPr sz="1900">
              <a:highlight>
                <a:srgbClr val="38761D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graphicFrame>
        <p:nvGraphicFramePr>
          <p:cNvPr id="323" name="Google Shape;323;p31"/>
          <p:cNvGraphicFramePr/>
          <p:nvPr/>
        </p:nvGraphicFramePr>
        <p:xfrm>
          <a:off x="4735325" y="820200"/>
          <a:ext cx="3939200" cy="39621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5" name="Google Shape;325;p31"/>
          <p:cNvGraphicFramePr/>
          <p:nvPr/>
        </p:nvGraphicFramePr>
        <p:xfrm>
          <a:off x="951300" y="2130900"/>
          <a:ext cx="7238975" cy="1981050"/>
        </p:xfrm>
        <a:graphic>
          <a:graphicData uri="http://schemas.openxmlformats.org/drawingml/2006/table">
            <a:tbl>
              <a:tblPr>
                <a:noFill/>
                <a:tableStyleId>{EC7F906C-A317-47F7-B732-872DE7767A92}</a:tableStyleId>
              </a:tblPr>
              <a:tblGrid>
                <a:gridCol w="6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8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Google Shape;326;p31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(Q2)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296;p28">
            <a:extLst>
              <a:ext uri="{FF2B5EF4-FFF2-40B4-BE49-F238E27FC236}">
                <a16:creationId xmlns:a16="http://schemas.microsoft.com/office/drawing/2014/main" id="{EAD8A8BC-DD07-7B80-57DE-2725FF5257B8}"/>
              </a:ext>
            </a:extLst>
          </p:cNvPr>
          <p:cNvSpPr txBox="1"/>
          <p:nvPr/>
        </p:nvSpPr>
        <p:spPr>
          <a:xfrm>
            <a:off x="4792475" y="1185318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0           1          2          3          4          5          6           7</a:t>
            </a:r>
            <a:endParaRPr dirty="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303;p29">
            <a:extLst>
              <a:ext uri="{FF2B5EF4-FFF2-40B4-BE49-F238E27FC236}">
                <a16:creationId xmlns:a16="http://schemas.microsoft.com/office/drawing/2014/main" id="{DDE54EF3-C270-9086-F770-A9BCE08876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926" y="463905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Ex. Count Distinct Elements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Bubble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body" idx="1"/>
          </p:nvPr>
        </p:nvSpPr>
        <p:spPr>
          <a:xfrm>
            <a:off x="856059" y="1572690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We never recomputed anything from scratch, 11 total pointer moves handled all 3 queries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(8 + 3) * √8 ≈ 16 operations, vs. 3 * 8 = 24 with naive method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a large number of queries, this √n factor can make a huge difference!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First query will always be O(n)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No recursion - divides by √n </a:t>
            </a:r>
            <a:r>
              <a:rPr lang="en" i="1"/>
              <a:t>once</a:t>
            </a:r>
            <a:r>
              <a:rPr lang="en"/>
              <a:t> and adjusts L/R to each query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856054" y="463900"/>
            <a:ext cx="4630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Functions are Supported?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body" idx="1"/>
          </p:nvPr>
        </p:nvSpPr>
        <p:spPr>
          <a:xfrm>
            <a:off x="856050" y="1810226"/>
            <a:ext cx="7429500" cy="290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Similar to Fenwick Trees</a:t>
            </a:r>
            <a:endParaRPr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Most efficient functions for Mo’s are invertible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Non-Invertible like min/max are not supported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Requires storing data about every possible query and/or previous queries, which defeats the purpose of Mo’s (this is where segment trees would apply)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non-invertible functions can be implemented with helper data structures, ex. mode w/ hashmap to store element frequencies.</a:t>
            </a:r>
            <a:endParaRPr/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75" y="1129090"/>
            <a:ext cx="1278625" cy="157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25" y="1129100"/>
            <a:ext cx="1278625" cy="15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856050" y="82896"/>
            <a:ext cx="7429500" cy="761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856050" y="843950"/>
            <a:ext cx="7753200" cy="38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 Q be the number of queries, N be the size of the data array, and S be the block size.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need to sort the queries to utilize Mo’s effectively.  </a:t>
            </a:r>
            <a:r>
              <a:rPr lang="en">
                <a:solidFill>
                  <a:schemeClr val="accent6"/>
                </a:solidFill>
              </a:rPr>
              <a:t>O(Q log(⁡Q))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each of the N / S blocks, we increment to the right index of the query range at most N times, because the queries within a block are sorted by right index.  </a:t>
            </a:r>
            <a:r>
              <a:rPr lang="en">
                <a:solidFill>
                  <a:schemeClr val="accent6"/>
                </a:solidFill>
              </a:rPr>
              <a:t>O(N²/S)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Between queries within blocks, the left index of the query range changes by at most the block size S. This occurs at most Q times. </a:t>
            </a:r>
            <a:r>
              <a:rPr lang="en">
                <a:solidFill>
                  <a:schemeClr val="accent6"/>
                </a:solidFill>
              </a:rPr>
              <a:t>O(QS)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Between queries in different blocks, the left index of the query range changes by at most 2N throughout the entire execution. </a:t>
            </a:r>
            <a:r>
              <a:rPr lang="en">
                <a:solidFill>
                  <a:schemeClr val="accent6"/>
                </a:solidFill>
              </a:rPr>
              <a:t>O(2N)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When using S ≈ √(N), the total runtime is O(Q log(⁡Q) + N√(N) + Q√(N) + 2N), which is equivalent to </a:t>
            </a:r>
            <a:r>
              <a:rPr lang="en">
                <a:solidFill>
                  <a:schemeClr val="accent6"/>
                </a:solidFill>
              </a:rPr>
              <a:t>O(Q log(⁡Q) + (N + Q)√(N))</a:t>
            </a:r>
            <a:r>
              <a:rPr lang="en"/>
              <a:t>. In most cases Qlog(Q) &lt;&lt; N√(N), so the runtime is dominated by the </a:t>
            </a:r>
            <a:r>
              <a:rPr lang="en">
                <a:solidFill>
                  <a:schemeClr val="accent6"/>
                </a:solidFill>
              </a:rPr>
              <a:t>(N + Q)√(N)</a:t>
            </a:r>
            <a:r>
              <a:rPr lang="en"/>
              <a:t> term.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Large amount of offline range queries and only O(n) extra memory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Competitive programming problems, such as Spoj’s DQUERY or Codeforces’ Powerful 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856050" y="50172"/>
            <a:ext cx="7429500" cy="787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857250" y="965779"/>
            <a:ext cx="7429500" cy="369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 u="sng"/>
              <a:t>Goal</a:t>
            </a:r>
            <a:r>
              <a:rPr lang="en" sz="2000" b="1" u="sng"/>
              <a:t>:</a:t>
            </a:r>
            <a:r>
              <a:rPr lang="en" sz="2000"/>
              <a:t> Given an array of elements A and a list of queries for some function (ex. Sum, mode, mean, etc.), how can we answer them efficiently?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1" u="sng"/>
              <a:t>Support the following operations</a:t>
            </a:r>
            <a:r>
              <a:rPr lang="en" sz="2000"/>
              <a:t>: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1. Calculate (for any l,r) the value of </a:t>
            </a:r>
            <a:r>
              <a:rPr lang="en" sz="2000" i="1"/>
              <a:t>f(l,r)=f(a_l,…,a_r)</a:t>
            </a:r>
            <a:r>
              <a:rPr lang="en" sz="2000"/>
              <a:t> for each query in a list of queries Q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Use no more than O(n) memory (so no more than list A itself)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/>
              <a:t>**Note: This will work for any function f(), but sum(l, r) is a common first one to start with</a:t>
            </a:r>
            <a:endParaRPr sz="2000" i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56050" y="463896"/>
            <a:ext cx="7429500" cy="766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Queries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856050" y="1462275"/>
            <a:ext cx="3281100" cy="3105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Segment Trees - stores function answers for whole ranges.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prevents having to recurse down to leaf nodes if whole range of a node is contained in a query, which makes query runtime </a:t>
            </a:r>
            <a:r>
              <a:rPr lang="en">
                <a:solidFill>
                  <a:schemeClr val="accent2"/>
                </a:solidFill>
              </a:rPr>
              <a:t>O(logn)</a:t>
            </a:r>
            <a:r>
              <a:rPr lang="en"/>
              <a:t>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50" y="1462263"/>
            <a:ext cx="4307276" cy="3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body" idx="1"/>
          </p:nvPr>
        </p:nvSpPr>
        <p:spPr>
          <a:xfrm>
            <a:off x="423725" y="1391900"/>
            <a:ext cx="7838100" cy="264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Input: A function f(</a:t>
            </a:r>
            <a:r>
              <a:rPr lang="en" i="1"/>
              <a:t>l</a:t>
            </a:r>
            <a:r>
              <a:rPr lang="en"/>
              <a:t>, </a:t>
            </a:r>
            <a:r>
              <a:rPr lang="en" i="1"/>
              <a:t>r</a:t>
            </a:r>
            <a:r>
              <a:rPr lang="en"/>
              <a:t>) that operates on a range of elements, a merge operator and a list of elements with size n. Let s = sqrt(n)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Create a list L of size sqrt(n), where every element l[k] stores the range query in the sqrt(n)-sized block. Formally, L[k] = f(k*s, (k + 1) * s).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To compute f(</a:t>
            </a:r>
            <a:r>
              <a:rPr lang="en" i="1"/>
              <a:t>L</a:t>
            </a:r>
            <a:r>
              <a:rPr lang="en"/>
              <a:t>, </a:t>
            </a:r>
            <a:r>
              <a:rPr lang="en" i="1"/>
              <a:t>r</a:t>
            </a:r>
            <a:r>
              <a:rPr lang="en"/>
              <a:t>), manually compute the value of f(</a:t>
            </a:r>
            <a:r>
              <a:rPr lang="en" i="1"/>
              <a:t>L</a:t>
            </a:r>
            <a:r>
              <a:rPr lang="en"/>
              <a:t>, start of right block), f(start of right block, r), and the values of every block in between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Formally: f(l, l + s - l % s) + sum(l[(l + s) % s]...l[k) + f(r - r % s, r)</a:t>
            </a:r>
            <a:endParaRPr/>
          </a:p>
        </p:txBody>
      </p:sp>
      <p:pic>
        <p:nvPicPr>
          <p:cNvPr id="255" name="Google Shape;255;p22" title="Screenshot 2025-04-12 at 4.26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87" y="3821325"/>
            <a:ext cx="7571226" cy="10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424850" y="1401750"/>
            <a:ext cx="7995900" cy="2671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>
                <a:solidFill>
                  <a:schemeClr val="accent2"/>
                </a:solidFill>
              </a:rPr>
              <a:t>O(n)</a:t>
            </a:r>
            <a:r>
              <a:rPr lang="en"/>
              <a:t> to precompute values, </a:t>
            </a:r>
            <a:r>
              <a:rPr lang="en">
                <a:solidFill>
                  <a:schemeClr val="accent2"/>
                </a:solidFill>
              </a:rPr>
              <a:t>O(q * sqrt(n))</a:t>
            </a:r>
            <a:r>
              <a:rPr lang="en"/>
              <a:t> to execute q queries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Update time is </a:t>
            </a:r>
            <a:r>
              <a:rPr lang="en">
                <a:solidFill>
                  <a:schemeClr val="accent2"/>
                </a:solidFill>
              </a:rPr>
              <a:t>O(1)</a:t>
            </a:r>
            <a:r>
              <a:rPr lang="en"/>
              <a:t> for most functions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Outperforms segment trees in cases when there are far more updates than queries, small input size, and cases where space is a large concern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Multiple queries end up with precomputed windows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What if there was a way to optimize these away?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Repeated queries?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400" y="3264250"/>
            <a:ext cx="3126675" cy="1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 Intuition</a:t>
            </a: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body" idx="1"/>
          </p:nvPr>
        </p:nvSpPr>
        <p:spPr>
          <a:xfrm>
            <a:off x="590875" y="1687125"/>
            <a:ext cx="5805600" cy="294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Instead of precomputing query answers in a data structure (segment tree), we now answer many queries in a row, sorted to reduce redundant computations.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Keeps sqrt decomposition idea of blocks without storing answers for b[k] ahead of time.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>
                <a:solidFill>
                  <a:schemeClr val="accent2"/>
                </a:solidFill>
              </a:rPr>
              <a:t>Key idea:</a:t>
            </a:r>
            <a:r>
              <a:rPr lang="en"/>
              <a:t> For each query (l, r), calculate key</a:t>
            </a:r>
            <a:br>
              <a:rPr lang="en"/>
            </a:br>
            <a:r>
              <a:rPr lang="en"/>
              <a:t>( l // sqrt(n), r ) i.e. sort first by the block of the left index, then by the right index, both ascending.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619350" y="625875"/>
            <a:ext cx="18459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example with n=9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keys beside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size, sqrt(9) =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Query input (l,r) order 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4 → (0, 4)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3 → (0, 3)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 → (2,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8 → (1,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5 → (1, 5)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Sorted queries: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1, 3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0, 4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3, 5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730625" y="456925"/>
            <a:ext cx="2997300" cy="75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Data Structure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818550" y="1032300"/>
            <a:ext cx="5113500" cy="4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Uses a custom range data structure, which reflects the value of function f over the range [L, R]. 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main operations: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Remove(idx): remove value at idx, and update the value of the data structure appropriately. Decrease R or increase L.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Add(x): add a new element, and update the data structure. Either increases R or decreases L.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Char char="-"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Query(L, R): get the value of f(L, R)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 in </a:t>
            </a:r>
            <a:r>
              <a:rPr lang="en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O(1)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6" name="Google Shape;276;p25" title="mo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450" y="214987"/>
            <a:ext cx="2766150" cy="47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857249" y="489988"/>
            <a:ext cx="5306100" cy="1108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1:Setup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857250" y="1309513"/>
            <a:ext cx="7429500" cy="2920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L: list of n elements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Q: list of queries (left, right, index)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//Intuition–Divide L into blocks of size sqrt(n), and sort Q based on the leftmost query blocks with right query as a tiebreaker. Being “in a block” means that both the left and right indices are in that block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Let block_size = sqrt(n)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Sort Q using the following comparator for queries q1, q2: 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q1 and q2 are in different blocks, the query with the lowest left index is greater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q1 and q2 are in the same block, the query with the lowest right index is greater</a:t>
            </a:r>
            <a:br>
              <a:rPr lang="en" sz="1600"/>
            </a:b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856050" y="638920"/>
            <a:ext cx="7429500" cy="667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2: Algorithm</a:t>
            </a:r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body" idx="1"/>
          </p:nvPr>
        </p:nvSpPr>
        <p:spPr>
          <a:xfrm>
            <a:off x="856050" y="1306128"/>
            <a:ext cx="7429500" cy="354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1. Sort Q by (left, then right)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2. Initialize: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moe = Moe(L)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cur_left = 0, cur_right = -1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answers = [ ] of size len(Q)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3. For each query q in Q: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right: while cur_right &gt; q.right → remove &amp; cur_right--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right: while cur_right &lt; q.right → cur_right++ &amp; add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left: while cur_left &lt; q.left → remove &amp; cur_left++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left: while cur_left &gt; q.left → cur_left-- &amp; add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Store answer at q.index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4. Return answers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Macintosh PowerPoint</Application>
  <PresentationFormat>On-screen Show (16:9)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Twentieth Century</vt:lpstr>
      <vt:lpstr>Circuit</vt:lpstr>
      <vt:lpstr>Mo’s Algorithm</vt:lpstr>
      <vt:lpstr>Motivation</vt:lpstr>
      <vt:lpstr>Range Queries</vt:lpstr>
      <vt:lpstr>Sqrt Decomposition</vt:lpstr>
      <vt:lpstr>Sqrt Decomposition</vt:lpstr>
      <vt:lpstr>Mo’s Algorithm Intuition</vt:lpstr>
      <vt:lpstr>Mo’s Data Structure</vt:lpstr>
      <vt:lpstr>Pseudocode 1:Setup</vt:lpstr>
      <vt:lpstr>Pseudocode 2: Algorithm</vt:lpstr>
      <vt:lpstr>Ex. Count Distinct Elements</vt:lpstr>
      <vt:lpstr>Ex. Count Distinct Elements</vt:lpstr>
      <vt:lpstr>Ex. Count Distinct Elements</vt:lpstr>
      <vt:lpstr>Ex. Count Distinct Elements</vt:lpstr>
      <vt:lpstr>Thought Bubble</vt:lpstr>
      <vt:lpstr>What Functions are Supported?</vt:lpstr>
      <vt:lpstr>Time Complexity</vt:lpstr>
      <vt:lpstr>Practical 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Tarafdar, Keshav Y (fxr8kz)</cp:lastModifiedBy>
  <cp:revision>1</cp:revision>
  <dcterms:modified xsi:type="dcterms:W3CDTF">2025-04-29T01:47:59Z</dcterms:modified>
</cp:coreProperties>
</file>