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506a148337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506a148337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Elliott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4dd2ed2e3e_3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4dd2ed2e3e_3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4dd2ed2e3e_3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4dd2ed2e3e_3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4dd2ed2e3e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4dd2ed2e3e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Evan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506a148337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506a148337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089a403e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089a403e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089a403e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089a403e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4dd2ed2e3e_3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4dd2ed2e3e_3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Elliott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4cb47bd91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4cb47bd91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06a14833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06a14833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4dd2ed2e3e_3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4dd2ed2e3e_3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4dd2ed2e3e_3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4dd2ed2e3e_3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4dd2ed2e3e_3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4dd2ed2e3e_3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algorithm-archive.org/contents/cooley_tukey/cooley_tukey.html" TargetMode="External"/><Relationship Id="rId4" Type="http://schemas.openxmlformats.org/officeDocument/2006/relationships/hyperlink" Target="https://en.wikipedia.org/wiki/Fast_Fourier_transform" TargetMode="External"/><Relationship Id="rId5" Type="http://schemas.openxmlformats.org/officeDocument/2006/relationships/hyperlink" Target="https://en.wikipedia.org/wiki/Cooley%E2%80%93Tukey_FFT_algorithm" TargetMode="External"/><Relationship Id="rId6" Type="http://schemas.openxmlformats.org/officeDocument/2006/relationships/hyperlink" Target="https://people.scs.carleton.ca/~maheshwa/courses/5703COMP/16Fall/FFT_Report.pdf" TargetMode="External"/><Relationship Id="rId7" Type="http://schemas.openxmlformats.org/officeDocument/2006/relationships/hyperlink" Target="https://cp-algorithms.com/algebra/fft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gif"/><Relationship Id="rId4" Type="http://schemas.openxmlformats.org/officeDocument/2006/relationships/hyperlink" Target="https://en.wikipedia.org/wiki/Fourier_transform#/media/File:Fourier_transform_time_and_frequency_domains_(small).gif" TargetMode="External"/><Relationship Id="rId5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gif"/><Relationship Id="rId4" Type="http://schemas.openxmlformats.org/officeDocument/2006/relationships/hyperlink" Target="https://en.wikipedia.org/wiki/Discrete_Fourier_transform#/media/File:From_Continuous_To_Discrete_Fourier_Transform.gif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6.png"/><Relationship Id="rId6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 Fourier Transform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 Balch, Evan Conway, Elliott Druga, Zoe Hamilton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Analysis</a:t>
            </a:r>
            <a:endParaRPr/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311700" y="1152475"/>
            <a:ext cx="4474800" cy="36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merge in linear time! So, we have the following recurrence relation: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…which gives us </a:t>
            </a:r>
            <a:r>
              <a:rPr i="1" lang="en"/>
              <a:t>O(n log(n))</a:t>
            </a:r>
            <a:r>
              <a:rPr lang="en"/>
              <a:t> by the Master Theorem! (specifically, case 2)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800"/>
          </a:p>
        </p:txBody>
      </p:sp>
      <p:pic>
        <p:nvPicPr>
          <p:cNvPr id="153" name="Google Shape;153;p22" title="recu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6100" y="2115923"/>
            <a:ext cx="3142300" cy="53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6025" y="879875"/>
            <a:ext cx="3496275" cy="345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Splitting</a:t>
            </a:r>
            <a:endParaRPr/>
          </a:p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try to get the DFT of (1, 2, 3, 4)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Splitting by even and odd indices gives (1, 3) and (2, 4) respectively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Evens: (1, 3) splits to (1) and (3). The DFT of a single number of itself, so on this side we have E = 1 and O = 3. Since k = 0, our complex exponential is equal to 1, so our DFT is (1 + 3, 1 - 3) = (4, -2)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Odds: (2, 4) splits to (2) and (4). This means that we have E = 2 and O = 4. Our DFT is then (2 + 4, 2 - 4) = (6, -2)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Merging</a:t>
            </a:r>
            <a:endParaRPr/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E = (4, -2) and O = (6, -2), we now want to merge back again. We can note that we only need to deal with k = 0, where the </a:t>
            </a:r>
            <a:r>
              <a:rPr lang="en"/>
              <a:t>complex exponential is 1, and k = 1, where it is -i.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 = 0 (indices 0 and 2): E</a:t>
            </a:r>
            <a:r>
              <a:rPr baseline="-25000" lang="en"/>
              <a:t>0</a:t>
            </a:r>
            <a:r>
              <a:rPr lang="en"/>
              <a:t> + O</a:t>
            </a:r>
            <a:r>
              <a:rPr baseline="-25000" lang="en"/>
              <a:t>0</a:t>
            </a:r>
            <a:r>
              <a:rPr lang="en"/>
              <a:t> = 4 + 6 = 10, E</a:t>
            </a:r>
            <a:r>
              <a:rPr baseline="-25000" lang="en"/>
              <a:t>0</a:t>
            </a:r>
            <a:r>
              <a:rPr lang="en"/>
              <a:t> - O</a:t>
            </a:r>
            <a:r>
              <a:rPr baseline="-25000" lang="en"/>
              <a:t>0</a:t>
            </a:r>
            <a:r>
              <a:rPr lang="en"/>
              <a:t> = 4 - 6 = -2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 = 1 (indices 1 and 3): E</a:t>
            </a:r>
            <a:r>
              <a:rPr baseline="-25000" lang="en"/>
              <a:t>1</a:t>
            </a:r>
            <a:r>
              <a:rPr lang="en"/>
              <a:t> - O</a:t>
            </a:r>
            <a:r>
              <a:rPr baseline="-25000" lang="en"/>
              <a:t>1</a:t>
            </a:r>
            <a:r>
              <a:rPr lang="en"/>
              <a:t>i = -2 + 2i, E</a:t>
            </a:r>
            <a:r>
              <a:rPr baseline="-25000" lang="en"/>
              <a:t>1</a:t>
            </a:r>
            <a:r>
              <a:rPr lang="en"/>
              <a:t> + O</a:t>
            </a:r>
            <a:r>
              <a:rPr baseline="-25000" lang="en"/>
              <a:t>1</a:t>
            </a:r>
            <a:r>
              <a:rPr lang="en"/>
              <a:t>i = -2 - 2i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means that our DFT is (10, -2 + 2i, -2, -2 - 2i)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Fourier Transform Reduction Pattern</a:t>
            </a:r>
            <a:endParaRPr/>
          </a:p>
        </p:txBody>
      </p:sp>
      <p:sp>
        <p:nvSpPr>
          <p:cNvPr id="172" name="Google Shape;17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problems that are difficult to solve in their original form can be solved quickly in the frequency domain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the FFT, we can apply a Fourier transform, solve, and then apply the inverse Fourier transform for a total solving time of </a:t>
            </a:r>
            <a:r>
              <a:rPr i="1" lang="en"/>
              <a:t>O(n log(n))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application: speed up polynomial multiplication from </a:t>
            </a:r>
            <a:r>
              <a:rPr i="1" lang="en"/>
              <a:t>O(n</a:t>
            </a:r>
            <a:r>
              <a:rPr baseline="30000" i="1" lang="en"/>
              <a:t>2</a:t>
            </a:r>
            <a:r>
              <a:rPr i="1" lang="en"/>
              <a:t>)</a:t>
            </a:r>
            <a:r>
              <a:rPr lang="en"/>
              <a:t> to </a:t>
            </a:r>
            <a:r>
              <a:rPr i="1" lang="en"/>
              <a:t>O(n log(n))</a:t>
            </a:r>
            <a:endParaRPr i="1"/>
          </a:p>
        </p:txBody>
      </p:sp>
      <p:pic>
        <p:nvPicPr>
          <p:cNvPr id="173" name="Google Shape;17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475" y="3091222"/>
            <a:ext cx="6998198" cy="150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79" name="Google Shape;17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https://www.algorithm-archive.org/contents/cooley_tukey/cooley_tukey.html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https://en.wikipedia.org/wiki/Fast_Fourier_transform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https://en.wikipedia.org/wiki/Cooley%E2%80%93Tukey_FFT_algorithm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https://people.scs.carleton.ca/~maheshwa/courses/5703COMP/16Fall/FFT_Report.pdf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https://cp-algorithms.com/algebra/fft.html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Fourier Transform (FT)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6139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Transforms an input function in the time domain (red)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o a function in the frequency domain (blue)</a:t>
            </a:r>
            <a:endParaRPr/>
          </a:p>
          <a:p>
            <a:pPr indent="-342900" lvl="0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example, transforming a musical chord into 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ts pitch intensities</a:t>
            </a:r>
            <a:endParaRPr/>
          </a:p>
          <a:p>
            <a:pPr indent="-342900" lvl="0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also work in reverse! (if both </a:t>
            </a:r>
            <a:r>
              <a:rPr lang="en"/>
              <a:t>functions</a:t>
            </a:r>
            <a:r>
              <a:rPr lang="en"/>
              <a:t> are absolutely </a:t>
            </a:r>
            <a:r>
              <a:rPr lang="en"/>
              <a:t>integrable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output function is defined by complex numbers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(i.e. numbers that have both a </a:t>
            </a:r>
            <a:r>
              <a:rPr i="1" lang="en"/>
              <a:t>real</a:t>
            </a:r>
            <a:r>
              <a:rPr lang="en"/>
              <a:t> and </a:t>
            </a:r>
            <a:r>
              <a:rPr i="1" lang="en"/>
              <a:t>imaginary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	component)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1050" y="1152475"/>
            <a:ext cx="238125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6483625" y="3013350"/>
            <a:ext cx="22725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</a:rPr>
              <a:t>From 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Fourier transform - Wikipedia</a:t>
            </a:r>
            <a:r>
              <a:rPr lang="en" sz="1200">
                <a:solidFill>
                  <a:schemeClr val="lt2"/>
                </a:solidFill>
              </a:rPr>
              <a:t> </a:t>
            </a:r>
            <a:endParaRPr sz="1200">
              <a:solidFill>
                <a:schemeClr val="lt2"/>
              </a:solidFill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43124" y="4210427"/>
            <a:ext cx="5413000" cy="76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Discrete Fourier Transform (DFT)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computing, we represent continuous </a:t>
            </a:r>
            <a:r>
              <a:rPr lang="en"/>
              <a:t>functions</a:t>
            </a:r>
            <a:r>
              <a:rPr lang="en"/>
              <a:t> as discretely-sampled, finite series of data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But, the FT is still useful, with many applications in music, math, science, etc.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The DFT (red) generalizes the FT (blue) to a summation over evenly-spaced data in sampled over time: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2888" y="3286625"/>
            <a:ext cx="5158225" cy="15603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7239225" y="3286625"/>
            <a:ext cx="15930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</a:rPr>
              <a:t>From 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Discrete Fourier transform - Wikipedia</a:t>
            </a:r>
            <a:r>
              <a:rPr lang="en" sz="1200">
                <a:solidFill>
                  <a:schemeClr val="lt2"/>
                </a:solidFill>
              </a:rPr>
              <a:t> </a:t>
            </a:r>
            <a:endParaRPr sz="12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Calculating the DFT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847675"/>
            <a:ext cx="8520600" cy="37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Given </a:t>
            </a:r>
            <a:r>
              <a:rPr i="1" lang="en"/>
              <a:t>n</a:t>
            </a:r>
            <a:r>
              <a:rPr lang="en"/>
              <a:t> points in time domain, calculate </a:t>
            </a:r>
            <a:r>
              <a:rPr i="1" lang="en"/>
              <a:t>n</a:t>
            </a:r>
            <a:r>
              <a:rPr lang="en"/>
              <a:t> points</a:t>
            </a:r>
            <a:br>
              <a:rPr lang="en"/>
            </a:br>
            <a:r>
              <a:rPr lang="en"/>
              <a:t>in the frequency domain using this formula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O(n</a:t>
            </a:r>
            <a:r>
              <a:rPr baseline="30000" i="1" lang="en"/>
              <a:t>2</a:t>
            </a:r>
            <a:r>
              <a:rPr i="1" lang="en"/>
              <a:t>)</a:t>
            </a:r>
            <a:r>
              <a:rPr lang="en"/>
              <a:t> if calculated by the formula directly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Fast Fourier Transform (FFT) reduces to </a:t>
            </a:r>
            <a:r>
              <a:rPr i="1" lang="en"/>
              <a:t>O(n log(n))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9149" y="1011725"/>
            <a:ext cx="3505925" cy="291065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125" y="2074436"/>
            <a:ext cx="4572001" cy="10105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/>
          <p:nvPr/>
        </p:nvSpPr>
        <p:spPr>
          <a:xfrm>
            <a:off x="2641850" y="2394925"/>
            <a:ext cx="504000" cy="572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3372925" y="2245375"/>
            <a:ext cx="1584000" cy="7224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808625" y="2572150"/>
            <a:ext cx="182700" cy="2991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4225850" y="2364550"/>
            <a:ext cx="157800" cy="2991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Overview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primary issue with the naive </a:t>
            </a:r>
            <a:r>
              <a:rPr i="1" lang="en"/>
              <a:t>O(n</a:t>
            </a:r>
            <a:r>
              <a:rPr baseline="30000" i="1" lang="en"/>
              <a:t>2</a:t>
            </a:r>
            <a:r>
              <a:rPr i="1" lang="en"/>
              <a:t>)</a:t>
            </a:r>
            <a:r>
              <a:rPr lang="en"/>
              <a:t> algorithm is that we do not reuse our work in any way. Instead, we calculate every combination of </a:t>
            </a:r>
            <a:r>
              <a:rPr i="1" lang="en"/>
              <a:t>n</a:t>
            </a:r>
            <a:r>
              <a:rPr lang="en"/>
              <a:t> and </a:t>
            </a:r>
            <a:r>
              <a:rPr i="1" lang="en"/>
              <a:t>k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get to </a:t>
            </a:r>
            <a:r>
              <a:rPr i="1" lang="en"/>
              <a:t>O(n log(n))</a:t>
            </a:r>
            <a:r>
              <a:rPr lang="en"/>
              <a:t>, we will create a divide and conquer algorithm, using a mergesort-esque structure (divide into two problems of half size, merge in linear time)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order to merge, we will exploit certain properties of the complex exponential that allow us to reuse our prior work.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8525" y="3674636"/>
            <a:ext cx="4572001" cy="10105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/>
          <p:nvPr/>
        </p:nvSpPr>
        <p:spPr>
          <a:xfrm>
            <a:off x="5049325" y="3845575"/>
            <a:ext cx="1584000" cy="7224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Splitting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0075" y="1017725"/>
            <a:ext cx="4691058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471725" y="1224650"/>
            <a:ext cx="3814500" cy="26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Intuition: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Use recursion to divide input data into sub-problems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Splitting is easy! Just calculate the DFT of the odd and even indices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Base case: N = 1 -&gt; DFT is just the value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But how can we merge into a valid DFT, while still being fast?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00" name="Google Shape;100;p18"/>
          <p:cNvSpPr/>
          <p:nvPr/>
        </p:nvSpPr>
        <p:spPr>
          <a:xfrm>
            <a:off x="4688675" y="1239500"/>
            <a:ext cx="2243700" cy="2258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Merging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7450" y="150500"/>
            <a:ext cx="4691058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/>
          <p:nvPr/>
        </p:nvSpPr>
        <p:spPr>
          <a:xfrm>
            <a:off x="4645125" y="2621975"/>
            <a:ext cx="4353300" cy="1349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 txBox="1"/>
          <p:nvPr/>
        </p:nvSpPr>
        <p:spPr>
          <a:xfrm>
            <a:off x="471725" y="2309550"/>
            <a:ext cx="2875500" cy="28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This bit actually does the work to merge the sub-solutions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As a full DFT for a single X</a:t>
            </a:r>
            <a:r>
              <a:rPr baseline="-25000" lang="en" sz="1800">
                <a:solidFill>
                  <a:schemeClr val="lt2"/>
                </a:solidFill>
              </a:rPr>
              <a:t>k</a:t>
            </a:r>
            <a:r>
              <a:rPr lang="en" sz="1800">
                <a:solidFill>
                  <a:schemeClr val="lt2"/>
                </a:solidFill>
              </a:rPr>
              <a:t>:</a:t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725" y="4229228"/>
            <a:ext cx="6025226" cy="8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 rotWithShape="1">
          <a:blip r:embed="rId5">
            <a:alphaModFix/>
          </a:blip>
          <a:srcRect b="0" l="-14800" r="14800" t="0"/>
          <a:stretch/>
        </p:blipFill>
        <p:spPr>
          <a:xfrm>
            <a:off x="1548175" y="4766850"/>
            <a:ext cx="233275" cy="22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 rotWithShape="1">
          <a:blip r:embed="rId5">
            <a:alphaModFix/>
          </a:blip>
          <a:srcRect b="0" l="18217" r="17229" t="0"/>
          <a:stretch/>
        </p:blipFill>
        <p:spPr>
          <a:xfrm>
            <a:off x="2372375" y="4577400"/>
            <a:ext cx="163350" cy="24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 rotWithShape="1">
          <a:blip r:embed="rId5">
            <a:alphaModFix/>
          </a:blip>
          <a:srcRect b="0" l="18217" r="17229" t="0"/>
          <a:stretch/>
        </p:blipFill>
        <p:spPr>
          <a:xfrm>
            <a:off x="3249875" y="4402675"/>
            <a:ext cx="163350" cy="24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 rotWithShape="1">
          <a:blip r:embed="rId5">
            <a:alphaModFix/>
          </a:blip>
          <a:srcRect b="0" l="-14800" r="14800" t="0"/>
          <a:stretch/>
        </p:blipFill>
        <p:spPr>
          <a:xfrm>
            <a:off x="3910375" y="4766850"/>
            <a:ext cx="233275" cy="22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 rotWithShape="1">
          <a:blip r:embed="rId5">
            <a:alphaModFix/>
          </a:blip>
          <a:srcRect b="0" l="18217" r="17229" t="0"/>
          <a:stretch/>
        </p:blipFill>
        <p:spPr>
          <a:xfrm>
            <a:off x="4734575" y="4577400"/>
            <a:ext cx="163350" cy="24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 rotWithShape="1">
          <a:blip r:embed="rId5">
            <a:alphaModFix/>
          </a:blip>
          <a:srcRect b="0" l="18217" r="17229" t="0"/>
          <a:stretch/>
        </p:blipFill>
        <p:spPr>
          <a:xfrm>
            <a:off x="5840675" y="4402675"/>
            <a:ext cx="163350" cy="24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/>
          <p:nvPr/>
        </p:nvSpPr>
        <p:spPr>
          <a:xfrm>
            <a:off x="2555075" y="4296325"/>
            <a:ext cx="1057200" cy="470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5116000" y="4287150"/>
            <a:ext cx="1311300" cy="470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 txBox="1"/>
          <p:nvPr/>
        </p:nvSpPr>
        <p:spPr>
          <a:xfrm>
            <a:off x="6628800" y="4095450"/>
            <a:ext cx="22035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lt2"/>
                </a:solidFill>
              </a:rPr>
              <a:t>Can we avoid doing both of these summations?</a:t>
            </a:r>
            <a:endParaRPr i="1"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Merging: Leveraging Periodicities</a:t>
            </a:r>
            <a:endParaRPr/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311700" y="1152475"/>
            <a:ext cx="8520600" cy="43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the definition of a DFT, we have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we simplify to… (</a:t>
            </a:r>
            <a:r>
              <a:rPr i="1" lang="en"/>
              <a:t>E</a:t>
            </a:r>
            <a:r>
              <a:rPr baseline="-25000" i="1" lang="en"/>
              <a:t>k</a:t>
            </a:r>
            <a:r>
              <a:rPr lang="en"/>
              <a:t> as even FFT and </a:t>
            </a:r>
            <a:r>
              <a:rPr i="1" lang="en"/>
              <a:t>O</a:t>
            </a:r>
            <a:r>
              <a:rPr baseline="-25000" i="1" lang="en"/>
              <a:t>k</a:t>
            </a:r>
            <a:r>
              <a:rPr lang="en"/>
              <a:t> as odd FFT)</a:t>
            </a:r>
            <a:endParaRPr/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  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note that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Because of the periodicity of the complex exponential!</a:t>
            </a:r>
            <a:endParaRPr/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300" y="1562228"/>
            <a:ext cx="6025226" cy="8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/>
          <p:cNvPicPr preferRelativeResize="0"/>
          <p:nvPr/>
        </p:nvPicPr>
        <p:blipFill rotWithShape="1">
          <a:blip r:embed="rId4">
            <a:alphaModFix/>
          </a:blip>
          <a:srcRect b="0" l="-14800" r="14800" t="0"/>
          <a:stretch/>
        </p:blipFill>
        <p:spPr>
          <a:xfrm>
            <a:off x="1997750" y="2099850"/>
            <a:ext cx="233275" cy="22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 rotWithShape="1">
          <a:blip r:embed="rId4">
            <a:alphaModFix/>
          </a:blip>
          <a:srcRect b="0" l="18217" r="17229" t="0"/>
          <a:stretch/>
        </p:blipFill>
        <p:spPr>
          <a:xfrm>
            <a:off x="2821950" y="1910400"/>
            <a:ext cx="163350" cy="24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 rotWithShape="1">
          <a:blip r:embed="rId4">
            <a:alphaModFix/>
          </a:blip>
          <a:srcRect b="0" l="18217" r="17229" t="0"/>
          <a:stretch/>
        </p:blipFill>
        <p:spPr>
          <a:xfrm>
            <a:off x="3699450" y="1735675"/>
            <a:ext cx="163350" cy="24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0"/>
          <p:cNvPicPr preferRelativeResize="0"/>
          <p:nvPr/>
        </p:nvPicPr>
        <p:blipFill rotWithShape="1">
          <a:blip r:embed="rId4">
            <a:alphaModFix/>
          </a:blip>
          <a:srcRect b="0" l="-14800" r="14800" t="0"/>
          <a:stretch/>
        </p:blipFill>
        <p:spPr>
          <a:xfrm>
            <a:off x="4359950" y="2099850"/>
            <a:ext cx="233275" cy="22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 rotWithShape="1">
          <a:blip r:embed="rId4">
            <a:alphaModFix/>
          </a:blip>
          <a:srcRect b="0" l="18217" r="17229" t="0"/>
          <a:stretch/>
        </p:blipFill>
        <p:spPr>
          <a:xfrm>
            <a:off x="5184150" y="1910400"/>
            <a:ext cx="163350" cy="24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 rotWithShape="1">
          <a:blip r:embed="rId4">
            <a:alphaModFix/>
          </a:blip>
          <a:srcRect b="0" l="18217" r="17229" t="0"/>
          <a:stretch/>
        </p:blipFill>
        <p:spPr>
          <a:xfrm>
            <a:off x="6290250" y="1735675"/>
            <a:ext cx="163350" cy="24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55200" y="3699100"/>
            <a:ext cx="2531251" cy="95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91675" y="2914173"/>
            <a:ext cx="5471801" cy="70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0"/>
          <p:cNvSpPr/>
          <p:nvPr/>
        </p:nvSpPr>
        <p:spPr>
          <a:xfrm>
            <a:off x="3804850" y="3699100"/>
            <a:ext cx="837300" cy="417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/>
          <p:nvPr/>
        </p:nvSpPr>
        <p:spPr>
          <a:xfrm>
            <a:off x="3804850" y="4116700"/>
            <a:ext cx="837300" cy="417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0"/>
          <p:cNvSpPr txBox="1"/>
          <p:nvPr/>
        </p:nvSpPr>
        <p:spPr>
          <a:xfrm>
            <a:off x="4686450" y="3630700"/>
            <a:ext cx="11643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Same term!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Merging</a:t>
            </a:r>
            <a:endParaRPr/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7450" y="150500"/>
            <a:ext cx="4691058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1"/>
          <p:cNvSpPr/>
          <p:nvPr/>
        </p:nvSpPr>
        <p:spPr>
          <a:xfrm>
            <a:off x="4941800" y="3182375"/>
            <a:ext cx="4056600" cy="572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1"/>
          <p:cNvSpPr txBox="1"/>
          <p:nvPr/>
        </p:nvSpPr>
        <p:spPr>
          <a:xfrm>
            <a:off x="471725" y="1156800"/>
            <a:ext cx="3397500" cy="26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This means that we can calculate the full DFT using only the even DFT and the odd DFT</a:t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1800" y="4038325"/>
            <a:ext cx="2531251" cy="95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1950" y="2571750"/>
            <a:ext cx="2436074" cy="2407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