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d2b14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d2b14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d2b14801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d2b14801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d2b1480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dd2b1480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d2b14801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d2b14801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d2b14801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dd2b14801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e12efc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e12efc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dd2b1480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dd2b1480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dd2b1480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dd2b1480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lgorithm-archive.org/contents/cooley_tukey/cooley_tukey.html" TargetMode="External"/><Relationship Id="rId4" Type="http://schemas.openxmlformats.org/officeDocument/2006/relationships/hyperlink" Target="https://en.wikipedia.org/wiki/Fast_Fourier_transform" TargetMode="External"/><Relationship Id="rId5" Type="http://schemas.openxmlformats.org/officeDocument/2006/relationships/hyperlink" Target="https://en.wikipedia.org/wiki/Cooley%E2%80%93Tukey_FFT_algorithm" TargetMode="External"/><Relationship Id="rId6" Type="http://schemas.openxmlformats.org/officeDocument/2006/relationships/hyperlink" Target="https://people.scs.carleton.ca/~maheshwa/courses/5703COMP/16Fall/FFT_Report.pdf" TargetMode="External"/><Relationship Id="rId7" Type="http://schemas.openxmlformats.org/officeDocument/2006/relationships/hyperlink" Target="https://cp-algorithms.com/algebra/ff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Balch, Evan Conway, Elliott Druga, Zoe Hamilton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Discrete Fourier Transform (DFT)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applications in music, math, science,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Converts a signal from time to frequency domain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i="1" lang="en"/>
              <a:t>n</a:t>
            </a:r>
            <a:r>
              <a:rPr lang="en"/>
              <a:t> points in time domain, calculate </a:t>
            </a:r>
            <a:r>
              <a:rPr i="1" lang="en"/>
              <a:t>n</a:t>
            </a:r>
            <a:r>
              <a:rPr lang="en"/>
              <a:t> points</a:t>
            </a:r>
            <a:br>
              <a:rPr lang="en"/>
            </a:br>
            <a:r>
              <a:rPr lang="en"/>
              <a:t>i</a:t>
            </a:r>
            <a:r>
              <a:rPr lang="en"/>
              <a:t>n the frequency domain using this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 if calculated by the formula 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Fast Fourier Transform (FFT) reduces to </a:t>
            </a:r>
            <a:r>
              <a:rPr i="1" lang="en"/>
              <a:t>O(n log(n))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149" y="1392725"/>
            <a:ext cx="3505925" cy="29106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25" y="2836436"/>
            <a:ext cx="4572001" cy="1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641850" y="3156925"/>
            <a:ext cx="504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72925" y="3007375"/>
            <a:ext cx="1584000" cy="722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808625" y="3334150"/>
            <a:ext cx="182700" cy="29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225850" y="3126550"/>
            <a:ext cx="157800" cy="29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Gotta go fast!</a:t>
            </a:r>
            <a:endParaRPr/>
          </a:p>
        </p:txBody>
      </p:sp>
      <p:pic>
        <p:nvPicPr>
          <p:cNvPr descr="a pixel art of sonic the hedgehog holding a gun and a red scarf . (Provided by Tenor)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75" y="426575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675" y="1093925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4155275" y="1315700"/>
            <a:ext cx="2243700" cy="225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71725" y="1224650"/>
            <a:ext cx="28755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Cooley-Tukey FFT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First, divide the input by odd and even indices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Then, recursively calculate the DFT on these subsets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Gotta go fast!</a:t>
            </a:r>
            <a:endParaRPr/>
          </a:p>
        </p:txBody>
      </p:sp>
      <p:pic>
        <p:nvPicPr>
          <p:cNvPr descr="a pixel art of sonic the hedgehog holding a gun and a red scarf . (Provided by Tenor)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75" y="426575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450" y="150500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645125" y="2621975"/>
            <a:ext cx="4353300" cy="134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71725" y="2309550"/>
            <a:ext cx="28755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This bit actually does the work to merge the sub-solutions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As a full DFT for a single X</a:t>
            </a:r>
            <a:r>
              <a:rPr baseline="-25000" lang="en" sz="1800">
                <a:solidFill>
                  <a:schemeClr val="lt2"/>
                </a:solidFill>
              </a:rPr>
              <a:t>k</a:t>
            </a:r>
            <a:r>
              <a:rPr lang="en" sz="1800">
                <a:solidFill>
                  <a:schemeClr val="lt2"/>
                </a:solidFill>
              </a:rPr>
              <a:t>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25" y="4229228"/>
            <a:ext cx="6025226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0" l="-14800" r="14800" t="0"/>
          <a:stretch/>
        </p:blipFill>
        <p:spPr>
          <a:xfrm>
            <a:off x="1548175" y="4766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b="0" l="18217" r="17229" t="0"/>
          <a:stretch/>
        </p:blipFill>
        <p:spPr>
          <a:xfrm>
            <a:off x="2372375" y="4577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0" l="18217" r="17229" t="0"/>
          <a:stretch/>
        </p:blipFill>
        <p:spPr>
          <a:xfrm>
            <a:off x="3249875" y="4402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-14800" r="14800" t="0"/>
          <a:stretch/>
        </p:blipFill>
        <p:spPr>
          <a:xfrm>
            <a:off x="3910375" y="4766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6">
            <a:alphaModFix/>
          </a:blip>
          <a:srcRect b="0" l="18217" r="17229" t="0"/>
          <a:stretch/>
        </p:blipFill>
        <p:spPr>
          <a:xfrm>
            <a:off x="4734575" y="4577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6">
            <a:alphaModFix/>
          </a:blip>
          <a:srcRect b="0" l="18217" r="17229" t="0"/>
          <a:stretch/>
        </p:blipFill>
        <p:spPr>
          <a:xfrm>
            <a:off x="5840675" y="4402675"/>
            <a:ext cx="163350" cy="2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2555075" y="4296325"/>
            <a:ext cx="1057200" cy="4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116000" y="4287150"/>
            <a:ext cx="1311300" cy="4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628800" y="4095450"/>
            <a:ext cx="2203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Can we avoid doing both of these summations?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Gotta go fast!</a:t>
            </a:r>
            <a:endParaRPr/>
          </a:p>
        </p:txBody>
      </p:sp>
      <p:pic>
        <p:nvPicPr>
          <p:cNvPr descr="a pixel art of sonic the hedgehog holding a gun and a red scarf . (Provided by Tenor)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75" y="426575"/>
            <a:ext cx="7429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4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Sorry… Math time!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Simplifies to… (</a:t>
            </a:r>
            <a:r>
              <a:rPr i="1" lang="en"/>
              <a:t>E</a:t>
            </a:r>
            <a:r>
              <a:rPr baseline="-25000" i="1" lang="en"/>
              <a:t>k</a:t>
            </a:r>
            <a:r>
              <a:rPr lang="en"/>
              <a:t> as even FFT and </a:t>
            </a:r>
            <a:r>
              <a:rPr i="1" lang="en"/>
              <a:t>O</a:t>
            </a:r>
            <a:r>
              <a:rPr baseline="-25000" i="1" lang="en"/>
              <a:t>k</a:t>
            </a:r>
            <a:r>
              <a:rPr lang="en"/>
              <a:t> as odd FFT)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note that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periodicity of the complex exponential!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300" y="1562228"/>
            <a:ext cx="6025226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-14800" r="14800" t="0"/>
          <a:stretch/>
        </p:blipFill>
        <p:spPr>
          <a:xfrm>
            <a:off x="1997750" y="2099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2821950" y="1910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3699450" y="1735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-14800" r="14800" t="0"/>
          <a:stretch/>
        </p:blipFill>
        <p:spPr>
          <a:xfrm>
            <a:off x="4359950" y="2099850"/>
            <a:ext cx="233275" cy="2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5184150" y="1910400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18217" r="17229" t="0"/>
          <a:stretch/>
        </p:blipFill>
        <p:spPr>
          <a:xfrm>
            <a:off x="6290250" y="1735675"/>
            <a:ext cx="163350" cy="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5200" y="3699100"/>
            <a:ext cx="2531251" cy="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1675" y="2914173"/>
            <a:ext cx="5471801" cy="7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804850" y="3699100"/>
            <a:ext cx="837300" cy="41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804850" y="4116700"/>
            <a:ext cx="837300" cy="41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686450" y="3630700"/>
            <a:ext cx="1164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Same term!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Gotta go fast!</a:t>
            </a:r>
            <a:endParaRPr/>
          </a:p>
        </p:txBody>
      </p:sp>
      <p:pic>
        <p:nvPicPr>
          <p:cNvPr descr="a pixel art of sonic the hedgehog holding a gun and a red scarf . (Provided by Tenor)"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75" y="426575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450" y="150500"/>
            <a:ext cx="46910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4941800" y="3182375"/>
            <a:ext cx="40566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71725" y="1156800"/>
            <a:ext cx="33975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This means that we can calculate the full DFT using only the even DFT and the odd DFT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800" y="4038325"/>
            <a:ext cx="2531251" cy="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9150" y="2571750"/>
            <a:ext cx="2436074" cy="24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the following recurrence relation: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two half-size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time to merge our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…which gives us </a:t>
            </a:r>
            <a:r>
              <a:rPr i="1" lang="en"/>
              <a:t>O(n log(n))</a:t>
            </a:r>
            <a:r>
              <a:rPr lang="en"/>
              <a:t> by the Master Theorem! (specifically, case 2)</a:t>
            </a:r>
            <a:endParaRPr sz="800"/>
          </a:p>
        </p:txBody>
      </p:sp>
      <p:pic>
        <p:nvPicPr>
          <p:cNvPr id="132" name="Google Shape;132;p19" title="rec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00" y="1811123"/>
            <a:ext cx="3142300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875" y="572375"/>
            <a:ext cx="2436074" cy="24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 Reduction Pattern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problems that are difficult to solve in their original form can be solved quickly in the frequency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FFT, we can apply a Fourier transform, solve, and then apply the inverse Fourier transform for a total solving time of </a:t>
            </a:r>
            <a:r>
              <a:rPr i="1" lang="en"/>
              <a:t>O(n log(n))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application: speed up polynomial multiplication from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 to </a:t>
            </a:r>
            <a:r>
              <a:rPr i="1" lang="en"/>
              <a:t>O(n log(n))</a:t>
            </a:r>
            <a:endParaRPr i="1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75" y="3091222"/>
            <a:ext cx="6998198" cy="15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https://www.algorithm-archive.org/contents/cooley_tukey/cooley_tukey.html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https://en.wikipedia.org/wiki/Fast_Fourier_transform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https://en.wikipedia.org/wiki/Cooley%E2%80%93Tukey_FFT_algorithm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https://people.scs.carleton.ca/~maheshwa/courses/5703COMP/16Fall/FFT_Report.pdf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https://cp-algorithms.com/algebra/fft.html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