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Barlow ExtraLight"/>
      <p:regular r:id="rId15"/>
      <p:bold r:id="rId16"/>
      <p:italic r:id="rId17"/>
      <p:boldItalic r:id="rId18"/>
    </p:embeddedFont>
    <p:embeddedFont>
      <p:font typeface="Hepta Slab Medium"/>
      <p:regular r:id="rId19"/>
      <p:bold r:id="rId20"/>
    </p:embeddedFont>
    <p:embeddedFont>
      <p:font typeface="Hepta Slab Light"/>
      <p:regular r:id="rId21"/>
      <p:bold r:id="rId22"/>
    </p:embeddedFont>
    <p:embeddedFont>
      <p:font typeface="Hepta Slab"/>
      <p:regular r:id="rId23"/>
      <p:bold r:id="rId24"/>
    </p:embeddedFont>
    <p:embeddedFont>
      <p:font typeface="Barlow Medium"/>
      <p:regular r:id="rId25"/>
      <p:bold r:id="rId26"/>
      <p:italic r:id="rId27"/>
      <p:boldItalic r:id="rId28"/>
    </p:embeddedFont>
    <p:embeddedFont>
      <p:font typeface="Barlow Light"/>
      <p:regular r:id="rId29"/>
      <p:bold r:id="rId30"/>
      <p:italic r:id="rId31"/>
      <p:boldItalic r:id="rId32"/>
    </p:embeddedFont>
    <p:embeddedFont>
      <p:font typeface="Barlow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Medium-bold.fntdata"/><Relationship Id="rId22" Type="http://schemas.openxmlformats.org/officeDocument/2006/relationships/font" Target="fonts/HeptaSlabLight-bold.fntdata"/><Relationship Id="rId21" Type="http://schemas.openxmlformats.org/officeDocument/2006/relationships/font" Target="fonts/HeptaSlabLight-regular.fntdata"/><Relationship Id="rId24" Type="http://schemas.openxmlformats.org/officeDocument/2006/relationships/font" Target="fonts/HeptaSlab-bold.fntdata"/><Relationship Id="rId23" Type="http://schemas.openxmlformats.org/officeDocument/2006/relationships/font" Target="fonts/Hepta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Medium-bold.fntdata"/><Relationship Id="rId25" Type="http://schemas.openxmlformats.org/officeDocument/2006/relationships/font" Target="fonts/BarlowMedium-regular.fntdata"/><Relationship Id="rId28" Type="http://schemas.openxmlformats.org/officeDocument/2006/relationships/font" Target="fonts/BarlowMedium-boldItalic.fntdata"/><Relationship Id="rId27" Type="http://schemas.openxmlformats.org/officeDocument/2006/relationships/font" Target="fonts/Barlow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Light-italic.fntdata"/><Relationship Id="rId30" Type="http://schemas.openxmlformats.org/officeDocument/2006/relationships/font" Target="fonts/BarlowLight-bold.fntdata"/><Relationship Id="rId11" Type="http://schemas.openxmlformats.org/officeDocument/2006/relationships/slide" Target="slides/slide5.xml"/><Relationship Id="rId33" Type="http://schemas.openxmlformats.org/officeDocument/2006/relationships/font" Target="fonts/Barlow-regular.fntdata"/><Relationship Id="rId10" Type="http://schemas.openxmlformats.org/officeDocument/2006/relationships/slide" Target="slides/slide4.xml"/><Relationship Id="rId32" Type="http://schemas.openxmlformats.org/officeDocument/2006/relationships/font" Target="fonts/BarlowLight-boldItalic.fntdata"/><Relationship Id="rId13" Type="http://schemas.openxmlformats.org/officeDocument/2006/relationships/slide" Target="slides/slide7.xml"/><Relationship Id="rId35" Type="http://schemas.openxmlformats.org/officeDocument/2006/relationships/font" Target="fonts/Barlow-italic.fntdata"/><Relationship Id="rId12" Type="http://schemas.openxmlformats.org/officeDocument/2006/relationships/slide" Target="slides/slide6.xml"/><Relationship Id="rId34" Type="http://schemas.openxmlformats.org/officeDocument/2006/relationships/font" Target="fonts/Barlow-bold.fntdata"/><Relationship Id="rId15" Type="http://schemas.openxmlformats.org/officeDocument/2006/relationships/font" Target="fonts/BarlowExtraLight-regular.fntdata"/><Relationship Id="rId14" Type="http://schemas.openxmlformats.org/officeDocument/2006/relationships/slide" Target="slides/slide8.xml"/><Relationship Id="rId36" Type="http://schemas.openxmlformats.org/officeDocument/2006/relationships/font" Target="fonts/Barlow-boldItalic.fntdata"/><Relationship Id="rId17" Type="http://schemas.openxmlformats.org/officeDocument/2006/relationships/font" Target="fonts/BarlowExtraLight-italic.fntdata"/><Relationship Id="rId16" Type="http://schemas.openxmlformats.org/officeDocument/2006/relationships/font" Target="fonts/BarlowExtraLight-bold.fntdata"/><Relationship Id="rId19" Type="http://schemas.openxmlformats.org/officeDocument/2006/relationships/font" Target="fonts/HeptaSlabMedium-regular.fntdata"/><Relationship Id="rId18" Type="http://schemas.openxmlformats.org/officeDocument/2006/relationships/font" Target="fonts/BarlowExtra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d94e16aa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4d94e16aa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Tanush 1-6, aleesha 7-9, alex 10-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d94e16aa1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d94e16aa1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4d9962fad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4d9962fad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4d94e16aa1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4d94e16aa1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4d94e16aa1_1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4d94e16aa1_1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4d9962fad7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4d9962fad7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4d9962fad7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4d9962fad7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4ff042468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4ff042468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3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Knuth-Morris-Pratt Algorithm</a:t>
            </a:r>
            <a:endParaRPr/>
          </a:p>
        </p:txBody>
      </p:sp>
      <p:sp>
        <p:nvSpPr>
          <p:cNvPr id="372" name="Google Shape;372;p59"/>
          <p:cNvSpPr txBox="1"/>
          <p:nvPr>
            <p:ph idx="2" type="subTitle"/>
          </p:nvPr>
        </p:nvSpPr>
        <p:spPr>
          <a:xfrm>
            <a:off x="1205825" y="2902000"/>
            <a:ext cx="6652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Aleesha Khurram, Tanush Siotia, Alex Suh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Summary: Ctrl + F</a:t>
            </a:r>
            <a:endParaRPr/>
          </a:p>
        </p:txBody>
      </p:sp>
      <p:sp>
        <p:nvSpPr>
          <p:cNvPr id="378" name="Google Shape;378;p60"/>
          <p:cNvSpPr txBox="1"/>
          <p:nvPr>
            <p:ph idx="2" type="title"/>
          </p:nvPr>
        </p:nvSpPr>
        <p:spPr>
          <a:xfrm>
            <a:off x="702825" y="2374900"/>
            <a:ext cx="30159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matching is fundamental computer science problem</a:t>
            </a:r>
            <a:endParaRPr/>
          </a:p>
        </p:txBody>
      </p:sp>
      <p:sp>
        <p:nvSpPr>
          <p:cNvPr id="379" name="Google Shape;379;p60"/>
          <p:cNvSpPr txBox="1"/>
          <p:nvPr>
            <p:ph idx="3" type="title"/>
          </p:nvPr>
        </p:nvSpPr>
        <p:spPr>
          <a:xfrm>
            <a:off x="702825" y="3194100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in data retrieval systems, text editing software, and network security</a:t>
            </a:r>
            <a:endParaRPr/>
          </a:p>
        </p:txBody>
      </p:sp>
      <p:sp>
        <p:nvSpPr>
          <p:cNvPr id="380" name="Google Shape;380;p60"/>
          <p:cNvSpPr txBox="1"/>
          <p:nvPr>
            <p:ph idx="4" type="title"/>
          </p:nvPr>
        </p:nvSpPr>
        <p:spPr>
          <a:xfrm>
            <a:off x="702825" y="4025075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used in bioinformatics to match DNA sequences</a:t>
            </a:r>
            <a:endParaRPr/>
          </a:p>
        </p:txBody>
      </p:sp>
      <p:cxnSp>
        <p:nvCxnSpPr>
          <p:cNvPr id="381" name="Google Shape;381;p60"/>
          <p:cNvCxnSpPr/>
          <p:nvPr/>
        </p:nvCxnSpPr>
        <p:spPr>
          <a:xfrm>
            <a:off x="833150" y="1480949"/>
            <a:ext cx="3582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60"/>
          <p:cNvCxnSpPr/>
          <p:nvPr/>
        </p:nvCxnSpPr>
        <p:spPr>
          <a:xfrm flipH="1" rot="10800000">
            <a:off x="791150" y="2168734"/>
            <a:ext cx="36774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60"/>
          <p:cNvCxnSpPr/>
          <p:nvPr/>
        </p:nvCxnSpPr>
        <p:spPr>
          <a:xfrm>
            <a:off x="791150" y="3011023"/>
            <a:ext cx="3656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60"/>
          <p:cNvCxnSpPr/>
          <p:nvPr/>
        </p:nvCxnSpPr>
        <p:spPr>
          <a:xfrm flipH="1" rot="10800000">
            <a:off x="791150" y="3805428"/>
            <a:ext cx="3666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60"/>
          <p:cNvCxnSpPr/>
          <p:nvPr/>
        </p:nvCxnSpPr>
        <p:spPr>
          <a:xfrm>
            <a:off x="791150" y="4625125"/>
            <a:ext cx="3698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60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Core Problem: Searching for Occurrences of a Word “W” within the Main String “S”</a:t>
            </a:r>
            <a:endParaRPr sz="1800"/>
          </a:p>
        </p:txBody>
      </p:sp>
      <p:sp>
        <p:nvSpPr>
          <p:cNvPr id="387" name="Google Shape;387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" name="Google Shape;38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900" y="1772500"/>
            <a:ext cx="3281625" cy="24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/>
          <p:nvPr>
            <p:ph idx="4" type="title"/>
          </p:nvPr>
        </p:nvSpPr>
        <p:spPr>
          <a:xfrm>
            <a:off x="480425" y="905800"/>
            <a:ext cx="5024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Idea: Check for string </a:t>
            </a:r>
            <a:r>
              <a:rPr lang="en"/>
              <a:t>occurrence</a:t>
            </a:r>
            <a:r>
              <a:rPr lang="en"/>
              <a:t> at every point</a:t>
            </a:r>
            <a:endParaRPr/>
          </a:p>
        </p:txBody>
      </p:sp>
      <p:cxnSp>
        <p:nvCxnSpPr>
          <p:cNvPr id="394" name="Google Shape;394;p61"/>
          <p:cNvCxnSpPr/>
          <p:nvPr/>
        </p:nvCxnSpPr>
        <p:spPr>
          <a:xfrm>
            <a:off x="556050" y="1292500"/>
            <a:ext cx="4992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61"/>
          <p:cNvSpPr txBox="1"/>
          <p:nvPr>
            <p:ph idx="1" type="subTitle"/>
          </p:nvPr>
        </p:nvSpPr>
        <p:spPr>
          <a:xfrm>
            <a:off x="480425" y="290625"/>
            <a:ext cx="77664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Naïve Example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6" name="Google Shape;396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7" name="Google Shape;39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350" y="1745225"/>
            <a:ext cx="48006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1"/>
          <p:cNvSpPr txBox="1"/>
          <p:nvPr>
            <p:ph idx="4" type="title"/>
          </p:nvPr>
        </p:nvSpPr>
        <p:spPr>
          <a:xfrm>
            <a:off x="480425" y="1457675"/>
            <a:ext cx="3720000" cy="32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Time Complexity?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substring is length n, total string is length 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comparison is O(n)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worst case, perform this m 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Complexity: O(n*m)</a:t>
            </a:r>
            <a:endParaRPr/>
          </a:p>
        </p:txBody>
      </p:sp>
      <p:sp>
        <p:nvSpPr>
          <p:cNvPr id="399" name="Google Shape;399;p61"/>
          <p:cNvSpPr txBox="1"/>
          <p:nvPr/>
        </p:nvSpPr>
        <p:spPr>
          <a:xfrm>
            <a:off x="4264350" y="2571750"/>
            <a:ext cx="4001400" cy="1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AAAAAAAAAAAAAAAAAAAAAAAAAAAAB</a:t>
            </a:r>
            <a:endParaRPr sz="15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AAAAAAAAAAAAAAB</a:t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2"/>
          <p:cNvSpPr txBox="1"/>
          <p:nvPr>
            <p:ph type="title"/>
          </p:nvPr>
        </p:nvSpPr>
        <p:spPr>
          <a:xfrm>
            <a:off x="480425" y="1207400"/>
            <a:ext cx="30159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string     of length </a:t>
            </a:r>
            <a:endParaRPr/>
          </a:p>
        </p:txBody>
      </p:sp>
      <p:sp>
        <p:nvSpPr>
          <p:cNvPr id="405" name="Google Shape;405;p62"/>
          <p:cNvSpPr txBox="1"/>
          <p:nvPr>
            <p:ph idx="2" type="title"/>
          </p:nvPr>
        </p:nvSpPr>
        <p:spPr>
          <a:xfrm>
            <a:off x="480425" y="2006575"/>
            <a:ext cx="30159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array      of length </a:t>
            </a:r>
            <a:endParaRPr/>
          </a:p>
        </p:txBody>
      </p:sp>
      <p:sp>
        <p:nvSpPr>
          <p:cNvPr id="406" name="Google Shape;406;p62"/>
          <p:cNvSpPr txBox="1"/>
          <p:nvPr>
            <p:ph idx="3" type="title"/>
          </p:nvPr>
        </p:nvSpPr>
        <p:spPr>
          <a:xfrm>
            <a:off x="480425" y="2825775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lang="en"/>
              <a:t>i</a:t>
            </a:r>
            <a:r>
              <a:rPr lang="en"/>
              <a:t>s length of longest </a:t>
            </a:r>
            <a:r>
              <a:rPr i="1" lang="en" u="sng"/>
              <a:t>proper</a:t>
            </a:r>
            <a:r>
              <a:rPr lang="en"/>
              <a:t> prefix of substring                      that is also a suffix </a:t>
            </a:r>
            <a:r>
              <a:rPr i="1" lang="en"/>
              <a:t> </a:t>
            </a:r>
            <a:endParaRPr i="1"/>
          </a:p>
        </p:txBody>
      </p:sp>
      <p:sp>
        <p:nvSpPr>
          <p:cNvPr id="407" name="Google Shape;407;p62"/>
          <p:cNvSpPr txBox="1"/>
          <p:nvPr>
            <p:ph idx="4" type="title"/>
          </p:nvPr>
        </p:nvSpPr>
        <p:spPr>
          <a:xfrm>
            <a:off x="480425" y="3656750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definition, </a:t>
            </a:r>
            <a:endParaRPr/>
          </a:p>
        </p:txBody>
      </p:sp>
      <p:cxnSp>
        <p:nvCxnSpPr>
          <p:cNvPr id="408" name="Google Shape;408;p62"/>
          <p:cNvCxnSpPr/>
          <p:nvPr/>
        </p:nvCxnSpPr>
        <p:spPr>
          <a:xfrm>
            <a:off x="610750" y="1112624"/>
            <a:ext cx="3582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62"/>
          <p:cNvCxnSpPr/>
          <p:nvPr/>
        </p:nvCxnSpPr>
        <p:spPr>
          <a:xfrm flipH="1" rot="10800000">
            <a:off x="568750" y="1800409"/>
            <a:ext cx="36774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62"/>
          <p:cNvCxnSpPr/>
          <p:nvPr/>
        </p:nvCxnSpPr>
        <p:spPr>
          <a:xfrm>
            <a:off x="568750" y="2642698"/>
            <a:ext cx="3656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62"/>
          <p:cNvCxnSpPr/>
          <p:nvPr/>
        </p:nvCxnSpPr>
        <p:spPr>
          <a:xfrm flipH="1" rot="10800000">
            <a:off x="568750" y="3437103"/>
            <a:ext cx="3666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62"/>
          <p:cNvCxnSpPr/>
          <p:nvPr/>
        </p:nvCxnSpPr>
        <p:spPr>
          <a:xfrm>
            <a:off x="568750" y="4256800"/>
            <a:ext cx="3698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62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Definition</a:t>
            </a:r>
            <a:endParaRPr sz="1800"/>
          </a:p>
        </p:txBody>
      </p:sp>
      <p:sp>
        <p:nvSpPr>
          <p:cNvPr id="414" name="Google Shape;414;p6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5" name="Google Shape;41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175" y="1329875"/>
            <a:ext cx="155160" cy="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0500" y="1329875"/>
            <a:ext cx="188708" cy="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350" y="2124813"/>
            <a:ext cx="176127" cy="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0700" y="2124800"/>
            <a:ext cx="188708" cy="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750" y="2848351"/>
            <a:ext cx="396433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01900" y="3142550"/>
            <a:ext cx="779015" cy="26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69337" y="3703762"/>
            <a:ext cx="883313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93700" y="1277725"/>
            <a:ext cx="4955149" cy="3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3"/>
          <p:cNvSpPr txBox="1"/>
          <p:nvPr>
            <p:ph type="title"/>
          </p:nvPr>
        </p:nvSpPr>
        <p:spPr>
          <a:xfrm>
            <a:off x="480425" y="1207412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approach time complexity:</a:t>
            </a:r>
            <a:endParaRPr/>
          </a:p>
        </p:txBody>
      </p:sp>
      <p:sp>
        <p:nvSpPr>
          <p:cNvPr id="428" name="Google Shape;428;p63"/>
          <p:cNvSpPr txBox="1"/>
          <p:nvPr>
            <p:ph idx="2" type="title"/>
          </p:nvPr>
        </p:nvSpPr>
        <p:spPr>
          <a:xfrm>
            <a:off x="480425" y="2006575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1: Note that value of prefix function can increase by at most one</a:t>
            </a:r>
            <a:endParaRPr/>
          </a:p>
        </p:txBody>
      </p:sp>
      <p:sp>
        <p:nvSpPr>
          <p:cNvPr id="429" name="Google Shape;429;p63"/>
          <p:cNvSpPr txBox="1"/>
          <p:nvPr>
            <p:ph idx="3" type="title"/>
          </p:nvPr>
        </p:nvSpPr>
        <p:spPr>
          <a:xfrm>
            <a:off x="480425" y="2825775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2: We can reduce string comparisons based on previously computed values</a:t>
            </a:r>
            <a:endParaRPr/>
          </a:p>
        </p:txBody>
      </p:sp>
      <p:cxnSp>
        <p:nvCxnSpPr>
          <p:cNvPr id="430" name="Google Shape;430;p63"/>
          <p:cNvCxnSpPr/>
          <p:nvPr/>
        </p:nvCxnSpPr>
        <p:spPr>
          <a:xfrm>
            <a:off x="610750" y="1112624"/>
            <a:ext cx="3582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63"/>
          <p:cNvCxnSpPr/>
          <p:nvPr/>
        </p:nvCxnSpPr>
        <p:spPr>
          <a:xfrm flipH="1" rot="10800000">
            <a:off x="568750" y="1800409"/>
            <a:ext cx="36774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63"/>
          <p:cNvCxnSpPr/>
          <p:nvPr/>
        </p:nvCxnSpPr>
        <p:spPr>
          <a:xfrm>
            <a:off x="568750" y="2642698"/>
            <a:ext cx="3656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63"/>
          <p:cNvCxnSpPr/>
          <p:nvPr/>
        </p:nvCxnSpPr>
        <p:spPr>
          <a:xfrm flipH="1" rot="10800000">
            <a:off x="563500" y="3601028"/>
            <a:ext cx="3666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63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</a:t>
            </a:r>
            <a:r>
              <a:rPr lang="en" sz="1800"/>
              <a:t>: Optimizations</a:t>
            </a:r>
            <a:endParaRPr sz="1800"/>
          </a:p>
        </p:txBody>
      </p:sp>
      <p:sp>
        <p:nvSpPr>
          <p:cNvPr id="435" name="Google Shape;435;p6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6" name="Google Shape;43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554" y="1463999"/>
            <a:ext cx="679770" cy="38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" name="Google Shape;437;p63"/>
          <p:cNvCxnSpPr/>
          <p:nvPr/>
        </p:nvCxnSpPr>
        <p:spPr>
          <a:xfrm flipH="1" rot="10800000">
            <a:off x="563500" y="4309928"/>
            <a:ext cx="3666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63"/>
          <p:cNvSpPr txBox="1"/>
          <p:nvPr>
            <p:ph type="title"/>
          </p:nvPr>
        </p:nvSpPr>
        <p:spPr>
          <a:xfrm>
            <a:off x="563500" y="3701812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time complexity: </a:t>
            </a:r>
            <a:endParaRPr/>
          </a:p>
        </p:txBody>
      </p:sp>
      <p:pic>
        <p:nvPicPr>
          <p:cNvPr id="439" name="Google Shape;43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7775" y="3936094"/>
            <a:ext cx="679775" cy="428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500" y="1112625"/>
            <a:ext cx="1740150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7500" y="1447458"/>
            <a:ext cx="3543024" cy="456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4"/>
          <p:cNvSpPr txBox="1"/>
          <p:nvPr>
            <p:ph idx="4" type="title"/>
          </p:nvPr>
        </p:nvSpPr>
        <p:spPr>
          <a:xfrm>
            <a:off x="480425" y="905800"/>
            <a:ext cx="77664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Key Question: How can we use prefix matching to search for a substring in a text?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7" name="Google Shape;447;p64"/>
          <p:cNvCxnSpPr/>
          <p:nvPr/>
        </p:nvCxnSpPr>
        <p:spPr>
          <a:xfrm>
            <a:off x="556050" y="1292500"/>
            <a:ext cx="4992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p64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Algorithm</a:t>
            </a:r>
            <a:endParaRPr sz="1800"/>
          </a:p>
        </p:txBody>
      </p:sp>
      <p:sp>
        <p:nvSpPr>
          <p:cNvPr id="449" name="Google Shape;449;p6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64"/>
          <p:cNvSpPr txBox="1"/>
          <p:nvPr>
            <p:ph idx="4" type="title"/>
          </p:nvPr>
        </p:nvSpPr>
        <p:spPr>
          <a:xfrm>
            <a:off x="480425" y="1349000"/>
            <a:ext cx="6585600" cy="31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The prefix matching algorithm compares the strings at the start (the prefix) and the end (the suffix) at the current position. 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51" name="Google Shape;45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163" y="2947350"/>
            <a:ext cx="3757675" cy="809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5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Algorithm</a:t>
            </a:r>
            <a:endParaRPr sz="1800"/>
          </a:p>
        </p:txBody>
      </p:sp>
      <p:sp>
        <p:nvSpPr>
          <p:cNvPr id="457" name="Google Shape;457;p6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65"/>
          <p:cNvSpPr txBox="1"/>
          <p:nvPr>
            <p:ph idx="4" type="title"/>
          </p:nvPr>
        </p:nvSpPr>
        <p:spPr>
          <a:xfrm>
            <a:off x="480425" y="853725"/>
            <a:ext cx="65856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Place the substring before the text, separated by a separator that is present in neither string.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9" name="Google Shape;45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325" y="2131638"/>
            <a:ext cx="5281350" cy="8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5"/>
          <p:cNvSpPr txBox="1"/>
          <p:nvPr>
            <p:ph idx="4" type="title"/>
          </p:nvPr>
        </p:nvSpPr>
        <p:spPr>
          <a:xfrm>
            <a:off x="480425" y="3811200"/>
            <a:ext cx="57255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Space complexity is </a:t>
            </a: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O(m)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Time complexity is </a:t>
            </a: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O(m+n)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6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Similar Algorithms</a:t>
            </a:r>
            <a:endParaRPr sz="1800"/>
          </a:p>
        </p:txBody>
      </p:sp>
      <p:sp>
        <p:nvSpPr>
          <p:cNvPr id="466" name="Google Shape;466;p6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66"/>
          <p:cNvSpPr txBox="1"/>
          <p:nvPr>
            <p:ph idx="4" type="title"/>
          </p:nvPr>
        </p:nvSpPr>
        <p:spPr>
          <a:xfrm>
            <a:off x="480425" y="727200"/>
            <a:ext cx="65856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Rabin-Karp String Matching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Uses hash values of individual characters and strings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Requires being able to hash sequential elements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Might produce spurious hits (equal hashes but not equal substrings)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Aho-Corasick Algorithms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Builds a search trie to keep track of suffix/prefix patterns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Requires high initial overhead to build trie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