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72" r:id="rId3"/>
    <p:sldId id="258" r:id="rId4"/>
    <p:sldId id="323" r:id="rId5"/>
    <p:sldId id="267" r:id="rId6"/>
    <p:sldId id="311" r:id="rId7"/>
    <p:sldId id="310" r:id="rId8"/>
    <p:sldId id="313" r:id="rId9"/>
    <p:sldId id="270" r:id="rId10"/>
    <p:sldId id="298" r:id="rId11"/>
    <p:sldId id="278" r:id="rId12"/>
    <p:sldId id="279" r:id="rId13"/>
    <p:sldId id="280" r:id="rId14"/>
    <p:sldId id="316" r:id="rId15"/>
    <p:sldId id="284" r:id="rId16"/>
    <p:sldId id="276" r:id="rId17"/>
    <p:sldId id="286" r:id="rId18"/>
    <p:sldId id="288" r:id="rId19"/>
    <p:sldId id="287" r:id="rId20"/>
    <p:sldId id="289" r:id="rId21"/>
    <p:sldId id="290" r:id="rId22"/>
    <p:sldId id="317" r:id="rId23"/>
    <p:sldId id="314" r:id="rId24"/>
    <p:sldId id="318" r:id="rId25"/>
    <p:sldId id="315" r:id="rId26"/>
    <p:sldId id="300" r:id="rId27"/>
    <p:sldId id="304" r:id="rId28"/>
    <p:sldId id="307" r:id="rId29"/>
    <p:sldId id="319" r:id="rId30"/>
    <p:sldId id="320" r:id="rId31"/>
    <p:sldId id="321" r:id="rId32"/>
    <p:sldId id="309" r:id="rId33"/>
    <p:sldId id="308" r:id="rId34"/>
    <p:sldId id="293" r:id="rId35"/>
    <p:sldId id="291" r:id="rId36"/>
    <p:sldId id="292" r:id="rId37"/>
    <p:sldId id="294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7"/>
    <p:restoredTop sz="94795"/>
  </p:normalViewPr>
  <p:slideViewPr>
    <p:cSldViewPr snapToGrid="0" snapToObjects="1">
      <p:cViewPr varScale="1">
        <p:scale>
          <a:sx n="120" d="100"/>
          <a:sy n="120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Notation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ysClr val="windowText" lastClr="0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(\Sigma in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LaTeX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Examples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{0,1,2,…,9}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19D6-F1BB-6C4E-8461-8795BD937C61}"/>
              </a:ext>
            </a:extLst>
          </p:cNvPr>
          <p:cNvSpPr txBox="1">
            <a:spLocks/>
          </p:cNvSpPr>
          <p:nvPr/>
        </p:nvSpPr>
        <p:spPr>
          <a:xfrm>
            <a:off x="6272215" y="1762489"/>
            <a:ext cx="4455055" cy="96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Strings </a:t>
            </a:r>
            <a:r>
              <a:rPr lang="en-US" dirty="0"/>
              <a:t>are built up from an </a:t>
            </a:r>
            <a:r>
              <a:rPr lang="en-US" b="1" i="1" dirty="0"/>
              <a:t>Alphabet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7C935-6BC2-884A-9FC3-DAC02CA078EB}"/>
              </a:ext>
            </a:extLst>
          </p:cNvPr>
          <p:cNvSpPr txBox="1">
            <a:spLocks/>
          </p:cNvSpPr>
          <p:nvPr/>
        </p:nvSpPr>
        <p:spPr>
          <a:xfrm>
            <a:off x="1713311" y="1629588"/>
            <a:ext cx="3599128" cy="98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i="1" dirty="0"/>
              <a:t>Alphabet</a:t>
            </a:r>
            <a:r>
              <a:rPr lang="en-US" dirty="0"/>
              <a:t> is a finite set of characters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If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Valid Strings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00abc10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 err="1">
                    <a:solidFill>
                      <a:sysClr val="windowText" lastClr="000000"/>
                    </a:solidFill>
                  </a:rPr>
                  <a:t>cccccc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a11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00533"/>
            <a:ext cx="9481829" cy="6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  <a:blipFill>
                <a:blip r:embed="rId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1208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000, 001, 010, 011,…</m:t>
                        </m:r>
                      </m:e>
                    </m:d>
                  </m:oMath>
                </a14:m>
                <a:endParaRPr lang="en-US" sz="1600" b="0" i="1" dirty="0">
                  <a:latin typeface="Cambria Math"/>
                </a:endParaRPr>
              </a:p>
              <a:p>
                <a:r>
                  <a:rPr lang="en-US" sz="1600" i="1" dirty="0">
                    <a:latin typeface="Cambria Math"/>
                  </a:rPr>
                  <a:t>The set of three-bit strings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  <a:blipFill>
                <a:blip r:embed="rId7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60" name="AutoShape 43">
            <a:extLst>
              <a:ext uri="{FF2B5EF4-FFF2-40B4-BE49-F238E27FC236}">
                <a16:creationId xmlns:a16="http://schemas.microsoft.com/office/drawing/2014/main" id="{7538ACF1-EBC6-F048-AA7E-F646BF898BC9}"/>
              </a:ext>
            </a:extLst>
          </p:cNvPr>
          <p:cNvCxnSpPr>
            <a:cxnSpLocks noChangeShapeType="1"/>
            <a:stCxn id="207900" idx="6"/>
            <a:endCxn id="207908" idx="2"/>
          </p:cNvCxnSpPr>
          <p:nvPr/>
        </p:nvCxnSpPr>
        <p:spPr bwMode="auto">
          <a:xfrm>
            <a:off x="7707808" y="1761247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794" y="5505545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43">
            <a:extLst>
              <a:ext uri="{FF2B5EF4-FFF2-40B4-BE49-F238E27FC236}">
                <a16:creationId xmlns:a16="http://schemas.microsoft.com/office/drawing/2014/main" id="{0EF6F8A8-801D-6340-8BC0-D3023325419F}"/>
              </a:ext>
            </a:extLst>
          </p:cNvPr>
          <p:cNvCxnSpPr>
            <a:cxnSpLocks noChangeShapeType="1"/>
            <a:stCxn id="208924" idx="6"/>
            <a:endCxn id="208932" idx="2"/>
          </p:cNvCxnSpPr>
          <p:nvPr/>
        </p:nvCxnSpPr>
        <p:spPr bwMode="auto">
          <a:xfrm>
            <a:off x="8025899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863149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 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: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is the output of something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1A9F6-49F9-A84C-9AB8-8F78D8925BE3}"/>
              </a:ext>
            </a:extLst>
          </p:cNvPr>
          <p:cNvSpPr txBox="1">
            <a:spLocks/>
          </p:cNvSpPr>
          <p:nvPr/>
        </p:nvSpPr>
        <p:spPr>
          <a:xfrm>
            <a:off x="6992793" y="2362200"/>
            <a:ext cx="2222067" cy="65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Onto (surjective)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7805C6-0E42-884C-9329-F61388B5B038}"/>
              </a:ext>
            </a:extLst>
          </p:cNvPr>
          <p:cNvSpPr txBox="1">
            <a:spLocks/>
          </p:cNvSpPr>
          <p:nvPr/>
        </p:nvSpPr>
        <p:spPr>
          <a:xfrm>
            <a:off x="1420815" y="2446864"/>
            <a:ext cx="3337453" cy="55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One-to-one (injective)</a:t>
            </a:r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73" y="2249487"/>
            <a:ext cx="8173940" cy="773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discussion: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CFF6E-E6BE-4541-B02B-71452ED09DCC}"/>
              </a:ext>
            </a:extLst>
          </p:cNvPr>
          <p:cNvSpPr txBox="1">
            <a:spLocks/>
          </p:cNvSpPr>
          <p:nvPr/>
        </p:nvSpPr>
        <p:spPr>
          <a:xfrm>
            <a:off x="1963973" y="2943021"/>
            <a:ext cx="8173940" cy="7731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What is a computer?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7799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17541</TotalTime>
  <Words>1491</Words>
  <Application>Microsoft Macintosh PowerPoint</Application>
  <PresentationFormat>Widescreen</PresentationFormat>
  <Paragraphs>323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Tw Cen MT</vt:lpstr>
      <vt:lpstr>Circuit</vt:lpstr>
      <vt:lpstr>Defining “Computation”</vt:lpstr>
      <vt:lpstr>Goals!</vt:lpstr>
      <vt:lpstr>Part 1: What is Computation? What is a Computer?</vt:lpstr>
      <vt:lpstr>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Onto, Surjective Functions</vt:lpstr>
      <vt:lpstr>Properties of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91</cp:revision>
  <dcterms:created xsi:type="dcterms:W3CDTF">2023-02-24T14:15:53Z</dcterms:created>
  <dcterms:modified xsi:type="dcterms:W3CDTF">2025-09-02T12:07:11Z</dcterms:modified>
</cp:coreProperties>
</file>