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06" r:id="rId1"/>
  </p:sldMasterIdLst>
  <p:notesMasterIdLst>
    <p:notesMasterId r:id="rId18"/>
  </p:notesMasterIdLst>
  <p:sldIdLst>
    <p:sldId id="256" r:id="rId2"/>
    <p:sldId id="505" r:id="rId3"/>
    <p:sldId id="516" r:id="rId4"/>
    <p:sldId id="517" r:id="rId5"/>
    <p:sldId id="518" r:id="rId6"/>
    <p:sldId id="519" r:id="rId7"/>
    <p:sldId id="520" r:id="rId8"/>
    <p:sldId id="521" r:id="rId9"/>
    <p:sldId id="522" r:id="rId10"/>
    <p:sldId id="523" r:id="rId11"/>
    <p:sldId id="524" r:id="rId12"/>
    <p:sldId id="525" r:id="rId13"/>
    <p:sldId id="526" r:id="rId14"/>
    <p:sldId id="527" r:id="rId15"/>
    <p:sldId id="528" r:id="rId16"/>
    <p:sldId id="51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84"/>
    <p:restoredTop sz="94492"/>
  </p:normalViewPr>
  <p:slideViewPr>
    <p:cSldViewPr snapToGrid="0" snapToObjects="1">
      <p:cViewPr varScale="1">
        <p:scale>
          <a:sx n="107" d="100"/>
          <a:sy n="107" d="100"/>
        </p:scale>
        <p:origin x="176" y="7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B45307-6ED4-B142-BD64-10F739779302}" type="datetimeFigureOut">
              <a:rPr lang="en-US" smtClean="0"/>
              <a:t>6/11/25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BDE956-AECE-4A49-8BC2-51A8C013B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978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BDE956-AECE-4A49-8BC2-51A8C013B72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457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EC4347D3-4C9A-C240-8F14-750059DFEEB0}" type="datetimeFigureOut">
              <a:rPr lang="en-US" smtClean="0"/>
              <a:t>6/11/25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44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6/11/25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379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6/11/25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1801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6/11/25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133876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6/11/25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959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6/11/25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9669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6/11/25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7445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6/11/25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7678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6/11/25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53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6/11/25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400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6/11/25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79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6/11/25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3075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6/11/25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207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6/11/25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116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6/11/25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301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6/11/25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5031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6/11/25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755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4347D3-4C9A-C240-8F14-750059DFEEB0}" type="datetimeFigureOut">
              <a:rPr lang="en-US" smtClean="0"/>
              <a:t>6/11/25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2601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07" r:id="rId1"/>
    <p:sldLayoutId id="2147484008" r:id="rId2"/>
    <p:sldLayoutId id="2147484009" r:id="rId3"/>
    <p:sldLayoutId id="2147484010" r:id="rId4"/>
    <p:sldLayoutId id="2147484011" r:id="rId5"/>
    <p:sldLayoutId id="2147484012" r:id="rId6"/>
    <p:sldLayoutId id="2147484013" r:id="rId7"/>
    <p:sldLayoutId id="2147484014" r:id="rId8"/>
    <p:sldLayoutId id="2147484015" r:id="rId9"/>
    <p:sldLayoutId id="2147484016" r:id="rId10"/>
    <p:sldLayoutId id="2147484017" r:id="rId11"/>
    <p:sldLayoutId id="2147484018" r:id="rId12"/>
    <p:sldLayoutId id="2147484019" r:id="rId13"/>
    <p:sldLayoutId id="2147484020" r:id="rId14"/>
    <p:sldLayoutId id="2147484021" r:id="rId15"/>
    <p:sldLayoutId id="2147484022" r:id="rId16"/>
    <p:sldLayoutId id="214748402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8.xml"/><Relationship Id="rId1" Type="http://schemas.openxmlformats.org/officeDocument/2006/relationships/tags" Target="../tags/tag1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0.xml"/><Relationship Id="rId1" Type="http://schemas.openxmlformats.org/officeDocument/2006/relationships/tags" Target="../tags/tag1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2.xml"/><Relationship Id="rId1" Type="http://schemas.openxmlformats.org/officeDocument/2006/relationships/tags" Target="../tags/tag2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4.xml"/><Relationship Id="rId1" Type="http://schemas.openxmlformats.org/officeDocument/2006/relationships/tags" Target="../tags/tag2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6.xml"/><Relationship Id="rId1" Type="http://schemas.openxmlformats.org/officeDocument/2006/relationships/tags" Target="../tags/tag2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8.xml"/><Relationship Id="rId1" Type="http://schemas.openxmlformats.org/officeDocument/2006/relationships/tags" Target="../tags/tag2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.xml"/><Relationship Id="rId1" Type="http://schemas.openxmlformats.org/officeDocument/2006/relationships/tags" Target="../tags/tag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.xml"/><Relationship Id="rId1" Type="http://schemas.openxmlformats.org/officeDocument/2006/relationships/tags" Target="../tags/tag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6.xml"/><Relationship Id="rId1" Type="http://schemas.openxmlformats.org/officeDocument/2006/relationships/tags" Target="../tags/tag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F7A2C-CECB-EA45-9A8F-28914F6ACB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CS3120 (DMT2)</a:t>
            </a:r>
            <a:br>
              <a:rPr lang="en-US" dirty="0"/>
            </a:br>
            <a:r>
              <a:rPr lang="en-US" dirty="0"/>
              <a:t>Daily Announcements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C3BA16-EE93-B74E-A27C-2B68B596BB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Discrete Mathematics and Theory 2</a:t>
            </a:r>
            <a:br>
              <a:rPr lang="en-US" dirty="0"/>
            </a:br>
            <a:r>
              <a:rPr lang="en-US" dirty="0"/>
              <a:t>Mark Floryan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730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Week 3, Day 2: Tue, June 3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838986" y="1123950"/>
            <a:ext cx="10727703" cy="5305130"/>
          </a:xfrm>
        </p:spPr>
        <p:txBody>
          <a:bodyPr>
            <a:normAutofit fontScale="77500" lnSpcReduction="2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Remember that attendance is required and NO laptop / phones!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are HALFWAY done. This week probably the hardest, you can do this!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Mod 3 written assignment was due last night.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Mod 4 written assignment is due on Thursday evening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Exam 1 is graded and returned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Average was 19/29. I will talk about it a bit today.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You can earn up to 3 points back on your exam (max 100 percent)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Go to Natalia or me during office hours (I’ll send a sign up sheet for Natalia’s that she wants to use)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You will have ~5-10 minutes to talk through your mistakes on the exam and how to fix them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Natalia / me will not speak or guide you. We will sit quietly and listen. 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Afterwards you will see up to three points back on your exam depending on how well you explained yourself.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Exam 2 is this Friday (same format but covers modules 3 and 4)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module 4 homework to exam turnaround is really tight…nothing we can really do about it.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Today we continue module 4 material.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5149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Week 3, Day 3: Wed, June 4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838986" y="1123950"/>
            <a:ext cx="10727703" cy="5305130"/>
          </a:xfrm>
        </p:spPr>
        <p:txBody>
          <a:bodyPr>
            <a:normAutofit fontScale="77500" lnSpcReduction="2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Remember that attendance is required and NO laptop / phones!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are MORE than halfway done. This week probably the hardest, you can do this!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Mod 3 written assignment was due Monday night.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Mod 4 written assignment is due on Thursday evening (you should have started it)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Exam 1 is graded and returned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Average was 19/29. I will talk about it a bit today.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You can earn up to 3 points back on your exam (max 100 percent)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Go to Natalia or me during office hours (I’ll send a sign up sheet for Natalia’s that she wants to use)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You will have ~5-10 minutes to talk through your mistakes on the exam and how to fix them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Natalia / me will not speak or guide you. We will sit quietly and listen. 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Afterwards you will see up to three points back on your exam depending on how well you explained yourself.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Exam 2 is this Friday (same format but covers modules 3 and 4)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module 4 homework to exam turnaround is really tight…nothing we can really do about it.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Today we continue and possibly finish 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module 4.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6230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Week 3, Day 4: Thu, June 5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838986" y="1123950"/>
            <a:ext cx="10727703" cy="5305130"/>
          </a:xfrm>
        </p:spPr>
        <p:txBody>
          <a:bodyPr>
            <a:normAutofit fontScale="85000" lnSpcReduction="1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Remember that attendance is required and NO laptop / phones!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are MORE than halfway done. This week probably the hardest, you can do this!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Mod 4 written assignment is due on Thursday evening (you should have started it)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Feel free to run any of these by me if you want to know before the exam tomorrow…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Exam 1 is graded and returned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Average was 19/29. I will talk about it a bit today.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You can earn up to 3 points back on your exam (max 100 percent)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Go to Natalia or me during office hours (I’ll send a sign up sheet for Natalia’s that she wants to use)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…you need to do this THIS week (so…today) if you want to do it.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Exam 2 is this Friday (TOMORROW!)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module 4 homework to exam turnaround is really tight…nothing we can really do about it.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Today we quickly finish module 4 and do exam review.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6562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Week 4, Day 1: Mon, June 9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838986" y="1123950"/>
            <a:ext cx="10727703" cy="5305130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Remember that attendance is required and NO laptop / phones!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Last week! We are definitely “over the hump”. Final stretch this week!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Module 5 written assignment is the last homework, it is due on Wednesday.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Exam 2 is graded and returned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Average was 22/29. I will talk about it a bit today.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You can earn up to 3 points back on your exam (max 100 percent)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Same procedure as last time.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Final exam is THIS FRIDAY!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 class, you will have the entire class period to do the final exam.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Shorter than a typical final but longer than exams. 4 pages of questions this time!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Any questions about how the final exam is going to go?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Today we begin the last module! Module 5!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7926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Week 4, Day 2: Tue, June 10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838986" y="1123950"/>
            <a:ext cx="10727703" cy="5305130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Remember that attendance is required and NO laptop / phones!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Last week! We are definitely “over the hump”. Final stretch this week!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Module 5 written assignment is the last homework, it is due on Wednesday.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Exam 2 is graded and returned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Average was 22/29. I will talk about it a bit today.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You can earn up to 3 points back on your exam (max 100 percent)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Same procedure as last time.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Final exam is THIS FRIDAY!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 class, you will have the entire class period to do the final exam.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Shorter than a typical final but longer than exams. 4 pages of questions this time!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Any questions about how the final exam is going to go?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Today 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we continue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last module! Module 5!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845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Week 4, Day 3: Wed, June 11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838986" y="1123950"/>
            <a:ext cx="10727703" cy="5305130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Remember that attendance is required and NO laptop / phones!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Two more classes plus one more exam! We got this!!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Module 5 written assignment is the last homework, it is due on TONIGHT.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You will technically be able to do all of the problems after today’s class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Final exam is THIS FRIDAY!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 class, you will have the entire class period to do the final exam.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Shorter than a typical final but longer than exams. 4 pages of questions this time!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Any questions about how the final exam is going to go?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Today we continue the last module! Module 5!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38503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Status of Curve Data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129082" y="1455136"/>
            <a:ext cx="1995777" cy="7330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i="1" u="sng" dirty="0">
                <a:latin typeface="Arial" panose="020B0604020202020204" pitchFamily="34" charset="0"/>
                <a:cs typeface="Arial" panose="020B0604020202020204" pitchFamily="34" charset="0"/>
              </a:rPr>
              <a:t>Attendance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EDF2E0C1-FE2C-6A4C-AC9C-AF830C636549}"/>
              </a:ext>
            </a:extLst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>
          <a:xfrm>
            <a:off x="1200647" y="2779149"/>
            <a:ext cx="4214192" cy="68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i="1" u="sng" dirty="0">
                <a:latin typeface="Arial" panose="020B0604020202020204" pitchFamily="34" charset="0"/>
                <a:cs typeface="Arial" panose="020B0604020202020204" pitchFamily="34" charset="0"/>
              </a:rPr>
              <a:t>HW On-Time Submissions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55BF833-0DB4-B04F-B026-932C0FF8EC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3743392"/>
              </p:ext>
            </p:extLst>
          </p:nvPr>
        </p:nvGraphicFramePr>
        <p:xfrm>
          <a:off x="3053295" y="1379730"/>
          <a:ext cx="3291843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4358">
                  <a:extLst>
                    <a:ext uri="{9D8B030D-6E8A-4147-A177-3AD203B41FA5}">
                      <a16:colId xmlns:a16="http://schemas.microsoft.com/office/drawing/2014/main" val="659906099"/>
                    </a:ext>
                  </a:extLst>
                </a:gridCol>
                <a:gridCol w="787180">
                  <a:extLst>
                    <a:ext uri="{9D8B030D-6E8A-4147-A177-3AD203B41FA5}">
                      <a16:colId xmlns:a16="http://schemas.microsoft.com/office/drawing/2014/main" val="2842208557"/>
                    </a:ext>
                  </a:extLst>
                </a:gridCol>
                <a:gridCol w="930305">
                  <a:extLst>
                    <a:ext uri="{9D8B030D-6E8A-4147-A177-3AD203B41FA5}">
                      <a16:colId xmlns:a16="http://schemas.microsoft.com/office/drawing/2014/main" val="28814656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i="0" u="none" dirty="0"/>
                        <a:t>Above 50 %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u="none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u="none" dirty="0"/>
                        <a:t>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381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i="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/>
                        <a:t>63.2%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7585930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BEE8E84-72F1-424D-90EC-32A0B6B6C5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2657089"/>
              </p:ext>
            </p:extLst>
          </p:nvPr>
        </p:nvGraphicFramePr>
        <p:xfrm>
          <a:off x="2548834" y="3478771"/>
          <a:ext cx="7255124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1461">
                  <a:extLst>
                    <a:ext uri="{9D8B030D-6E8A-4147-A177-3AD203B41FA5}">
                      <a16:colId xmlns:a16="http://schemas.microsoft.com/office/drawing/2014/main" val="3153816687"/>
                    </a:ext>
                  </a:extLst>
                </a:gridCol>
                <a:gridCol w="1582310">
                  <a:extLst>
                    <a:ext uri="{9D8B030D-6E8A-4147-A177-3AD203B41FA5}">
                      <a16:colId xmlns:a16="http://schemas.microsoft.com/office/drawing/2014/main" val="218493645"/>
                    </a:ext>
                  </a:extLst>
                </a:gridCol>
                <a:gridCol w="1661822">
                  <a:extLst>
                    <a:ext uri="{9D8B030D-6E8A-4147-A177-3AD203B41FA5}">
                      <a16:colId xmlns:a16="http://schemas.microsoft.com/office/drawing/2014/main" val="356281106"/>
                    </a:ext>
                  </a:extLst>
                </a:gridCol>
                <a:gridCol w="1709531">
                  <a:extLst>
                    <a:ext uri="{9D8B030D-6E8A-4147-A177-3AD203B41FA5}">
                      <a16:colId xmlns:a16="http://schemas.microsoft.com/office/drawing/2014/main" val="20340247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HW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On-Time Subs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Total Subs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Percentage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15680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 1 Written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75.9%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6071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 2 Written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64.5%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96538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 2: Programming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58.2%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3707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 3 Written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52.5%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0444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 4 Written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55.3%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9239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/>
                        <a:t>TOTAL: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61.3%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6459917"/>
                  </a:ext>
                </a:extLst>
              </a:tr>
            </a:tbl>
          </a:graphicData>
        </a:graphic>
      </p:graphicFrame>
      <p:sp>
        <p:nvSpPr>
          <p:cNvPr id="8" name="Rectangle 3">
            <a:extLst>
              <a:ext uri="{FF2B5EF4-FFF2-40B4-BE49-F238E27FC236}">
                <a16:creationId xmlns:a16="http://schemas.microsoft.com/office/drawing/2014/main" id="{B978E73F-4A42-474F-AD3F-6BBF1391C7E2}"/>
              </a:ext>
            </a:extLst>
          </p:cNvPr>
          <p:cNvSpPr txBox="1">
            <a:spLocks noChangeArrowheads="1"/>
          </p:cNvSpPr>
          <p:nvPr>
            <p:custDataLst>
              <p:tags r:id="rId4"/>
            </p:custDataLst>
          </p:nvPr>
        </p:nvSpPr>
        <p:spPr>
          <a:xfrm>
            <a:off x="6914097" y="1455136"/>
            <a:ext cx="1251889" cy="73306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i="1" u="sng" dirty="0" err="1">
                <a:latin typeface="Arial" panose="020B0604020202020204" pitchFamily="34" charset="0"/>
                <a:cs typeface="Arial" panose="020B0604020202020204" pitchFamily="34" charset="0"/>
              </a:rPr>
              <a:t>Wordle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6D59FFC-9847-3D4A-A64C-B398DB590D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3856715"/>
              </p:ext>
            </p:extLst>
          </p:nvPr>
        </p:nvGraphicFramePr>
        <p:xfrm>
          <a:off x="8062617" y="1379730"/>
          <a:ext cx="275115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5962">
                  <a:extLst>
                    <a:ext uri="{9D8B030D-6E8A-4147-A177-3AD203B41FA5}">
                      <a16:colId xmlns:a16="http://schemas.microsoft.com/office/drawing/2014/main" val="659906099"/>
                    </a:ext>
                  </a:extLst>
                </a:gridCol>
                <a:gridCol w="811033">
                  <a:extLst>
                    <a:ext uri="{9D8B030D-6E8A-4147-A177-3AD203B41FA5}">
                      <a16:colId xmlns:a16="http://schemas.microsoft.com/office/drawing/2014/main" val="2842208557"/>
                    </a:ext>
                  </a:extLst>
                </a:gridCol>
                <a:gridCol w="954156">
                  <a:extLst>
                    <a:ext uri="{9D8B030D-6E8A-4147-A177-3AD203B41FA5}">
                      <a16:colId xmlns:a16="http://schemas.microsoft.com/office/drawing/2014/main" val="28814656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i="0" u="none" dirty="0"/>
                        <a:t>Success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u="none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u="none" dirty="0"/>
                        <a:t>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381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i="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/>
                        <a:t>84.6%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75859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8716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Week 1, Day 2: Tuesday, May 20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021404" y="1123950"/>
            <a:ext cx="10204315" cy="5149850"/>
          </a:xfrm>
        </p:spPr>
        <p:txBody>
          <a:bodyPr>
            <a:normAutofit fontScale="925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First homework is due on Thursday evening at midnight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Free extension to Sunday evening. 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You can work with a partner (please submit a single pdf)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Remember that attendance is required and NO laptop / phones!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 will start the attendance taking today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 have decided to post recordings from the Spring semester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Be aware though that some things will be covered a little faster / slower than we do it.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Give me a day or so to get those posted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 exams this week…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Today we will finish module 1 (review / cardinality) and begin module 2 (and the REAL class finally begins)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754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Week 1, Day 3: Wed, May 21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021404" y="1123950"/>
            <a:ext cx="10204315" cy="5149850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First homework is due on Thursday evening at midnight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Free extension to Sunday evening. 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You should get started. Remember you can work in pairs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Remember that attendance is required and NO laptop / phones!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 will continue taking attendance every day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Schedule has been updated to reflect NO CLASS next Monday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 have decided to post recordings from the Spring semester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 will post in batches. In general, after we have finished a module. Module 2 is up now.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 exams this week…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Today we will continue module 2 (Things are picking up A LOT today)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547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Week 1, Day 4: Thu, May 22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838986" y="1123950"/>
            <a:ext cx="10727703" cy="5305130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First homework is due TONIGHT at midnight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Free extension to Sunday evening. 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You should be working on it. Please try to submit on time. If you haven’t started you are taking a BIG risk. No extensions beyond the already three extra days.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Remember that attendance is required and NO laptop / phones!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 will continue taking attendance every day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Don’t forget that there is no class next Monday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Next week’s schedule (looking ahead):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Lecture will focus on module 3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Two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homeworks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(mod 2 programming due Monday, mod 2 problem set due Wednesday)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First exam (on Friday)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 exams this week…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Today we will continue module 2 (and possibly come close to finishing)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446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Week 1, Day 5: Fri, May 23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838986" y="1123950"/>
            <a:ext cx="10727703" cy="5305130"/>
          </a:xfrm>
        </p:spPr>
        <p:txBody>
          <a:bodyPr>
            <a:normAutofit fontScale="85000" lnSpcReduction="1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First homework was due yesterday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Free extension to Sunday evening.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Programming assignment is due next Monday (with extension as usual)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You are able to fully complete it after yesterday’s lecture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Remember that attendance is required and NO laptop / phones!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 will continue taking attendance every day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Don’t forget that there is no class next Monday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Next week’s schedule (looking ahead):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Lecture will focus on module 3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Two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homeworks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(mod 2 programming due Monday, mod 2 problem set due Wednesday)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First exam (on Friday)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 exams this week…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Today we will finish module 2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0015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Week 2, Day 1: Tue, May 27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838986" y="1123950"/>
            <a:ext cx="10727703" cy="5305130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First homework was due yesterday is graded and returned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You’ll see that mostly graded leniently with small deductions if anything was noticeably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Natalia wrote comments if she deducted. Feel free to follow up with her if you want to.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Programming assignment was due yesterday (technically)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Use extension through Thu. evening if you need it.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Module 2 written homework is due on tomorrow night at 11:59pm. 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Free extension as usual but try to finish this on time (or at least before the exam)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Remember that attendance is required and NO laptop / phones!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 will continue taking attendance every day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Exam THIS Friday. In class. You will have 1 hour, 45 minutes to complete it.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Former quizzes on website. Yours will be a little longer (three pages of questions instead of two)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Today we will begin module 3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7730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Week 2, Day 2: Wed, May 28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838986" y="1123950"/>
            <a:ext cx="10727703" cy="5305130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Remember that attendance is required and NO laptop / phones!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First homework was due yesterday is graded and returned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Programming assignment was due yesterday (technically)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Use extension through Thu. evening if you need it. How is it going?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Module 2 written homework is due tonight at 11:59pm. 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Free extension as usual but try to finish this on time (or at least before the exam)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 think we will have some time today to go over some of the problems together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Exam THIS Friday. In class. You will have 1 hour, 45 minutes to complete it.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Former quizzes on website. Yours will be a little longer (three pages of questions instead of two)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Today we might finish module 3…either way I hope to do some HW at end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2560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Week 2, Day 3: Thu, May 29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838986" y="1123950"/>
            <a:ext cx="10727703" cy="5305130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Remember that attendance is required and NO laptop / phones!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Prog. Assignment and Mod. 2 Written are past due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Exam TOMORROW. In class.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You will have 1 hour, 45 minutes to complete it.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Former quizzes on website. Yours will be a little longer (three pages of questions instead of two)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Looking forward to next week: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Mod 3 written due Monday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Mod 4 Written due Thursday (hoping we finish lecture in time)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Exam 2 on Friday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Today we will finish module 3 and go over some former quizzes…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3361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Week 3, Day 1: Mon, June 2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838986" y="1123950"/>
            <a:ext cx="10727703" cy="5305130"/>
          </a:xfrm>
        </p:spPr>
        <p:txBody>
          <a:bodyPr>
            <a:normAutofit fontScale="77500" lnSpcReduction="2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Remember that attendance is required and NO laptop / phones!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are HALFWAY done. This week probably the hardest, you can do this!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Mod 3 written assignment is due tonight.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Mod 4 written assignment is due on Thursday evening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Exam 1 is graded and returned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Average was 19/29. I will talk about it a bit today.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You can earn up to 3 points back on your exam (max 100 percent)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Go to Natalia or me during office hours (I’ll send a sign up sheet for Natalia’s that she wants to use)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You will have ~5-10 minutes to talk through your mistakes on the exam and how to fix them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Natalia / me will not speak or guide you. We will sit quietly and listen. 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Afterwards you will see up to three points back on your exam depending on how well you explained yourself.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Exam 2 is this Friday (same format but covers modules 3 and 4)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module 4 homework to exam turnaround is really tight…nothing we can really do about it.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Today we need to make good progress on module 4 material.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366384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{78731ABC-CB82-E74D-A429-13D3326A7E5D}tf10001122</Template>
  <TotalTime>16594</TotalTime>
  <Words>2298</Words>
  <Application>Microsoft Macintosh PowerPoint</Application>
  <PresentationFormat>Widescreen</PresentationFormat>
  <Paragraphs>239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Trebuchet MS</vt:lpstr>
      <vt:lpstr>Tw Cen MT</vt:lpstr>
      <vt:lpstr>Circuit</vt:lpstr>
      <vt:lpstr>CS3120 (DMT2) Daily Announcements</vt:lpstr>
      <vt:lpstr>Week 1, Day 2: Tuesday, May 20</vt:lpstr>
      <vt:lpstr>Week 1, Day 3: Wed, May 21</vt:lpstr>
      <vt:lpstr>Week 1, Day 4: Thu, May 22</vt:lpstr>
      <vt:lpstr>Week 1, Day 5: Fri, May 23</vt:lpstr>
      <vt:lpstr>Week 2, Day 1: Tue, May 27</vt:lpstr>
      <vt:lpstr>Week 2, Day 2: Wed, May 28</vt:lpstr>
      <vt:lpstr>Week 2, Day 3: Thu, May 29</vt:lpstr>
      <vt:lpstr>Week 3, Day 1: Mon, June 2</vt:lpstr>
      <vt:lpstr>Week 3, Day 2: Tue, June 3</vt:lpstr>
      <vt:lpstr>Week 3, Day 3: Wed, June 4</vt:lpstr>
      <vt:lpstr>Week 3, Day 4: Thu, June 5</vt:lpstr>
      <vt:lpstr>Week 4, Day 1: Mon, June 9</vt:lpstr>
      <vt:lpstr>Week 4, Day 2: Tue, June 10</vt:lpstr>
      <vt:lpstr>Week 4, Day 3: Wed, June 11</vt:lpstr>
      <vt:lpstr>Status of Curve Data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Programming</dc:title>
  <dc:creator>Mark Floryan</dc:creator>
  <cp:lastModifiedBy>Mark Floryan</cp:lastModifiedBy>
  <cp:revision>272</cp:revision>
  <dcterms:created xsi:type="dcterms:W3CDTF">2023-02-24T14:15:53Z</dcterms:created>
  <dcterms:modified xsi:type="dcterms:W3CDTF">2025-06-11T13:35:35Z</dcterms:modified>
</cp:coreProperties>
</file>