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1"/>
  </p:notesMasterIdLst>
  <p:sldIdLst>
    <p:sldId id="256" r:id="rId2"/>
    <p:sldId id="505" r:id="rId3"/>
    <p:sldId id="513" r:id="rId4"/>
    <p:sldId id="507" r:id="rId5"/>
    <p:sldId id="508" r:id="rId6"/>
    <p:sldId id="511" r:id="rId7"/>
    <p:sldId id="512" r:id="rId8"/>
    <p:sldId id="510" r:id="rId9"/>
    <p:sldId id="504" r:id="rId10"/>
    <p:sldId id="426" r:id="rId11"/>
    <p:sldId id="403" r:id="rId12"/>
    <p:sldId id="470" r:id="rId13"/>
    <p:sldId id="495" r:id="rId14"/>
    <p:sldId id="474" r:id="rId15"/>
    <p:sldId id="497" r:id="rId16"/>
    <p:sldId id="487" r:id="rId17"/>
    <p:sldId id="498" r:id="rId18"/>
    <p:sldId id="490" r:id="rId19"/>
    <p:sldId id="488" r:id="rId20"/>
    <p:sldId id="489" r:id="rId21"/>
    <p:sldId id="501" r:id="rId22"/>
    <p:sldId id="506" r:id="rId23"/>
    <p:sldId id="491" r:id="rId24"/>
    <p:sldId id="496" r:id="rId25"/>
    <p:sldId id="463" r:id="rId26"/>
    <p:sldId id="502" r:id="rId27"/>
    <p:sldId id="464" r:id="rId28"/>
    <p:sldId id="515" r:id="rId29"/>
    <p:sldId id="5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49"/>
    <p:restoredTop sz="94660"/>
  </p:normalViewPr>
  <p:slideViewPr>
    <p:cSldViewPr snapToGrid="0" snapToObjects="1">
      <p:cViewPr varScale="1">
        <p:scale>
          <a:sx n="137" d="100"/>
          <a:sy n="137" d="100"/>
        </p:scale>
        <p:origin x="10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5/19/25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1890EBB-E05E-4685-8A9C-8E0AC45FB38E}" type="slidenum">
              <a:rPr lang="en-US" smtClean="0"/>
              <a:pPr>
                <a:defRPr/>
              </a:pPr>
              <a:t>15</a:t>
            </a:fld>
            <a:endParaRPr lang="en-US"/>
          </a:p>
        </p:txBody>
      </p:sp>
    </p:spTree>
    <p:extLst>
      <p:ext uri="{BB962C8B-B14F-4D97-AF65-F5344CB8AC3E}">
        <p14:creationId xmlns:p14="http://schemas.microsoft.com/office/powerpoint/2010/main" val="3091642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5/19/25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5/19/25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5/19/25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5/19/25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5/19/25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5/19/25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hyperlink" Target="https://markfloryan.github.io/dmt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Course Introduction</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a:xfrm>
            <a:off x="1141413" y="381849"/>
            <a:ext cx="9905998" cy="812249"/>
          </a:xfrm>
        </p:spPr>
        <p:txBody>
          <a:bodyPr/>
          <a:lstStyle/>
          <a:p>
            <a:pPr algn="ctr"/>
            <a:r>
              <a:rPr lang="en-US" dirty="0"/>
              <a:t>Expectations</a:t>
            </a:r>
          </a:p>
        </p:txBody>
      </p:sp>
      <p:sp>
        <p:nvSpPr>
          <p:cNvPr id="307203" name="Rectangle 3"/>
          <p:cNvSpPr>
            <a:spLocks noGrp="1" noChangeArrowheads="1"/>
          </p:cNvSpPr>
          <p:nvPr>
            <p:ph idx="1"/>
            <p:custDataLst>
              <p:tags r:id="rId2"/>
            </p:custDataLst>
          </p:nvPr>
        </p:nvSpPr>
        <p:spPr>
          <a:xfrm>
            <a:off x="1752600" y="1473798"/>
            <a:ext cx="8817539" cy="4800167"/>
          </a:xfrm>
        </p:spPr>
        <p:txBody>
          <a:bodyPr>
            <a:normAutofit lnSpcReduction="10000"/>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b="1" dirty="0"/>
              <a:t>Please do not use a laptop in class</a:t>
            </a:r>
          </a:p>
          <a:p>
            <a:pPr lvl="1">
              <a:lnSpc>
                <a:spcPct val="90000"/>
              </a:lnSpc>
            </a:pPr>
            <a:r>
              <a:rPr lang="en-US" b="1" dirty="0"/>
              <a:t>Be present in class (attendance)</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a:p>
        </p:txBody>
      </p:sp>
    </p:spTree>
    <p:extLst>
      <p:ext uri="{BB962C8B-B14F-4D97-AF65-F5344CB8AC3E}">
        <p14:creationId xmlns:p14="http://schemas.microsoft.com/office/powerpoint/2010/main" val="161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a:xfrm>
            <a:off x="1141413" y="338818"/>
            <a:ext cx="9905998" cy="855280"/>
          </a:xfrm>
        </p:spPr>
        <p:txBody>
          <a:bodyPr/>
          <a:lstStyle/>
          <a:p>
            <a:pPr algn="ctr"/>
            <a:r>
              <a:rPr lang="en-US" dirty="0"/>
              <a:t>General Info</a:t>
            </a:r>
          </a:p>
        </p:txBody>
      </p:sp>
      <p:sp>
        <p:nvSpPr>
          <p:cNvPr id="7171" name="Rectangle 3"/>
          <p:cNvSpPr>
            <a:spLocks noGrp="1" noChangeArrowheads="1"/>
          </p:cNvSpPr>
          <p:nvPr>
            <p:ph idx="1"/>
            <p:custDataLst>
              <p:tags r:id="rId2"/>
            </p:custDataLst>
          </p:nvPr>
        </p:nvSpPr>
        <p:spPr>
          <a:xfrm>
            <a:off x="1828800" y="1567652"/>
            <a:ext cx="8741339" cy="4482292"/>
          </a:xfrm>
        </p:spPr>
        <p:txBody>
          <a:bodyPr/>
          <a:lstStyle/>
          <a:p>
            <a:r>
              <a:rPr lang="en-US" dirty="0"/>
              <a:t>Textbook:</a:t>
            </a:r>
          </a:p>
          <a:p>
            <a:pPr lvl="1"/>
            <a:r>
              <a:rPr lang="en-US" dirty="0"/>
              <a:t>Introduction to the Theory of Computation, 2</a:t>
            </a:r>
            <a:r>
              <a:rPr lang="en-US" baseline="30000" dirty="0"/>
              <a:t>nd</a:t>
            </a:r>
            <a:r>
              <a:rPr lang="en-US" dirty="0"/>
              <a:t> edition, by Michael </a:t>
            </a:r>
            <a:r>
              <a:rPr lang="en-US" dirty="0" err="1"/>
              <a:t>Sipser</a:t>
            </a:r>
            <a:endParaRPr lang="en-US" dirty="0"/>
          </a:p>
          <a:p>
            <a:r>
              <a:rPr lang="en-US" dirty="0"/>
              <a:t>Other references:</a:t>
            </a:r>
          </a:p>
          <a:p>
            <a:pPr lvl="1"/>
            <a:r>
              <a:rPr lang="en-US" dirty="0"/>
              <a:t>Your DMT 1 course materials if you need them, but we will review proof techniques early in the semester.</a:t>
            </a:r>
          </a:p>
          <a:p>
            <a:r>
              <a:rPr lang="en-US" dirty="0"/>
              <a:t>Other readings may be assigned</a:t>
            </a:r>
          </a:p>
          <a:p>
            <a:pPr lvl="1"/>
            <a:r>
              <a:rPr lang="en-US" dirty="0"/>
              <a:t>We’ll see…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a:p>
        </p:txBody>
      </p:sp>
    </p:spTree>
    <p:extLst>
      <p:ext uri="{BB962C8B-B14F-4D97-AF65-F5344CB8AC3E}">
        <p14:creationId xmlns:p14="http://schemas.microsoft.com/office/powerpoint/2010/main" val="30373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141413" y="338818"/>
            <a:ext cx="9905998" cy="705581"/>
          </a:xfrm>
        </p:spPr>
        <p:txBody>
          <a:bodyPr/>
          <a:lstStyle/>
          <a:p>
            <a:pPr algn="ctr"/>
            <a:r>
              <a:rPr lang="en-US" dirty="0"/>
              <a:t>Textbook</a:t>
            </a:r>
          </a:p>
        </p:txBody>
      </p:sp>
      <p:sp>
        <p:nvSpPr>
          <p:cNvPr id="10244" name="Content Placeholder 5"/>
          <p:cNvSpPr>
            <a:spLocks noGrp="1"/>
          </p:cNvSpPr>
          <p:nvPr>
            <p:ph sz="half" idx="1"/>
          </p:nvPr>
        </p:nvSpPr>
        <p:spPr>
          <a:xfrm>
            <a:off x="1992351" y="1825052"/>
            <a:ext cx="5867400" cy="2174789"/>
          </a:xfrm>
        </p:spPr>
        <p:txBody>
          <a:bodyPr>
            <a:normAutofit/>
          </a:bodyPr>
          <a:lstStyle/>
          <a:p>
            <a:r>
              <a:rPr lang="en-US" dirty="0"/>
              <a:t>You will very likely need to read and study material other than the slides.</a:t>
            </a:r>
          </a:p>
          <a:p>
            <a:r>
              <a:rPr lang="en-US" dirty="0"/>
              <a:t>There are options, but a textbook is the easiest option.</a:t>
            </a:r>
          </a:p>
          <a:p>
            <a:pPr marL="0" indent="0">
              <a:buNone/>
            </a:pPr>
            <a:endParaRPr lang="en-US" dirty="0"/>
          </a:p>
        </p:txBody>
      </p:sp>
      <p:sp>
        <p:nvSpPr>
          <p:cNvPr id="8" name="Slide Number Placeholder 7"/>
          <p:cNvSpPr>
            <a:spLocks noGrp="1"/>
          </p:cNvSpPr>
          <p:nvPr>
            <p:ph type="sldNum" sz="quarter" idx="12"/>
          </p:nvPr>
        </p:nvSpPr>
        <p:spPr/>
        <p:txBody>
          <a:bodyPr/>
          <a:lstStyle/>
          <a:p>
            <a:fld id="{F26D9103-0C5C-48AC-B68E-3ED2C1647047}" type="slidenum">
              <a:rPr lang="en-US" smtClean="0"/>
              <a:pPr/>
              <a:t>12</a:t>
            </a:fld>
            <a:endParaRPr lang="en-US"/>
          </a:p>
        </p:txBody>
      </p:sp>
      <p:sp>
        <p:nvSpPr>
          <p:cNvPr id="6" name="Content Placeholder 5">
            <a:extLst>
              <a:ext uri="{FF2B5EF4-FFF2-40B4-BE49-F238E27FC236}">
                <a16:creationId xmlns:a16="http://schemas.microsoft.com/office/drawing/2014/main" id="{2F201BA1-20E0-2A4D-9885-AF5ECD5908BF}"/>
              </a:ext>
            </a:extLst>
          </p:cNvPr>
          <p:cNvSpPr txBox="1">
            <a:spLocks/>
          </p:cNvSpPr>
          <p:nvPr/>
        </p:nvSpPr>
        <p:spPr>
          <a:xfrm>
            <a:off x="2273704" y="4843304"/>
            <a:ext cx="7696200" cy="1758225"/>
          </a:xfrm>
          <a:prstGeom prst="rect">
            <a:avLst/>
          </a:prstGeom>
        </p:spPr>
        <p:txBody>
          <a:bodyPr vert="horz">
            <a:normAutofit/>
          </a:bodyPr>
          <a:lst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l" fontAlgn="auto">
              <a:spcAft>
                <a:spcPts val="0"/>
              </a:spcAft>
            </a:pPr>
            <a:r>
              <a:rPr lang="en-US" i="1" dirty="0"/>
              <a:t>Introduction to the Theory of Computation </a:t>
            </a:r>
            <a:r>
              <a:rPr lang="en-US" dirty="0"/>
              <a:t>by </a:t>
            </a:r>
            <a:r>
              <a:rPr lang="en-US" dirty="0" err="1"/>
              <a:t>Sipser</a:t>
            </a:r>
            <a:endParaRPr lang="en-US" dirty="0"/>
          </a:p>
          <a:p>
            <a:pPr lvl="1" algn="l" fontAlgn="auto">
              <a:spcAft>
                <a:spcPts val="0"/>
              </a:spcAft>
            </a:pPr>
            <a:r>
              <a:rPr lang="en-US" dirty="0"/>
              <a:t>2</a:t>
            </a:r>
            <a:r>
              <a:rPr lang="en-US" baseline="30000" dirty="0"/>
              <a:t>nd</a:t>
            </a:r>
            <a:r>
              <a:rPr lang="en-US" dirty="0"/>
              <a:t> edition!</a:t>
            </a:r>
          </a:p>
        </p:txBody>
      </p:sp>
      <p:pic>
        <p:nvPicPr>
          <p:cNvPr id="4" name="Picture 3">
            <a:extLst>
              <a:ext uri="{FF2B5EF4-FFF2-40B4-BE49-F238E27FC236}">
                <a16:creationId xmlns:a16="http://schemas.microsoft.com/office/drawing/2014/main" id="{FF051F44-70BF-6943-8AC2-30E482424055}"/>
              </a:ext>
            </a:extLst>
          </p:cNvPr>
          <p:cNvPicPr>
            <a:picLocks noChangeAspect="1"/>
          </p:cNvPicPr>
          <p:nvPr/>
        </p:nvPicPr>
        <p:blipFill>
          <a:blip r:embed="rId2"/>
          <a:stretch>
            <a:fillRect/>
          </a:stretch>
        </p:blipFill>
        <p:spPr>
          <a:xfrm>
            <a:off x="7876246" y="1406138"/>
            <a:ext cx="1883748" cy="2691069"/>
          </a:xfrm>
          <a:prstGeom prst="rect">
            <a:avLst/>
          </a:prstGeom>
        </p:spPr>
      </p:pic>
    </p:spTree>
    <p:extLst>
      <p:ext uri="{BB962C8B-B14F-4D97-AF65-F5344CB8AC3E}">
        <p14:creationId xmlns:p14="http://schemas.microsoft.com/office/powerpoint/2010/main" val="117220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624E-6BA1-BB4D-8A7A-500B5099ECEB}"/>
              </a:ext>
            </a:extLst>
          </p:cNvPr>
          <p:cNvSpPr>
            <a:spLocks noGrp="1"/>
          </p:cNvSpPr>
          <p:nvPr>
            <p:ph type="title"/>
          </p:nvPr>
        </p:nvSpPr>
        <p:spPr>
          <a:xfrm>
            <a:off x="1141413" y="347214"/>
            <a:ext cx="9905998" cy="697816"/>
          </a:xfrm>
        </p:spPr>
        <p:txBody>
          <a:bodyPr/>
          <a:lstStyle/>
          <a:p>
            <a:pPr algn="ctr"/>
            <a:r>
              <a:rPr lang="en-US" dirty="0"/>
              <a:t>Lectures</a:t>
            </a:r>
          </a:p>
        </p:txBody>
      </p:sp>
      <p:sp>
        <p:nvSpPr>
          <p:cNvPr id="4" name="Content Placeholder 3">
            <a:extLst>
              <a:ext uri="{FF2B5EF4-FFF2-40B4-BE49-F238E27FC236}">
                <a16:creationId xmlns:a16="http://schemas.microsoft.com/office/drawing/2014/main" id="{22F38866-4BB8-1749-AF0C-AB089AECC899}"/>
              </a:ext>
            </a:extLst>
          </p:cNvPr>
          <p:cNvSpPr>
            <a:spLocks noGrp="1"/>
          </p:cNvSpPr>
          <p:nvPr>
            <p:ph sz="half" idx="1"/>
          </p:nvPr>
        </p:nvSpPr>
        <p:spPr>
          <a:xfrm>
            <a:off x="1141413" y="1045030"/>
            <a:ext cx="9905997" cy="5111930"/>
          </a:xfrm>
        </p:spPr>
        <p:txBody>
          <a:bodyPr>
            <a:normAutofit fontScale="92500" lnSpcReduction="20000"/>
          </a:bodyPr>
          <a:lstStyle/>
          <a:p>
            <a:r>
              <a:rPr lang="en-US" dirty="0"/>
              <a:t>Traditional, in-person lectures.</a:t>
            </a:r>
          </a:p>
          <a:p>
            <a:pPr lvl="1"/>
            <a:r>
              <a:rPr lang="en-US" dirty="0"/>
              <a:t>MTWRF 10:30 – 12:45 am @ OLS 011</a:t>
            </a:r>
          </a:p>
          <a:p>
            <a:pPr marL="0" indent="0">
              <a:buNone/>
            </a:pPr>
            <a:endParaRPr lang="en-US" dirty="0"/>
          </a:p>
          <a:p>
            <a:r>
              <a:rPr lang="en-US" dirty="0"/>
              <a:t>Breakdown of typical lecture day:</a:t>
            </a:r>
          </a:p>
          <a:p>
            <a:pPr lvl="1"/>
            <a:r>
              <a:rPr lang="en-US" dirty="0"/>
              <a:t>10:30-11:30 (Lecture / Problem Solving)</a:t>
            </a:r>
          </a:p>
          <a:p>
            <a:pPr lvl="1"/>
            <a:r>
              <a:rPr lang="en-US" dirty="0"/>
              <a:t>11:30-11:45 (Break)</a:t>
            </a:r>
          </a:p>
          <a:p>
            <a:pPr lvl="1"/>
            <a:r>
              <a:rPr lang="en-US" dirty="0"/>
              <a:t>11:45-12:45 (Lecture part 2 / Problem Solving)</a:t>
            </a:r>
          </a:p>
          <a:p>
            <a:pPr lvl="1"/>
            <a:endParaRPr lang="en-US" dirty="0"/>
          </a:p>
          <a:p>
            <a:r>
              <a:rPr lang="en-US" dirty="0"/>
              <a:t>Lectures will not be recorded during the summer session. I will try to involve more problem solving, example problems, etc. but there is no way around needed quite a bit of lecture</a:t>
            </a:r>
            <a:endParaRPr lang="en-US" b="1" i="1" u="sng" dirty="0"/>
          </a:p>
          <a:p>
            <a:pPr lvl="1"/>
            <a:endParaRPr lang="en-US" dirty="0"/>
          </a:p>
          <a:p>
            <a:r>
              <a:rPr lang="en-US" dirty="0"/>
              <a:t>Lectures will cover course topics, example problems, proofs, etc.</a:t>
            </a:r>
          </a:p>
          <a:p>
            <a:endParaRPr lang="en-US" dirty="0"/>
          </a:p>
          <a:p>
            <a:endParaRPr lang="en-US" dirty="0"/>
          </a:p>
        </p:txBody>
      </p:sp>
      <p:sp>
        <p:nvSpPr>
          <p:cNvPr id="3" name="Slide Number Placeholder 2">
            <a:extLst>
              <a:ext uri="{FF2B5EF4-FFF2-40B4-BE49-F238E27FC236}">
                <a16:creationId xmlns:a16="http://schemas.microsoft.com/office/drawing/2014/main" id="{6D13540E-69A5-B74F-91AB-DED5BA9812E6}"/>
              </a:ext>
            </a:extLst>
          </p:cNvPr>
          <p:cNvSpPr>
            <a:spLocks noGrp="1"/>
          </p:cNvSpPr>
          <p:nvPr>
            <p:ph type="sldNum" sz="quarter" idx="12"/>
          </p:nvPr>
        </p:nvSpPr>
        <p:spPr/>
        <p:txBody>
          <a:bodyPr/>
          <a:lstStyle/>
          <a:p>
            <a:fld id="{F26D9103-0C5C-48AC-B68E-3ED2C1647047}" type="slidenum">
              <a:rPr lang="en-US" smtClean="0"/>
              <a:pPr/>
              <a:t>13</a:t>
            </a:fld>
            <a:endParaRPr lang="en-US"/>
          </a:p>
        </p:txBody>
      </p:sp>
    </p:spTree>
    <p:extLst>
      <p:ext uri="{BB962C8B-B14F-4D97-AF65-F5344CB8AC3E}">
        <p14:creationId xmlns:p14="http://schemas.microsoft.com/office/powerpoint/2010/main" val="177750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7166"/>
            <a:ext cx="9905998" cy="630827"/>
          </a:xfrm>
        </p:spPr>
        <p:txBody>
          <a:bodyPr>
            <a:normAutofit/>
          </a:bodyPr>
          <a:lstStyle/>
          <a:p>
            <a:pPr algn="ctr"/>
            <a:r>
              <a:rPr lang="en-US" dirty="0"/>
              <a:t>Modules</a:t>
            </a:r>
          </a:p>
        </p:txBody>
      </p:sp>
      <p:sp>
        <p:nvSpPr>
          <p:cNvPr id="3" name="Content Placeholder 2"/>
          <p:cNvSpPr>
            <a:spLocks noGrp="1"/>
          </p:cNvSpPr>
          <p:nvPr>
            <p:ph idx="1"/>
          </p:nvPr>
        </p:nvSpPr>
        <p:spPr>
          <a:xfrm>
            <a:off x="3316208" y="1969476"/>
            <a:ext cx="5395711" cy="2813539"/>
          </a:xfrm>
        </p:spPr>
        <p:txBody>
          <a:bodyPr>
            <a:normAutofit/>
          </a:bodyPr>
          <a:lstStyle/>
          <a:p>
            <a:r>
              <a:rPr lang="en-US" i="1" dirty="0"/>
              <a:t>The course is divided into 5 modules</a:t>
            </a:r>
          </a:p>
          <a:p>
            <a:pPr lvl="1"/>
            <a:r>
              <a:rPr lang="en-US" i="1" dirty="0"/>
              <a:t>1: Introduction and Cardinality</a:t>
            </a:r>
          </a:p>
          <a:p>
            <a:pPr lvl="1"/>
            <a:r>
              <a:rPr lang="en-US" i="1" dirty="0"/>
              <a:t>2: Regular Languages</a:t>
            </a:r>
          </a:p>
          <a:p>
            <a:pPr lvl="1"/>
            <a:r>
              <a:rPr lang="en-US" i="1" dirty="0"/>
              <a:t>3: Context-Free Grammars</a:t>
            </a:r>
          </a:p>
          <a:p>
            <a:pPr lvl="1"/>
            <a:r>
              <a:rPr lang="en-US" i="1" dirty="0"/>
              <a:t>4: Turing Machines and Decidability</a:t>
            </a:r>
          </a:p>
          <a:p>
            <a:pPr lvl="1"/>
            <a:r>
              <a:rPr lang="en-US" i="1" dirty="0"/>
              <a:t>5: Complexity Theory</a:t>
            </a:r>
          </a:p>
          <a:p>
            <a:pPr lvl="1"/>
            <a:endParaRPr lang="en-US" i="1" dirty="0"/>
          </a:p>
          <a:p>
            <a:endParaRPr lang="en-US" i="1"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a:p>
        </p:txBody>
      </p:sp>
    </p:spTree>
    <p:extLst>
      <p:ext uri="{BB962C8B-B14F-4D97-AF65-F5344CB8AC3E}">
        <p14:creationId xmlns:p14="http://schemas.microsoft.com/office/powerpoint/2010/main" val="392169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7551"/>
            <a:ext cx="9905998" cy="783227"/>
          </a:xfrm>
        </p:spPr>
        <p:txBody>
          <a:bodyPr>
            <a:normAutofit/>
          </a:bodyPr>
          <a:lstStyle/>
          <a:p>
            <a:pPr algn="ctr"/>
            <a:r>
              <a:rPr lang="en-US" dirty="0"/>
              <a:t>Modules (Cont’d)</a:t>
            </a:r>
          </a:p>
        </p:txBody>
      </p:sp>
      <p:sp>
        <p:nvSpPr>
          <p:cNvPr id="3" name="Content Placeholder 2"/>
          <p:cNvSpPr>
            <a:spLocks noGrp="1"/>
          </p:cNvSpPr>
          <p:nvPr>
            <p:ph idx="1"/>
          </p:nvPr>
        </p:nvSpPr>
        <p:spPr>
          <a:xfrm>
            <a:off x="1905000" y="1600200"/>
            <a:ext cx="8665139" cy="4449744"/>
          </a:xfrm>
        </p:spPr>
        <p:txBody>
          <a:bodyPr>
            <a:normAutofit/>
          </a:bodyPr>
          <a:lstStyle/>
          <a:p>
            <a:r>
              <a:rPr lang="en-US" i="1" dirty="0"/>
              <a:t>Most modules are 2-3 summer days worth of content, some are a bit more.</a:t>
            </a:r>
          </a:p>
          <a:p>
            <a:endParaRPr lang="en-US" i="1" dirty="0"/>
          </a:p>
          <a:p>
            <a:r>
              <a:rPr lang="en-US" i="1" dirty="0"/>
              <a:t>Each module involves:</a:t>
            </a:r>
          </a:p>
          <a:p>
            <a:pPr lvl="1"/>
            <a:r>
              <a:rPr lang="en-US" i="1" dirty="0"/>
              <a:t>~5 lectures worth of content</a:t>
            </a:r>
          </a:p>
          <a:p>
            <a:pPr lvl="1"/>
            <a:r>
              <a:rPr lang="en-US" i="1" dirty="0"/>
              <a:t>1 or 2 </a:t>
            </a:r>
            <a:r>
              <a:rPr lang="en-US" dirty="0"/>
              <a:t>homework assignments (usually just one though)</a:t>
            </a:r>
          </a:p>
          <a:p>
            <a:endParaRPr lang="en-US" i="1"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a:p>
        </p:txBody>
      </p:sp>
    </p:spTree>
    <p:extLst>
      <p:ext uri="{BB962C8B-B14F-4D97-AF65-F5344CB8AC3E}">
        <p14:creationId xmlns:p14="http://schemas.microsoft.com/office/powerpoint/2010/main" val="319879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12337"/>
            <a:ext cx="8229600" cy="715945"/>
          </a:xfrm>
        </p:spPr>
        <p:txBody>
          <a:bodyPr/>
          <a:lstStyle/>
          <a:p>
            <a:pPr algn="ctr"/>
            <a:r>
              <a:rPr lang="en-US" dirty="0"/>
              <a:t>Exams</a:t>
            </a:r>
          </a:p>
        </p:txBody>
      </p:sp>
      <p:sp>
        <p:nvSpPr>
          <p:cNvPr id="12291" name="Rectangle 3"/>
          <p:cNvSpPr>
            <a:spLocks noGrp="1" noChangeArrowheads="1"/>
          </p:cNvSpPr>
          <p:nvPr>
            <p:ph idx="1"/>
          </p:nvPr>
        </p:nvSpPr>
        <p:spPr>
          <a:xfrm>
            <a:off x="1012263" y="1245995"/>
            <a:ext cx="10221795" cy="5245239"/>
          </a:xfrm>
        </p:spPr>
        <p:txBody>
          <a:bodyPr>
            <a:normAutofit/>
          </a:bodyPr>
          <a:lstStyle/>
          <a:p>
            <a:r>
              <a:rPr lang="en-US" dirty="0"/>
              <a:t>Two Midterms</a:t>
            </a:r>
          </a:p>
          <a:p>
            <a:pPr lvl="1"/>
            <a:r>
              <a:rPr lang="en-US" dirty="0"/>
              <a:t>Second and Third Fridays of the summer sessions</a:t>
            </a:r>
          </a:p>
          <a:p>
            <a:pPr lvl="1"/>
            <a:r>
              <a:rPr lang="en-US" dirty="0"/>
              <a:t>First one covers modules 1-2</a:t>
            </a:r>
          </a:p>
          <a:p>
            <a:pPr lvl="1"/>
            <a:r>
              <a:rPr lang="en-US" dirty="0"/>
              <a:t>Second one covers module 3-4</a:t>
            </a:r>
          </a:p>
          <a:p>
            <a:endParaRPr lang="en-US" dirty="0"/>
          </a:p>
          <a:p>
            <a:r>
              <a:rPr lang="en-US" dirty="0"/>
              <a:t>Quiz Schedule (I wanted this to be similar / modeled after a midterm schedule)</a:t>
            </a:r>
          </a:p>
          <a:p>
            <a:pPr lvl="1"/>
            <a:r>
              <a:rPr lang="en-US" sz="2000" dirty="0"/>
              <a:t>See course website…</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a:p>
        </p:txBody>
      </p:sp>
    </p:spTree>
    <p:extLst>
      <p:ext uri="{BB962C8B-B14F-4D97-AF65-F5344CB8AC3E}">
        <p14:creationId xmlns:p14="http://schemas.microsoft.com/office/powerpoint/2010/main" val="189551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1000"/>
            <a:ext cx="8229600" cy="944545"/>
          </a:xfrm>
        </p:spPr>
        <p:txBody>
          <a:bodyPr/>
          <a:lstStyle/>
          <a:p>
            <a:pPr algn="ctr"/>
            <a:r>
              <a:rPr lang="en-US" dirty="0"/>
              <a:t>Midterms</a:t>
            </a:r>
          </a:p>
        </p:txBody>
      </p:sp>
      <p:sp>
        <p:nvSpPr>
          <p:cNvPr id="12291" name="Rectangle 3"/>
          <p:cNvSpPr>
            <a:spLocks noGrp="1" noChangeArrowheads="1"/>
          </p:cNvSpPr>
          <p:nvPr>
            <p:ph idx="1"/>
          </p:nvPr>
        </p:nvSpPr>
        <p:spPr>
          <a:xfrm>
            <a:off x="1391978" y="1539892"/>
            <a:ext cx="9470290" cy="4525944"/>
          </a:xfrm>
        </p:spPr>
        <p:txBody>
          <a:bodyPr>
            <a:normAutofit/>
          </a:bodyPr>
          <a:lstStyle/>
          <a:p>
            <a:r>
              <a:rPr lang="en-US" dirty="0"/>
              <a:t>You will receive a grade on these.</a:t>
            </a:r>
          </a:p>
          <a:p>
            <a:pPr lvl="1"/>
            <a:r>
              <a:rPr lang="en-US" dirty="0"/>
              <a:t>If you come to OH for a review session with me or Mia, then you can earn some of that credit back (exact details will be released soon). </a:t>
            </a:r>
          </a:p>
          <a:p>
            <a:pPr lvl="1"/>
            <a:r>
              <a:rPr lang="en-US" dirty="0"/>
              <a:t>This will involve you studying the correct answer to the problem, and coming and describing to us how to correct answer works. This is NOT free points, you will need to show that you now understand the answer to the question.</a:t>
            </a:r>
          </a:p>
          <a:p>
            <a:pPr lvl="1"/>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a:p>
        </p:txBody>
      </p:sp>
    </p:spTree>
    <p:extLst>
      <p:ext uri="{BB962C8B-B14F-4D97-AF65-F5344CB8AC3E}">
        <p14:creationId xmlns:p14="http://schemas.microsoft.com/office/powerpoint/2010/main" val="294020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357262"/>
            <a:ext cx="9905998" cy="707027"/>
          </a:xfrm>
        </p:spPr>
        <p:txBody>
          <a:bodyPr/>
          <a:lstStyle/>
          <a:p>
            <a:pPr algn="ctr"/>
            <a:r>
              <a:rPr lang="en-US" dirty="0"/>
              <a:t>Final Exam</a:t>
            </a:r>
          </a:p>
        </p:txBody>
      </p:sp>
      <p:sp>
        <p:nvSpPr>
          <p:cNvPr id="18435" name="Content Placeholder 2"/>
          <p:cNvSpPr>
            <a:spLocks noGrp="1"/>
          </p:cNvSpPr>
          <p:nvPr>
            <p:ph idx="1"/>
          </p:nvPr>
        </p:nvSpPr>
        <p:spPr>
          <a:xfrm>
            <a:off x="1743670" y="1524000"/>
            <a:ext cx="8826469" cy="4525944"/>
          </a:xfrm>
        </p:spPr>
        <p:txBody>
          <a:bodyPr>
            <a:normAutofit/>
          </a:bodyPr>
          <a:lstStyle/>
          <a:p>
            <a:pPr algn="l"/>
            <a:r>
              <a:rPr lang="en-US" dirty="0"/>
              <a:t>Our final exam time is the final Friday class period:</a:t>
            </a:r>
          </a:p>
          <a:p>
            <a:pPr lvl="1" algn="l"/>
            <a:r>
              <a:rPr lang="en-US" dirty="0"/>
              <a:t>Traditional final exam covering modules 1-5</a:t>
            </a:r>
          </a:p>
          <a:p>
            <a:pPr lvl="1" algn="l"/>
            <a:endParaRPr lang="en-US" b="1" i="1" u="sng" dirty="0"/>
          </a:p>
          <a:p>
            <a:pPr lvl="1" algn="l"/>
            <a:endParaRPr lang="en-US" b="1" i="1" u="sng" dirty="0"/>
          </a:p>
          <a:p>
            <a:r>
              <a:rPr lang="en-US" b="1" i="1" u="sng" dirty="0"/>
              <a:t>No chance to redeem points on final exam (sorry!)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109526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2674"/>
            <a:ext cx="8229600" cy="792145"/>
          </a:xfrm>
        </p:spPr>
        <p:txBody>
          <a:bodyPr/>
          <a:lstStyle/>
          <a:p>
            <a:pPr algn="ctr"/>
            <a:r>
              <a:rPr lang="en-US" dirty="0" err="1"/>
              <a:t>Homeworks</a:t>
            </a:r>
            <a:endParaRPr lang="en-US" dirty="0"/>
          </a:p>
        </p:txBody>
      </p:sp>
      <p:sp>
        <p:nvSpPr>
          <p:cNvPr id="12291" name="Rectangle 3"/>
          <p:cNvSpPr>
            <a:spLocks noGrp="1" noChangeArrowheads="1"/>
          </p:cNvSpPr>
          <p:nvPr>
            <p:ph idx="1"/>
          </p:nvPr>
        </p:nvSpPr>
        <p:spPr>
          <a:xfrm>
            <a:off x="1502511" y="1523999"/>
            <a:ext cx="9198985" cy="4724399"/>
          </a:xfrm>
        </p:spPr>
        <p:txBody>
          <a:bodyPr>
            <a:normAutofit/>
          </a:bodyPr>
          <a:lstStyle/>
          <a:p>
            <a:pPr algn="l"/>
            <a:r>
              <a:rPr lang="en-US" dirty="0"/>
              <a:t>Each of the 5 modules has 1 or 2 </a:t>
            </a:r>
            <a:r>
              <a:rPr lang="en-US" dirty="0" err="1"/>
              <a:t>homeworks</a:t>
            </a:r>
            <a:r>
              <a:rPr lang="en-US" dirty="0"/>
              <a:t> associated (usually 1)</a:t>
            </a:r>
          </a:p>
          <a:p>
            <a:r>
              <a:rPr lang="en-US" b="1" i="1" u="sng" dirty="0"/>
              <a:t>Written HW</a:t>
            </a:r>
          </a:p>
          <a:p>
            <a:pPr lvl="1"/>
            <a:r>
              <a:rPr lang="en-US" dirty="0"/>
              <a:t>Solving small problems, analyzing runtimes, etc.</a:t>
            </a:r>
          </a:p>
          <a:p>
            <a:pPr lvl="1"/>
            <a:r>
              <a:rPr lang="en-US" dirty="0"/>
              <a:t>Writing proofs, etc.</a:t>
            </a:r>
          </a:p>
          <a:p>
            <a:pPr lvl="1"/>
            <a:r>
              <a:rPr lang="en-US" dirty="0"/>
              <a:t>Written in Latex (tutorial on course webpage)</a:t>
            </a:r>
          </a:p>
          <a:p>
            <a:pPr lvl="1"/>
            <a:r>
              <a:rPr lang="en-US" i="1" dirty="0"/>
              <a:t>These are meant to be challenging!</a:t>
            </a:r>
          </a:p>
          <a:p>
            <a:r>
              <a:rPr lang="en-US" b="1" i="1" u="sng" dirty="0"/>
              <a:t>Programming HW</a:t>
            </a:r>
            <a:r>
              <a:rPr lang="en-US" dirty="0"/>
              <a:t>:</a:t>
            </a:r>
          </a:p>
          <a:p>
            <a:pPr lvl="1"/>
            <a:r>
              <a:rPr lang="en-US" dirty="0"/>
              <a:t>Is written in Java</a:t>
            </a:r>
          </a:p>
          <a:p>
            <a:pPr lvl="1" algn="l"/>
            <a:r>
              <a:rPr lang="en-US" dirty="0"/>
              <a:t>We won’t have many of these (probably just 1)</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a:p>
        </p:txBody>
      </p:sp>
    </p:spTree>
    <p:extLst>
      <p:ext uri="{BB962C8B-B14F-4D97-AF65-F5344CB8AC3E}">
        <p14:creationId xmlns:p14="http://schemas.microsoft.com/office/powerpoint/2010/main" val="28029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Quick Polls (Agree or Not?)</a:t>
            </a:r>
          </a:p>
        </p:txBody>
      </p:sp>
      <p:sp>
        <p:nvSpPr>
          <p:cNvPr id="6147" name="Rectangle 3"/>
          <p:cNvSpPr>
            <a:spLocks noGrp="1" noChangeArrowheads="1"/>
          </p:cNvSpPr>
          <p:nvPr>
            <p:ph idx="1"/>
            <p:custDataLst>
              <p:tags r:id="rId2"/>
            </p:custDataLst>
          </p:nvPr>
        </p:nvSpPr>
        <p:spPr>
          <a:xfrm>
            <a:off x="1141413" y="1473200"/>
            <a:ext cx="9970724" cy="4800600"/>
          </a:xfrm>
        </p:spPr>
        <p:txBody>
          <a:bodyPr>
            <a:normAutofit/>
          </a:bodyPr>
          <a:lstStyle/>
          <a:p>
            <a:pPr marL="0" indent="0">
              <a:buNone/>
            </a:pPr>
            <a:r>
              <a:rPr lang="en-US" b="1" i="1" u="sng" dirty="0"/>
              <a:t>Q1</a:t>
            </a:r>
            <a:r>
              <a:rPr lang="en-US" dirty="0"/>
              <a:t>: I have heard that DMT 2 is like…a really hard class!</a:t>
            </a:r>
          </a:p>
          <a:p>
            <a:pPr marL="0" indent="0">
              <a:buNone/>
            </a:pPr>
            <a:endParaRPr lang="en-US" dirty="0"/>
          </a:p>
          <a:p>
            <a:pPr marL="0" indent="0">
              <a:buNone/>
            </a:pPr>
            <a:r>
              <a:rPr lang="en-US" b="1" i="1" u="sng" dirty="0"/>
              <a:t>Q2</a:t>
            </a:r>
            <a:r>
              <a:rPr lang="en-US" dirty="0"/>
              <a:t>: I have heard that DMT 2 is a lot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6862"/>
            <a:ext cx="8229600" cy="768699"/>
          </a:xfrm>
        </p:spPr>
        <p:txBody>
          <a:bodyPr/>
          <a:lstStyle/>
          <a:p>
            <a:pPr algn="ctr"/>
            <a:r>
              <a:rPr lang="en-US" dirty="0"/>
              <a:t>Homework Grades</a:t>
            </a:r>
          </a:p>
        </p:txBody>
      </p:sp>
      <p:sp>
        <p:nvSpPr>
          <p:cNvPr id="12291" name="Rectangle 3"/>
          <p:cNvSpPr>
            <a:spLocks noGrp="1" noChangeArrowheads="1"/>
          </p:cNvSpPr>
          <p:nvPr>
            <p:ph idx="1"/>
          </p:nvPr>
        </p:nvSpPr>
        <p:spPr>
          <a:xfrm>
            <a:off x="1524000" y="1406769"/>
            <a:ext cx="9046139" cy="5070231"/>
          </a:xfrm>
        </p:spPr>
        <p:txBody>
          <a:bodyPr>
            <a:normAutofit/>
          </a:bodyPr>
          <a:lstStyle/>
          <a:p>
            <a:r>
              <a:rPr lang="en-US" dirty="0" err="1"/>
              <a:t>Homeworks</a:t>
            </a:r>
            <a:r>
              <a:rPr lang="en-US" dirty="0"/>
              <a:t> will be graded on a traditional percentage scale:</a:t>
            </a:r>
          </a:p>
          <a:p>
            <a:pPr lvl="1"/>
            <a:r>
              <a:rPr lang="en-US" b="1" i="1" u="sng" dirty="0"/>
              <a:t>Out of 10 points (or similar)</a:t>
            </a:r>
            <a:endParaRPr lang="en-US" dirty="0"/>
          </a:p>
          <a:p>
            <a:pPr lvl="1"/>
            <a:r>
              <a:rPr lang="en-US" dirty="0"/>
              <a:t>Regrades will be available (probably)</a:t>
            </a:r>
          </a:p>
          <a:p>
            <a:endParaRPr lang="en-US" dirty="0"/>
          </a:p>
          <a:p>
            <a:r>
              <a:rPr lang="en-US" b="1" i="1" u="sng" dirty="0"/>
              <a:t>Deadlines</a:t>
            </a:r>
            <a:r>
              <a:rPr lang="en-US" dirty="0"/>
              <a:t>:</a:t>
            </a:r>
          </a:p>
          <a:p>
            <a:pPr lvl="1"/>
            <a:r>
              <a:rPr lang="en-US" dirty="0"/>
              <a:t>We will have </a:t>
            </a:r>
            <a:r>
              <a:rPr lang="en-US" b="1" i="1" dirty="0"/>
              <a:t>traditional homework deadlines</a:t>
            </a:r>
            <a:r>
              <a:rPr lang="en-US" dirty="0"/>
              <a:t>, however…</a:t>
            </a:r>
          </a:p>
          <a:p>
            <a:pPr lvl="1"/>
            <a:r>
              <a:rPr lang="en-US" dirty="0"/>
              <a:t>You are automatically given a 3 day extension (except for the last </a:t>
            </a:r>
            <a:r>
              <a:rPr lang="en-US" dirty="0" err="1"/>
              <a:t>hw</a:t>
            </a:r>
            <a:r>
              <a:rPr lang="en-US" dirty="0"/>
              <a:t>) if you need extra time.</a:t>
            </a:r>
          </a:p>
          <a:p>
            <a:pPr lvl="1"/>
            <a:r>
              <a:rPr lang="en-US" dirty="0"/>
              <a:t>NO extensions will be given on top of the 3 extra days. You need to complete your homework in a timely manner during a summer session!!</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a:p>
        </p:txBody>
      </p:sp>
    </p:spTree>
    <p:extLst>
      <p:ext uri="{BB962C8B-B14F-4D97-AF65-F5344CB8AC3E}">
        <p14:creationId xmlns:p14="http://schemas.microsoft.com/office/powerpoint/2010/main" val="3112164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Collaboration</a:t>
            </a:r>
          </a:p>
        </p:txBody>
      </p:sp>
      <p:sp>
        <p:nvSpPr>
          <p:cNvPr id="12291" name="Rectangle 3"/>
          <p:cNvSpPr>
            <a:spLocks noGrp="1" noChangeArrowheads="1"/>
          </p:cNvSpPr>
          <p:nvPr>
            <p:ph idx="1"/>
          </p:nvPr>
        </p:nvSpPr>
        <p:spPr>
          <a:xfrm>
            <a:off x="1600200" y="1643027"/>
            <a:ext cx="8969939" cy="4599511"/>
          </a:xfrm>
        </p:spPr>
        <p:txBody>
          <a:bodyPr>
            <a:normAutofit/>
          </a:bodyPr>
          <a:lstStyle/>
          <a:p>
            <a:r>
              <a:rPr lang="en-US" dirty="0"/>
              <a:t>You may work in groups of up to 2 on written assignments</a:t>
            </a:r>
          </a:p>
          <a:p>
            <a:pPr lvl="1"/>
            <a:r>
              <a:rPr lang="en-US" dirty="0"/>
              <a:t>This is most of the assignments</a:t>
            </a:r>
          </a:p>
          <a:p>
            <a:pPr lvl="1"/>
            <a:r>
              <a:rPr lang="en-US" dirty="0"/>
              <a:t>Once submission per group is fine. </a:t>
            </a:r>
            <a:r>
              <a:rPr lang="en-US" dirty="0" err="1"/>
              <a:t>Gradescope</a:t>
            </a:r>
            <a:r>
              <a:rPr lang="en-US" dirty="0"/>
              <a:t> supports this quite easily.</a:t>
            </a:r>
          </a:p>
          <a:p>
            <a:pPr lvl="1"/>
            <a:endParaRPr lang="en-US" dirty="0"/>
          </a:p>
          <a:p>
            <a:r>
              <a:rPr lang="en-US" dirty="0"/>
              <a:t>On programming assignments (currently, just 1) you are expected to work independently.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a:p>
        </p:txBody>
      </p:sp>
    </p:spTree>
    <p:extLst>
      <p:ext uri="{BB962C8B-B14F-4D97-AF65-F5344CB8AC3E}">
        <p14:creationId xmlns:p14="http://schemas.microsoft.com/office/powerpoint/2010/main" val="323793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Grade Philosophy</a:t>
            </a:r>
          </a:p>
        </p:txBody>
      </p:sp>
      <p:sp>
        <p:nvSpPr>
          <p:cNvPr id="12291" name="Rectangle 3"/>
          <p:cNvSpPr>
            <a:spLocks noGrp="1" noChangeArrowheads="1"/>
          </p:cNvSpPr>
          <p:nvPr>
            <p:ph idx="1"/>
          </p:nvPr>
        </p:nvSpPr>
        <p:spPr>
          <a:xfrm>
            <a:off x="1600200" y="1572689"/>
            <a:ext cx="8969939" cy="4599511"/>
          </a:xfrm>
        </p:spPr>
        <p:txBody>
          <a:bodyPr>
            <a:normAutofit/>
          </a:bodyPr>
          <a:lstStyle/>
          <a:p>
            <a:r>
              <a:rPr lang="en-US" dirty="0"/>
              <a:t>The purpose of homework is to PRACTICE!</a:t>
            </a:r>
          </a:p>
          <a:p>
            <a:endParaRPr lang="en-US" dirty="0"/>
          </a:p>
          <a:p>
            <a:r>
              <a:rPr lang="en-US" dirty="0"/>
              <a:t>I want you to:</a:t>
            </a:r>
          </a:p>
          <a:p>
            <a:pPr lvl="1"/>
            <a:r>
              <a:rPr lang="en-US" dirty="0"/>
              <a:t>Attempt every problem on your own</a:t>
            </a:r>
          </a:p>
          <a:p>
            <a:pPr lvl="1"/>
            <a:r>
              <a:rPr lang="en-US" dirty="0"/>
              <a:t>Then work with your group to get the solutions figured out</a:t>
            </a:r>
          </a:p>
          <a:p>
            <a:pPr lvl="1"/>
            <a:r>
              <a:rPr lang="en-US" dirty="0"/>
              <a:t>Study the solutions for </a:t>
            </a:r>
            <a:r>
              <a:rPr lang="en-US" dirty="0" err="1"/>
              <a:t>homeworks</a:t>
            </a:r>
            <a:r>
              <a:rPr lang="en-US" dirty="0"/>
              <a:t> (these homework problems WILL appear on quizzes).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a:p>
        </p:txBody>
      </p:sp>
    </p:spTree>
    <p:extLst>
      <p:ext uri="{BB962C8B-B14F-4D97-AF65-F5344CB8AC3E}">
        <p14:creationId xmlns:p14="http://schemas.microsoft.com/office/powerpoint/2010/main" val="301486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98858" y="327866"/>
            <a:ext cx="7958331" cy="887986"/>
          </a:xfrm>
        </p:spPr>
        <p:txBody>
          <a:bodyPr/>
          <a:lstStyle/>
          <a:p>
            <a:pPr algn="ctr"/>
            <a:r>
              <a:rPr lang="en-US" dirty="0"/>
              <a:t>Grading Overview</a:t>
            </a:r>
          </a:p>
        </p:txBody>
      </p:sp>
      <p:sp>
        <p:nvSpPr>
          <p:cNvPr id="3" name="Content Placeholder 2">
            <a:extLst>
              <a:ext uri="{FF2B5EF4-FFF2-40B4-BE49-F238E27FC236}">
                <a16:creationId xmlns:a16="http://schemas.microsoft.com/office/drawing/2014/main" id="{267DFEF5-BEAA-974F-B91B-2D8B6E94C721}"/>
              </a:ext>
            </a:extLst>
          </p:cNvPr>
          <p:cNvSpPr>
            <a:spLocks noGrp="1"/>
          </p:cNvSpPr>
          <p:nvPr>
            <p:ph idx="1"/>
          </p:nvPr>
        </p:nvSpPr>
        <p:spPr>
          <a:xfrm>
            <a:off x="1577591" y="1526633"/>
            <a:ext cx="8601389" cy="4950367"/>
          </a:xfrm>
        </p:spPr>
        <p:txBody>
          <a:bodyPr>
            <a:normAutofit/>
          </a:bodyPr>
          <a:lstStyle/>
          <a:p>
            <a:r>
              <a:rPr lang="en-US" dirty="0"/>
              <a:t>Final letter grade will be a weighted average:</a:t>
            </a:r>
          </a:p>
          <a:p>
            <a:endParaRPr lang="en-US" dirty="0"/>
          </a:p>
          <a:p>
            <a:r>
              <a:rPr lang="en-US" b="1" i="1" u="sng" dirty="0"/>
              <a:t>Attendance: </a:t>
            </a:r>
            <a:r>
              <a:rPr lang="en-US" dirty="0"/>
              <a:t>25 percent (reduced by 2 percent for each absence)</a:t>
            </a:r>
            <a:endParaRPr lang="en-US" b="1" i="1" u="sng" dirty="0"/>
          </a:p>
          <a:p>
            <a:r>
              <a:rPr lang="en-US" b="1" i="1" u="sng" dirty="0"/>
              <a:t>Homework</a:t>
            </a:r>
            <a:r>
              <a:rPr lang="en-US" dirty="0"/>
              <a:t>: 20 percent (split over about 6 </a:t>
            </a:r>
            <a:r>
              <a:rPr lang="en-US" dirty="0" err="1"/>
              <a:t>homeworks</a:t>
            </a:r>
            <a:r>
              <a:rPr lang="en-US" dirty="0"/>
              <a:t>)</a:t>
            </a:r>
          </a:p>
          <a:p>
            <a:r>
              <a:rPr lang="en-US" b="1" i="1" u="sng" dirty="0"/>
              <a:t>Midterms (2)</a:t>
            </a:r>
            <a:r>
              <a:rPr lang="en-US" dirty="0"/>
              <a:t>: 30 percent (15 percent each)</a:t>
            </a:r>
          </a:p>
          <a:p>
            <a:r>
              <a:rPr lang="en-US" b="1" i="1" u="sng" dirty="0"/>
              <a:t>Final Exam</a:t>
            </a:r>
            <a:r>
              <a:rPr lang="en-US" dirty="0"/>
              <a:t>: 25 percent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23</a:t>
            </a:fld>
            <a:endParaRPr lang="en-US" dirty="0"/>
          </a:p>
        </p:txBody>
      </p:sp>
    </p:spTree>
    <p:extLst>
      <p:ext uri="{BB962C8B-B14F-4D97-AF65-F5344CB8AC3E}">
        <p14:creationId xmlns:p14="http://schemas.microsoft.com/office/powerpoint/2010/main" val="16055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97938"/>
            <a:ext cx="9905998" cy="969122"/>
          </a:xfrm>
        </p:spPr>
        <p:txBody>
          <a:bodyPr/>
          <a:lstStyle/>
          <a:p>
            <a:pPr algn="ctr"/>
            <a:r>
              <a:rPr lang="en-US" dirty="0"/>
              <a:t>Office Hours</a:t>
            </a:r>
          </a:p>
        </p:txBody>
      </p:sp>
      <p:sp>
        <p:nvSpPr>
          <p:cNvPr id="18435" name="Content Placeholder 2"/>
          <p:cNvSpPr>
            <a:spLocks noGrp="1"/>
          </p:cNvSpPr>
          <p:nvPr>
            <p:ph idx="1"/>
          </p:nvPr>
        </p:nvSpPr>
        <p:spPr/>
        <p:txBody>
          <a:bodyPr>
            <a:normAutofit/>
          </a:bodyPr>
          <a:lstStyle/>
          <a:p>
            <a:pPr algn="l"/>
            <a:r>
              <a:rPr lang="en-US" dirty="0"/>
              <a:t>Let’s discuss office hours by looking at the course website.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24</a:t>
            </a:fld>
            <a:endParaRPr lang="en-US" dirty="0"/>
          </a:p>
        </p:txBody>
      </p:sp>
    </p:spTree>
    <p:extLst>
      <p:ext uri="{BB962C8B-B14F-4D97-AF65-F5344CB8AC3E}">
        <p14:creationId xmlns:p14="http://schemas.microsoft.com/office/powerpoint/2010/main" val="348152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41413" y="457745"/>
            <a:ext cx="9905998" cy="874078"/>
          </a:xfrm>
        </p:spPr>
        <p:txBody>
          <a:bodyPr/>
          <a:lstStyle/>
          <a:p>
            <a:pPr algn="ctr"/>
            <a:r>
              <a:rPr lang="en-US" dirty="0"/>
              <a:t>Homework: Written</a:t>
            </a:r>
          </a:p>
        </p:txBody>
      </p:sp>
      <p:sp>
        <p:nvSpPr>
          <p:cNvPr id="17411" name="Content Placeholder 2"/>
          <p:cNvSpPr>
            <a:spLocks noGrp="1"/>
          </p:cNvSpPr>
          <p:nvPr>
            <p:ph idx="1"/>
          </p:nvPr>
        </p:nvSpPr>
        <p:spPr>
          <a:xfrm>
            <a:off x="1621861" y="1644997"/>
            <a:ext cx="9274739" cy="4755803"/>
          </a:xfrm>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b="1" i="1" u="sng" dirty="0"/>
              <a:t>You may not embed images of text or formulas</a:t>
            </a:r>
            <a:r>
              <a:rPr lang="en-US" dirty="0"/>
              <a:t>!</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25</a:t>
            </a:fld>
            <a:endParaRPr lang="en-US"/>
          </a:p>
        </p:txBody>
      </p:sp>
    </p:spTree>
    <p:extLst>
      <p:ext uri="{BB962C8B-B14F-4D97-AF65-F5344CB8AC3E}">
        <p14:creationId xmlns:p14="http://schemas.microsoft.com/office/powerpoint/2010/main" val="424882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C06E-652D-CD40-8782-E878E11BC092}"/>
              </a:ext>
            </a:extLst>
          </p:cNvPr>
          <p:cNvSpPr>
            <a:spLocks noGrp="1"/>
          </p:cNvSpPr>
          <p:nvPr>
            <p:ph type="title"/>
          </p:nvPr>
        </p:nvSpPr>
        <p:spPr>
          <a:xfrm>
            <a:off x="1141413" y="538132"/>
            <a:ext cx="9905998" cy="799137"/>
          </a:xfrm>
        </p:spPr>
        <p:txBody>
          <a:bodyPr/>
          <a:lstStyle/>
          <a:p>
            <a:pPr algn="ctr"/>
            <a:r>
              <a:rPr lang="en-US" dirty="0"/>
              <a:t>Use of Online Code Etc.</a:t>
            </a:r>
          </a:p>
        </p:txBody>
      </p:sp>
      <p:sp>
        <p:nvSpPr>
          <p:cNvPr id="4" name="Content Placeholder 3">
            <a:extLst>
              <a:ext uri="{FF2B5EF4-FFF2-40B4-BE49-F238E27FC236}">
                <a16:creationId xmlns:a16="http://schemas.microsoft.com/office/drawing/2014/main" id="{8C2A69A9-9079-244C-BEAE-11CF7ACAB26E}"/>
              </a:ext>
            </a:extLst>
          </p:cNvPr>
          <p:cNvSpPr>
            <a:spLocks noGrp="1"/>
          </p:cNvSpPr>
          <p:nvPr>
            <p:ph idx="1"/>
          </p:nvPr>
        </p:nvSpPr>
        <p:spPr>
          <a:xfrm>
            <a:off x="1447800" y="1722456"/>
            <a:ext cx="9420888" cy="4830744"/>
          </a:xfrm>
        </p:spPr>
        <p:txBody>
          <a:bodyPr>
            <a:normAutofit fontScale="92500"/>
          </a:bodyPr>
          <a:lstStyle/>
          <a:p>
            <a:r>
              <a:rPr lang="en-US" u="sng" dirty="0"/>
              <a:t>Studying</a:t>
            </a:r>
            <a:r>
              <a:rPr lang="en-US" dirty="0"/>
              <a:t> code or proofs online is permitted </a:t>
            </a:r>
            <a:r>
              <a:rPr lang="en-US" u="sng" dirty="0"/>
              <a:t>but only</a:t>
            </a:r>
            <a:r>
              <a:rPr lang="en-US" dirty="0"/>
              <a:t> for getting ideas</a:t>
            </a:r>
          </a:p>
          <a:p>
            <a:r>
              <a:rPr lang="en-US" dirty="0"/>
              <a:t>Copying or reusing code or proofs from an online source violates the pledge</a:t>
            </a:r>
          </a:p>
          <a:p>
            <a:pPr lvl="1"/>
            <a:r>
              <a:rPr lang="en-US" dirty="0"/>
              <a:t>You must cite sources of any online code you use in this way in a comment in your source file(s)</a:t>
            </a:r>
          </a:p>
          <a:p>
            <a:pPr lvl="1"/>
            <a:endParaRPr lang="en-US" dirty="0"/>
          </a:p>
          <a:p>
            <a:r>
              <a:rPr lang="en-US" dirty="0"/>
              <a:t>Remember:  the purpose of the homework is</a:t>
            </a:r>
          </a:p>
          <a:p>
            <a:pPr lvl="1"/>
            <a:r>
              <a:rPr lang="en-US" dirty="0"/>
              <a:t>To </a:t>
            </a:r>
            <a:r>
              <a:rPr lang="en-US" b="1" i="1" u="sng" dirty="0"/>
              <a:t>practice</a:t>
            </a:r>
            <a:r>
              <a:rPr lang="en-US" dirty="0"/>
              <a:t> in an environment that is lower-stress</a:t>
            </a:r>
          </a:p>
          <a:p>
            <a:pPr lvl="1"/>
            <a:r>
              <a:rPr lang="en-US" dirty="0"/>
              <a:t>To </a:t>
            </a:r>
            <a:r>
              <a:rPr lang="en-US" b="1" i="1" u="sng" dirty="0"/>
              <a:t>push yourself </a:t>
            </a:r>
            <a:r>
              <a:rPr lang="en-US" dirty="0"/>
              <a:t>to solve think about the theory of computation and to prepare you for the quizzes, NOT just to get a grade.</a:t>
            </a:r>
          </a:p>
          <a:p>
            <a:pPr lvl="1"/>
            <a:r>
              <a:rPr lang="en-US" dirty="0"/>
              <a:t>To </a:t>
            </a:r>
            <a:r>
              <a:rPr lang="en-US" b="1" i="1" u="sng" dirty="0"/>
              <a:t>work out the logical part </a:t>
            </a:r>
            <a:r>
              <a:rPr lang="en-US" dirty="0"/>
              <a:t>of your brain </a:t>
            </a:r>
            <a:r>
              <a:rPr lang="en-US" dirty="0">
                <a:sym typeface="Wingdings" pitchFamily="2" charset="2"/>
              </a:rPr>
              <a:t></a:t>
            </a:r>
            <a:endParaRPr lang="en-US" dirty="0"/>
          </a:p>
          <a:p>
            <a:pPr lvl="1"/>
            <a:r>
              <a:rPr lang="en-US" dirty="0"/>
              <a:t>To focus on </a:t>
            </a:r>
            <a:r>
              <a:rPr lang="en-US" b="1" i="1" u="sng" dirty="0"/>
              <a:t>attempting to solve problems yourself </a:t>
            </a:r>
            <a:r>
              <a:rPr lang="en-US" dirty="0"/>
              <a:t>before asking others for assistance.</a:t>
            </a:r>
          </a:p>
          <a:p>
            <a:endParaRPr lang="en-US" dirty="0"/>
          </a:p>
        </p:txBody>
      </p:sp>
      <p:sp>
        <p:nvSpPr>
          <p:cNvPr id="3" name="Slide Number Placeholder 2">
            <a:extLst>
              <a:ext uri="{FF2B5EF4-FFF2-40B4-BE49-F238E27FC236}">
                <a16:creationId xmlns:a16="http://schemas.microsoft.com/office/drawing/2014/main" id="{56136DFE-FBB4-E24C-ABB6-77FCF4FCA26D}"/>
              </a:ext>
            </a:extLst>
          </p:cNvPr>
          <p:cNvSpPr>
            <a:spLocks noGrp="1"/>
          </p:cNvSpPr>
          <p:nvPr>
            <p:ph type="sldNum" sz="quarter" idx="12"/>
          </p:nvPr>
        </p:nvSpPr>
        <p:spPr/>
        <p:txBody>
          <a:bodyPr/>
          <a:lstStyle/>
          <a:p>
            <a:fld id="{F26D9103-0C5C-48AC-B68E-3ED2C1647047}" type="slidenum">
              <a:rPr lang="en-US" smtClean="0"/>
              <a:pPr/>
              <a:t>26</a:t>
            </a:fld>
            <a:endParaRPr lang="en-US"/>
          </a:p>
        </p:txBody>
      </p:sp>
    </p:spTree>
    <p:extLst>
      <p:ext uri="{BB962C8B-B14F-4D97-AF65-F5344CB8AC3E}">
        <p14:creationId xmlns:p14="http://schemas.microsoft.com/office/powerpoint/2010/main" val="331663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Working in groups</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For the homework, you may work together in groups of 2 or less (written assignments)</a:t>
            </a:r>
          </a:p>
          <a:p>
            <a:pPr lvl="1"/>
            <a:r>
              <a:rPr lang="en-US" dirty="0"/>
              <a:t>Submit one homework per group (I believe </a:t>
            </a:r>
            <a:r>
              <a:rPr lang="en-US" dirty="0" err="1"/>
              <a:t>Gradescope</a:t>
            </a:r>
            <a:r>
              <a:rPr lang="en-US" dirty="0"/>
              <a:t> supports this)</a:t>
            </a:r>
          </a:p>
          <a:p>
            <a:endParaRPr lang="en-US" dirty="0"/>
          </a:p>
          <a:p>
            <a:r>
              <a:rPr lang="en-US" dirty="0"/>
              <a:t>For the programming homework, you may discuss the problems with your group of 2 or less, but you must:</a:t>
            </a:r>
          </a:p>
          <a:p>
            <a:pPr lvl="1"/>
            <a:r>
              <a:rPr lang="en-US" dirty="0"/>
              <a:t>State who you worked with</a:t>
            </a:r>
          </a:p>
          <a:p>
            <a:pPr lvl="1"/>
            <a:r>
              <a:rPr lang="en-US" dirty="0"/>
              <a:t>Type up your own implementation!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27</a:t>
            </a:fld>
            <a:endParaRPr lang="en-US" dirty="0"/>
          </a:p>
        </p:txBody>
      </p:sp>
    </p:spTree>
    <p:extLst>
      <p:ext uri="{BB962C8B-B14F-4D97-AF65-F5344CB8AC3E}">
        <p14:creationId xmlns:p14="http://schemas.microsoft.com/office/powerpoint/2010/main" val="129236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normAutofit fontScale="90000"/>
          </a:bodyPr>
          <a:lstStyle/>
          <a:p>
            <a:pPr algn="ctr"/>
            <a:r>
              <a:rPr lang="en-US" dirty="0"/>
              <a:t>On the subject of extensions and Attendance</a:t>
            </a:r>
          </a:p>
        </p:txBody>
      </p:sp>
      <p:sp>
        <p:nvSpPr>
          <p:cNvPr id="18435" name="Content Placeholder 2"/>
          <p:cNvSpPr>
            <a:spLocks noGrp="1"/>
          </p:cNvSpPr>
          <p:nvPr>
            <p:ph idx="1"/>
          </p:nvPr>
        </p:nvSpPr>
        <p:spPr>
          <a:xfrm>
            <a:off x="1227656" y="1350290"/>
            <a:ext cx="9819754" cy="5035270"/>
          </a:xfrm>
        </p:spPr>
        <p:txBody>
          <a:bodyPr>
            <a:normAutofit/>
          </a:bodyPr>
          <a:lstStyle/>
          <a:p>
            <a:r>
              <a:rPr lang="en-US" b="1" i="1" u="sng" dirty="0"/>
              <a:t>Attendance</a:t>
            </a:r>
            <a:r>
              <a:rPr lang="en-US" dirty="0"/>
              <a:t>: I will take attendance EVERY SINGLE DAY. You are expected to be physically present every day. The course moves very fast!</a:t>
            </a:r>
          </a:p>
          <a:p>
            <a:pPr lvl="1"/>
            <a:endParaRPr lang="en-US" dirty="0"/>
          </a:p>
          <a:p>
            <a:r>
              <a:rPr lang="en-US" dirty="0"/>
              <a:t>Part of attendance is </a:t>
            </a:r>
            <a:r>
              <a:rPr lang="en-US" b="1" i="1" u="sng" dirty="0"/>
              <a:t>NOT using a laptop or phone</a:t>
            </a:r>
            <a:r>
              <a:rPr lang="en-US" dirty="0"/>
              <a:t> and staying focused. You can obviously use your technology during our 15 minute break periods.</a:t>
            </a:r>
          </a:p>
          <a:p>
            <a:pPr lvl="1"/>
            <a:r>
              <a:rPr lang="en-US" dirty="0"/>
              <a:t>I will learn your names and deduct your attendance if you have a laptop out. No technology at all while we are learning!!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28</a:t>
            </a:fld>
            <a:endParaRPr lang="en-US" dirty="0"/>
          </a:p>
        </p:txBody>
      </p:sp>
    </p:spTree>
    <p:extLst>
      <p:ext uri="{BB962C8B-B14F-4D97-AF65-F5344CB8AC3E}">
        <p14:creationId xmlns:p14="http://schemas.microsoft.com/office/powerpoint/2010/main" val="4747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I think that is all…</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Any questions…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29</a:t>
            </a:fld>
            <a:endParaRPr lang="en-US" dirty="0"/>
          </a:p>
        </p:txBody>
      </p:sp>
    </p:spTree>
    <p:extLst>
      <p:ext uri="{BB962C8B-B14F-4D97-AF65-F5344CB8AC3E}">
        <p14:creationId xmlns:p14="http://schemas.microsoft.com/office/powerpoint/2010/main" val="75520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My Answers (1 to 10)</a:t>
            </a:r>
          </a:p>
        </p:txBody>
      </p:sp>
      <p:sp>
        <p:nvSpPr>
          <p:cNvPr id="6147" name="Rectangle 3"/>
          <p:cNvSpPr>
            <a:spLocks noGrp="1" noChangeArrowheads="1"/>
          </p:cNvSpPr>
          <p:nvPr>
            <p:ph idx="1"/>
            <p:custDataLst>
              <p:tags r:id="rId2"/>
            </p:custDataLst>
          </p:nvPr>
        </p:nvSpPr>
        <p:spPr>
          <a:xfrm>
            <a:off x="1141413" y="1219199"/>
            <a:ext cx="9970724" cy="5320938"/>
          </a:xfrm>
        </p:spPr>
        <p:txBody>
          <a:bodyPr>
            <a:normAutofit/>
          </a:bodyPr>
          <a:lstStyle/>
          <a:p>
            <a:pPr marL="0" indent="0">
              <a:buNone/>
            </a:pPr>
            <a:r>
              <a:rPr lang="en-US" b="1" i="1" u="sng" dirty="0"/>
              <a:t>Q1</a:t>
            </a:r>
            <a:r>
              <a:rPr lang="en-US" dirty="0"/>
              <a:t>: I have heard that DMT 2 is like…a really hard class!</a:t>
            </a:r>
            <a:br>
              <a:rPr lang="en-US" dirty="0"/>
            </a:br>
            <a:r>
              <a:rPr lang="en-US" dirty="0"/>
              <a:t>	</a:t>
            </a:r>
            <a:r>
              <a:rPr lang="en-US" i="1" u="sng" dirty="0"/>
              <a:t>8: Yes, the material is hard. There is no way around it </a:t>
            </a:r>
            <a:r>
              <a:rPr lang="en-US" i="1" u="sng" dirty="0">
                <a:sym typeface="Wingdings" pitchFamily="2" charset="2"/>
              </a:rPr>
              <a:t>&lt;sad face&gt;</a:t>
            </a:r>
            <a:endParaRPr lang="en-US" i="1" u="sng" dirty="0"/>
          </a:p>
          <a:p>
            <a:pPr marL="0" indent="0">
              <a:buNone/>
            </a:pPr>
            <a:endParaRPr lang="en-US" dirty="0"/>
          </a:p>
          <a:p>
            <a:pPr marL="0" indent="0">
              <a:buNone/>
            </a:pPr>
            <a:r>
              <a:rPr lang="en-US" b="1" i="1" u="sng" dirty="0"/>
              <a:t>Q2</a:t>
            </a:r>
            <a:r>
              <a:rPr lang="en-US" dirty="0"/>
              <a:t>: I have heard that DMT 2 is a lot of work!</a:t>
            </a:r>
            <a:br>
              <a:rPr lang="en-US" dirty="0"/>
            </a:br>
            <a:r>
              <a:rPr lang="en-US" dirty="0"/>
              <a:t>	</a:t>
            </a:r>
            <a:r>
              <a:rPr lang="en-US" i="1" u="sng" dirty="0"/>
              <a:t>6: A lot of work to understand the concepts, but not a pile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br>
              <a:rPr lang="en-US" dirty="0"/>
            </a:br>
            <a:r>
              <a:rPr lang="en-US" dirty="0"/>
              <a:t>	</a:t>
            </a:r>
            <a:r>
              <a:rPr lang="en-US" i="1" u="sng" dirty="0"/>
              <a:t>3: This material is universal and timeless…I’ll explain a bit more verbally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74905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Objectives</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4</a:t>
            </a:fld>
            <a:endParaRPr lang="en-US"/>
          </a:p>
        </p:txBody>
      </p:sp>
    </p:spTree>
    <p:extLst>
      <p:ext uri="{BB962C8B-B14F-4D97-AF65-F5344CB8AC3E}">
        <p14:creationId xmlns:p14="http://schemas.microsoft.com/office/powerpoint/2010/main" val="372994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a:t>
            </a:r>
            <a:r>
              <a:rPr lang="en-US" dirty="0" err="1"/>
              <a:t>OBjectives</a:t>
            </a:r>
            <a:endParaRPr lang="en-US" dirty="0"/>
          </a:p>
        </p:txBody>
      </p:sp>
      <p:sp>
        <p:nvSpPr>
          <p:cNvPr id="6147" name="Rectangle 3"/>
          <p:cNvSpPr>
            <a:spLocks noGrp="1" noChangeArrowheads="1"/>
          </p:cNvSpPr>
          <p:nvPr>
            <p:ph idx="1"/>
            <p:custDataLst>
              <p:tags r:id="rId2"/>
            </p:custDataLst>
          </p:nvPr>
        </p:nvSpPr>
        <p:spPr>
          <a:xfrm>
            <a:off x="1396721" y="1473200"/>
            <a:ext cx="9365064" cy="4800600"/>
          </a:xfrm>
        </p:spPr>
        <p:txBody>
          <a:bodyPr>
            <a:normAutofit fontScale="77500" lnSpcReduction="20000"/>
          </a:bodyPr>
          <a:lstStyle/>
          <a:p>
            <a:pPr marL="0" indent="0">
              <a:buNone/>
            </a:pPr>
            <a:r>
              <a:rPr lang="en-US" u="sng" dirty="0"/>
              <a:t>Students who complete the course will</a:t>
            </a:r>
            <a:r>
              <a:rPr lang="en-US" dirty="0"/>
              <a:t>:</a:t>
            </a:r>
          </a:p>
          <a:p>
            <a:pPr marL="0" indent="0">
              <a:buNone/>
            </a:pPr>
            <a:endParaRPr lang="en-US" dirty="0"/>
          </a:p>
          <a:p>
            <a:r>
              <a:rPr lang="en-US" dirty="0"/>
              <a:t>Improve their mathematical thinking skill and habits, including thinking precisely about definitions, stating assumptions carefully, critically reading arguments, and being able to write convincingly.</a:t>
            </a:r>
          </a:p>
          <a:p>
            <a:r>
              <a:rPr lang="en-US" dirty="0"/>
              <a:t>Be able to understand both finite and infinite formal models of computation and to reason about what they can and cannot compute.</a:t>
            </a:r>
          </a:p>
          <a:p>
            <a:r>
              <a:rPr lang="en-US" dirty="0"/>
              <a:t>Understand both intuitively and formally what makes some problems too expensive to solve, and what can be done in practice when an unsolvable or intractable problem is encountered.</a:t>
            </a:r>
          </a:p>
          <a:p>
            <a:r>
              <a:rPr lang="en-US" dirty="0"/>
              <a:t>Reason formally about the cost of computation, and be able to prove useful bounds on the costs of solving problems, including showing that certain problems are intractable.</a:t>
            </a:r>
          </a:p>
          <a:p>
            <a:r>
              <a:rPr lang="en-US" dirty="0"/>
              <a:t>Learn about some interesting aspects of theoretical computer science, including cryptography and machine learning.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1316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6</a:t>
            </a:fld>
            <a:endParaRPr lang="en-US"/>
          </a:p>
        </p:txBody>
      </p:sp>
    </p:spTree>
    <p:extLst>
      <p:ext uri="{BB962C8B-B14F-4D97-AF65-F5344CB8AC3E}">
        <p14:creationId xmlns:p14="http://schemas.microsoft.com/office/powerpoint/2010/main" val="285777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General Info</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fontScale="85000" lnSpcReduction="20000"/>
          </a:bodyPr>
          <a:lstStyle/>
          <a:p>
            <a:r>
              <a:rPr lang="en-US" dirty="0"/>
              <a:t>See syllabus on course website for general information</a:t>
            </a:r>
          </a:p>
          <a:p>
            <a:r>
              <a:rPr lang="en-US" dirty="0"/>
              <a:t>Pre-requisites:</a:t>
            </a:r>
          </a:p>
          <a:p>
            <a:pPr lvl="1"/>
            <a:r>
              <a:rPr lang="en-US" dirty="0"/>
              <a:t>CS 3100 (DSA2) if you are in the new curriculum (most of you, probably)</a:t>
            </a:r>
          </a:p>
          <a:p>
            <a:pPr lvl="1"/>
            <a:r>
              <a:rPr lang="en-US" dirty="0"/>
              <a:t>CS 4102 (</a:t>
            </a:r>
            <a:r>
              <a:rPr lang="en-US" dirty="0" err="1"/>
              <a:t>Algo</a:t>
            </a:r>
            <a:r>
              <a:rPr lang="en-US" dirty="0"/>
              <a:t>) if you are in the old curriculum (Maybe a few of you)</a:t>
            </a:r>
          </a:p>
          <a:p>
            <a:pPr lvl="1"/>
            <a:r>
              <a:rPr lang="en-US" dirty="0"/>
              <a:t>Math topics: proof by induction, proof by contradiction, etc. (Basically everything in DMT 1)</a:t>
            </a:r>
          </a:p>
          <a:p>
            <a:pPr lvl="1"/>
            <a:r>
              <a:rPr lang="en-US" dirty="0"/>
              <a:t>Data Structures: Graphs and generally maturity proving things, etc.</a:t>
            </a:r>
          </a:p>
          <a:p>
            <a:r>
              <a:rPr lang="en-US" dirty="0"/>
              <a:t>Teaching Assistants</a:t>
            </a:r>
          </a:p>
          <a:p>
            <a:pPr lvl="1"/>
            <a:r>
              <a:rPr lang="en-US" dirty="0"/>
              <a:t>Graduates (0):</a:t>
            </a:r>
          </a:p>
          <a:p>
            <a:pPr lvl="2"/>
            <a:r>
              <a:rPr lang="en-US" dirty="0"/>
              <a:t>TBD</a:t>
            </a:r>
          </a:p>
          <a:p>
            <a:pPr lvl="1"/>
            <a:r>
              <a:rPr lang="en-US" dirty="0"/>
              <a:t>Undergraduates (1)</a:t>
            </a:r>
          </a:p>
          <a:p>
            <a:pPr lvl="2"/>
            <a:r>
              <a:rPr lang="en-US" dirty="0"/>
              <a:t>Natalia </a:t>
            </a:r>
            <a:r>
              <a:rPr lang="en-US" dirty="0" err="1"/>
              <a:t>Wunder</a:t>
            </a:r>
            <a:r>
              <a:rPr lang="en-US" dirty="0"/>
              <a:t>, who is an experienced, returning DMT2 TA!</a:t>
            </a:r>
          </a:p>
          <a:p>
            <a:pPr lvl="1"/>
            <a:r>
              <a:rPr lang="en-US" dirty="0"/>
              <a:t>Also, we’ll use Piazza for questions.</a:t>
            </a:r>
          </a:p>
          <a:p>
            <a:pPr lvl="2"/>
            <a:r>
              <a:rPr lang="en-US" dirty="0"/>
              <a:t>Post all questions about HW, topics, etc. to Piazza NOT email to instructors!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92938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Website</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a:bodyPr>
          <a:lstStyle/>
          <a:p>
            <a:pPr marL="0" indent="0">
              <a:buNone/>
            </a:pPr>
            <a:r>
              <a:rPr lang="en-US" dirty="0">
                <a:hlinkClick r:id="rId4"/>
              </a:rPr>
              <a:t>https://markfloryan.github.io/dmt2/</a:t>
            </a:r>
            <a:endParaRPr lang="en-US" dirty="0"/>
          </a:p>
          <a:p>
            <a:pPr marL="0" indent="0">
              <a:buNone/>
            </a:pPr>
            <a:endParaRPr lang="en-US" dirty="0"/>
          </a:p>
          <a:p>
            <a:pPr marL="0" indent="0">
              <a:buNone/>
            </a:pPr>
            <a:r>
              <a:rPr lang="en-US" dirty="0"/>
              <a:t>Contains most of the important info for the course:</a:t>
            </a:r>
          </a:p>
          <a:p>
            <a:pPr lvl="1">
              <a:buFontTx/>
              <a:buChar char="-"/>
            </a:pPr>
            <a:r>
              <a:rPr lang="en-US" dirty="0"/>
              <a:t>Homework</a:t>
            </a:r>
          </a:p>
          <a:p>
            <a:pPr lvl="1">
              <a:buFontTx/>
              <a:buChar char="-"/>
            </a:pPr>
            <a:r>
              <a:rPr lang="en-US" dirty="0"/>
              <a:t>Slides</a:t>
            </a:r>
          </a:p>
          <a:p>
            <a:pPr lvl="1">
              <a:buFontTx/>
              <a:buChar char="-"/>
            </a:pPr>
            <a:r>
              <a:rPr lang="en-US" dirty="0"/>
              <a:t>Syllabus</a:t>
            </a:r>
          </a:p>
          <a:p>
            <a:pPr lvl="1">
              <a:buFontTx/>
              <a:buChar char="-"/>
            </a:pPr>
            <a:r>
              <a:rPr lang="en-US" dirty="0" err="1"/>
              <a:t>Etc</a:t>
            </a:r>
            <a:r>
              <a:rPr lang="en-US" dirty="0"/>
              <a:t>…</a:t>
            </a:r>
          </a:p>
          <a:p>
            <a:pPr>
              <a:buFontTx/>
              <a:buChar char="-"/>
            </a:pP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00213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14F9-F01E-7B4D-8EB0-3B151FAE663D}"/>
              </a:ext>
            </a:extLst>
          </p:cNvPr>
          <p:cNvSpPr>
            <a:spLocks noGrp="1"/>
          </p:cNvSpPr>
          <p:nvPr>
            <p:ph type="title"/>
          </p:nvPr>
        </p:nvSpPr>
        <p:spPr>
          <a:xfrm>
            <a:off x="1141413" y="371091"/>
            <a:ext cx="9905998" cy="917045"/>
          </a:xfrm>
        </p:spPr>
        <p:txBody>
          <a:bodyPr/>
          <a:lstStyle/>
          <a:p>
            <a:pPr algn="ctr"/>
            <a:r>
              <a:rPr lang="en-US" dirty="0"/>
              <a:t>Other Course Tools</a:t>
            </a:r>
          </a:p>
        </p:txBody>
      </p:sp>
      <p:sp>
        <p:nvSpPr>
          <p:cNvPr id="4" name="Content Placeholder 3">
            <a:extLst>
              <a:ext uri="{FF2B5EF4-FFF2-40B4-BE49-F238E27FC236}">
                <a16:creationId xmlns:a16="http://schemas.microsoft.com/office/drawing/2014/main" id="{930851DE-8B7D-3A4B-A735-7873D3097E8B}"/>
              </a:ext>
            </a:extLst>
          </p:cNvPr>
          <p:cNvSpPr>
            <a:spLocks noGrp="1"/>
          </p:cNvSpPr>
          <p:nvPr>
            <p:ph idx="1"/>
          </p:nvPr>
        </p:nvSpPr>
        <p:spPr>
          <a:xfrm>
            <a:off x="1280160" y="1611762"/>
            <a:ext cx="9482328" cy="4560438"/>
          </a:xfrm>
        </p:spPr>
        <p:txBody>
          <a:bodyPr>
            <a:normAutofit/>
          </a:bodyPr>
          <a:lstStyle/>
          <a:p>
            <a:r>
              <a:rPr lang="en-US" b="1" i="1" u="sng" dirty="0"/>
              <a:t>Piazza</a:t>
            </a:r>
            <a:r>
              <a:rPr lang="en-US" dirty="0"/>
              <a:t>: Use for course discussion among students and </a:t>
            </a:r>
            <a:r>
              <a:rPr lang="en-US" dirty="0" err="1"/>
              <a:t>Tas</a:t>
            </a:r>
            <a:r>
              <a:rPr lang="en-US" dirty="0"/>
              <a:t> regarding course content</a:t>
            </a:r>
          </a:p>
          <a:p>
            <a:r>
              <a:rPr lang="en-US" b="1" i="1" u="sng" dirty="0" err="1"/>
              <a:t>Gradescope</a:t>
            </a:r>
            <a:r>
              <a:rPr lang="en-US" dirty="0"/>
              <a:t>: For submitting homework and seeing your grades, etc.</a:t>
            </a:r>
          </a:p>
          <a:p>
            <a:r>
              <a:rPr lang="en-US" dirty="0"/>
              <a:t>All of these will be linked from Canvas and from course website</a:t>
            </a:r>
          </a:p>
          <a:p>
            <a:pPr lvl="1"/>
            <a:endParaRPr lang="en-US" dirty="0"/>
          </a:p>
        </p:txBody>
      </p:sp>
      <p:sp>
        <p:nvSpPr>
          <p:cNvPr id="3" name="Slide Number Placeholder 2">
            <a:extLst>
              <a:ext uri="{FF2B5EF4-FFF2-40B4-BE49-F238E27FC236}">
                <a16:creationId xmlns:a16="http://schemas.microsoft.com/office/drawing/2014/main" id="{4409C9D4-846F-D543-85FE-C390EBACF5F4}"/>
              </a:ext>
            </a:extLst>
          </p:cNvPr>
          <p:cNvSpPr>
            <a:spLocks noGrp="1"/>
          </p:cNvSpPr>
          <p:nvPr>
            <p:ph type="sldNum" sz="quarter" idx="12"/>
          </p:nvPr>
        </p:nvSpPr>
        <p:spPr/>
        <p:txBody>
          <a:bodyPr/>
          <a:lstStyle/>
          <a:p>
            <a:fld id="{F26D9103-0C5C-48AC-B68E-3ED2C1647047}" type="slidenum">
              <a:rPr lang="en-US" smtClean="0"/>
              <a:pPr/>
              <a:t>9</a:t>
            </a:fld>
            <a:endParaRPr lang="en-US"/>
          </a:p>
        </p:txBody>
      </p:sp>
    </p:spTree>
    <p:extLst>
      <p:ext uri="{BB962C8B-B14F-4D97-AF65-F5344CB8AC3E}">
        <p14:creationId xmlns:p14="http://schemas.microsoft.com/office/powerpoint/2010/main" val="860639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12198</TotalTime>
  <Words>1682</Words>
  <Application>Microsoft Macintosh PowerPoint</Application>
  <PresentationFormat>Widescreen</PresentationFormat>
  <Paragraphs>221</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Trebuchet MS</vt:lpstr>
      <vt:lpstr>Tw Cen MT</vt:lpstr>
      <vt:lpstr>Wingdings</vt:lpstr>
      <vt:lpstr>Wingdings 3</vt:lpstr>
      <vt:lpstr>Circuit</vt:lpstr>
      <vt:lpstr>CS3120 (DMT2) Course Introduction</vt:lpstr>
      <vt:lpstr>Quick Polls (Agree or Not?)</vt:lpstr>
      <vt:lpstr>My Answers (1 to 10)</vt:lpstr>
      <vt:lpstr>Course Objectives</vt:lpstr>
      <vt:lpstr>Course OBjectives</vt:lpstr>
      <vt:lpstr>Course introduction</vt:lpstr>
      <vt:lpstr>General Info</vt:lpstr>
      <vt:lpstr>Course Website</vt:lpstr>
      <vt:lpstr>Other Course Tools</vt:lpstr>
      <vt:lpstr>Expectations</vt:lpstr>
      <vt:lpstr>General Info</vt:lpstr>
      <vt:lpstr>Textbook</vt:lpstr>
      <vt:lpstr>Lectures</vt:lpstr>
      <vt:lpstr>Modules</vt:lpstr>
      <vt:lpstr>Modules (Cont’d)</vt:lpstr>
      <vt:lpstr>Exams</vt:lpstr>
      <vt:lpstr>Midterms</vt:lpstr>
      <vt:lpstr>Final Exam</vt:lpstr>
      <vt:lpstr>Homeworks</vt:lpstr>
      <vt:lpstr>Homework Grades</vt:lpstr>
      <vt:lpstr>Homework Collaboration</vt:lpstr>
      <vt:lpstr>Homework Grade Philosophy</vt:lpstr>
      <vt:lpstr>Grading Overview</vt:lpstr>
      <vt:lpstr>Office Hours</vt:lpstr>
      <vt:lpstr>Homework: Written</vt:lpstr>
      <vt:lpstr>Use of Online Code Etc.</vt:lpstr>
      <vt:lpstr>Working in groups</vt:lpstr>
      <vt:lpstr>On the subject of extensions and Attendance</vt:lpstr>
      <vt:lpstr>I think that is 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135</cp:revision>
  <dcterms:created xsi:type="dcterms:W3CDTF">2023-02-24T14:15:53Z</dcterms:created>
  <dcterms:modified xsi:type="dcterms:W3CDTF">2025-05-19T17:59:49Z</dcterms:modified>
</cp:coreProperties>
</file>