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72" r:id="rId3"/>
    <p:sldId id="258" r:id="rId4"/>
    <p:sldId id="323" r:id="rId5"/>
    <p:sldId id="267" r:id="rId6"/>
    <p:sldId id="311" r:id="rId7"/>
    <p:sldId id="310" r:id="rId8"/>
    <p:sldId id="313" r:id="rId9"/>
    <p:sldId id="270" r:id="rId10"/>
    <p:sldId id="298" r:id="rId11"/>
    <p:sldId id="278" r:id="rId12"/>
    <p:sldId id="279" r:id="rId13"/>
    <p:sldId id="280" r:id="rId14"/>
    <p:sldId id="316" r:id="rId15"/>
    <p:sldId id="284" r:id="rId16"/>
    <p:sldId id="276" r:id="rId17"/>
    <p:sldId id="286" r:id="rId18"/>
    <p:sldId id="288" r:id="rId19"/>
    <p:sldId id="287" r:id="rId20"/>
    <p:sldId id="289" r:id="rId21"/>
    <p:sldId id="290" r:id="rId22"/>
    <p:sldId id="317" r:id="rId23"/>
    <p:sldId id="314" r:id="rId24"/>
    <p:sldId id="318" r:id="rId25"/>
    <p:sldId id="315" r:id="rId26"/>
    <p:sldId id="300" r:id="rId27"/>
    <p:sldId id="304" r:id="rId28"/>
    <p:sldId id="307" r:id="rId29"/>
    <p:sldId id="319" r:id="rId30"/>
    <p:sldId id="320" r:id="rId31"/>
    <p:sldId id="321" r:id="rId32"/>
    <p:sldId id="309" r:id="rId33"/>
    <p:sldId id="308" r:id="rId34"/>
    <p:sldId id="293" r:id="rId35"/>
    <p:sldId id="291" r:id="rId36"/>
    <p:sldId id="292" r:id="rId37"/>
    <p:sldId id="294" r:id="rId38"/>
    <p:sldId id="32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17"/>
    <p:restoredTop sz="94795"/>
  </p:normalViewPr>
  <p:slideViewPr>
    <p:cSldViewPr snapToGrid="0" snapToObjects="1">
      <p:cViewPr varScale="1">
        <p:scale>
          <a:sx n="120" d="100"/>
          <a:sy n="120" d="100"/>
        </p:scale>
        <p:origin x="14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18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5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21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62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22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4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24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Defining “Computation”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909358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683" y="3698394"/>
            <a:ext cx="6981246" cy="3010507"/>
          </a:xfrm>
        </p:spPr>
        <p:txBody>
          <a:bodyPr/>
          <a:lstStyle/>
          <a:p>
            <a:r>
              <a:rPr lang="en-US" dirty="0"/>
              <a:t>Input and output are </a:t>
            </a:r>
            <a:r>
              <a:rPr lang="en-US" b="1" i="1" u="sng" dirty="0"/>
              <a:t>strings</a:t>
            </a:r>
          </a:p>
          <a:p>
            <a:r>
              <a:rPr lang="en-US" dirty="0"/>
              <a:t>Black box is an </a:t>
            </a:r>
            <a:r>
              <a:rPr lang="en-US" b="1" i="1" u="sng" dirty="0"/>
              <a:t>implementation</a:t>
            </a:r>
          </a:p>
          <a:p>
            <a:r>
              <a:rPr lang="en-US" dirty="0"/>
              <a:t>What are we implementing?</a:t>
            </a:r>
          </a:p>
          <a:p>
            <a:pPr lvl="1"/>
            <a:r>
              <a:rPr lang="en-US" b="1" i="1" u="sng" dirty="0"/>
              <a:t>Functions</a:t>
            </a:r>
            <a:r>
              <a:rPr lang="en-US" dirty="0"/>
              <a:t>: Transformations from a set of strings to another set of strings. More on this soon!</a:t>
            </a:r>
            <a:endParaRPr lang="en-US" b="1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620025" y="1475213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>
                  <a:solidFill>
                    <a:schemeClr val="bg1"/>
                  </a:solidFill>
                </a:rPr>
                <a:t>/ Program / Algorithm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015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Notation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ysClr val="windowText" lastClr="000000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(\Sigma in </a:t>
                </a:r>
                <a:r>
                  <a:rPr lang="en-US" dirty="0" err="1">
                    <a:solidFill>
                      <a:sysClr val="windowText" lastClr="000000"/>
                    </a:solidFill>
                  </a:rPr>
                  <a:t>LaTeX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)</a:t>
                </a: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Examples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{0,1,2,…,9}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8815" y="2726267"/>
                <a:ext cx="3168121" cy="30564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0719D6-F1BB-6C4E-8461-8795BD937C61}"/>
              </a:ext>
            </a:extLst>
          </p:cNvPr>
          <p:cNvSpPr txBox="1">
            <a:spLocks/>
          </p:cNvSpPr>
          <p:nvPr/>
        </p:nvSpPr>
        <p:spPr>
          <a:xfrm>
            <a:off x="6272215" y="1762489"/>
            <a:ext cx="4455055" cy="963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/>
              <a:t>Strings </a:t>
            </a:r>
            <a:r>
              <a:rPr lang="en-US" dirty="0"/>
              <a:t>are built up from an </a:t>
            </a:r>
            <a:r>
              <a:rPr lang="en-US" b="1" i="1" dirty="0"/>
              <a:t>Alphabet</a:t>
            </a:r>
            <a:r>
              <a:rPr lang="en-US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F7C935-6BC2-884A-9FC3-DAC02CA078EB}"/>
              </a:ext>
            </a:extLst>
          </p:cNvPr>
          <p:cNvSpPr txBox="1">
            <a:spLocks/>
          </p:cNvSpPr>
          <p:nvPr/>
        </p:nvSpPr>
        <p:spPr>
          <a:xfrm>
            <a:off x="1713311" y="1629588"/>
            <a:ext cx="3599128" cy="989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</a:t>
            </a:r>
            <a:r>
              <a:rPr lang="en-US" b="1" i="1" dirty="0"/>
              <a:t>Alphabet</a:t>
            </a:r>
            <a:r>
              <a:rPr lang="en-US" dirty="0"/>
              <a:t> is a finite set of characters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u="sng" dirty="0">
                    <a:solidFill>
                      <a:sysClr val="windowText" lastClr="000000"/>
                    </a:solidFill>
                  </a:rPr>
                  <a:t>If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0,1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ysClr val="windowText" lastClr="000000"/>
                  </a:solidFill>
                  <a:latin typeface="Cambria Math"/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Valid Strings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: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00abc10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 err="1">
                    <a:solidFill>
                      <a:sysClr val="windowText" lastClr="000000"/>
                    </a:solidFill>
                  </a:rPr>
                  <a:t>cccccc</a:t>
                </a:r>
                <a:br>
                  <a:rPr lang="en-US" dirty="0">
                    <a:solidFill>
                      <a:sysClr val="windowText" lastClr="000000"/>
                    </a:solidFill>
                  </a:rPr>
                </a:br>
                <a:r>
                  <a:rPr lang="en-US" dirty="0">
                    <a:solidFill>
                      <a:sysClr val="windowText" lastClr="000000"/>
                    </a:solidFill>
                  </a:rPr>
                  <a:t>a11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3F35B29-DD03-D642-B6A3-295C902D9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681" y="2726267"/>
                <a:ext cx="3168121" cy="30564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51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56126"/>
            <a:ext cx="9905998" cy="916084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497" y="1400533"/>
            <a:ext cx="9481829" cy="6609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We can define structure of a string in various ways. Examples: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length n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10A50C9E-5829-544D-A574-E3C352017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10" y="2675283"/>
                <a:ext cx="7172076" cy="6930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3-bit strings.</a:t>
                </a: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000,001,010,011,100,101,110,111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902B83D-BB52-AF4A-A0A2-486D640A5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08" y="3760932"/>
                <a:ext cx="7172077" cy="9326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b="1" i="1" u="sng" dirty="0"/>
                  <a:t>Pop Quiz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/>
                          </a:rPr>
                          <m:t>Σ</m:t>
                        </m:r>
                      </m:e>
                    </m:d>
                    <m:r>
                      <a:rPr lang="en-US" i="1" smtClean="0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latin typeface="Cambria Math"/>
                      </a:rPr>
                      <m:t>=?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B712D09-1C90-3C42-9E09-206487CA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116" y="5645412"/>
                <a:ext cx="5385552" cy="840847"/>
              </a:xfrm>
              <a:prstGeom prst="rect">
                <a:avLst/>
              </a:prstGeom>
              <a:blipFill>
                <a:blip r:embed="rId4"/>
                <a:stretch>
                  <a:fillRect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332E3E79-1967-5C4A-9ABB-65EA00AB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2699432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640D34CA-12DA-1B42-B21D-BC950BBDC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60" y="3903050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7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868376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1" y="1130911"/>
            <a:ext cx="9905999" cy="674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0" dirty="0">
                <a:latin typeface="Cambria Math"/>
              </a:rPr>
              <a:t>The * operator refers to a string of any length, including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∪…</m:t>
                    </m:r>
                  </m:oMath>
                </a14:m>
                <a:endParaRPr lang="en-US" sz="16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 smtClean="0">
                            <a:latin typeface="Cambria Math"/>
                          </a:rPr>
                          <m:t>𝑛</m:t>
                        </m:r>
                        <m:r>
                          <a:rPr lang="en-US" sz="1600" i="1">
                            <a:latin typeface="Cambria Math"/>
                          </a:rPr>
                          <m:t>∈</m:t>
                        </m:r>
                        <m:r>
                          <a:rPr lang="en-US" sz="1600" i="1">
                            <a:latin typeface="Cambria Math"/>
                          </a:rPr>
                          <m:t>ℕ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160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2AF2DA8-8247-A745-9911-D404E9B46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868" y="4962609"/>
                <a:ext cx="4200539" cy="1382934"/>
              </a:xfrm>
              <a:prstGeom prst="rect">
                <a:avLst/>
              </a:prstGeom>
              <a:blipFill>
                <a:blip r:embed="rId2"/>
                <a:stretch>
                  <a:fillRect l="-1208" b="-1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The set of all strings over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chemeClr val="bg1"/>
                        </a:solidFill>
                        <a:latin typeface="Cambria Math"/>
                      </a:rPr>
                      <m:t>Σ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 of any length (including 0)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AE0588A-0345-0D48-8936-C412832B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5" y="2325426"/>
                <a:ext cx="7172076" cy="693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 algn="ctr">
                  <a:buNone/>
                </a:pPr>
                <a:br>
                  <a:rPr lang="en-US" sz="180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en-US" smtClean="0">
                              <a:solidFill>
                                <a:schemeClr val="bg1"/>
                              </a:solidFill>
                            </a:rPr>
                            <m:t>ℕ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””, 0, 1, 00, 01, 10, 11, 000, 001,…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CED0D21-ACB4-2845-A180-9CB9B4B21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23" y="3411075"/>
                <a:ext cx="7172077" cy="932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A15C190-077B-B649-AD8E-67804CB5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2349575"/>
                <a:ext cx="1539452" cy="6689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838D7E4E-3DF7-514C-AB4E-C6C6B4376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571" y="3553193"/>
                <a:ext cx="1539452" cy="6689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i="1" dirty="0">
                    <a:latin typeface="Cambria Math" panose="02040503050406030204" pitchFamily="18" charset="0"/>
                  </a:rPr>
                  <a:t>Note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60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000, 001, 010, 011,…</m:t>
                        </m:r>
                      </m:e>
                    </m:d>
                  </m:oMath>
                </a14:m>
                <a:endParaRPr lang="en-US" sz="1600" b="0" i="1" dirty="0">
                  <a:latin typeface="Cambria Math"/>
                </a:endParaRPr>
              </a:p>
              <a:p>
                <a:r>
                  <a:rPr lang="en-US" sz="1600" i="1" dirty="0">
                    <a:latin typeface="Cambria Math"/>
                  </a:rPr>
                  <a:t>The set of three-bit strings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E1E4810F-9DA9-474C-9AB7-147D40DD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435" y="4962609"/>
                <a:ext cx="4200539" cy="1382934"/>
              </a:xfrm>
              <a:prstGeom prst="rect">
                <a:avLst/>
              </a:prstGeom>
              <a:blipFill>
                <a:blip r:embed="rId7"/>
                <a:stretch>
                  <a:fillRect l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01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14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4"/>
            <a:ext cx="10438474" cy="7633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 flipH="1">
            <a:off x="5168348" y="4337437"/>
            <a:ext cx="302149" cy="1053547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Ok! What about this part?</a:t>
            </a:r>
          </a:p>
        </p:txBody>
      </p:sp>
    </p:spTree>
    <p:extLst>
      <p:ext uri="{BB962C8B-B14F-4D97-AF65-F5344CB8AC3E}">
        <p14:creationId xmlns:p14="http://schemas.microsoft.com/office/powerpoint/2010/main" val="3226721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2906" y="65984"/>
            <a:ext cx="6397487" cy="1143000"/>
          </a:xfrm>
        </p:spPr>
        <p:txBody>
          <a:bodyPr/>
          <a:lstStyle/>
          <a:p>
            <a:pPr algn="ctr"/>
            <a:r>
              <a:rPr lang="en-US" dirty="0"/>
              <a:t>Computing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 of computation is based on </a:t>
                </a:r>
                <a:r>
                  <a:rPr lang="en-US" b="1" i="1" u="sng" dirty="0"/>
                  <a:t>functions</a:t>
                </a:r>
              </a:p>
              <a:p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u="sng" dirty="0"/>
                  <a:t>computable</a:t>
                </a:r>
                <a:r>
                  <a:rPr lang="en-US" dirty="0"/>
                  <a:t> under a computing model if:</a:t>
                </a:r>
              </a:p>
              <a:p>
                <a:r>
                  <a:rPr lang="en-US" dirty="0"/>
                  <a:t>That model allows for an implementation (way of filling in the black box) such that,</a:t>
                </a:r>
              </a:p>
              <a:p>
                <a:pPr lvl="1"/>
                <a:r>
                  <a:rPr lang="en-US" dirty="0"/>
                  <a:t>For any </a:t>
                </a:r>
                <a:r>
                  <a:rPr lang="en-US" dirty="0">
                    <a:solidFill>
                      <a:srgbClr val="FF0000"/>
                    </a:solidFill>
                  </a:rPr>
                  <a:t>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(string representing an element from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/>
                  <a:t>The implementation “produces” the correct output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601" y="2256271"/>
                <a:ext cx="7954880" cy="4127459"/>
              </a:xfrm>
              <a:blipFill>
                <a:blip r:embed="rId2"/>
                <a:stretch>
                  <a:fillRect l="-1757" t="-1840" r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983233" y="1357685"/>
            <a:ext cx="4948774" cy="147967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/ Program / Algorithm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Output</a:t>
              </a:r>
              <a:endParaRPr lang="en-US" sz="1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347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184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60" name="AutoShape 43">
            <a:extLst>
              <a:ext uri="{FF2B5EF4-FFF2-40B4-BE49-F238E27FC236}">
                <a16:creationId xmlns:a16="http://schemas.microsoft.com/office/drawing/2014/main" id="{7538ACF1-EBC6-F048-AA7E-F646BF898BC9}"/>
              </a:ext>
            </a:extLst>
          </p:cNvPr>
          <p:cNvCxnSpPr>
            <a:cxnSpLocks noChangeShapeType="1"/>
            <a:stCxn id="207900" idx="6"/>
            <a:endCxn id="207908" idx="2"/>
          </p:cNvCxnSpPr>
          <p:nvPr/>
        </p:nvCxnSpPr>
        <p:spPr bwMode="auto">
          <a:xfrm>
            <a:off x="7707808" y="1761247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11240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048794" y="5505545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7" name="AutoShape 43">
            <a:extLst>
              <a:ext uri="{FF2B5EF4-FFF2-40B4-BE49-F238E27FC236}">
                <a16:creationId xmlns:a16="http://schemas.microsoft.com/office/drawing/2014/main" id="{0EF6F8A8-801D-6340-8BC0-D3023325419F}"/>
              </a:ext>
            </a:extLst>
          </p:cNvPr>
          <p:cNvCxnSpPr>
            <a:cxnSpLocks noChangeShapeType="1"/>
            <a:stCxn id="208924" idx="6"/>
            <a:endCxn id="208932" idx="2"/>
          </p:cNvCxnSpPr>
          <p:nvPr/>
        </p:nvCxnSpPr>
        <p:spPr bwMode="auto">
          <a:xfrm>
            <a:off x="8025899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54077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42318"/>
            <a:ext cx="9905998" cy="863149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1547" y="3183467"/>
                <a:ext cx="3455987" cy="7027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∀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, ∃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∈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 :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ysClr val="windowText" lastClr="000000"/>
                    </a:solidFill>
                  </a:rPr>
                  <a:t>Everything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is the output of something in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7B560D-5EA4-D14B-91EB-DA73D955C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333" y="3183467"/>
                <a:ext cx="4344988" cy="17949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A1A9F6-49F9-A84C-9AB8-8F78D8925BE3}"/>
              </a:ext>
            </a:extLst>
          </p:cNvPr>
          <p:cNvSpPr txBox="1">
            <a:spLocks/>
          </p:cNvSpPr>
          <p:nvPr/>
        </p:nvSpPr>
        <p:spPr>
          <a:xfrm>
            <a:off x="6992793" y="2362200"/>
            <a:ext cx="2222067" cy="651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Onto (surjective)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7805C6-0E42-884C-9329-F61388B5B038}"/>
              </a:ext>
            </a:extLst>
          </p:cNvPr>
          <p:cNvSpPr txBox="1">
            <a:spLocks/>
          </p:cNvSpPr>
          <p:nvPr/>
        </p:nvSpPr>
        <p:spPr>
          <a:xfrm>
            <a:off x="1420815" y="2446864"/>
            <a:ext cx="3337453" cy="55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One-to-one (injective)</a:t>
            </a:r>
          </a:p>
        </p:txBody>
      </p:sp>
    </p:spTree>
    <p:extLst>
      <p:ext uri="{BB962C8B-B14F-4D97-AF65-F5344CB8AC3E}">
        <p14:creationId xmlns:p14="http://schemas.microsoft.com/office/powerpoint/2010/main" val="112850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5090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What exactly is “computation”. What exactly do we mean by “computation”? Let’s define these things clearly and explicitly.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744527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What is the </a:t>
            </a:r>
            <a:r>
              <a:rPr lang="en-US" b="1" i="1" u="sng" dirty="0">
                <a:solidFill>
                  <a:schemeClr val="bg1"/>
                </a:solidFill>
              </a:rPr>
              <a:t>birds-eye view</a:t>
            </a:r>
            <a:r>
              <a:rPr lang="en-US" dirty="0">
                <a:solidFill>
                  <a:schemeClr val="bg1"/>
                </a:solidFill>
              </a:rPr>
              <a:t> of theory of computation (for our course!). Are there different ways to “compute” that have strengths and weaknesses?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1AA56F-4E0D-8B4C-BC8F-6E9814219099}"/>
              </a:ext>
            </a:extLst>
          </p:cNvPr>
          <p:cNvSpPr txBox="1">
            <a:spLocks/>
          </p:cNvSpPr>
          <p:nvPr/>
        </p:nvSpPr>
        <p:spPr>
          <a:xfrm>
            <a:off x="1141411" y="4033964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”Math” do we need in order to start thinking about computation properly, and why?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20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514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22636"/>
            <a:ext cx="10360501" cy="920363"/>
          </a:xfrm>
        </p:spPr>
        <p:txBody>
          <a:bodyPr/>
          <a:lstStyle/>
          <a:p>
            <a:pPr algn="ctr"/>
            <a:r>
              <a:rPr lang="en-US" dirty="0"/>
              <a:t>Overview of Computation!</a:t>
            </a:r>
            <a:endParaRPr lang="en-US" b="0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6F21836-48F0-3E46-8447-A11F4F3C4CC4}"/>
              </a:ext>
            </a:extLst>
          </p:cNvPr>
          <p:cNvSpPr txBox="1">
            <a:spLocks/>
          </p:cNvSpPr>
          <p:nvPr/>
        </p:nvSpPr>
        <p:spPr>
          <a:xfrm>
            <a:off x="4635612" y="2035535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3A2CA1C-EC88-194C-AB2A-ADD3008AE050}"/>
              </a:ext>
            </a:extLst>
          </p:cNvPr>
          <p:cNvSpPr txBox="1">
            <a:spLocks/>
          </p:cNvSpPr>
          <p:nvPr/>
        </p:nvSpPr>
        <p:spPr>
          <a:xfrm>
            <a:off x="2020958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54B6218-4D23-1744-821A-3D48546C2EFE}"/>
              </a:ext>
            </a:extLst>
          </p:cNvPr>
          <p:cNvSpPr txBox="1">
            <a:spLocks/>
          </p:cNvSpPr>
          <p:nvPr/>
        </p:nvSpPr>
        <p:spPr>
          <a:xfrm>
            <a:off x="8714631" y="2564297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681D49-E5DB-184F-932B-24C2D17B8B8D}"/>
              </a:ext>
            </a:extLst>
          </p:cNvPr>
          <p:cNvCxnSpPr/>
          <p:nvPr/>
        </p:nvCxnSpPr>
        <p:spPr>
          <a:xfrm>
            <a:off x="3315695" y="2926080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4DD517-B9D1-024B-B20D-5234A02B7394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7394714" y="2926081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989E06EA-D578-F740-B45C-60D409FE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425" y="4357314"/>
            <a:ext cx="8085151" cy="20832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/>
              <a:t>Input / Output</a:t>
            </a:r>
            <a:r>
              <a:rPr lang="en-US" dirty="0"/>
              <a:t> are </a:t>
            </a:r>
            <a:r>
              <a:rPr lang="en-US" b="1" i="1" u="sng" dirty="0"/>
              <a:t>Strings</a:t>
            </a:r>
          </a:p>
          <a:p>
            <a:pPr marL="0" indent="0" algn="ctr">
              <a:buNone/>
            </a:pPr>
            <a:br>
              <a:rPr lang="en-US" b="1" i="1" u="sng" dirty="0"/>
            </a:br>
            <a:r>
              <a:rPr lang="en-US" b="1" i="1" u="sng" dirty="0"/>
              <a:t>Computing Machine</a:t>
            </a:r>
            <a:r>
              <a:rPr lang="en-US" b="1" i="1" dirty="0"/>
              <a:t> </a:t>
            </a:r>
            <a:r>
              <a:rPr lang="en-US" dirty="0"/>
              <a:t>is something that </a:t>
            </a:r>
            <a:r>
              <a:rPr lang="en-US" b="1" i="1" u="sng" dirty="0"/>
              <a:t>implements a set of functions</a:t>
            </a:r>
            <a:r>
              <a:rPr lang="en-US" dirty="0"/>
              <a:t> that we care about.</a:t>
            </a:r>
          </a:p>
        </p:txBody>
      </p:sp>
    </p:spTree>
    <p:extLst>
      <p:ext uri="{BB962C8B-B14F-4D97-AF65-F5344CB8AC3E}">
        <p14:creationId xmlns:p14="http://schemas.microsoft.com/office/powerpoint/2010/main" val="1665557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Bird’s Eye View of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1390694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14689"/>
            <a:ext cx="10360501" cy="596346"/>
          </a:xfrm>
        </p:spPr>
        <p:txBody>
          <a:bodyPr/>
          <a:lstStyle/>
          <a:p>
            <a:pPr algn="ctr"/>
            <a:r>
              <a:rPr lang="en-US" u="sng" dirty="0"/>
              <a:t>Overview of Theory of Computation</a:t>
            </a:r>
            <a:endParaRPr lang="en-US" b="0" u="sn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5B3421-9BCC-2249-B671-A9B117CF0AFF}"/>
              </a:ext>
            </a:extLst>
          </p:cNvPr>
          <p:cNvGrpSpPr/>
          <p:nvPr/>
        </p:nvGrpSpPr>
        <p:grpSpPr>
          <a:xfrm>
            <a:off x="2943309" y="1626039"/>
            <a:ext cx="6080098" cy="723569"/>
            <a:chOff x="2959212" y="2564295"/>
            <a:chExt cx="6080098" cy="723569"/>
          </a:xfrm>
        </p:grpSpPr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06F21836-48F0-3E46-8447-A11F4F3C4CC4}"/>
                </a:ext>
              </a:extLst>
            </p:cNvPr>
            <p:cNvSpPr txBox="1">
              <a:spLocks/>
            </p:cNvSpPr>
            <p:nvPr/>
          </p:nvSpPr>
          <p:spPr>
            <a:xfrm>
              <a:off x="4635612" y="2564295"/>
              <a:ext cx="2759102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dirty="0">
                  <a:solidFill>
                    <a:schemeClr val="bg1"/>
                  </a:solidFill>
                </a:rPr>
                <a:t>Computing Machine / Program / Algorithm</a:t>
              </a:r>
            </a:p>
          </p:txBody>
        </p: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A3A2CA1C-EC88-194C-AB2A-ADD3008AE050}"/>
                </a:ext>
              </a:extLst>
            </p:cNvPr>
            <p:cNvSpPr txBox="1">
              <a:spLocks/>
            </p:cNvSpPr>
            <p:nvPr/>
          </p:nvSpPr>
          <p:spPr>
            <a:xfrm>
              <a:off x="2959212" y="2564296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Input</a:t>
              </a:r>
            </a:p>
          </p:txBody>
        </p:sp>
        <p:sp>
          <p:nvSpPr>
            <p:cNvPr id="35" name="Content Placeholder 2">
              <a:extLst>
                <a:ext uri="{FF2B5EF4-FFF2-40B4-BE49-F238E27FC236}">
                  <a16:creationId xmlns:a16="http://schemas.microsoft.com/office/drawing/2014/main" id="{954B6218-4D23-1744-821A-3D48546C2EFE}"/>
                </a:ext>
              </a:extLst>
            </p:cNvPr>
            <p:cNvSpPr txBox="1">
              <a:spLocks/>
            </p:cNvSpPr>
            <p:nvPr/>
          </p:nvSpPr>
          <p:spPr>
            <a:xfrm>
              <a:off x="7744573" y="2564297"/>
              <a:ext cx="1294737" cy="723567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chemeClr val="bg1"/>
                  </a:solidFill>
                </a:rPr>
                <a:t>Output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D681D49-E5DB-184F-932B-24C2D17B8B8D}"/>
                </a:ext>
              </a:extLst>
            </p:cNvPr>
            <p:cNvCxnSpPr/>
            <p:nvPr/>
          </p:nvCxnSpPr>
          <p:spPr>
            <a:xfrm>
              <a:off x="3315695" y="2926080"/>
              <a:ext cx="1319917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84DD517-B9D1-024B-B20D-5234A02B7394}"/>
                </a:ext>
              </a:extLst>
            </p:cNvPr>
            <p:cNvCxnSpPr>
              <a:cxnSpLocks/>
              <a:stCxn id="33" idx="3"/>
              <a:endCxn id="35" idx="1"/>
            </p:cNvCxnSpPr>
            <p:nvPr/>
          </p:nvCxnSpPr>
          <p:spPr>
            <a:xfrm>
              <a:off x="7394714" y="2926079"/>
              <a:ext cx="349859" cy="2"/>
            </a:xfrm>
            <a:prstGeom prst="straightConnector1">
              <a:avLst/>
            </a:prstGeom>
            <a:ln>
              <a:solidFill>
                <a:schemeClr val="bg2">
                  <a:lumMod val="10000"/>
                  <a:lumOff val="9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122BA94-714C-CB4F-A68F-74967327F60B}"/>
              </a:ext>
            </a:extLst>
          </p:cNvPr>
          <p:cNvSpPr/>
          <p:nvPr/>
        </p:nvSpPr>
        <p:spPr>
          <a:xfrm>
            <a:off x="1113183" y="1065474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EF4785B-660D-7A4A-B532-75AAA3C4FBBE}"/>
              </a:ext>
            </a:extLst>
          </p:cNvPr>
          <p:cNvSpPr txBox="1">
            <a:spLocks/>
          </p:cNvSpPr>
          <p:nvPr/>
        </p:nvSpPr>
        <p:spPr>
          <a:xfrm>
            <a:off x="1956684" y="1039643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Defining Computation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2623CC-C09B-FE43-BAB5-C948D141E65B}"/>
              </a:ext>
            </a:extLst>
          </p:cNvPr>
          <p:cNvSpPr/>
          <p:nvPr/>
        </p:nvSpPr>
        <p:spPr>
          <a:xfrm>
            <a:off x="1113183" y="3041366"/>
            <a:ext cx="10026594" cy="14471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D2B9FF3-5063-EB43-90DC-8D24C1437B8D}"/>
              </a:ext>
            </a:extLst>
          </p:cNvPr>
          <p:cNvSpPr txBox="1">
            <a:spLocks/>
          </p:cNvSpPr>
          <p:nvPr/>
        </p:nvSpPr>
        <p:spPr>
          <a:xfrm>
            <a:off x="2083904" y="3003606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Models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BFD617D-5308-6A42-BB36-F123D5525C51}"/>
              </a:ext>
            </a:extLst>
          </p:cNvPr>
          <p:cNvSpPr txBox="1">
            <a:spLocks/>
          </p:cNvSpPr>
          <p:nvPr/>
        </p:nvSpPr>
        <p:spPr>
          <a:xfrm>
            <a:off x="1272210" y="3393205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Circuits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85029C7-5808-8E46-8A28-22D5E7D9C1E1}"/>
              </a:ext>
            </a:extLst>
          </p:cNvPr>
          <p:cNvSpPr txBox="1">
            <a:spLocks/>
          </p:cNvSpPr>
          <p:nvPr/>
        </p:nvSpPr>
        <p:spPr>
          <a:xfrm>
            <a:off x="3307744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Finite Automata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8726DC-AD5C-4548-B2B4-66606A267F9E}"/>
              </a:ext>
            </a:extLst>
          </p:cNvPr>
          <p:cNvSpPr txBox="1">
            <a:spLocks/>
          </p:cNvSpPr>
          <p:nvPr/>
        </p:nvSpPr>
        <p:spPr>
          <a:xfrm>
            <a:off x="5343278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Pushdown Automata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7094291-578F-964E-BD57-2AF725369BFD}"/>
              </a:ext>
            </a:extLst>
          </p:cNvPr>
          <p:cNvSpPr txBox="1">
            <a:spLocks/>
          </p:cNvSpPr>
          <p:nvPr/>
        </p:nvSpPr>
        <p:spPr>
          <a:xfrm>
            <a:off x="7378812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Turing Machine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127FA8D-F088-DB41-9ADF-C51E7C219A45}"/>
              </a:ext>
            </a:extLst>
          </p:cNvPr>
          <p:cNvSpPr txBox="1">
            <a:spLocks/>
          </p:cNvSpPr>
          <p:nvPr/>
        </p:nvSpPr>
        <p:spPr>
          <a:xfrm>
            <a:off x="9399745" y="3393204"/>
            <a:ext cx="1493542" cy="10118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RAM Model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C47454D-B1B8-AA45-8672-11B05D77EBBC}"/>
              </a:ext>
            </a:extLst>
          </p:cNvPr>
          <p:cNvSpPr txBox="1">
            <a:spLocks/>
          </p:cNvSpPr>
          <p:nvPr/>
        </p:nvSpPr>
        <p:spPr>
          <a:xfrm>
            <a:off x="2819075" y="371722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87DDA98-D3F5-EA4E-8F5A-38070C416619}"/>
              </a:ext>
            </a:extLst>
          </p:cNvPr>
          <p:cNvSpPr txBox="1">
            <a:spLocks/>
          </p:cNvSpPr>
          <p:nvPr/>
        </p:nvSpPr>
        <p:spPr>
          <a:xfrm>
            <a:off x="4863863" y="3707289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78BFA77-F76B-9C4B-95F5-FFA5EF1C2479}"/>
              </a:ext>
            </a:extLst>
          </p:cNvPr>
          <p:cNvSpPr txBox="1">
            <a:spLocks/>
          </p:cNvSpPr>
          <p:nvPr/>
        </p:nvSpPr>
        <p:spPr>
          <a:xfrm>
            <a:off x="6878421" y="3699338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&lt;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C80CAB1-0CB3-1D4E-8B04-AD92BBCF1D58}"/>
              </a:ext>
            </a:extLst>
          </p:cNvPr>
          <p:cNvSpPr txBox="1">
            <a:spLocks/>
          </p:cNvSpPr>
          <p:nvPr/>
        </p:nvSpPr>
        <p:spPr>
          <a:xfrm>
            <a:off x="8917210" y="3699337"/>
            <a:ext cx="435345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7B708-3A3B-9247-B6C1-B9A8DFB87378}"/>
              </a:ext>
            </a:extLst>
          </p:cNvPr>
          <p:cNvSpPr/>
          <p:nvPr/>
        </p:nvSpPr>
        <p:spPr>
          <a:xfrm>
            <a:off x="1113183" y="5033159"/>
            <a:ext cx="10026594" cy="132788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78AC064-D8D9-E749-AC4D-5EEDF5A48EE2}"/>
              </a:ext>
            </a:extLst>
          </p:cNvPr>
          <p:cNvSpPr txBox="1">
            <a:spLocks/>
          </p:cNvSpPr>
          <p:nvPr/>
        </p:nvSpPr>
        <p:spPr>
          <a:xfrm>
            <a:off x="2083904" y="4995399"/>
            <a:ext cx="8085151" cy="38960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Computational Complexity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AE212C8-0B13-194B-B3F9-E8D553381C4E}"/>
              </a:ext>
            </a:extLst>
          </p:cNvPr>
          <p:cNvSpPr txBox="1">
            <a:spLocks/>
          </p:cNvSpPr>
          <p:nvPr/>
        </p:nvSpPr>
        <p:spPr>
          <a:xfrm>
            <a:off x="3127177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Decidability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2F965-F282-A14B-8AE4-91D30F287D70}"/>
              </a:ext>
            </a:extLst>
          </p:cNvPr>
          <p:cNvSpPr txBox="1">
            <a:spLocks/>
          </p:cNvSpPr>
          <p:nvPr/>
        </p:nvSpPr>
        <p:spPr>
          <a:xfrm>
            <a:off x="5299208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P, NP, NP-Hard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9D7E13E-BB4D-E34A-9999-7314CAC43BD9}"/>
              </a:ext>
            </a:extLst>
          </p:cNvPr>
          <p:cNvSpPr txBox="1">
            <a:spLocks/>
          </p:cNvSpPr>
          <p:nvPr/>
        </p:nvSpPr>
        <p:spPr>
          <a:xfrm>
            <a:off x="7380015" y="5547938"/>
            <a:ext cx="1773141" cy="54470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P-Space, Co-NP, 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E4A26F-EC9C-6A42-B6E5-2AB70D8495CC}"/>
              </a:ext>
            </a:extLst>
          </p:cNvPr>
          <p:cNvCxnSpPr>
            <a:cxnSpLocks/>
          </p:cNvCxnSpPr>
          <p:nvPr/>
        </p:nvCxnSpPr>
        <p:spPr>
          <a:xfrm flipH="1">
            <a:off x="3737114" y="2611998"/>
            <a:ext cx="1940117" cy="274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9F70A8-6775-D748-9250-0D75E2C83C4A}"/>
              </a:ext>
            </a:extLst>
          </p:cNvPr>
          <p:cNvCxnSpPr>
            <a:cxnSpLocks/>
          </p:cNvCxnSpPr>
          <p:nvPr/>
        </p:nvCxnSpPr>
        <p:spPr>
          <a:xfrm flipH="1">
            <a:off x="4738977" y="2611998"/>
            <a:ext cx="938254" cy="3458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7C4C467-E952-8749-B68A-AEACB73338CC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326004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0E39D2-A8F4-3F4E-A460-37AAEC00BDD8}"/>
              </a:ext>
            </a:extLst>
          </p:cNvPr>
          <p:cNvCxnSpPr>
            <a:cxnSpLocks/>
          </p:cNvCxnSpPr>
          <p:nvPr/>
        </p:nvCxnSpPr>
        <p:spPr>
          <a:xfrm>
            <a:off x="5677231" y="2611998"/>
            <a:ext cx="2441051" cy="31206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F04D67C-0668-BD4F-9A16-080004563B3D}"/>
              </a:ext>
            </a:extLst>
          </p:cNvPr>
          <p:cNvCxnSpPr>
            <a:cxnSpLocks/>
          </p:cNvCxnSpPr>
          <p:nvPr/>
        </p:nvCxnSpPr>
        <p:spPr>
          <a:xfrm>
            <a:off x="5677231" y="2604047"/>
            <a:ext cx="4491824" cy="3538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C5BE0A7-D209-8A47-81A6-28A4251C55B5}"/>
              </a:ext>
            </a:extLst>
          </p:cNvPr>
          <p:cNvCxnSpPr>
            <a:cxnSpLocks/>
          </p:cNvCxnSpPr>
          <p:nvPr/>
        </p:nvCxnSpPr>
        <p:spPr>
          <a:xfrm flipV="1">
            <a:off x="6289482" y="4567959"/>
            <a:ext cx="1884459" cy="36980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9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Background Math</a:t>
            </a:r>
          </a:p>
        </p:txBody>
      </p:sp>
    </p:spTree>
    <p:extLst>
      <p:ext uri="{BB962C8B-B14F-4D97-AF65-F5344CB8AC3E}">
        <p14:creationId xmlns:p14="http://schemas.microsoft.com/office/powerpoint/2010/main" val="78688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A24-A5EB-43A1-955B-BFA14C8F5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85029"/>
            <a:ext cx="9905998" cy="1079321"/>
          </a:xfrm>
        </p:spPr>
        <p:txBody>
          <a:bodyPr/>
          <a:lstStyle/>
          <a:p>
            <a:pPr algn="ctr"/>
            <a:r>
              <a:rPr lang="en-US" dirty="0"/>
              <a:t>Objects That We’ll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411F9-5C70-4EA8-B928-82A1D213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57" y="2249487"/>
            <a:ext cx="5534108" cy="3541714"/>
          </a:xfrm>
        </p:spPr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/>
              <a:t>Functions (already started looking at this)</a:t>
            </a:r>
          </a:p>
          <a:p>
            <a:r>
              <a:rPr lang="en-US" dirty="0"/>
              <a:t>Strings (already looked at this briefly)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7F68-4D70-43FA-906F-0EA0B0A8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35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9423-B474-4437-BC93-7DB667430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229513"/>
            <a:ext cx="9906000" cy="820060"/>
          </a:xfrm>
        </p:spPr>
        <p:txBody>
          <a:bodyPr/>
          <a:lstStyle/>
          <a:p>
            <a:pPr algn="ctr"/>
            <a:r>
              <a:rPr lang="en-US" dirty="0"/>
              <a:t>Review: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0CF8-061C-4922-98AE-DA769F80C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24887" y="1629283"/>
            <a:ext cx="1850259" cy="823912"/>
          </a:xfrm>
        </p:spPr>
        <p:txBody>
          <a:bodyPr/>
          <a:lstStyle/>
          <a:p>
            <a:pPr algn="ctr"/>
            <a:r>
              <a:rPr lang="en-US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{1,2,4}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does not matter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 Duplicates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{2,1,1}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members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CCA37B9-5C19-4345-BCBA-D516B96042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910822" y="2453195"/>
                <a:ext cx="4878391" cy="2717801"/>
              </a:xfrm>
              <a:blipFill>
                <a:blip r:embed="rId2"/>
                <a:stretch>
                  <a:fillRect l="-1823" t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B1D8A-C0BE-49F2-B86F-4DBEEAD2D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3658" y="1629283"/>
            <a:ext cx="2730346" cy="823912"/>
          </a:xfrm>
        </p:spPr>
        <p:txBody>
          <a:bodyPr/>
          <a:lstStyle/>
          <a:p>
            <a:r>
              <a:rPr lang="en-US" dirty="0"/>
              <a:t>Sequences/Tuples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(1,2,4)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Order matters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1,2,4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2,1,4</m:t>
                        </m:r>
                      </m:e>
                    </m:d>
                  </m:oMath>
                </a14:m>
                <a:endParaRPr lang="en-US" b="0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Duplicates allowed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2,1,1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≠(2,1)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Equal when they have the same elements in the same order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FB395BA-7841-437E-9E6D-93D3BF52F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331226" y="2462659"/>
                <a:ext cx="4875210" cy="2717801"/>
              </a:xfrm>
              <a:blipFill>
                <a:blip r:embed="rId3"/>
                <a:stretch>
                  <a:fillRect l="-1563" t="-3256" b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13E3B-2827-4E8C-8025-C9637B1E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2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90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FFA1-7ECC-4060-954D-3D940DEA3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2515"/>
            <a:ext cx="9905998" cy="598032"/>
          </a:xfrm>
        </p:spPr>
        <p:txBody>
          <a:bodyPr/>
          <a:lstStyle/>
          <a:p>
            <a:pPr algn="ctr"/>
            <a:r>
              <a:rPr lang="en-US" dirty="0"/>
              <a:t>Review: Set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⊇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4BD-10FA-4BB6-A9A7-209810D9D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86889" y="1826519"/>
                <a:ext cx="979231" cy="3492903"/>
              </a:xfrm>
              <a:blipFill>
                <a:blip r:embed="rId2"/>
                <a:stretch>
                  <a:fillRect l="-1153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35B299-1CDE-4FC9-A126-75031EC69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63334" y="1855144"/>
                <a:ext cx="1443630" cy="3492903"/>
              </a:xfrm>
              <a:blipFill>
                <a:blip r:embed="rId3"/>
                <a:stretch>
                  <a:fillRect l="-8772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D0001-D1C8-4602-8330-5B9E2A59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86FD45-7FA8-2542-8104-6F5D740B1A9F}"/>
              </a:ext>
            </a:extLst>
          </p:cNvPr>
          <p:cNvSpPr txBox="1">
            <a:spLocks/>
          </p:cNvSpPr>
          <p:nvPr/>
        </p:nvSpPr>
        <p:spPr>
          <a:xfrm>
            <a:off x="2071714" y="191250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equality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6826871-5AD5-B04F-9668-D7491823C8D4}"/>
              </a:ext>
            </a:extLst>
          </p:cNvPr>
          <p:cNvSpPr txBox="1">
            <a:spLocks/>
          </p:cNvSpPr>
          <p:nvPr/>
        </p:nvSpPr>
        <p:spPr>
          <a:xfrm>
            <a:off x="2071714" y="2471384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membership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664ED23-4D18-564C-93B7-16C20A2FA1FE}"/>
              </a:ext>
            </a:extLst>
          </p:cNvPr>
          <p:cNvSpPr txBox="1">
            <a:spLocks/>
          </p:cNvSpPr>
          <p:nvPr/>
        </p:nvSpPr>
        <p:spPr>
          <a:xfrm>
            <a:off x="2071714" y="303025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Subset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C0BB4B9-39EE-BA46-8A68-AA658BEEC92B}"/>
              </a:ext>
            </a:extLst>
          </p:cNvPr>
          <p:cNvSpPr txBox="1">
            <a:spLocks/>
          </p:cNvSpPr>
          <p:nvPr/>
        </p:nvSpPr>
        <p:spPr>
          <a:xfrm>
            <a:off x="2071714" y="3592112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Superset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86D4A64-4C83-594C-BA33-F3E0C179D35C}"/>
              </a:ext>
            </a:extLst>
          </p:cNvPr>
          <p:cNvSpPr txBox="1">
            <a:spLocks/>
          </p:cNvSpPr>
          <p:nvPr/>
        </p:nvSpPr>
        <p:spPr>
          <a:xfrm>
            <a:off x="2071714" y="4162918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Subset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AB40573-3BC8-DF42-86F7-3F4B9245DB06}"/>
              </a:ext>
            </a:extLst>
          </p:cNvPr>
          <p:cNvSpPr txBox="1">
            <a:spLocks/>
          </p:cNvSpPr>
          <p:nvPr/>
        </p:nvSpPr>
        <p:spPr>
          <a:xfrm>
            <a:off x="2071714" y="4735916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Proper Superset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BA5C46F-03F5-874D-85EF-6E190B19CE5D}"/>
              </a:ext>
            </a:extLst>
          </p:cNvPr>
          <p:cNvSpPr txBox="1">
            <a:spLocks/>
          </p:cNvSpPr>
          <p:nvPr/>
        </p:nvSpPr>
        <p:spPr>
          <a:xfrm>
            <a:off x="7412370" y="1917303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Union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227DE32-F490-8849-9E2F-0732E11B0783}"/>
              </a:ext>
            </a:extLst>
          </p:cNvPr>
          <p:cNvSpPr txBox="1">
            <a:spLocks/>
          </p:cNvSpPr>
          <p:nvPr/>
        </p:nvSpPr>
        <p:spPr>
          <a:xfrm>
            <a:off x="7412370" y="2497935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Intersection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89EF7687-42B5-874E-942B-001B1586C7DD}"/>
              </a:ext>
            </a:extLst>
          </p:cNvPr>
          <p:cNvSpPr txBox="1">
            <a:spLocks/>
          </p:cNvSpPr>
          <p:nvPr/>
        </p:nvSpPr>
        <p:spPr>
          <a:xfrm>
            <a:off x="7795357" y="3078567"/>
            <a:ext cx="3150969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Difference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A0508E5-902D-0744-A390-812CB4EB9C0D}"/>
              </a:ext>
            </a:extLst>
          </p:cNvPr>
          <p:cNvSpPr txBox="1">
            <a:spLocks/>
          </p:cNvSpPr>
          <p:nvPr/>
        </p:nvSpPr>
        <p:spPr>
          <a:xfrm>
            <a:off x="7412370" y="3630889"/>
            <a:ext cx="3533956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Cross Product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66B0DF8-C6FD-8D4F-BC46-5DF924DF9A65}"/>
              </a:ext>
            </a:extLst>
          </p:cNvPr>
          <p:cNvSpPr txBox="1">
            <a:spLocks/>
          </p:cNvSpPr>
          <p:nvPr/>
        </p:nvSpPr>
        <p:spPr>
          <a:xfrm>
            <a:off x="7603863" y="4179983"/>
            <a:ext cx="3342463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Power Set</a:t>
            </a:r>
          </a:p>
        </p:txBody>
      </p:sp>
    </p:spTree>
    <p:extLst>
      <p:ext uri="{BB962C8B-B14F-4D97-AF65-F5344CB8AC3E}">
        <p14:creationId xmlns:p14="http://schemas.microsoft.com/office/powerpoint/2010/main" val="11940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What is Computation? What is a Computer?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89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99E2-F31C-4115-B953-9F94F354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Important 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DC3E92-B7A7-4203-8FB1-07CE06342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719" y="1557724"/>
                <a:ext cx="1236028" cy="45011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DDA50-B651-4132-BCED-737AA021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369A0CF-3524-EB4E-BDEF-29DE4DBC264B}"/>
              </a:ext>
            </a:extLst>
          </p:cNvPr>
          <p:cNvSpPr txBox="1">
            <a:spLocks/>
          </p:cNvSpPr>
          <p:nvPr/>
        </p:nvSpPr>
        <p:spPr>
          <a:xfrm>
            <a:off x="3781245" y="1626262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Null Set; Set containing nothing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CADB5FA-7E7D-424E-B6F7-9022B553B800}"/>
              </a:ext>
            </a:extLst>
          </p:cNvPr>
          <p:cNvSpPr txBox="1">
            <a:spLocks/>
          </p:cNvSpPr>
          <p:nvPr/>
        </p:nvSpPr>
        <p:spPr>
          <a:xfrm>
            <a:off x="3781245" y="2570239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Natural Numbers = {0, 1, 2, 3, …}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7A664F-A94A-614C-96DA-7296D8F431A5}"/>
              </a:ext>
            </a:extLst>
          </p:cNvPr>
          <p:cNvSpPr txBox="1">
            <a:spLocks/>
          </p:cNvSpPr>
          <p:nvPr/>
        </p:nvSpPr>
        <p:spPr>
          <a:xfrm>
            <a:off x="3781245" y="3514216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Integers = {…, -3, -2, -1, 0, 1, 2, 3, …}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>
                    <a:solidFill>
                      <a:sysClr val="windowText" lastClr="000000"/>
                    </a:solidFill>
                  </a:rPr>
                  <a:t>Rational Numbers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8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18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sz="18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0918536F-40DC-6E4D-967F-FBAC9FFF1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245" y="4373217"/>
                <a:ext cx="5577440" cy="581715"/>
              </a:xfrm>
              <a:prstGeom prst="rect">
                <a:avLst/>
              </a:prstGeom>
              <a:blipFill>
                <a:blip r:embed="rId3"/>
                <a:stretch>
                  <a:fillRect l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DB3B325-D81F-3542-BFBD-3B460A9F452D}"/>
              </a:ext>
            </a:extLst>
          </p:cNvPr>
          <p:cNvSpPr txBox="1">
            <a:spLocks/>
          </p:cNvSpPr>
          <p:nvPr/>
        </p:nvSpPr>
        <p:spPr>
          <a:xfrm>
            <a:off x="3781245" y="5354411"/>
            <a:ext cx="5577440" cy="42517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ysClr val="windowText" lastClr="000000"/>
                </a:solidFill>
              </a:rPr>
              <a:t>Set containing 0 and 1 (common alphabet for binary #s)</a:t>
            </a:r>
          </a:p>
        </p:txBody>
      </p:sp>
    </p:spTree>
    <p:extLst>
      <p:ext uri="{BB962C8B-B14F-4D97-AF65-F5344CB8AC3E}">
        <p14:creationId xmlns:p14="http://schemas.microsoft.com/office/powerpoint/2010/main" val="3768882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E9F-9226-4A9E-AC44-14443265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4"/>
            <a:ext cx="9905998" cy="717301"/>
          </a:xfrm>
        </p:spPr>
        <p:txBody>
          <a:bodyPr/>
          <a:lstStyle/>
          <a:p>
            <a:pPr algn="ctr"/>
            <a:r>
              <a:rPr lang="en-US" dirty="0"/>
              <a:t>Set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number of distinct members of a set.</a:t>
                </a:r>
              </a:p>
              <a:p>
                <a:pPr lvl="1"/>
                <a:r>
                  <a:rPr lang="en-US" dirty="0"/>
                  <a:t>How many things I could put on the left hand side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to make the statement true?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682F11-9A86-46A1-82AA-0A979B401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216549"/>
                <a:ext cx="9905999" cy="1200647"/>
              </a:xfrm>
              <a:blipFill>
                <a:blip r:embed="rId2"/>
                <a:stretch>
                  <a:fillRect l="-1280" t="-7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C86B-2C56-4182-9E65-71F3944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i="1" u="sng" dirty="0">
                    <a:solidFill>
                      <a:sysClr val="windowText" lastClr="000000"/>
                    </a:solidFill>
                  </a:rPr>
                  <a:t>Pop Quiz: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|∅|=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∅</m:t>
                            </m:r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1,2,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1,2,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08790875-92CD-1745-A3F9-5A01B603F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565" y="2410571"/>
                <a:ext cx="5846458" cy="4276476"/>
              </a:xfrm>
              <a:prstGeom prst="rect">
                <a:avLst/>
              </a:prstGeom>
              <a:blipFill>
                <a:blip r:embed="rId3"/>
                <a:stretch>
                  <a:fillRect l="-2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388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D964-995D-4BF1-8318-8447ECB1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6612"/>
            <a:ext cx="9905998" cy="685496"/>
          </a:xfrm>
        </p:spPr>
        <p:txBody>
          <a:bodyPr/>
          <a:lstStyle/>
          <a:p>
            <a:pPr algn="ctr"/>
            <a:r>
              <a:rPr lang="en-US" dirty="0"/>
              <a:t>Set Builder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390C1-EAFE-432E-B733-DF035DDC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70" y="1614806"/>
            <a:ext cx="1713107" cy="50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Version 1: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07C4-7F18-4DB5-AD0A-634EAA2C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4AFA-FA92-B84A-9B62-1831B30B013F}"/>
              </a:ext>
            </a:extLst>
          </p:cNvPr>
          <p:cNvSpPr txBox="1">
            <a:spLocks/>
          </p:cNvSpPr>
          <p:nvPr/>
        </p:nvSpPr>
        <p:spPr>
          <a:xfrm>
            <a:off x="1817270" y="4071069"/>
            <a:ext cx="1493519" cy="588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Version 2: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members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≤16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F6EEC26-25EE-1C43-B5CB-6FC3314F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1471625"/>
                <a:ext cx="6156561" cy="1573033"/>
              </a:xfrm>
              <a:prstGeom prst="rect">
                <a:avLst/>
              </a:prstGeom>
              <a:blipFill>
                <a:blip r:embed="rId2"/>
                <a:stretch>
                  <a:fillRect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“The set of all results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when applied to members of our universe that make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true”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≤4}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8297DFF0-4F7E-FC47-83D0-15668899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523" y="3888188"/>
                <a:ext cx="6870852" cy="1912317"/>
              </a:xfrm>
              <a:prstGeom prst="rect">
                <a:avLst/>
              </a:prstGeom>
              <a:blipFill>
                <a:blip r:embed="rId3"/>
                <a:stretch>
                  <a:fillRect t="-2632" r="-1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076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28619"/>
          </a:xfrm>
        </p:spPr>
        <p:txBody>
          <a:bodyPr/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Two sets have the same cardinality </a:t>
                </a:r>
                <a:r>
                  <a:rPr lang="en-US" b="1" i="1" u="sng" dirty="0"/>
                  <a:t>if there is a bijection between them</a:t>
                </a:r>
              </a:p>
              <a:p>
                <a:r>
                  <a:rPr lang="en-US" dirty="0"/>
                  <a:t>What does it mean for a set to have cardinality 5?</a:t>
                </a:r>
              </a:p>
              <a:p>
                <a:pPr lvl="1"/>
                <a:r>
                  <a:rPr lang="en-US" dirty="0"/>
                  <a:t>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0,1,2,3,4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0" dirty="0"/>
                  <a:t>A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finite set </a:t>
                </a:r>
                <a:r>
                  <a:rPr lang="en-US" b="0" dirty="0"/>
                  <a:t>has cardinality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0" dirty="0"/>
                  <a:t> if it has a bijection with the set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 :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/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</a:rPr>
                          <m:t>&lt;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An </a:t>
                </a:r>
                <a:r>
                  <a:rPr lang="en-US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infinite set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has no bijections with any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621" y="1552494"/>
                <a:ext cx="10221300" cy="4903965"/>
              </a:xfrm>
              <a:blipFill>
                <a:blip r:embed="rId2"/>
                <a:stretch>
                  <a:fillRect l="-1117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0668"/>
          </a:xfrm>
        </p:spPr>
        <p:txBody>
          <a:bodyPr/>
          <a:lstStyle/>
          <a:p>
            <a:pPr algn="ctr"/>
            <a:r>
              <a:rPr lang="en-US" dirty="0"/>
              <a:t>Are all functions computable?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9183" y="2233584"/>
            <a:ext cx="8590458" cy="3541714"/>
          </a:xfrm>
        </p:spPr>
        <p:txBody>
          <a:bodyPr/>
          <a:lstStyle/>
          <a:p>
            <a:pPr algn="ctr"/>
            <a:r>
              <a:rPr lang="en-US" dirty="0"/>
              <a:t>How could we approach this question?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6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63" y="357807"/>
            <a:ext cx="9905998" cy="785123"/>
          </a:xfrm>
        </p:spPr>
        <p:txBody>
          <a:bodyPr/>
          <a:lstStyle/>
          <a:p>
            <a:pPr algn="ctr"/>
            <a:r>
              <a:rPr lang="en-US" dirty="0"/>
              <a:t>Implementing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877" y="2010948"/>
            <a:ext cx="6220969" cy="3541714"/>
          </a:xfrm>
        </p:spPr>
        <p:txBody>
          <a:bodyPr/>
          <a:lstStyle/>
          <a:p>
            <a:r>
              <a:rPr lang="en-US" dirty="0"/>
              <a:t>Examples of ways to implement a function:</a:t>
            </a:r>
          </a:p>
          <a:p>
            <a:pPr lvl="1"/>
            <a:endParaRPr lang="en-US" dirty="0"/>
          </a:p>
          <a:p>
            <a:r>
              <a:rPr lang="en-US" dirty="0"/>
              <a:t>Properties we want of implementations: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Coming Up!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any “reasonable” model of computing, there will be some uncomputable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8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741155"/>
          </a:xfrm>
        </p:spPr>
        <p:txBody>
          <a:bodyPr/>
          <a:lstStyle/>
          <a:p>
            <a:pPr algn="ctr"/>
            <a:r>
              <a:rPr lang="en-US" dirty="0"/>
              <a:t>Review of this deck!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14115"/>
            <a:ext cx="9905999" cy="4868850"/>
          </a:xfrm>
        </p:spPr>
        <p:txBody>
          <a:bodyPr/>
          <a:lstStyle/>
          <a:p>
            <a:r>
              <a:rPr lang="en-US" dirty="0"/>
              <a:t>A computer is any process that can take strings as input and produce strings as output.</a:t>
            </a:r>
          </a:p>
          <a:p>
            <a:r>
              <a:rPr lang="en-US" dirty="0"/>
              <a:t>Computation of that machine / computer is a function (it maps inputs to outputs)</a:t>
            </a:r>
          </a:p>
          <a:p>
            <a:r>
              <a:rPr lang="en-US" dirty="0"/>
              <a:t>Moving forward:</a:t>
            </a:r>
          </a:p>
          <a:p>
            <a:pPr lvl="1"/>
            <a:r>
              <a:rPr lang="en-US" dirty="0"/>
              <a:t>More math background</a:t>
            </a:r>
          </a:p>
          <a:p>
            <a:pPr lvl="1"/>
            <a:r>
              <a:rPr lang="en-US" dirty="0"/>
              <a:t>Different types of computers and the pros / cons of each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6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48174"/>
            <a:ext cx="9905998" cy="987645"/>
          </a:xfrm>
        </p:spPr>
        <p:txBody>
          <a:bodyPr/>
          <a:lstStyle/>
          <a:p>
            <a:pPr algn="ctr"/>
            <a:r>
              <a:rPr lang="en-US" dirty="0"/>
              <a:t>What is a Computer?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3973" y="2249487"/>
            <a:ext cx="8173940" cy="77311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discussion: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FCFF6E-E6BE-4541-B02B-71452ED09DCC}"/>
              </a:ext>
            </a:extLst>
          </p:cNvPr>
          <p:cNvSpPr txBox="1">
            <a:spLocks/>
          </p:cNvSpPr>
          <p:nvPr/>
        </p:nvSpPr>
        <p:spPr>
          <a:xfrm>
            <a:off x="1963973" y="2943021"/>
            <a:ext cx="8173940" cy="77311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What is a computer? What do you think?</a:t>
            </a:r>
          </a:p>
        </p:txBody>
      </p:sp>
    </p:spTree>
    <p:extLst>
      <p:ext uri="{BB962C8B-B14F-4D97-AF65-F5344CB8AC3E}">
        <p14:creationId xmlns:p14="http://schemas.microsoft.com/office/powerpoint/2010/main" val="377990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Discussion: What parts are necessary at minimum?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https://i.pinimg.com/originals/68/47/27/684727a43933f40a3ea594f1f1a08fb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294" y="890546"/>
            <a:ext cx="6617473" cy="5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55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CPU (Instruction Set)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Memory (RAM)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915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My Answer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/>
          <p:nvPr/>
        </p:nvCxnSpPr>
        <p:spPr>
          <a:xfrm>
            <a:off x="2337685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88" y="5319422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Can be from a mouse/keyboard, or from a network socket, or whatever!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/>
          <p:nvPr/>
        </p:nvCxnSpPr>
        <p:spPr>
          <a:xfrm>
            <a:off x="9123196" y="3673502"/>
            <a:ext cx="286247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D2E4CFC-2CF2-274C-8CE2-6D4D3C133EEA}"/>
              </a:ext>
            </a:extLst>
          </p:cNvPr>
          <p:cNvSpPr txBox="1">
            <a:spLocks/>
          </p:cNvSpPr>
          <p:nvPr/>
        </p:nvSpPr>
        <p:spPr>
          <a:xfrm>
            <a:off x="8534799" y="5319422"/>
            <a:ext cx="2480807" cy="1081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Same! Can be to a monitor, or anything else!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05517F-9A25-D84C-80D9-B912BB723F05}"/>
              </a:ext>
            </a:extLst>
          </p:cNvPr>
          <p:cNvCxnSpPr>
            <a:cxnSpLocks/>
          </p:cNvCxnSpPr>
          <p:nvPr/>
        </p:nvCxnSpPr>
        <p:spPr>
          <a:xfrm flipH="1">
            <a:off x="6720178" y="1439186"/>
            <a:ext cx="706341" cy="747422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51559B3-0306-834A-9984-A36065790E08}"/>
              </a:ext>
            </a:extLst>
          </p:cNvPr>
          <p:cNvSpPr txBox="1">
            <a:spLocks/>
          </p:cNvSpPr>
          <p:nvPr/>
        </p:nvSpPr>
        <p:spPr>
          <a:xfrm>
            <a:off x="7405711" y="1176795"/>
            <a:ext cx="2480807" cy="808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This is a computer!</a:t>
            </a:r>
          </a:p>
        </p:txBody>
      </p:sp>
    </p:spTree>
    <p:extLst>
      <p:ext uri="{BB962C8B-B14F-4D97-AF65-F5344CB8AC3E}">
        <p14:creationId xmlns:p14="http://schemas.microsoft.com/office/powerpoint/2010/main" val="273982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4617B-47D3-4142-A47C-FFB23F9B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4517" y="5636783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D16FD70-5D01-B142-957F-3E601963A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794" y="214685"/>
            <a:ext cx="10438474" cy="57249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E46EB3B-96C9-8C48-B9A0-1E71508C5BCA}"/>
              </a:ext>
            </a:extLst>
          </p:cNvPr>
          <p:cNvSpPr txBox="1">
            <a:spLocks/>
          </p:cNvSpPr>
          <p:nvPr/>
        </p:nvSpPr>
        <p:spPr>
          <a:xfrm>
            <a:off x="4667417" y="2258172"/>
            <a:ext cx="2759102" cy="178109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Computing Machine / Program / Algorithm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83D66-D13F-734E-9DE7-42EDE1DA3821}"/>
              </a:ext>
            </a:extLst>
          </p:cNvPr>
          <p:cNvSpPr txBox="1">
            <a:spLocks/>
          </p:cNvSpPr>
          <p:nvPr/>
        </p:nvSpPr>
        <p:spPr>
          <a:xfrm>
            <a:off x="2052763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Input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B3D49A9-07D2-0748-A1AD-ADE8398080F8}"/>
              </a:ext>
            </a:extLst>
          </p:cNvPr>
          <p:cNvSpPr txBox="1">
            <a:spLocks/>
          </p:cNvSpPr>
          <p:nvPr/>
        </p:nvSpPr>
        <p:spPr>
          <a:xfrm>
            <a:off x="8746436" y="2786934"/>
            <a:ext cx="1294737" cy="72356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Output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B6C004-FCA7-DE44-A3D2-006F7DE37F12}"/>
              </a:ext>
            </a:extLst>
          </p:cNvPr>
          <p:cNvCxnSpPr/>
          <p:nvPr/>
        </p:nvCxnSpPr>
        <p:spPr>
          <a:xfrm>
            <a:off x="3347500" y="3148717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CCF2B0-92AA-CB4D-9779-E9BE62A00FD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7426519" y="3148718"/>
            <a:ext cx="1319917" cy="0"/>
          </a:xfrm>
          <a:prstGeom prst="straightConnector1">
            <a:avLst/>
          </a:prstGeom>
          <a:ln>
            <a:solidFill>
              <a:schemeClr val="bg2">
                <a:lumMod val="10000"/>
                <a:lumOff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174EAA-D14A-FC4F-835C-AC02A7322E51}"/>
              </a:ext>
            </a:extLst>
          </p:cNvPr>
          <p:cNvCxnSpPr>
            <a:cxnSpLocks/>
          </p:cNvCxnSpPr>
          <p:nvPr/>
        </p:nvCxnSpPr>
        <p:spPr>
          <a:xfrm>
            <a:off x="2337685" y="3673502"/>
            <a:ext cx="1669773" cy="1645920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EA69FA7-7C50-D144-97A6-F7A26307D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458" y="5390984"/>
            <a:ext cx="2480807" cy="1081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Let’s focus on these two first!!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90E580-56ED-AD47-AA8E-E2F3A6B03637}"/>
              </a:ext>
            </a:extLst>
          </p:cNvPr>
          <p:cNvCxnSpPr>
            <a:cxnSpLocks/>
          </p:cNvCxnSpPr>
          <p:nvPr/>
        </p:nvCxnSpPr>
        <p:spPr>
          <a:xfrm flipH="1">
            <a:off x="6167031" y="3673502"/>
            <a:ext cx="2956165" cy="1781093"/>
          </a:xfrm>
          <a:prstGeom prst="line">
            <a:avLst/>
          </a:prstGeom>
          <a:ln>
            <a:solidFill>
              <a:schemeClr val="bg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39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23587"/>
            <a:ext cx="9905998" cy="1039889"/>
          </a:xfrm>
        </p:spPr>
        <p:txBody>
          <a:bodyPr/>
          <a:lstStyle/>
          <a:p>
            <a:pPr algn="ctr"/>
            <a:r>
              <a:rPr lang="en-US" dirty="0"/>
              <a:t>Defining INPUT 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8401" y="1419325"/>
            <a:ext cx="7018283" cy="2098456"/>
            <a:chOff x="1103586" y="2333312"/>
            <a:chExt cx="9837683" cy="2941452"/>
          </a:xfrm>
        </p:grpSpPr>
        <p:sp>
          <p:nvSpPr>
            <p:cNvPr id="6" name="Rectangle 5"/>
            <p:cNvSpPr/>
            <p:nvPr/>
          </p:nvSpPr>
          <p:spPr>
            <a:xfrm>
              <a:off x="4004463" y="2333312"/>
              <a:ext cx="3689131" cy="29414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</a:rPr>
                <a:t>Computing Machine </a:t>
              </a:r>
            </a:p>
            <a:p>
              <a:pPr algn="ctr"/>
              <a:r>
                <a:rPr lang="en-US" sz="2800">
                  <a:solidFill>
                    <a:schemeClr val="bg1"/>
                  </a:solidFill>
                </a:rPr>
                <a:t>/ Program / Algorithm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03586" y="3500745"/>
              <a:ext cx="1481960" cy="1182414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406758" y="3208286"/>
              <a:ext cx="1534511" cy="120608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Output</a:t>
              </a:r>
              <a:endParaRPr lang="en-US" sz="2400" dirty="0"/>
            </a:p>
          </p:txBody>
        </p:sp>
        <p:cxnSp>
          <p:nvCxnSpPr>
            <p:cNvPr id="9" name="Straight Arrow Connector 8"/>
            <p:cNvCxnSpPr>
              <a:stCxn id="7" idx="3"/>
            </p:cNvCxnSpPr>
            <p:nvPr/>
          </p:nvCxnSpPr>
          <p:spPr>
            <a:xfrm>
              <a:off x="2585546" y="4091952"/>
              <a:ext cx="1418919" cy="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8" idx="1"/>
            </p:cNvCxnSpPr>
            <p:nvPr/>
          </p:nvCxnSpPr>
          <p:spPr>
            <a:xfrm>
              <a:off x="7693594" y="3811329"/>
              <a:ext cx="1713164" cy="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4271902" y="3781525"/>
            <a:ext cx="2257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are the “types”?</a:t>
            </a:r>
          </a:p>
        </p:txBody>
      </p:sp>
      <p:cxnSp>
        <p:nvCxnSpPr>
          <p:cNvPr id="12" name="Curved Connector 11"/>
          <p:cNvCxnSpPr>
            <a:stCxn id="11" idx="3"/>
            <a:endCxn id="8" idx="2"/>
          </p:cNvCxnSpPr>
          <p:nvPr/>
        </p:nvCxnSpPr>
        <p:spPr>
          <a:xfrm flipV="1">
            <a:off x="6529251" y="2903971"/>
            <a:ext cx="2380067" cy="1062220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11" idx="1"/>
            <a:endCxn id="7" idx="2"/>
          </p:cNvCxnSpPr>
          <p:nvPr/>
        </p:nvCxnSpPr>
        <p:spPr>
          <a:xfrm rot="10800000">
            <a:off x="2967021" y="3095725"/>
            <a:ext cx="1304880" cy="870466"/>
          </a:xfrm>
          <a:prstGeom prst="curvedConnector2">
            <a:avLst/>
          </a:prstGeom>
          <a:ln w="57150">
            <a:solidFill>
              <a:schemeClr val="accent6">
                <a:lumMod val="7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910" y="4705262"/>
            <a:ext cx="7325407" cy="1559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54426" y="6271427"/>
            <a:ext cx="822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we compute on: representations of things (e.g. numbers)</a:t>
            </a:r>
          </a:p>
        </p:txBody>
      </p:sp>
    </p:spTree>
    <p:extLst>
      <p:ext uri="{BB962C8B-B14F-4D97-AF65-F5344CB8AC3E}">
        <p14:creationId xmlns:p14="http://schemas.microsoft.com/office/powerpoint/2010/main" val="82815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17540</TotalTime>
  <Words>1491</Words>
  <Application>Microsoft Macintosh PowerPoint</Application>
  <PresentationFormat>Widescreen</PresentationFormat>
  <Paragraphs>323</Paragraphs>
  <Slides>38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Cambria Math</vt:lpstr>
      <vt:lpstr>Tw Cen MT</vt:lpstr>
      <vt:lpstr>Circuit</vt:lpstr>
      <vt:lpstr>Defining “Computation”</vt:lpstr>
      <vt:lpstr>Goals!</vt:lpstr>
      <vt:lpstr>Part 1: What is Computation? What is a Computer?</vt:lpstr>
      <vt:lpstr>What is a Computer?</vt:lpstr>
      <vt:lpstr>Discussion: What parts are necessary at minimum?</vt:lpstr>
      <vt:lpstr>My Answer</vt:lpstr>
      <vt:lpstr>My Answer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Input and Output</vt:lpstr>
      <vt:lpstr>Defining Computation</vt:lpstr>
      <vt:lpstr>Computing a Function</vt:lpstr>
      <vt:lpstr>Defining Computation</vt:lpstr>
      <vt:lpstr>Injective Functions</vt:lpstr>
      <vt:lpstr>Onto, Surjective Functions</vt:lpstr>
      <vt:lpstr>Properties of Functions</vt:lpstr>
      <vt:lpstr>Properties of Functions</vt:lpstr>
      <vt:lpstr>Bijective Functions</vt:lpstr>
      <vt:lpstr>Overview of Computation!</vt:lpstr>
      <vt:lpstr>Part 2: Bird’s Eye View of Theory of Computation?</vt:lpstr>
      <vt:lpstr>Overview of Theory of Computation</vt:lpstr>
      <vt:lpstr>Part 3: Background Math</vt:lpstr>
      <vt:lpstr>Objects That We’ll Need</vt:lpstr>
      <vt:lpstr>Review: Sets</vt:lpstr>
      <vt:lpstr>Review: Set Operators</vt:lpstr>
      <vt:lpstr>Review: Set Operators</vt:lpstr>
      <vt:lpstr>Important Sets</vt:lpstr>
      <vt:lpstr>Important Sets</vt:lpstr>
      <vt:lpstr>Set Cardinality</vt:lpstr>
      <vt:lpstr>Set Builder Notation</vt:lpstr>
      <vt:lpstr>Comparing Cardinalities with Functions</vt:lpstr>
      <vt:lpstr>Are all functions computable?</vt:lpstr>
      <vt:lpstr>Implementing a Function</vt:lpstr>
      <vt:lpstr>Coming Up!</vt:lpstr>
      <vt:lpstr>Review of this deck!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91</cp:revision>
  <dcterms:created xsi:type="dcterms:W3CDTF">2023-02-24T14:15:53Z</dcterms:created>
  <dcterms:modified xsi:type="dcterms:W3CDTF">2025-08-25T18:09:51Z</dcterms:modified>
</cp:coreProperties>
</file>