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31"/>
  </p:notesMasterIdLst>
  <p:sldIdLst>
    <p:sldId id="256" r:id="rId2"/>
    <p:sldId id="505" r:id="rId3"/>
    <p:sldId id="513" r:id="rId4"/>
    <p:sldId id="507" r:id="rId5"/>
    <p:sldId id="508" r:id="rId6"/>
    <p:sldId id="511" r:id="rId7"/>
    <p:sldId id="512" r:id="rId8"/>
    <p:sldId id="510" r:id="rId9"/>
    <p:sldId id="504" r:id="rId10"/>
    <p:sldId id="426" r:id="rId11"/>
    <p:sldId id="403" r:id="rId12"/>
    <p:sldId id="470" r:id="rId13"/>
    <p:sldId id="495" r:id="rId14"/>
    <p:sldId id="474" r:id="rId15"/>
    <p:sldId id="497" r:id="rId16"/>
    <p:sldId id="487" r:id="rId17"/>
    <p:sldId id="498" r:id="rId18"/>
    <p:sldId id="490" r:id="rId19"/>
    <p:sldId id="488" r:id="rId20"/>
    <p:sldId id="489" r:id="rId21"/>
    <p:sldId id="501" r:id="rId22"/>
    <p:sldId id="506" r:id="rId23"/>
    <p:sldId id="491" r:id="rId24"/>
    <p:sldId id="496" r:id="rId25"/>
    <p:sldId id="463" r:id="rId26"/>
    <p:sldId id="502" r:id="rId27"/>
    <p:sldId id="464" r:id="rId28"/>
    <p:sldId id="515" r:id="rId29"/>
    <p:sldId id="51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44"/>
    <p:restoredTop sz="94658"/>
  </p:normalViewPr>
  <p:slideViewPr>
    <p:cSldViewPr snapToGrid="0" snapToObjects="1">
      <p:cViewPr varScale="1">
        <p:scale>
          <a:sx n="120" d="100"/>
          <a:sy n="120" d="100"/>
        </p:scale>
        <p:origin x="14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1890EBB-E05E-4685-8A9C-8E0AC45FB38E}" type="slidenum">
              <a:rPr lang="en-US" smtClean="0"/>
              <a:pPr>
                <a:defRPr/>
              </a:pPr>
              <a:t>15</a:t>
            </a:fld>
            <a:endParaRPr lang="en-US"/>
          </a:p>
        </p:txBody>
      </p:sp>
    </p:spTree>
    <p:extLst>
      <p:ext uri="{BB962C8B-B14F-4D97-AF65-F5344CB8AC3E}">
        <p14:creationId xmlns:p14="http://schemas.microsoft.com/office/powerpoint/2010/main" val="3091642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02D7A8C-E8C9-C044-B17F-4F3BDC02CA13}" type="datetime1">
              <a:rPr lang="en-US" smtClean="0"/>
              <a:t>8/20/25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F8A4E9-907E-024F-942D-1027DBDB6B95}" type="datetime1">
              <a:rPr lang="en-US" smtClean="0"/>
              <a:t>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E75626-F07C-1141-9EC1-D81C02E85261}" type="datetime1">
              <a:rPr lang="en-US" smtClean="0"/>
              <a:t>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42032B-A565-A745-AD03-A3A1AE898D44}" type="datetime1">
              <a:rPr lang="en-US" smtClean="0"/>
              <a:t>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DFA05-D8BC-F743-AAC8-830078F9EC2E}" type="datetime1">
              <a:rPr lang="en-US" smtClean="0"/>
              <a:t>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30ACE03-F6AA-B648-AEDA-6D288BF5F57D}" type="datetime1">
              <a:rPr lang="en-US" smtClean="0"/>
              <a:t>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0CC296A-FFCD-5143-BB88-7498A31860D8}" type="datetime1">
              <a:rPr lang="en-US" smtClean="0"/>
              <a:t>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A5FF73-2E33-5542-B000-2DC2E7840EBF}" type="datetime1">
              <a:rPr lang="en-US" smtClean="0"/>
              <a:t>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F42606-263B-9C4F-8747-C46201865648}" type="datetime1">
              <a:rPr lang="en-US" smtClean="0"/>
              <a:t>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8D537B-242B-6E4B-B3AA-5700AD130DAB}" type="datetime1">
              <a:rPr lang="en-US" smtClean="0"/>
              <a:t>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E0DB53-1439-2E4C-8FEF-8A4982596F3C}" type="datetime1">
              <a:rPr lang="en-US" smtClean="0"/>
              <a:t>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68B4C4-E214-B54E-A5C2-DF036DC63B34}" type="datetime1">
              <a:rPr lang="en-US" smtClean="0"/>
              <a:t>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AC456D-E6B2-0642-9BEB-83D0B9BAC47F}" type="datetime1">
              <a:rPr lang="en-US" smtClean="0"/>
              <a:t>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AA1968-45EA-A240-A17F-44B2A8A0BB1D}" type="datetime1">
              <a:rPr lang="en-US" smtClean="0"/>
              <a:t>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FB313-9C91-AB4A-9BD3-BE60645D454E}" type="datetime1">
              <a:rPr lang="en-US" smtClean="0"/>
              <a:t>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0DE57A-C1B2-FD48-B4C3-5BEA75776498}" type="datetime1">
              <a:rPr lang="en-US" smtClean="0"/>
              <a:t>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82DE63-F783-CF4C-A886-D3D65D6D3AA3}" type="datetime1">
              <a:rPr lang="en-US" smtClean="0"/>
              <a:t>8/20/25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173DD1-A275-4445-AB1E-9DFF752BE39B}" type="datetime1">
              <a:rPr lang="en-US" smtClean="0"/>
              <a:t>8/20/25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hyperlink" Target="https://markfloryan.github.io/dmt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Course Introduction</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 Ray Pettit</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a:xfrm>
            <a:off x="1141413" y="381849"/>
            <a:ext cx="9905998" cy="812249"/>
          </a:xfrm>
        </p:spPr>
        <p:txBody>
          <a:bodyPr/>
          <a:lstStyle/>
          <a:p>
            <a:pPr algn="ctr"/>
            <a:r>
              <a:rPr lang="en-US" dirty="0"/>
              <a:t>Expectations</a:t>
            </a:r>
          </a:p>
        </p:txBody>
      </p:sp>
      <p:sp>
        <p:nvSpPr>
          <p:cNvPr id="307203" name="Rectangle 3"/>
          <p:cNvSpPr>
            <a:spLocks noGrp="1" noChangeArrowheads="1"/>
          </p:cNvSpPr>
          <p:nvPr>
            <p:ph idx="1"/>
            <p:custDataLst>
              <p:tags r:id="rId2"/>
            </p:custDataLst>
          </p:nvPr>
        </p:nvSpPr>
        <p:spPr>
          <a:xfrm>
            <a:off x="1752600" y="1473798"/>
            <a:ext cx="8817539" cy="4800167"/>
          </a:xfrm>
        </p:spPr>
        <p:txBody>
          <a:bodyPr>
            <a:normAutofit/>
          </a:bodyPr>
          <a:lstStyle/>
          <a:p>
            <a:pPr>
              <a:lnSpc>
                <a:spcPct val="90000"/>
              </a:lnSpc>
            </a:pPr>
            <a:r>
              <a:rPr lang="en-US" dirty="0"/>
              <a:t>Of you:</a:t>
            </a:r>
          </a:p>
          <a:p>
            <a:pPr lvl="1">
              <a:lnSpc>
                <a:spcPct val="90000"/>
              </a:lnSpc>
            </a:pPr>
            <a:r>
              <a:rPr lang="en-US" dirty="0"/>
              <a:t>When asked, prepare for things in advance</a:t>
            </a:r>
          </a:p>
          <a:p>
            <a:pPr lvl="1">
              <a:lnSpc>
                <a:spcPct val="90000"/>
              </a:lnSpc>
            </a:pPr>
            <a:r>
              <a:rPr lang="en-US" dirty="0"/>
              <a:t>Participate in class activities when asked</a:t>
            </a:r>
          </a:p>
          <a:p>
            <a:pPr lvl="1">
              <a:lnSpc>
                <a:spcPct val="90000"/>
              </a:lnSpc>
            </a:pPr>
            <a:r>
              <a:rPr lang="en-US" dirty="0"/>
              <a:t>Act mature, professional.</a:t>
            </a:r>
          </a:p>
          <a:p>
            <a:pPr lvl="1">
              <a:lnSpc>
                <a:spcPct val="90000"/>
              </a:lnSpc>
            </a:pPr>
            <a:r>
              <a:rPr lang="en-US" dirty="0"/>
              <a:t>Please do not use a laptop in class</a:t>
            </a:r>
          </a:p>
          <a:p>
            <a:pPr lvl="1">
              <a:lnSpc>
                <a:spcPct val="90000"/>
              </a:lnSpc>
            </a:pPr>
            <a:r>
              <a:rPr lang="en-US" dirty="0"/>
              <a:t>Plan ahead.</a:t>
            </a:r>
          </a:p>
          <a:p>
            <a:pPr lvl="1">
              <a:lnSpc>
                <a:spcPct val="90000"/>
              </a:lnSpc>
            </a:pPr>
            <a:r>
              <a:rPr lang="en-US" dirty="0"/>
              <a:t>Don’t take advantage.  Follow the Honor Code. (See the BOCM.)</a:t>
            </a:r>
          </a:p>
          <a:p>
            <a:pPr>
              <a:lnSpc>
                <a:spcPct val="90000"/>
              </a:lnSpc>
            </a:pPr>
            <a:endParaRPr lang="en-US" dirty="0"/>
          </a:p>
          <a:p>
            <a:pPr>
              <a:lnSpc>
                <a:spcPct val="90000"/>
              </a:lnSpc>
            </a:pPr>
            <a:r>
              <a:rPr lang="en-US" dirty="0"/>
              <a:t>Of me:</a:t>
            </a:r>
          </a:p>
          <a:p>
            <a:pPr lvl="1">
              <a:lnSpc>
                <a:spcPct val="90000"/>
              </a:lnSpc>
            </a:pPr>
            <a:r>
              <a:rPr lang="en-US" dirty="0"/>
              <a:t>Be fair, open, and considerate.</a:t>
            </a:r>
          </a:p>
          <a:p>
            <a:pPr lvl="1">
              <a:lnSpc>
                <a:spcPct val="90000"/>
              </a:lnSpc>
            </a:pPr>
            <a:r>
              <a:rPr lang="en-US" dirty="0"/>
              <a:t>Seek and listen to your feedback.</a:t>
            </a:r>
          </a:p>
          <a:p>
            <a:pPr lvl="1">
              <a:lnSpc>
                <a:spcPct val="90000"/>
              </a:lnSpc>
            </a:pPr>
            <a:r>
              <a:rPr lang="en-US" dirty="0"/>
              <a:t>Not to waste your time.</a:t>
            </a:r>
          </a:p>
          <a:p>
            <a:pPr lvl="1">
              <a:lnSpc>
                <a:spcPct val="90000"/>
              </a:lnSpc>
            </a:pPr>
            <a:r>
              <a:rPr lang="en-US" dirty="0"/>
              <a:t>Be effective in letting you know how you’re doing</a:t>
            </a:r>
          </a:p>
        </p:txBody>
      </p:sp>
    </p:spTree>
    <p:extLst>
      <p:ext uri="{BB962C8B-B14F-4D97-AF65-F5344CB8AC3E}">
        <p14:creationId xmlns:p14="http://schemas.microsoft.com/office/powerpoint/2010/main" val="1613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0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0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0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0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0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custDataLst>
              <p:tags r:id="rId1"/>
            </p:custDataLst>
          </p:nvPr>
        </p:nvSpPr>
        <p:spPr>
          <a:xfrm>
            <a:off x="1141413" y="338818"/>
            <a:ext cx="9905998" cy="855280"/>
          </a:xfrm>
        </p:spPr>
        <p:txBody>
          <a:bodyPr/>
          <a:lstStyle/>
          <a:p>
            <a:pPr algn="ctr"/>
            <a:r>
              <a:rPr lang="en-US" dirty="0"/>
              <a:t>General Info</a:t>
            </a:r>
          </a:p>
        </p:txBody>
      </p:sp>
      <p:sp>
        <p:nvSpPr>
          <p:cNvPr id="7171" name="Rectangle 3"/>
          <p:cNvSpPr>
            <a:spLocks noGrp="1" noChangeArrowheads="1"/>
          </p:cNvSpPr>
          <p:nvPr>
            <p:ph idx="1"/>
            <p:custDataLst>
              <p:tags r:id="rId2"/>
            </p:custDataLst>
          </p:nvPr>
        </p:nvSpPr>
        <p:spPr>
          <a:xfrm>
            <a:off x="1828800" y="1567652"/>
            <a:ext cx="8741339" cy="4482292"/>
          </a:xfrm>
        </p:spPr>
        <p:txBody>
          <a:bodyPr/>
          <a:lstStyle/>
          <a:p>
            <a:r>
              <a:rPr lang="en-US" dirty="0"/>
              <a:t>Textbook:</a:t>
            </a:r>
          </a:p>
          <a:p>
            <a:pPr lvl="1"/>
            <a:r>
              <a:rPr lang="en-US" dirty="0"/>
              <a:t>Introduction to the Theory of Computation, 2</a:t>
            </a:r>
            <a:r>
              <a:rPr lang="en-US" baseline="30000" dirty="0"/>
              <a:t>nd</a:t>
            </a:r>
            <a:r>
              <a:rPr lang="en-US" dirty="0"/>
              <a:t> edition, by Michael </a:t>
            </a:r>
            <a:r>
              <a:rPr lang="en-US" dirty="0" err="1"/>
              <a:t>Sipser</a:t>
            </a:r>
            <a:endParaRPr lang="en-US" dirty="0"/>
          </a:p>
          <a:p>
            <a:r>
              <a:rPr lang="en-US" dirty="0"/>
              <a:t>Other references:</a:t>
            </a:r>
          </a:p>
          <a:p>
            <a:pPr lvl="1"/>
            <a:r>
              <a:rPr lang="en-US" dirty="0"/>
              <a:t>Your DMT 1 course materials if you need them, but we will review proof techniques early in the semester.</a:t>
            </a:r>
          </a:p>
          <a:p>
            <a:r>
              <a:rPr lang="en-US" dirty="0"/>
              <a:t>Other readings may be assigned</a:t>
            </a:r>
          </a:p>
          <a:p>
            <a:pPr lvl="1"/>
            <a:r>
              <a:rPr lang="en-US" dirty="0"/>
              <a:t>We’ll see…</a:t>
            </a:r>
          </a:p>
        </p:txBody>
      </p:sp>
    </p:spTree>
    <p:extLst>
      <p:ext uri="{BB962C8B-B14F-4D97-AF65-F5344CB8AC3E}">
        <p14:creationId xmlns:p14="http://schemas.microsoft.com/office/powerpoint/2010/main" val="3037356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1141413" y="338818"/>
            <a:ext cx="9905998" cy="705581"/>
          </a:xfrm>
        </p:spPr>
        <p:txBody>
          <a:bodyPr/>
          <a:lstStyle/>
          <a:p>
            <a:pPr algn="ctr"/>
            <a:r>
              <a:rPr lang="en-US" dirty="0"/>
              <a:t>Textbook</a:t>
            </a:r>
          </a:p>
        </p:txBody>
      </p:sp>
      <p:sp>
        <p:nvSpPr>
          <p:cNvPr id="10244" name="Content Placeholder 5"/>
          <p:cNvSpPr>
            <a:spLocks noGrp="1"/>
          </p:cNvSpPr>
          <p:nvPr>
            <p:ph sz="half" idx="1"/>
          </p:nvPr>
        </p:nvSpPr>
        <p:spPr>
          <a:xfrm>
            <a:off x="1992351" y="1825052"/>
            <a:ext cx="5867400" cy="2174789"/>
          </a:xfrm>
        </p:spPr>
        <p:txBody>
          <a:bodyPr>
            <a:normAutofit/>
          </a:bodyPr>
          <a:lstStyle/>
          <a:p>
            <a:r>
              <a:rPr lang="en-US" dirty="0"/>
              <a:t>You will very likely need to read and study material other than the slides.</a:t>
            </a:r>
          </a:p>
          <a:p>
            <a:r>
              <a:rPr lang="en-US" dirty="0"/>
              <a:t>There are options, but a textbook is the easiest option.</a:t>
            </a:r>
          </a:p>
          <a:p>
            <a:pPr marL="0" indent="0">
              <a:buNone/>
            </a:pPr>
            <a:endParaRPr lang="en-US" dirty="0"/>
          </a:p>
        </p:txBody>
      </p:sp>
      <p:sp>
        <p:nvSpPr>
          <p:cNvPr id="6" name="Content Placeholder 5">
            <a:extLst>
              <a:ext uri="{FF2B5EF4-FFF2-40B4-BE49-F238E27FC236}">
                <a16:creationId xmlns:a16="http://schemas.microsoft.com/office/drawing/2014/main" id="{2F201BA1-20E0-2A4D-9885-AF5ECD5908BF}"/>
              </a:ext>
            </a:extLst>
          </p:cNvPr>
          <p:cNvSpPr txBox="1">
            <a:spLocks/>
          </p:cNvSpPr>
          <p:nvPr/>
        </p:nvSpPr>
        <p:spPr>
          <a:xfrm>
            <a:off x="2273704" y="4843304"/>
            <a:ext cx="7696200" cy="1758225"/>
          </a:xfrm>
          <a:prstGeom prst="rect">
            <a:avLst/>
          </a:prstGeom>
        </p:spPr>
        <p:txBody>
          <a:bodyPr vert="horz">
            <a:normAutofit/>
          </a:bodyPr>
          <a:lstStyle>
            <a:lvl1pPr marL="274320" indent="-274320" algn="just"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just"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just"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just"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just"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l" fontAlgn="auto">
              <a:spcAft>
                <a:spcPts val="0"/>
              </a:spcAft>
            </a:pPr>
            <a:r>
              <a:rPr lang="en-US" i="1" dirty="0"/>
              <a:t>Introduction to the Theory of Computation </a:t>
            </a:r>
            <a:r>
              <a:rPr lang="en-US" dirty="0"/>
              <a:t>by </a:t>
            </a:r>
            <a:r>
              <a:rPr lang="en-US" dirty="0" err="1"/>
              <a:t>Sipser</a:t>
            </a:r>
            <a:endParaRPr lang="en-US" dirty="0"/>
          </a:p>
          <a:p>
            <a:pPr lvl="1" algn="l" fontAlgn="auto">
              <a:spcAft>
                <a:spcPts val="0"/>
              </a:spcAft>
            </a:pPr>
            <a:r>
              <a:rPr lang="en-US" dirty="0"/>
              <a:t>2</a:t>
            </a:r>
            <a:r>
              <a:rPr lang="en-US" baseline="30000" dirty="0"/>
              <a:t>nd</a:t>
            </a:r>
            <a:r>
              <a:rPr lang="en-US" dirty="0"/>
              <a:t> edition!</a:t>
            </a:r>
          </a:p>
        </p:txBody>
      </p:sp>
      <p:pic>
        <p:nvPicPr>
          <p:cNvPr id="4" name="Picture 3">
            <a:extLst>
              <a:ext uri="{FF2B5EF4-FFF2-40B4-BE49-F238E27FC236}">
                <a16:creationId xmlns:a16="http://schemas.microsoft.com/office/drawing/2014/main" id="{FF051F44-70BF-6943-8AC2-30E482424055}"/>
              </a:ext>
            </a:extLst>
          </p:cNvPr>
          <p:cNvPicPr>
            <a:picLocks noChangeAspect="1"/>
          </p:cNvPicPr>
          <p:nvPr/>
        </p:nvPicPr>
        <p:blipFill>
          <a:blip r:embed="rId2"/>
          <a:stretch>
            <a:fillRect/>
          </a:stretch>
        </p:blipFill>
        <p:spPr>
          <a:xfrm>
            <a:off x="7876246" y="1406138"/>
            <a:ext cx="1883748" cy="2691069"/>
          </a:xfrm>
          <a:prstGeom prst="rect">
            <a:avLst/>
          </a:prstGeom>
        </p:spPr>
      </p:pic>
    </p:spTree>
    <p:extLst>
      <p:ext uri="{BB962C8B-B14F-4D97-AF65-F5344CB8AC3E}">
        <p14:creationId xmlns:p14="http://schemas.microsoft.com/office/powerpoint/2010/main" val="117220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624E-6BA1-BB4D-8A7A-500B5099ECEB}"/>
              </a:ext>
            </a:extLst>
          </p:cNvPr>
          <p:cNvSpPr>
            <a:spLocks noGrp="1"/>
          </p:cNvSpPr>
          <p:nvPr>
            <p:ph type="title"/>
          </p:nvPr>
        </p:nvSpPr>
        <p:spPr>
          <a:xfrm>
            <a:off x="1141413" y="347214"/>
            <a:ext cx="9905998" cy="697816"/>
          </a:xfrm>
        </p:spPr>
        <p:txBody>
          <a:bodyPr/>
          <a:lstStyle/>
          <a:p>
            <a:pPr algn="ctr"/>
            <a:r>
              <a:rPr lang="en-US" dirty="0"/>
              <a:t>Lectures</a:t>
            </a:r>
          </a:p>
        </p:txBody>
      </p:sp>
      <p:sp>
        <p:nvSpPr>
          <p:cNvPr id="4" name="Content Placeholder 3">
            <a:extLst>
              <a:ext uri="{FF2B5EF4-FFF2-40B4-BE49-F238E27FC236}">
                <a16:creationId xmlns:a16="http://schemas.microsoft.com/office/drawing/2014/main" id="{22F38866-4BB8-1749-AF0C-AB089AECC899}"/>
              </a:ext>
            </a:extLst>
          </p:cNvPr>
          <p:cNvSpPr>
            <a:spLocks noGrp="1"/>
          </p:cNvSpPr>
          <p:nvPr>
            <p:ph sz="half" idx="1"/>
          </p:nvPr>
        </p:nvSpPr>
        <p:spPr>
          <a:xfrm>
            <a:off x="1141413" y="1045030"/>
            <a:ext cx="9905997" cy="5111930"/>
          </a:xfrm>
        </p:spPr>
        <p:txBody>
          <a:bodyPr>
            <a:normAutofit/>
          </a:bodyPr>
          <a:lstStyle/>
          <a:p>
            <a:r>
              <a:rPr lang="en-US" dirty="0"/>
              <a:t>Back to traditional, in-person lectures.</a:t>
            </a:r>
          </a:p>
          <a:p>
            <a:pPr lvl="1"/>
            <a:r>
              <a:rPr lang="en-US" dirty="0"/>
              <a:t>Tu / Th 9:30 – 10:45 am @ Olsson Hall 120 (Floryan)</a:t>
            </a:r>
          </a:p>
          <a:p>
            <a:pPr lvl="1"/>
            <a:r>
              <a:rPr lang="en-US" dirty="0"/>
              <a:t>Tu / Th 3:30 – 4:45 pm @ Olsson Hall 120 (Pettit)</a:t>
            </a:r>
          </a:p>
          <a:p>
            <a:pPr lvl="1"/>
            <a:endParaRPr lang="en-US" dirty="0"/>
          </a:p>
          <a:p>
            <a:r>
              <a:rPr lang="en-US" dirty="0"/>
              <a:t>Lectures will be recorded and posted on Canvas -&gt; Lecture Recordings</a:t>
            </a:r>
          </a:p>
          <a:p>
            <a:pPr lvl="1"/>
            <a:r>
              <a:rPr lang="en-US" dirty="0"/>
              <a:t>Using Panopto, so no live broadcast</a:t>
            </a:r>
          </a:p>
          <a:p>
            <a:pPr lvl="1"/>
            <a:r>
              <a:rPr lang="en-US" dirty="0"/>
              <a:t>A note about recordings…they are a privilege, not a right. If less than half of you are present in class, then I will not record the lecture.</a:t>
            </a:r>
          </a:p>
          <a:p>
            <a:pPr lvl="1"/>
            <a:r>
              <a:rPr lang="en-US" b="1" i="1" u="sng" dirty="0"/>
              <a:t>Some material (like extra examples or homework help) will NOT be in the recording</a:t>
            </a:r>
          </a:p>
          <a:p>
            <a:pPr lvl="1"/>
            <a:endParaRPr lang="en-US" dirty="0"/>
          </a:p>
          <a:p>
            <a:r>
              <a:rPr lang="en-US" dirty="0"/>
              <a:t>Lectures will cover course topics, example problems, proofs, etc.</a:t>
            </a:r>
          </a:p>
          <a:p>
            <a:endParaRPr lang="en-US" dirty="0"/>
          </a:p>
          <a:p>
            <a:endParaRPr lang="en-US" dirty="0"/>
          </a:p>
        </p:txBody>
      </p:sp>
    </p:spTree>
    <p:extLst>
      <p:ext uri="{BB962C8B-B14F-4D97-AF65-F5344CB8AC3E}">
        <p14:creationId xmlns:p14="http://schemas.microsoft.com/office/powerpoint/2010/main" val="1777500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7166"/>
            <a:ext cx="9905998" cy="630827"/>
          </a:xfrm>
        </p:spPr>
        <p:txBody>
          <a:bodyPr>
            <a:normAutofit/>
          </a:bodyPr>
          <a:lstStyle/>
          <a:p>
            <a:pPr algn="ctr"/>
            <a:r>
              <a:rPr lang="en-US" dirty="0"/>
              <a:t>Modules</a:t>
            </a:r>
          </a:p>
        </p:txBody>
      </p:sp>
      <p:sp>
        <p:nvSpPr>
          <p:cNvPr id="3" name="Content Placeholder 2"/>
          <p:cNvSpPr>
            <a:spLocks noGrp="1"/>
          </p:cNvSpPr>
          <p:nvPr>
            <p:ph idx="1"/>
          </p:nvPr>
        </p:nvSpPr>
        <p:spPr>
          <a:xfrm>
            <a:off x="3316208" y="1969476"/>
            <a:ext cx="5395711" cy="2813539"/>
          </a:xfrm>
        </p:spPr>
        <p:txBody>
          <a:bodyPr>
            <a:normAutofit/>
          </a:bodyPr>
          <a:lstStyle/>
          <a:p>
            <a:r>
              <a:rPr lang="en-US" i="1" dirty="0"/>
              <a:t>The course is divided into 5 modules</a:t>
            </a:r>
          </a:p>
          <a:p>
            <a:pPr lvl="1"/>
            <a:r>
              <a:rPr lang="en-US" i="1" dirty="0"/>
              <a:t>1: Introduction and Cardinality</a:t>
            </a:r>
          </a:p>
          <a:p>
            <a:pPr lvl="1"/>
            <a:r>
              <a:rPr lang="en-US" i="1" dirty="0"/>
              <a:t>2: Regular Languages</a:t>
            </a:r>
          </a:p>
          <a:p>
            <a:pPr lvl="1"/>
            <a:r>
              <a:rPr lang="en-US" i="1" dirty="0"/>
              <a:t>3: Context-Free Grammars</a:t>
            </a:r>
          </a:p>
          <a:p>
            <a:pPr lvl="1"/>
            <a:r>
              <a:rPr lang="en-US" i="1" dirty="0"/>
              <a:t>4: Turing Machines and Decidability</a:t>
            </a:r>
          </a:p>
          <a:p>
            <a:pPr lvl="1"/>
            <a:r>
              <a:rPr lang="en-US" i="1" dirty="0"/>
              <a:t>5: Complexity Theory</a:t>
            </a:r>
          </a:p>
          <a:p>
            <a:pPr lvl="1"/>
            <a:endParaRPr lang="en-US" i="1" dirty="0"/>
          </a:p>
          <a:p>
            <a:endParaRPr lang="en-US" i="1" dirty="0"/>
          </a:p>
        </p:txBody>
      </p:sp>
    </p:spTree>
    <p:extLst>
      <p:ext uri="{BB962C8B-B14F-4D97-AF65-F5344CB8AC3E}">
        <p14:creationId xmlns:p14="http://schemas.microsoft.com/office/powerpoint/2010/main" val="3921696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7551"/>
            <a:ext cx="9905998" cy="783227"/>
          </a:xfrm>
        </p:spPr>
        <p:txBody>
          <a:bodyPr>
            <a:normAutofit/>
          </a:bodyPr>
          <a:lstStyle/>
          <a:p>
            <a:pPr algn="ctr"/>
            <a:r>
              <a:rPr lang="en-US" dirty="0"/>
              <a:t>Modules (Cont’d)</a:t>
            </a:r>
          </a:p>
        </p:txBody>
      </p:sp>
      <p:sp>
        <p:nvSpPr>
          <p:cNvPr id="3" name="Content Placeholder 2"/>
          <p:cNvSpPr>
            <a:spLocks noGrp="1"/>
          </p:cNvSpPr>
          <p:nvPr>
            <p:ph idx="1"/>
          </p:nvPr>
        </p:nvSpPr>
        <p:spPr>
          <a:xfrm>
            <a:off x="1905000" y="1600200"/>
            <a:ext cx="8665139" cy="4449744"/>
          </a:xfrm>
        </p:spPr>
        <p:txBody>
          <a:bodyPr>
            <a:normAutofit/>
          </a:bodyPr>
          <a:lstStyle/>
          <a:p>
            <a:r>
              <a:rPr lang="en-US" i="1" dirty="0"/>
              <a:t>Most modules are 4-6 lectures worth of content, some are a bit more.</a:t>
            </a:r>
          </a:p>
          <a:p>
            <a:endParaRPr lang="en-US" i="1" dirty="0"/>
          </a:p>
          <a:p>
            <a:r>
              <a:rPr lang="en-US" i="1" dirty="0"/>
              <a:t>Each module involves:</a:t>
            </a:r>
          </a:p>
          <a:p>
            <a:pPr lvl="1"/>
            <a:r>
              <a:rPr lang="en-US" i="1" dirty="0"/>
              <a:t>~5 lectures worth of content</a:t>
            </a:r>
          </a:p>
          <a:p>
            <a:pPr lvl="1"/>
            <a:r>
              <a:rPr lang="en-US" i="1" dirty="0"/>
              <a:t>1 or 2 </a:t>
            </a:r>
            <a:r>
              <a:rPr lang="en-US" dirty="0"/>
              <a:t>homework assignments (usually just one though)</a:t>
            </a:r>
          </a:p>
          <a:p>
            <a:pPr lvl="1"/>
            <a:r>
              <a:rPr lang="en-US" i="1" dirty="0"/>
              <a:t>1 quiz (assessment)</a:t>
            </a:r>
          </a:p>
          <a:p>
            <a:pPr lvl="1"/>
            <a:endParaRPr lang="en-US" i="1" dirty="0"/>
          </a:p>
          <a:p>
            <a:r>
              <a:rPr lang="en-US" i="1" dirty="0"/>
              <a:t>In addition there is one other quiz, the final exam quiz (more on this later)</a:t>
            </a:r>
          </a:p>
          <a:p>
            <a:pPr lvl="1"/>
            <a:endParaRPr lang="en-US" i="1" dirty="0"/>
          </a:p>
          <a:p>
            <a:endParaRPr lang="en-US" i="1" dirty="0"/>
          </a:p>
        </p:txBody>
      </p:sp>
    </p:spTree>
    <p:extLst>
      <p:ext uri="{BB962C8B-B14F-4D97-AF65-F5344CB8AC3E}">
        <p14:creationId xmlns:p14="http://schemas.microsoft.com/office/powerpoint/2010/main" val="3198794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12337"/>
            <a:ext cx="8229600" cy="715945"/>
          </a:xfrm>
        </p:spPr>
        <p:txBody>
          <a:bodyPr/>
          <a:lstStyle/>
          <a:p>
            <a:pPr algn="ctr"/>
            <a:r>
              <a:rPr lang="en-US" dirty="0"/>
              <a:t>Quizzes</a:t>
            </a:r>
          </a:p>
        </p:txBody>
      </p:sp>
      <p:sp>
        <p:nvSpPr>
          <p:cNvPr id="12291" name="Rectangle 3"/>
          <p:cNvSpPr>
            <a:spLocks noGrp="1" noChangeArrowheads="1"/>
          </p:cNvSpPr>
          <p:nvPr>
            <p:ph idx="1"/>
          </p:nvPr>
        </p:nvSpPr>
        <p:spPr>
          <a:xfrm>
            <a:off x="1012263" y="1245995"/>
            <a:ext cx="10221795" cy="5245239"/>
          </a:xfrm>
        </p:spPr>
        <p:txBody>
          <a:bodyPr>
            <a:normAutofit/>
          </a:bodyPr>
          <a:lstStyle/>
          <a:p>
            <a:r>
              <a:rPr lang="en-US" dirty="0"/>
              <a:t>Medium size assessments of your knowledge in each module</a:t>
            </a:r>
          </a:p>
          <a:p>
            <a:pPr lvl="1"/>
            <a:r>
              <a:rPr lang="en-US" dirty="0"/>
              <a:t>Meant to ensure you have knowledge of the individual topics from lecture to a sufficient degree.</a:t>
            </a:r>
          </a:p>
          <a:p>
            <a:pPr lvl="1"/>
            <a:r>
              <a:rPr lang="en-US" dirty="0"/>
              <a:t>Usually about two pages worth of traditional exam material.</a:t>
            </a:r>
          </a:p>
          <a:p>
            <a:endParaRPr lang="en-US" dirty="0"/>
          </a:p>
          <a:p>
            <a:r>
              <a:rPr lang="en-US" dirty="0"/>
              <a:t>Quiz Schedule (I wanted this to be similar / modeled after a midterm schedule)</a:t>
            </a:r>
          </a:p>
          <a:p>
            <a:pPr lvl="1"/>
            <a:r>
              <a:rPr lang="en-US" sz="2000" dirty="0"/>
              <a:t>Thu., Sep. </a:t>
            </a:r>
            <a:r>
              <a:rPr lang="en-US" dirty="0"/>
              <a:t>18</a:t>
            </a:r>
            <a:r>
              <a:rPr lang="en-US" sz="2000" dirty="0"/>
              <a:t>			Mod 1</a:t>
            </a:r>
          </a:p>
          <a:p>
            <a:pPr lvl="1"/>
            <a:r>
              <a:rPr lang="en-US" sz="2000" dirty="0"/>
              <a:t>Thu., Oct. </a:t>
            </a:r>
            <a:r>
              <a:rPr lang="en-US" dirty="0"/>
              <a:t>9	</a:t>
            </a:r>
            <a:r>
              <a:rPr lang="en-US" sz="2000" dirty="0"/>
              <a:t>			Mod </a:t>
            </a:r>
            <a:r>
              <a:rPr lang="en-US" dirty="0"/>
              <a:t>2</a:t>
            </a:r>
          </a:p>
          <a:p>
            <a:pPr lvl="1"/>
            <a:r>
              <a:rPr lang="en-US" sz="2000" dirty="0"/>
              <a:t>Thu., Oct. </a:t>
            </a:r>
            <a:r>
              <a:rPr lang="en-US" dirty="0"/>
              <a:t>30</a:t>
            </a:r>
            <a:r>
              <a:rPr lang="en-US" sz="2000" dirty="0"/>
              <a:t>			Mod 3</a:t>
            </a:r>
          </a:p>
          <a:p>
            <a:pPr lvl="1"/>
            <a:r>
              <a:rPr lang="en-US" dirty="0"/>
              <a:t>Thu., Nov. 20			Mod 4</a:t>
            </a:r>
            <a:endParaRPr lang="en-US" sz="2000" dirty="0"/>
          </a:p>
          <a:p>
            <a:pPr lvl="1"/>
            <a:r>
              <a:rPr lang="en-US" dirty="0"/>
              <a:t>TBD	</a:t>
            </a:r>
            <a:r>
              <a:rPr lang="en-US" sz="2000" dirty="0"/>
              <a:t>	</a:t>
            </a:r>
            <a:r>
              <a:rPr lang="en-US" dirty="0"/>
              <a:t>		</a:t>
            </a:r>
            <a:r>
              <a:rPr lang="en-US" sz="2000" dirty="0"/>
              <a:t>Mod 5, Final Exam Quiz, and optional 1-4 retakes</a:t>
            </a:r>
          </a:p>
          <a:p>
            <a:pPr lvl="1"/>
            <a:endParaRPr lang="en-US" sz="2000" dirty="0"/>
          </a:p>
          <a:p>
            <a:pPr lvl="1"/>
            <a:endParaRPr lang="en-US" dirty="0"/>
          </a:p>
        </p:txBody>
      </p:sp>
    </p:spTree>
    <p:extLst>
      <p:ext uri="{BB962C8B-B14F-4D97-AF65-F5344CB8AC3E}">
        <p14:creationId xmlns:p14="http://schemas.microsoft.com/office/powerpoint/2010/main" val="1895514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81000"/>
            <a:ext cx="8229600" cy="944545"/>
          </a:xfrm>
        </p:spPr>
        <p:txBody>
          <a:bodyPr/>
          <a:lstStyle/>
          <a:p>
            <a:pPr algn="ctr"/>
            <a:r>
              <a:rPr lang="en-US" dirty="0"/>
              <a:t>Quizzes</a:t>
            </a:r>
          </a:p>
        </p:txBody>
      </p:sp>
      <p:sp>
        <p:nvSpPr>
          <p:cNvPr id="12291" name="Rectangle 3"/>
          <p:cNvSpPr>
            <a:spLocks noGrp="1" noChangeArrowheads="1"/>
          </p:cNvSpPr>
          <p:nvPr>
            <p:ph idx="1"/>
          </p:nvPr>
        </p:nvSpPr>
        <p:spPr>
          <a:xfrm>
            <a:off x="1391978" y="1539892"/>
            <a:ext cx="9470290" cy="4525944"/>
          </a:xfrm>
        </p:spPr>
        <p:txBody>
          <a:bodyPr>
            <a:normAutofit/>
          </a:bodyPr>
          <a:lstStyle/>
          <a:p>
            <a:r>
              <a:rPr lang="en-US" dirty="0"/>
              <a:t>You always receive the highest grade over all attempts (e.g., final exam retakes</a:t>
            </a:r>
          </a:p>
          <a:p>
            <a:pPr lvl="1"/>
            <a:r>
              <a:rPr lang="en-US" dirty="0"/>
              <a:t>E.g., if you receive a 16/20 during midterm, and 13/20 during retake you still earn the 16/20 on that quiz.</a:t>
            </a:r>
          </a:p>
          <a:p>
            <a:pPr lvl="1"/>
            <a:endParaRPr lang="en-US" dirty="0"/>
          </a:p>
          <a:p>
            <a:r>
              <a:rPr lang="en-US" dirty="0"/>
              <a:t>You should always prioritize retaking quizzes with the lowest grades (somewhat obvious).</a:t>
            </a:r>
          </a:p>
        </p:txBody>
      </p:sp>
    </p:spTree>
    <p:extLst>
      <p:ext uri="{BB962C8B-B14F-4D97-AF65-F5344CB8AC3E}">
        <p14:creationId xmlns:p14="http://schemas.microsoft.com/office/powerpoint/2010/main" val="2940204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357262"/>
            <a:ext cx="9905998" cy="707027"/>
          </a:xfrm>
        </p:spPr>
        <p:txBody>
          <a:bodyPr/>
          <a:lstStyle/>
          <a:p>
            <a:pPr algn="ctr"/>
            <a:r>
              <a:rPr lang="en-US" dirty="0"/>
              <a:t>Final Exam</a:t>
            </a:r>
          </a:p>
        </p:txBody>
      </p:sp>
      <p:sp>
        <p:nvSpPr>
          <p:cNvPr id="18435" name="Content Placeholder 2"/>
          <p:cNvSpPr>
            <a:spLocks noGrp="1"/>
          </p:cNvSpPr>
          <p:nvPr>
            <p:ph idx="1"/>
          </p:nvPr>
        </p:nvSpPr>
        <p:spPr>
          <a:xfrm>
            <a:off x="1743670" y="1524000"/>
            <a:ext cx="8826469" cy="4525944"/>
          </a:xfrm>
        </p:spPr>
        <p:txBody>
          <a:bodyPr>
            <a:normAutofit/>
          </a:bodyPr>
          <a:lstStyle/>
          <a:p>
            <a:pPr algn="l"/>
            <a:r>
              <a:rPr lang="en-US" dirty="0"/>
              <a:t>Our final exam time will be used to:</a:t>
            </a:r>
          </a:p>
          <a:p>
            <a:pPr lvl="1" algn="l"/>
            <a:r>
              <a:rPr lang="en-US" dirty="0"/>
              <a:t>Take Quiz for </a:t>
            </a:r>
            <a:r>
              <a:rPr lang="en-US" b="1" i="1" u="sng" dirty="0"/>
              <a:t>Module 5</a:t>
            </a:r>
            <a:r>
              <a:rPr lang="en-US" dirty="0"/>
              <a:t> (first and only attempt…sorry)</a:t>
            </a:r>
          </a:p>
          <a:p>
            <a:pPr lvl="1" algn="l"/>
            <a:r>
              <a:rPr lang="en-US" dirty="0"/>
              <a:t>Take the </a:t>
            </a:r>
            <a:r>
              <a:rPr lang="en-US" b="1" i="1" u="sng" dirty="0"/>
              <a:t>Final Exam Quiz</a:t>
            </a:r>
            <a:r>
              <a:rPr lang="en-US" dirty="0"/>
              <a:t> (Only attempt by design)</a:t>
            </a:r>
          </a:p>
          <a:p>
            <a:pPr lvl="1" algn="l"/>
            <a:r>
              <a:rPr lang="en-US" b="1" dirty="0"/>
              <a:t>OPTIONAL</a:t>
            </a:r>
            <a:r>
              <a:rPr lang="en-US" dirty="0"/>
              <a:t>: Retake </a:t>
            </a:r>
            <a:r>
              <a:rPr lang="en-US" b="1" i="1" u="sng" dirty="0"/>
              <a:t>up to three of quizzes 1-4</a:t>
            </a:r>
            <a:endParaRPr lang="en-US" dirty="0"/>
          </a:p>
          <a:p>
            <a:pPr lvl="1" algn="l"/>
            <a:endParaRPr lang="en-US" b="1" i="1" u="sng" dirty="0"/>
          </a:p>
          <a:p>
            <a:r>
              <a:rPr lang="en-US" dirty="0"/>
              <a:t>You can attempt all four retakes if you want, but the exams are designed for there to be enough time to do two (maybe three) retakes.</a:t>
            </a:r>
          </a:p>
        </p:txBody>
      </p:sp>
    </p:spTree>
    <p:extLst>
      <p:ext uri="{BB962C8B-B14F-4D97-AF65-F5344CB8AC3E}">
        <p14:creationId xmlns:p14="http://schemas.microsoft.com/office/powerpoint/2010/main" val="1095264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82674"/>
            <a:ext cx="8229600" cy="792145"/>
          </a:xfrm>
        </p:spPr>
        <p:txBody>
          <a:bodyPr/>
          <a:lstStyle/>
          <a:p>
            <a:pPr algn="ctr"/>
            <a:r>
              <a:rPr lang="en-US" dirty="0" err="1"/>
              <a:t>Homeworks</a:t>
            </a:r>
            <a:endParaRPr lang="en-US" dirty="0"/>
          </a:p>
        </p:txBody>
      </p:sp>
      <p:sp>
        <p:nvSpPr>
          <p:cNvPr id="12291" name="Rectangle 3"/>
          <p:cNvSpPr>
            <a:spLocks noGrp="1" noChangeArrowheads="1"/>
          </p:cNvSpPr>
          <p:nvPr>
            <p:ph idx="1"/>
          </p:nvPr>
        </p:nvSpPr>
        <p:spPr>
          <a:xfrm>
            <a:off x="1502511" y="1523999"/>
            <a:ext cx="9198985" cy="4724399"/>
          </a:xfrm>
        </p:spPr>
        <p:txBody>
          <a:bodyPr>
            <a:normAutofit/>
          </a:bodyPr>
          <a:lstStyle/>
          <a:p>
            <a:pPr algn="l"/>
            <a:r>
              <a:rPr lang="en-US" dirty="0"/>
              <a:t>Each of the 5 modules has 1 or 2 </a:t>
            </a:r>
            <a:r>
              <a:rPr lang="en-US" dirty="0" err="1"/>
              <a:t>homeworks</a:t>
            </a:r>
            <a:r>
              <a:rPr lang="en-US" dirty="0"/>
              <a:t> associated (usually 1)</a:t>
            </a:r>
          </a:p>
          <a:p>
            <a:r>
              <a:rPr lang="en-US" b="1" i="1" u="sng" dirty="0"/>
              <a:t>Written HW</a:t>
            </a:r>
          </a:p>
          <a:p>
            <a:pPr lvl="1"/>
            <a:r>
              <a:rPr lang="en-US" dirty="0"/>
              <a:t>Solving small problems, analyzing runtimes, etc.</a:t>
            </a:r>
          </a:p>
          <a:p>
            <a:pPr lvl="1"/>
            <a:r>
              <a:rPr lang="en-US" dirty="0"/>
              <a:t>Writing proofs, etc.</a:t>
            </a:r>
          </a:p>
          <a:p>
            <a:pPr lvl="1"/>
            <a:r>
              <a:rPr lang="en-US" dirty="0"/>
              <a:t>Written in Latex (tutorial on course webpage)</a:t>
            </a:r>
          </a:p>
          <a:p>
            <a:pPr lvl="1"/>
            <a:r>
              <a:rPr lang="en-US" i="1" dirty="0"/>
              <a:t>These are meant to be challenging!</a:t>
            </a:r>
          </a:p>
          <a:p>
            <a:r>
              <a:rPr lang="en-US" b="1" i="1" u="sng" dirty="0"/>
              <a:t>Programming HW</a:t>
            </a:r>
            <a:r>
              <a:rPr lang="en-US" dirty="0"/>
              <a:t>:</a:t>
            </a:r>
          </a:p>
          <a:p>
            <a:pPr lvl="1"/>
            <a:r>
              <a:rPr lang="en-US" dirty="0"/>
              <a:t>Is written in Java</a:t>
            </a:r>
          </a:p>
          <a:p>
            <a:pPr lvl="1" algn="l"/>
            <a:r>
              <a:rPr lang="en-US" dirty="0"/>
              <a:t>We won’t have many of these (probably just 1)</a:t>
            </a:r>
          </a:p>
        </p:txBody>
      </p:sp>
    </p:spTree>
    <p:extLst>
      <p:ext uri="{BB962C8B-B14F-4D97-AF65-F5344CB8AC3E}">
        <p14:creationId xmlns:p14="http://schemas.microsoft.com/office/powerpoint/2010/main" val="280297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Quick Polls (Agree or Not?)</a:t>
            </a:r>
          </a:p>
        </p:txBody>
      </p:sp>
      <p:sp>
        <p:nvSpPr>
          <p:cNvPr id="6147" name="Rectangle 3"/>
          <p:cNvSpPr>
            <a:spLocks noGrp="1" noChangeArrowheads="1"/>
          </p:cNvSpPr>
          <p:nvPr>
            <p:ph idx="1"/>
            <p:custDataLst>
              <p:tags r:id="rId2"/>
            </p:custDataLst>
          </p:nvPr>
        </p:nvSpPr>
        <p:spPr>
          <a:xfrm>
            <a:off x="1141413" y="1473200"/>
            <a:ext cx="9970724" cy="4800600"/>
          </a:xfrm>
        </p:spPr>
        <p:txBody>
          <a:bodyPr>
            <a:normAutofit/>
          </a:bodyPr>
          <a:lstStyle/>
          <a:p>
            <a:pPr marL="0" indent="0">
              <a:buNone/>
            </a:pPr>
            <a:r>
              <a:rPr lang="en-US" b="1" i="1" u="sng" dirty="0"/>
              <a:t>Q1</a:t>
            </a:r>
            <a:r>
              <a:rPr lang="en-US" dirty="0"/>
              <a:t>: I have heard that DMT 2 is like…a really hard class!</a:t>
            </a:r>
          </a:p>
          <a:p>
            <a:pPr marL="0" indent="0">
              <a:buNone/>
            </a:pPr>
            <a:endParaRPr lang="en-US" dirty="0"/>
          </a:p>
          <a:p>
            <a:pPr marL="0" indent="0">
              <a:buNone/>
            </a:pPr>
            <a:r>
              <a:rPr lang="en-US" b="1" i="1" u="sng" dirty="0"/>
              <a:t>Q2</a:t>
            </a:r>
            <a:r>
              <a:rPr lang="en-US" dirty="0"/>
              <a:t>: I have heard that DMT 2 is a lot of work!</a:t>
            </a:r>
          </a:p>
          <a:p>
            <a:pPr marL="0" indent="0">
              <a:buNone/>
            </a:pPr>
            <a:endParaRPr lang="en-US" dirty="0"/>
          </a:p>
          <a:p>
            <a:pPr marL="0" indent="0">
              <a:buNone/>
            </a:pPr>
            <a:r>
              <a:rPr lang="en-US" b="1" i="1" u="sng" dirty="0"/>
              <a:t>Q3</a:t>
            </a:r>
            <a:r>
              <a:rPr lang="en-US" dirty="0"/>
              <a:t>: I have heard that DMT 2 material isn’t that important and that you will never really use it!</a:t>
            </a:r>
          </a:p>
        </p:txBody>
      </p:sp>
    </p:spTree>
    <p:extLst>
      <p:ext uri="{BB962C8B-B14F-4D97-AF65-F5344CB8AC3E}">
        <p14:creationId xmlns:p14="http://schemas.microsoft.com/office/powerpoint/2010/main" val="2431754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86862"/>
            <a:ext cx="8229600" cy="768699"/>
          </a:xfrm>
        </p:spPr>
        <p:txBody>
          <a:bodyPr/>
          <a:lstStyle/>
          <a:p>
            <a:pPr algn="ctr"/>
            <a:r>
              <a:rPr lang="en-US" dirty="0"/>
              <a:t>Homework Grades</a:t>
            </a:r>
          </a:p>
        </p:txBody>
      </p:sp>
      <p:sp>
        <p:nvSpPr>
          <p:cNvPr id="12291" name="Rectangle 3"/>
          <p:cNvSpPr>
            <a:spLocks noGrp="1" noChangeArrowheads="1"/>
          </p:cNvSpPr>
          <p:nvPr>
            <p:ph idx="1"/>
          </p:nvPr>
        </p:nvSpPr>
        <p:spPr>
          <a:xfrm>
            <a:off x="1524000" y="1406769"/>
            <a:ext cx="9046139" cy="5070231"/>
          </a:xfrm>
        </p:spPr>
        <p:txBody>
          <a:bodyPr>
            <a:normAutofit/>
          </a:bodyPr>
          <a:lstStyle/>
          <a:p>
            <a:r>
              <a:rPr lang="en-US" dirty="0" err="1"/>
              <a:t>Homeworks</a:t>
            </a:r>
            <a:r>
              <a:rPr lang="en-US" dirty="0"/>
              <a:t> will be graded on a traditional percentage scale:</a:t>
            </a:r>
          </a:p>
          <a:p>
            <a:pPr lvl="1"/>
            <a:r>
              <a:rPr lang="en-US" b="1" i="1" u="sng" dirty="0"/>
              <a:t>Out of 10 points (or similar)</a:t>
            </a:r>
            <a:endParaRPr lang="en-US" dirty="0"/>
          </a:p>
          <a:p>
            <a:pPr lvl="1"/>
            <a:r>
              <a:rPr lang="en-US" dirty="0"/>
              <a:t>Regrades will be available (probably)</a:t>
            </a:r>
          </a:p>
          <a:p>
            <a:endParaRPr lang="en-US" dirty="0"/>
          </a:p>
          <a:p>
            <a:r>
              <a:rPr lang="en-US" b="1" i="1" u="sng" dirty="0"/>
              <a:t>Deadlines</a:t>
            </a:r>
            <a:r>
              <a:rPr lang="en-US" dirty="0"/>
              <a:t>:</a:t>
            </a:r>
          </a:p>
          <a:p>
            <a:pPr lvl="1"/>
            <a:r>
              <a:rPr lang="en-US" dirty="0"/>
              <a:t>We will have </a:t>
            </a:r>
            <a:r>
              <a:rPr lang="en-US" b="1" i="1" dirty="0"/>
              <a:t>traditional homework deadlines</a:t>
            </a:r>
            <a:r>
              <a:rPr lang="en-US" dirty="0"/>
              <a:t>, however…</a:t>
            </a:r>
          </a:p>
          <a:p>
            <a:pPr lvl="1"/>
            <a:r>
              <a:rPr lang="en-US" dirty="0"/>
              <a:t>Anyone can fill out an online form to request a 7 day extension. Extensions will be granted for any reason as long as you articulate why you need extra time and when you plan to finish the homework by.</a:t>
            </a:r>
          </a:p>
          <a:p>
            <a:pPr lvl="1"/>
            <a:r>
              <a:rPr lang="en-US" dirty="0"/>
              <a:t>NO submissions beyond this already generous 7 day window for any reason. That window IS your flexibility should anything arise.</a:t>
            </a:r>
          </a:p>
          <a:p>
            <a:endParaRPr lang="en-US" dirty="0"/>
          </a:p>
        </p:txBody>
      </p:sp>
    </p:spTree>
    <p:extLst>
      <p:ext uri="{BB962C8B-B14F-4D97-AF65-F5344CB8AC3E}">
        <p14:creationId xmlns:p14="http://schemas.microsoft.com/office/powerpoint/2010/main" val="3112164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78558" y="398586"/>
            <a:ext cx="8432242" cy="886890"/>
          </a:xfrm>
        </p:spPr>
        <p:txBody>
          <a:bodyPr/>
          <a:lstStyle/>
          <a:p>
            <a:pPr algn="ctr"/>
            <a:r>
              <a:rPr lang="en-US" dirty="0"/>
              <a:t>Homework Collaboration</a:t>
            </a:r>
          </a:p>
        </p:txBody>
      </p:sp>
      <p:sp>
        <p:nvSpPr>
          <p:cNvPr id="12291" name="Rectangle 3"/>
          <p:cNvSpPr>
            <a:spLocks noGrp="1" noChangeArrowheads="1"/>
          </p:cNvSpPr>
          <p:nvPr>
            <p:ph idx="1"/>
          </p:nvPr>
        </p:nvSpPr>
        <p:spPr>
          <a:xfrm>
            <a:off x="1600200" y="1643027"/>
            <a:ext cx="8969939" cy="4599511"/>
          </a:xfrm>
        </p:spPr>
        <p:txBody>
          <a:bodyPr>
            <a:normAutofit/>
          </a:bodyPr>
          <a:lstStyle/>
          <a:p>
            <a:r>
              <a:rPr lang="en-US" dirty="0"/>
              <a:t>You may work in groups of up to 3 on written assignments</a:t>
            </a:r>
          </a:p>
          <a:p>
            <a:pPr lvl="1"/>
            <a:r>
              <a:rPr lang="en-US" dirty="0"/>
              <a:t>This is most of the assignments</a:t>
            </a:r>
          </a:p>
          <a:p>
            <a:pPr lvl="1"/>
            <a:r>
              <a:rPr lang="en-US" dirty="0"/>
              <a:t>Once submission per group is fine. </a:t>
            </a:r>
            <a:r>
              <a:rPr lang="en-US" dirty="0" err="1"/>
              <a:t>Gradescope</a:t>
            </a:r>
            <a:r>
              <a:rPr lang="en-US" dirty="0"/>
              <a:t> supports this quite easily.</a:t>
            </a:r>
          </a:p>
          <a:p>
            <a:pPr lvl="1"/>
            <a:endParaRPr lang="en-US" dirty="0"/>
          </a:p>
          <a:p>
            <a:r>
              <a:rPr lang="en-US" dirty="0"/>
              <a:t>On programming assignments (currently, just 1) you are expected to work independently.</a:t>
            </a:r>
          </a:p>
          <a:p>
            <a:endParaRPr lang="en-US" dirty="0"/>
          </a:p>
        </p:txBody>
      </p:sp>
    </p:spTree>
    <p:extLst>
      <p:ext uri="{BB962C8B-B14F-4D97-AF65-F5344CB8AC3E}">
        <p14:creationId xmlns:p14="http://schemas.microsoft.com/office/powerpoint/2010/main" val="3237934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78558" y="398586"/>
            <a:ext cx="8432242" cy="886890"/>
          </a:xfrm>
        </p:spPr>
        <p:txBody>
          <a:bodyPr/>
          <a:lstStyle/>
          <a:p>
            <a:pPr algn="ctr"/>
            <a:r>
              <a:rPr lang="en-US" dirty="0"/>
              <a:t>Homework Grade Philosophy</a:t>
            </a:r>
          </a:p>
        </p:txBody>
      </p:sp>
      <p:sp>
        <p:nvSpPr>
          <p:cNvPr id="12291" name="Rectangle 3"/>
          <p:cNvSpPr>
            <a:spLocks noGrp="1" noChangeArrowheads="1"/>
          </p:cNvSpPr>
          <p:nvPr>
            <p:ph idx="1"/>
          </p:nvPr>
        </p:nvSpPr>
        <p:spPr>
          <a:xfrm>
            <a:off x="1600200" y="1572689"/>
            <a:ext cx="8969939" cy="4599511"/>
          </a:xfrm>
        </p:spPr>
        <p:txBody>
          <a:bodyPr>
            <a:normAutofit/>
          </a:bodyPr>
          <a:lstStyle/>
          <a:p>
            <a:r>
              <a:rPr lang="en-US" dirty="0"/>
              <a:t>The purpose of homework is to PRACTICE!</a:t>
            </a:r>
          </a:p>
          <a:p>
            <a:endParaRPr lang="en-US" dirty="0"/>
          </a:p>
          <a:p>
            <a:r>
              <a:rPr lang="en-US" dirty="0"/>
              <a:t>I want you to:</a:t>
            </a:r>
          </a:p>
          <a:p>
            <a:pPr lvl="1"/>
            <a:r>
              <a:rPr lang="en-US" dirty="0"/>
              <a:t>Attempt every problem on your own</a:t>
            </a:r>
          </a:p>
          <a:p>
            <a:pPr lvl="1"/>
            <a:r>
              <a:rPr lang="en-US" dirty="0"/>
              <a:t>Then work with your group to get the solutions figured out</a:t>
            </a:r>
          </a:p>
          <a:p>
            <a:pPr lvl="1"/>
            <a:r>
              <a:rPr lang="en-US" dirty="0"/>
              <a:t>Study the solutions for </a:t>
            </a:r>
            <a:r>
              <a:rPr lang="en-US" dirty="0" err="1"/>
              <a:t>homeworks</a:t>
            </a:r>
            <a:r>
              <a:rPr lang="en-US" dirty="0"/>
              <a:t> (these homework problems WILL appear on quizzes).</a:t>
            </a:r>
          </a:p>
          <a:p>
            <a:endParaRPr lang="en-US" dirty="0"/>
          </a:p>
        </p:txBody>
      </p:sp>
    </p:spTree>
    <p:extLst>
      <p:ext uri="{BB962C8B-B14F-4D97-AF65-F5344CB8AC3E}">
        <p14:creationId xmlns:p14="http://schemas.microsoft.com/office/powerpoint/2010/main" val="3014866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998858" y="327866"/>
            <a:ext cx="7958331" cy="887986"/>
          </a:xfrm>
        </p:spPr>
        <p:txBody>
          <a:bodyPr/>
          <a:lstStyle/>
          <a:p>
            <a:pPr algn="ctr"/>
            <a:r>
              <a:rPr lang="en-US" dirty="0"/>
              <a:t>Grading Overview</a:t>
            </a:r>
          </a:p>
        </p:txBody>
      </p:sp>
      <p:sp>
        <p:nvSpPr>
          <p:cNvPr id="3" name="Content Placeholder 2">
            <a:extLst>
              <a:ext uri="{FF2B5EF4-FFF2-40B4-BE49-F238E27FC236}">
                <a16:creationId xmlns:a16="http://schemas.microsoft.com/office/drawing/2014/main" id="{267DFEF5-BEAA-974F-B91B-2D8B6E94C721}"/>
              </a:ext>
            </a:extLst>
          </p:cNvPr>
          <p:cNvSpPr>
            <a:spLocks noGrp="1"/>
          </p:cNvSpPr>
          <p:nvPr>
            <p:ph idx="1"/>
          </p:nvPr>
        </p:nvSpPr>
        <p:spPr>
          <a:xfrm>
            <a:off x="1577591" y="1526633"/>
            <a:ext cx="8601389" cy="4950367"/>
          </a:xfrm>
        </p:spPr>
        <p:txBody>
          <a:bodyPr>
            <a:normAutofit/>
          </a:bodyPr>
          <a:lstStyle/>
          <a:p>
            <a:r>
              <a:rPr lang="en-US" dirty="0"/>
              <a:t>Final letter grade will be a weighted average:</a:t>
            </a:r>
          </a:p>
          <a:p>
            <a:endParaRPr lang="en-US" dirty="0"/>
          </a:p>
          <a:p>
            <a:r>
              <a:rPr lang="en-US" b="1" i="1" u="sng" dirty="0"/>
              <a:t>Homework</a:t>
            </a:r>
            <a:r>
              <a:rPr lang="en-US" dirty="0"/>
              <a:t>: 25 percent (split over about 6 or 7 </a:t>
            </a:r>
            <a:r>
              <a:rPr lang="en-US" dirty="0" err="1"/>
              <a:t>homeworks</a:t>
            </a:r>
            <a:r>
              <a:rPr lang="en-US" dirty="0"/>
              <a:t>)</a:t>
            </a:r>
          </a:p>
          <a:p>
            <a:r>
              <a:rPr lang="en-US" b="1" i="1" u="sng" dirty="0"/>
              <a:t>Quizzes (Mods 1-5)</a:t>
            </a:r>
            <a:r>
              <a:rPr lang="en-US" dirty="0"/>
              <a:t>: 60 percent (12 percent each)</a:t>
            </a:r>
          </a:p>
          <a:p>
            <a:r>
              <a:rPr lang="en-US" b="1" i="1" u="sng" dirty="0"/>
              <a:t>Final Exam Quiz</a:t>
            </a:r>
            <a:r>
              <a:rPr lang="en-US" dirty="0"/>
              <a:t>: 15 percent</a:t>
            </a:r>
          </a:p>
        </p:txBody>
      </p:sp>
    </p:spTree>
    <p:extLst>
      <p:ext uri="{BB962C8B-B14F-4D97-AF65-F5344CB8AC3E}">
        <p14:creationId xmlns:p14="http://schemas.microsoft.com/office/powerpoint/2010/main" val="160555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97938"/>
            <a:ext cx="9905998" cy="969122"/>
          </a:xfrm>
        </p:spPr>
        <p:txBody>
          <a:bodyPr/>
          <a:lstStyle/>
          <a:p>
            <a:pPr algn="ctr"/>
            <a:r>
              <a:rPr lang="en-US" dirty="0"/>
              <a:t>Office Hours</a:t>
            </a:r>
          </a:p>
        </p:txBody>
      </p:sp>
      <p:sp>
        <p:nvSpPr>
          <p:cNvPr id="18435" name="Content Placeholder 2"/>
          <p:cNvSpPr>
            <a:spLocks noGrp="1"/>
          </p:cNvSpPr>
          <p:nvPr>
            <p:ph idx="1"/>
          </p:nvPr>
        </p:nvSpPr>
        <p:spPr/>
        <p:txBody>
          <a:bodyPr>
            <a:normAutofit/>
          </a:bodyPr>
          <a:lstStyle/>
          <a:p>
            <a:pPr algn="l"/>
            <a:r>
              <a:rPr lang="en-US" dirty="0"/>
              <a:t>Let’s discuss office hours by looking at the course website.</a:t>
            </a:r>
          </a:p>
        </p:txBody>
      </p:sp>
    </p:spTree>
    <p:extLst>
      <p:ext uri="{BB962C8B-B14F-4D97-AF65-F5344CB8AC3E}">
        <p14:creationId xmlns:p14="http://schemas.microsoft.com/office/powerpoint/2010/main" val="3481522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141413" y="457745"/>
            <a:ext cx="9905998" cy="874078"/>
          </a:xfrm>
        </p:spPr>
        <p:txBody>
          <a:bodyPr/>
          <a:lstStyle/>
          <a:p>
            <a:pPr algn="ctr"/>
            <a:r>
              <a:rPr lang="en-US" dirty="0"/>
              <a:t>Homework: Written</a:t>
            </a:r>
          </a:p>
        </p:txBody>
      </p:sp>
      <p:sp>
        <p:nvSpPr>
          <p:cNvPr id="17411" name="Content Placeholder 2"/>
          <p:cNvSpPr>
            <a:spLocks noGrp="1"/>
          </p:cNvSpPr>
          <p:nvPr>
            <p:ph idx="1"/>
          </p:nvPr>
        </p:nvSpPr>
        <p:spPr>
          <a:xfrm>
            <a:off x="1621861" y="1644997"/>
            <a:ext cx="9274739" cy="4755803"/>
          </a:xfrm>
        </p:spPr>
        <p:txBody>
          <a:bodyPr/>
          <a:lstStyle/>
          <a:p>
            <a:r>
              <a:rPr lang="en-US" dirty="0"/>
              <a:t>These assignments must be typeset in </a:t>
            </a:r>
            <a:r>
              <a:rPr lang="en-US" dirty="0" err="1"/>
              <a:t>LaTeX</a:t>
            </a:r>
            <a:endParaRPr lang="en-US" dirty="0"/>
          </a:p>
          <a:p>
            <a:endParaRPr lang="en-US" dirty="0"/>
          </a:p>
          <a:p>
            <a:r>
              <a:rPr lang="en-US" dirty="0"/>
              <a:t>I will provide a couple tutorials, guides, and templates when the first assignment is given out</a:t>
            </a:r>
          </a:p>
          <a:p>
            <a:endParaRPr lang="en-US" dirty="0"/>
          </a:p>
          <a:p>
            <a:r>
              <a:rPr lang="en-US" b="1" i="1" u="sng" dirty="0"/>
              <a:t>You may not embed images of text or formulas</a:t>
            </a:r>
            <a:r>
              <a:rPr lang="en-US" dirty="0"/>
              <a:t>!</a:t>
            </a:r>
          </a:p>
          <a:p>
            <a:endParaRPr lang="en-US" dirty="0"/>
          </a:p>
        </p:txBody>
      </p:sp>
    </p:spTree>
    <p:extLst>
      <p:ext uri="{BB962C8B-B14F-4D97-AF65-F5344CB8AC3E}">
        <p14:creationId xmlns:p14="http://schemas.microsoft.com/office/powerpoint/2010/main" val="4248825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C06E-652D-CD40-8782-E878E11BC092}"/>
              </a:ext>
            </a:extLst>
          </p:cNvPr>
          <p:cNvSpPr>
            <a:spLocks noGrp="1"/>
          </p:cNvSpPr>
          <p:nvPr>
            <p:ph type="title"/>
          </p:nvPr>
        </p:nvSpPr>
        <p:spPr>
          <a:xfrm>
            <a:off x="1141413" y="538132"/>
            <a:ext cx="9905998" cy="799137"/>
          </a:xfrm>
        </p:spPr>
        <p:txBody>
          <a:bodyPr/>
          <a:lstStyle/>
          <a:p>
            <a:pPr algn="ctr"/>
            <a:r>
              <a:rPr lang="en-US" dirty="0"/>
              <a:t>Use of Online Code Etc.</a:t>
            </a:r>
          </a:p>
        </p:txBody>
      </p:sp>
      <p:sp>
        <p:nvSpPr>
          <p:cNvPr id="4" name="Content Placeholder 3">
            <a:extLst>
              <a:ext uri="{FF2B5EF4-FFF2-40B4-BE49-F238E27FC236}">
                <a16:creationId xmlns:a16="http://schemas.microsoft.com/office/drawing/2014/main" id="{8C2A69A9-9079-244C-BEAE-11CF7ACAB26E}"/>
              </a:ext>
            </a:extLst>
          </p:cNvPr>
          <p:cNvSpPr>
            <a:spLocks noGrp="1"/>
          </p:cNvSpPr>
          <p:nvPr>
            <p:ph idx="1"/>
          </p:nvPr>
        </p:nvSpPr>
        <p:spPr>
          <a:xfrm>
            <a:off x="1447800" y="1722456"/>
            <a:ext cx="9420888" cy="4830744"/>
          </a:xfrm>
        </p:spPr>
        <p:txBody>
          <a:bodyPr>
            <a:normAutofit fontScale="92500"/>
          </a:bodyPr>
          <a:lstStyle/>
          <a:p>
            <a:r>
              <a:rPr lang="en-US" u="sng" dirty="0"/>
              <a:t>Studying</a:t>
            </a:r>
            <a:r>
              <a:rPr lang="en-US" dirty="0"/>
              <a:t> code or proofs online is permitted </a:t>
            </a:r>
            <a:r>
              <a:rPr lang="en-US" u="sng" dirty="0"/>
              <a:t>but only</a:t>
            </a:r>
            <a:r>
              <a:rPr lang="en-US" dirty="0"/>
              <a:t> for getting ideas</a:t>
            </a:r>
          </a:p>
          <a:p>
            <a:r>
              <a:rPr lang="en-US" dirty="0"/>
              <a:t>Copying or reusing code or proofs from an online source violates the pledge</a:t>
            </a:r>
          </a:p>
          <a:p>
            <a:pPr lvl="1"/>
            <a:r>
              <a:rPr lang="en-US" dirty="0"/>
              <a:t>You must cite sources of any online code you use in this way in a comment in your source file(s)</a:t>
            </a:r>
          </a:p>
          <a:p>
            <a:pPr lvl="1"/>
            <a:endParaRPr lang="en-US" dirty="0"/>
          </a:p>
          <a:p>
            <a:r>
              <a:rPr lang="en-US" dirty="0"/>
              <a:t>Remember:  the purpose of the homework is</a:t>
            </a:r>
          </a:p>
          <a:p>
            <a:pPr lvl="1"/>
            <a:r>
              <a:rPr lang="en-US" dirty="0"/>
              <a:t>To </a:t>
            </a:r>
            <a:r>
              <a:rPr lang="en-US" b="1" i="1" u="sng" dirty="0"/>
              <a:t>practice</a:t>
            </a:r>
            <a:r>
              <a:rPr lang="en-US" dirty="0"/>
              <a:t> in an environment that is lower-stress</a:t>
            </a:r>
          </a:p>
          <a:p>
            <a:pPr lvl="1"/>
            <a:r>
              <a:rPr lang="en-US" dirty="0"/>
              <a:t>To </a:t>
            </a:r>
            <a:r>
              <a:rPr lang="en-US" b="1" i="1" u="sng" dirty="0"/>
              <a:t>push yourself </a:t>
            </a:r>
            <a:r>
              <a:rPr lang="en-US" dirty="0"/>
              <a:t>to solve think about the theory of computation and to prepare you for the quizzes, NOT just to get a grade.</a:t>
            </a:r>
          </a:p>
          <a:p>
            <a:pPr lvl="1"/>
            <a:r>
              <a:rPr lang="en-US" dirty="0"/>
              <a:t>To </a:t>
            </a:r>
            <a:r>
              <a:rPr lang="en-US" b="1" i="1" u="sng" dirty="0"/>
              <a:t>work out the logical part </a:t>
            </a:r>
            <a:r>
              <a:rPr lang="en-US" dirty="0"/>
              <a:t>of your brain </a:t>
            </a:r>
            <a:r>
              <a:rPr lang="en-US" dirty="0">
                <a:sym typeface="Wingdings" pitchFamily="2" charset="2"/>
              </a:rPr>
              <a:t></a:t>
            </a:r>
            <a:endParaRPr lang="en-US" dirty="0"/>
          </a:p>
          <a:p>
            <a:pPr lvl="1"/>
            <a:r>
              <a:rPr lang="en-US" dirty="0"/>
              <a:t>To focus on </a:t>
            </a:r>
            <a:r>
              <a:rPr lang="en-US" b="1" i="1" u="sng" dirty="0"/>
              <a:t>attempting to solve problems yourself </a:t>
            </a:r>
            <a:r>
              <a:rPr lang="en-US" dirty="0"/>
              <a:t>before asking others for assistance.</a:t>
            </a:r>
          </a:p>
          <a:p>
            <a:endParaRPr lang="en-US" dirty="0"/>
          </a:p>
        </p:txBody>
      </p:sp>
    </p:spTree>
    <p:extLst>
      <p:ext uri="{BB962C8B-B14F-4D97-AF65-F5344CB8AC3E}">
        <p14:creationId xmlns:p14="http://schemas.microsoft.com/office/powerpoint/2010/main" val="3316639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27600"/>
            <a:ext cx="9905998" cy="823212"/>
          </a:xfrm>
        </p:spPr>
        <p:txBody>
          <a:bodyPr/>
          <a:lstStyle/>
          <a:p>
            <a:pPr algn="ctr"/>
            <a:r>
              <a:rPr lang="en-US" dirty="0"/>
              <a:t>Working in groups</a:t>
            </a:r>
          </a:p>
        </p:txBody>
      </p:sp>
      <p:sp>
        <p:nvSpPr>
          <p:cNvPr id="18435" name="Content Placeholder 2"/>
          <p:cNvSpPr>
            <a:spLocks noGrp="1"/>
          </p:cNvSpPr>
          <p:nvPr>
            <p:ph idx="1"/>
          </p:nvPr>
        </p:nvSpPr>
        <p:spPr>
          <a:xfrm>
            <a:off x="1305446" y="1441730"/>
            <a:ext cx="9819754" cy="5035270"/>
          </a:xfrm>
        </p:spPr>
        <p:txBody>
          <a:bodyPr>
            <a:normAutofit/>
          </a:bodyPr>
          <a:lstStyle/>
          <a:p>
            <a:r>
              <a:rPr lang="en-US" dirty="0"/>
              <a:t>For the homework, you may work together in groups of 3 or less (written assignments)</a:t>
            </a:r>
          </a:p>
          <a:p>
            <a:pPr lvl="1"/>
            <a:r>
              <a:rPr lang="en-US" dirty="0"/>
              <a:t>Submit one homework per group (I believe </a:t>
            </a:r>
            <a:r>
              <a:rPr lang="en-US" dirty="0" err="1"/>
              <a:t>Gradescope</a:t>
            </a:r>
            <a:r>
              <a:rPr lang="en-US" dirty="0"/>
              <a:t> supports this)</a:t>
            </a:r>
          </a:p>
          <a:p>
            <a:endParaRPr lang="en-US" dirty="0"/>
          </a:p>
          <a:p>
            <a:r>
              <a:rPr lang="en-US" dirty="0"/>
              <a:t>For the programming homework, you may discuss the problems with your group of 3 or less, but you must:</a:t>
            </a:r>
          </a:p>
          <a:p>
            <a:pPr lvl="1"/>
            <a:r>
              <a:rPr lang="en-US" dirty="0"/>
              <a:t>State who you worked with</a:t>
            </a:r>
          </a:p>
          <a:p>
            <a:pPr lvl="1"/>
            <a:r>
              <a:rPr lang="en-US" dirty="0"/>
              <a:t>Type up your own implementation!</a:t>
            </a:r>
          </a:p>
        </p:txBody>
      </p:sp>
    </p:spTree>
    <p:extLst>
      <p:ext uri="{BB962C8B-B14F-4D97-AF65-F5344CB8AC3E}">
        <p14:creationId xmlns:p14="http://schemas.microsoft.com/office/powerpoint/2010/main" val="1292368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27600"/>
            <a:ext cx="9905998" cy="823212"/>
          </a:xfrm>
        </p:spPr>
        <p:txBody>
          <a:bodyPr>
            <a:normAutofit fontScale="90000"/>
          </a:bodyPr>
          <a:lstStyle/>
          <a:p>
            <a:pPr algn="ctr"/>
            <a:r>
              <a:rPr lang="en-US" dirty="0"/>
              <a:t>On the subject of extensions and Attendance</a:t>
            </a:r>
          </a:p>
        </p:txBody>
      </p:sp>
      <p:sp>
        <p:nvSpPr>
          <p:cNvPr id="18435" name="Content Placeholder 2"/>
          <p:cNvSpPr>
            <a:spLocks noGrp="1"/>
          </p:cNvSpPr>
          <p:nvPr>
            <p:ph idx="1"/>
          </p:nvPr>
        </p:nvSpPr>
        <p:spPr>
          <a:xfrm>
            <a:off x="1227656" y="1350290"/>
            <a:ext cx="9819754" cy="5035270"/>
          </a:xfrm>
        </p:spPr>
        <p:txBody>
          <a:bodyPr>
            <a:normAutofit fontScale="92500"/>
          </a:bodyPr>
          <a:lstStyle/>
          <a:p>
            <a:r>
              <a:rPr lang="en-US" b="1" i="1" u="sng" dirty="0"/>
              <a:t>Attendance</a:t>
            </a:r>
            <a:r>
              <a:rPr lang="en-US" dirty="0"/>
              <a:t>: I want you to attend lecture, obviously. Don’t want to be strict about it…but do want to provide incentive for you to be here, which is good for your learning.</a:t>
            </a:r>
          </a:p>
          <a:p>
            <a:pPr lvl="1"/>
            <a:r>
              <a:rPr lang="en-US" dirty="0"/>
              <a:t>I will keep track of the </a:t>
            </a:r>
            <a:r>
              <a:rPr lang="en-US" b="1" i="1" u="sng" dirty="0"/>
              <a:t>number of lectures in which less than 50 percent</a:t>
            </a:r>
            <a:r>
              <a:rPr lang="en-US" dirty="0"/>
              <a:t> of the class is present.</a:t>
            </a:r>
          </a:p>
          <a:p>
            <a:pPr lvl="1"/>
            <a:endParaRPr lang="en-US" dirty="0"/>
          </a:p>
          <a:p>
            <a:r>
              <a:rPr lang="en-US" dirty="0"/>
              <a:t>Extensions: You should not use these unless you ABSOLUTELY need to.</a:t>
            </a:r>
          </a:p>
          <a:p>
            <a:pPr lvl="1"/>
            <a:r>
              <a:rPr lang="en-US" dirty="0"/>
              <a:t>I will keep track of the </a:t>
            </a:r>
            <a:r>
              <a:rPr lang="en-US" b="1" i="1" u="sng" dirty="0"/>
              <a:t>percentage of assignments that are late</a:t>
            </a:r>
            <a:r>
              <a:rPr lang="en-US" dirty="0"/>
              <a:t>.</a:t>
            </a:r>
          </a:p>
          <a:p>
            <a:endParaRPr lang="en-US" dirty="0"/>
          </a:p>
          <a:p>
            <a:r>
              <a:rPr lang="en-US" dirty="0"/>
              <a:t>Both of these numbers will be used in calculating your course curve at the end of the semester. Please do your best to not use the extension unless you absolutely need to!</a:t>
            </a:r>
          </a:p>
          <a:p>
            <a:endParaRPr lang="en-US" dirty="0"/>
          </a:p>
          <a:p>
            <a:endParaRPr lang="en-US" dirty="0"/>
          </a:p>
        </p:txBody>
      </p:sp>
    </p:spTree>
    <p:extLst>
      <p:ext uri="{BB962C8B-B14F-4D97-AF65-F5344CB8AC3E}">
        <p14:creationId xmlns:p14="http://schemas.microsoft.com/office/powerpoint/2010/main" val="47470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27600"/>
            <a:ext cx="9905998" cy="823212"/>
          </a:xfrm>
        </p:spPr>
        <p:txBody>
          <a:bodyPr/>
          <a:lstStyle/>
          <a:p>
            <a:pPr algn="ctr"/>
            <a:r>
              <a:rPr lang="en-US" dirty="0"/>
              <a:t>I think that is all…</a:t>
            </a:r>
          </a:p>
        </p:txBody>
      </p:sp>
      <p:sp>
        <p:nvSpPr>
          <p:cNvPr id="18435" name="Content Placeholder 2"/>
          <p:cNvSpPr>
            <a:spLocks noGrp="1"/>
          </p:cNvSpPr>
          <p:nvPr>
            <p:ph idx="1"/>
          </p:nvPr>
        </p:nvSpPr>
        <p:spPr>
          <a:xfrm>
            <a:off x="1305446" y="1441730"/>
            <a:ext cx="9819754" cy="5035270"/>
          </a:xfrm>
        </p:spPr>
        <p:txBody>
          <a:bodyPr>
            <a:normAutofit/>
          </a:bodyPr>
          <a:lstStyle/>
          <a:p>
            <a:r>
              <a:rPr lang="en-US" dirty="0"/>
              <a:t>Any questions…</a:t>
            </a:r>
          </a:p>
        </p:txBody>
      </p:sp>
    </p:spTree>
    <p:extLst>
      <p:ext uri="{BB962C8B-B14F-4D97-AF65-F5344CB8AC3E}">
        <p14:creationId xmlns:p14="http://schemas.microsoft.com/office/powerpoint/2010/main" val="755208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My Answers (1 to 10)</a:t>
            </a:r>
          </a:p>
        </p:txBody>
      </p:sp>
      <p:sp>
        <p:nvSpPr>
          <p:cNvPr id="6147" name="Rectangle 3"/>
          <p:cNvSpPr>
            <a:spLocks noGrp="1" noChangeArrowheads="1"/>
          </p:cNvSpPr>
          <p:nvPr>
            <p:ph idx="1"/>
            <p:custDataLst>
              <p:tags r:id="rId2"/>
            </p:custDataLst>
          </p:nvPr>
        </p:nvSpPr>
        <p:spPr>
          <a:xfrm>
            <a:off x="1141413" y="1219199"/>
            <a:ext cx="9970724" cy="5320938"/>
          </a:xfrm>
        </p:spPr>
        <p:txBody>
          <a:bodyPr>
            <a:normAutofit/>
          </a:bodyPr>
          <a:lstStyle/>
          <a:p>
            <a:pPr marL="0" indent="0">
              <a:buNone/>
            </a:pPr>
            <a:r>
              <a:rPr lang="en-US" b="1" i="1" u="sng" dirty="0"/>
              <a:t>Q1</a:t>
            </a:r>
            <a:r>
              <a:rPr lang="en-US" dirty="0"/>
              <a:t>: I have heard that DMT 2 is like…a really hard class!</a:t>
            </a:r>
            <a:br>
              <a:rPr lang="en-US" dirty="0"/>
            </a:br>
            <a:r>
              <a:rPr lang="en-US" dirty="0"/>
              <a:t>	</a:t>
            </a:r>
            <a:r>
              <a:rPr lang="en-US" i="1" u="sng" dirty="0"/>
              <a:t>8: Yes, the material is hard. There is no way around it </a:t>
            </a:r>
            <a:r>
              <a:rPr lang="en-US" i="1" u="sng" dirty="0">
                <a:sym typeface="Wingdings" pitchFamily="2" charset="2"/>
              </a:rPr>
              <a:t>&lt;sad face&gt;</a:t>
            </a:r>
            <a:endParaRPr lang="en-US" i="1" u="sng" dirty="0"/>
          </a:p>
          <a:p>
            <a:pPr marL="0" indent="0">
              <a:buNone/>
            </a:pPr>
            <a:endParaRPr lang="en-US" dirty="0"/>
          </a:p>
          <a:p>
            <a:pPr marL="0" indent="0">
              <a:buNone/>
            </a:pPr>
            <a:r>
              <a:rPr lang="en-US" b="1" i="1" u="sng" dirty="0"/>
              <a:t>Q2</a:t>
            </a:r>
            <a:r>
              <a:rPr lang="en-US" dirty="0"/>
              <a:t>: I have heard that DMT 2 is a lot of work!</a:t>
            </a:r>
            <a:br>
              <a:rPr lang="en-US" dirty="0"/>
            </a:br>
            <a:r>
              <a:rPr lang="en-US" dirty="0"/>
              <a:t>	</a:t>
            </a:r>
            <a:r>
              <a:rPr lang="en-US" i="1" u="sng" dirty="0"/>
              <a:t>6: A lot of work to understand the concepts, but not a pile of work</a:t>
            </a:r>
          </a:p>
          <a:p>
            <a:pPr marL="0" indent="0">
              <a:buNone/>
            </a:pPr>
            <a:endParaRPr lang="en-US" dirty="0"/>
          </a:p>
          <a:p>
            <a:pPr marL="0" indent="0">
              <a:buNone/>
            </a:pPr>
            <a:r>
              <a:rPr lang="en-US" b="1" i="1" u="sng" dirty="0"/>
              <a:t>Q3</a:t>
            </a:r>
            <a:r>
              <a:rPr lang="en-US" dirty="0"/>
              <a:t>: I have heard that DMT 2 material isn’t that important and that you will never really use it!</a:t>
            </a:r>
            <a:br>
              <a:rPr lang="en-US" dirty="0"/>
            </a:br>
            <a:r>
              <a:rPr lang="en-US" dirty="0"/>
              <a:t>	</a:t>
            </a:r>
            <a:r>
              <a:rPr lang="en-US" i="1" u="sng" dirty="0"/>
              <a:t>3: This material is universal and timeless…I’ll explain a bit more verbally</a:t>
            </a:r>
          </a:p>
        </p:txBody>
      </p:sp>
    </p:spTree>
    <p:extLst>
      <p:ext uri="{BB962C8B-B14F-4D97-AF65-F5344CB8AC3E}">
        <p14:creationId xmlns:p14="http://schemas.microsoft.com/office/powerpoint/2010/main" val="374905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Objectives</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729940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Course </a:t>
            </a:r>
            <a:r>
              <a:rPr lang="en-US" dirty="0" err="1"/>
              <a:t>OBjectives</a:t>
            </a:r>
            <a:endParaRPr lang="en-US" dirty="0"/>
          </a:p>
        </p:txBody>
      </p:sp>
      <p:sp>
        <p:nvSpPr>
          <p:cNvPr id="6147" name="Rectangle 3"/>
          <p:cNvSpPr>
            <a:spLocks noGrp="1" noChangeArrowheads="1"/>
          </p:cNvSpPr>
          <p:nvPr>
            <p:ph idx="1"/>
            <p:custDataLst>
              <p:tags r:id="rId2"/>
            </p:custDataLst>
          </p:nvPr>
        </p:nvSpPr>
        <p:spPr>
          <a:xfrm>
            <a:off x="1396721" y="1473200"/>
            <a:ext cx="9365064" cy="4800600"/>
          </a:xfrm>
        </p:spPr>
        <p:txBody>
          <a:bodyPr>
            <a:normAutofit fontScale="77500" lnSpcReduction="20000"/>
          </a:bodyPr>
          <a:lstStyle/>
          <a:p>
            <a:pPr marL="0" indent="0">
              <a:buNone/>
            </a:pPr>
            <a:r>
              <a:rPr lang="en-US" u="sng" dirty="0"/>
              <a:t>Students who complete the course will</a:t>
            </a:r>
            <a:r>
              <a:rPr lang="en-US" dirty="0"/>
              <a:t>:</a:t>
            </a:r>
          </a:p>
          <a:p>
            <a:pPr marL="0" indent="0">
              <a:buNone/>
            </a:pPr>
            <a:endParaRPr lang="en-US" dirty="0"/>
          </a:p>
          <a:p>
            <a:r>
              <a:rPr lang="en-US" dirty="0"/>
              <a:t>Improve their mathematical thinking skill and habits, including thinking precisely about definitions, stating assumptions carefully, critically reading arguments, and being able to write convincingly.</a:t>
            </a:r>
          </a:p>
          <a:p>
            <a:r>
              <a:rPr lang="en-US" dirty="0"/>
              <a:t>Be able to understand both finite and infinite formal models of computation and to reason about what they can and cannot compute.</a:t>
            </a:r>
          </a:p>
          <a:p>
            <a:r>
              <a:rPr lang="en-US" dirty="0"/>
              <a:t>Understand both intuitively and formally what makes some problems too expensive to solve, and what can be done in practice when an unsolvable or intractable problem is encountered.</a:t>
            </a:r>
          </a:p>
          <a:p>
            <a:r>
              <a:rPr lang="en-US" dirty="0"/>
              <a:t>Reason formally about the cost of computation, and be able to prove useful bounds on the costs of solving problems, including showing that certain problems are intractable.</a:t>
            </a:r>
          </a:p>
          <a:p>
            <a:r>
              <a:rPr lang="en-US" dirty="0"/>
              <a:t>Learn about some interesting aspects of theoretical computer science, including cryptography and machine learning.</a:t>
            </a:r>
          </a:p>
        </p:txBody>
      </p:sp>
    </p:spTree>
    <p:extLst>
      <p:ext uri="{BB962C8B-B14F-4D97-AF65-F5344CB8AC3E}">
        <p14:creationId xmlns:p14="http://schemas.microsoft.com/office/powerpoint/2010/main" val="13164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introduction</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857772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General Info</a:t>
            </a:r>
          </a:p>
        </p:txBody>
      </p:sp>
      <p:sp>
        <p:nvSpPr>
          <p:cNvPr id="6147" name="Rectangle 3"/>
          <p:cNvSpPr>
            <a:spLocks noGrp="1" noChangeArrowheads="1"/>
          </p:cNvSpPr>
          <p:nvPr>
            <p:ph idx="1"/>
            <p:custDataLst>
              <p:tags r:id="rId2"/>
            </p:custDataLst>
          </p:nvPr>
        </p:nvSpPr>
        <p:spPr>
          <a:xfrm>
            <a:off x="1905000" y="1473200"/>
            <a:ext cx="8255000" cy="4800600"/>
          </a:xfrm>
        </p:spPr>
        <p:txBody>
          <a:bodyPr>
            <a:normAutofit fontScale="77500" lnSpcReduction="20000"/>
          </a:bodyPr>
          <a:lstStyle/>
          <a:p>
            <a:r>
              <a:rPr lang="en-US" dirty="0"/>
              <a:t>See syllabus on course website for general information</a:t>
            </a:r>
          </a:p>
          <a:p>
            <a:r>
              <a:rPr lang="en-US" dirty="0"/>
              <a:t>Pre-requisites:</a:t>
            </a:r>
          </a:p>
          <a:p>
            <a:pPr lvl="1"/>
            <a:r>
              <a:rPr lang="en-US" dirty="0"/>
              <a:t>CS 3100 (DSA2) if you are in the new curriculum (most of you, probably)</a:t>
            </a:r>
          </a:p>
          <a:p>
            <a:pPr lvl="1"/>
            <a:r>
              <a:rPr lang="en-US" dirty="0"/>
              <a:t>CS 4102 (</a:t>
            </a:r>
            <a:r>
              <a:rPr lang="en-US" dirty="0" err="1"/>
              <a:t>Algo</a:t>
            </a:r>
            <a:r>
              <a:rPr lang="en-US" dirty="0"/>
              <a:t>) if you are in the old curriculum (Maybe a few of you)</a:t>
            </a:r>
          </a:p>
          <a:p>
            <a:pPr lvl="1"/>
            <a:r>
              <a:rPr lang="en-US" dirty="0"/>
              <a:t>Math topics: proof by induction, proof by contradiction, etc. (Basically everything in DMT 1)</a:t>
            </a:r>
          </a:p>
          <a:p>
            <a:pPr lvl="1"/>
            <a:r>
              <a:rPr lang="en-US" dirty="0"/>
              <a:t>Data Structures: Graphs and generally maturity proving things, etc.</a:t>
            </a:r>
          </a:p>
          <a:p>
            <a:r>
              <a:rPr lang="en-US" dirty="0"/>
              <a:t>Teaching Assistants</a:t>
            </a:r>
          </a:p>
          <a:p>
            <a:pPr lvl="1"/>
            <a:r>
              <a:rPr lang="en-US" dirty="0"/>
              <a:t>Graduates (1):</a:t>
            </a:r>
          </a:p>
          <a:p>
            <a:pPr lvl="2"/>
            <a:r>
              <a:rPr lang="en-US" dirty="0"/>
              <a:t>TBD</a:t>
            </a:r>
          </a:p>
          <a:p>
            <a:pPr lvl="1"/>
            <a:r>
              <a:rPr lang="en-US" dirty="0"/>
              <a:t>Undergraduates (~27)</a:t>
            </a:r>
          </a:p>
          <a:p>
            <a:pPr lvl="2"/>
            <a:r>
              <a:rPr lang="en-US" dirty="0"/>
              <a:t>We have a good sized staff this year!</a:t>
            </a:r>
          </a:p>
          <a:p>
            <a:pPr lvl="1"/>
            <a:r>
              <a:rPr lang="en-US" dirty="0"/>
              <a:t>Both will hold office hours, which will start next week</a:t>
            </a:r>
          </a:p>
          <a:p>
            <a:pPr lvl="2"/>
            <a:r>
              <a:rPr lang="en-US" dirty="0"/>
              <a:t>Locations and hours mostly set on course website</a:t>
            </a:r>
          </a:p>
          <a:p>
            <a:pPr lvl="1"/>
            <a:r>
              <a:rPr lang="en-US" dirty="0"/>
              <a:t>Also, we’ll use Piazza for questions.</a:t>
            </a:r>
          </a:p>
          <a:p>
            <a:pPr lvl="2"/>
            <a:r>
              <a:rPr lang="en-US" dirty="0"/>
              <a:t>Post all questions about HW, topics, etc. to Piazza NOT email to instructors!</a:t>
            </a:r>
          </a:p>
        </p:txBody>
      </p:sp>
    </p:spTree>
    <p:extLst>
      <p:ext uri="{BB962C8B-B14F-4D97-AF65-F5344CB8AC3E}">
        <p14:creationId xmlns:p14="http://schemas.microsoft.com/office/powerpoint/2010/main" val="3929388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Course Website</a:t>
            </a:r>
          </a:p>
        </p:txBody>
      </p:sp>
      <p:sp>
        <p:nvSpPr>
          <p:cNvPr id="6147" name="Rectangle 3"/>
          <p:cNvSpPr>
            <a:spLocks noGrp="1" noChangeArrowheads="1"/>
          </p:cNvSpPr>
          <p:nvPr>
            <p:ph idx="1"/>
            <p:custDataLst>
              <p:tags r:id="rId2"/>
            </p:custDataLst>
          </p:nvPr>
        </p:nvSpPr>
        <p:spPr>
          <a:xfrm>
            <a:off x="1905000" y="1473200"/>
            <a:ext cx="8255000" cy="4800600"/>
          </a:xfrm>
        </p:spPr>
        <p:txBody>
          <a:bodyPr>
            <a:normAutofit/>
          </a:bodyPr>
          <a:lstStyle/>
          <a:p>
            <a:pPr marL="0" indent="0">
              <a:buNone/>
            </a:pPr>
            <a:r>
              <a:rPr lang="en-US" dirty="0">
                <a:hlinkClick r:id="rId4"/>
              </a:rPr>
              <a:t>https://markfloryan.github.io/dmt2/</a:t>
            </a:r>
            <a:endParaRPr lang="en-US" dirty="0"/>
          </a:p>
          <a:p>
            <a:pPr marL="0" indent="0">
              <a:buNone/>
            </a:pPr>
            <a:endParaRPr lang="en-US" dirty="0"/>
          </a:p>
          <a:p>
            <a:pPr marL="0" indent="0">
              <a:buNone/>
            </a:pPr>
            <a:r>
              <a:rPr lang="en-US" dirty="0"/>
              <a:t>Contains most of the important info for the course:</a:t>
            </a:r>
          </a:p>
          <a:p>
            <a:pPr lvl="1">
              <a:buFontTx/>
              <a:buChar char="-"/>
            </a:pPr>
            <a:r>
              <a:rPr lang="en-US" dirty="0"/>
              <a:t>Homework</a:t>
            </a:r>
          </a:p>
          <a:p>
            <a:pPr lvl="1">
              <a:buFontTx/>
              <a:buChar char="-"/>
            </a:pPr>
            <a:r>
              <a:rPr lang="en-US" dirty="0"/>
              <a:t>Slides</a:t>
            </a:r>
          </a:p>
          <a:p>
            <a:pPr lvl="1">
              <a:buFontTx/>
              <a:buChar char="-"/>
            </a:pPr>
            <a:r>
              <a:rPr lang="en-US" dirty="0"/>
              <a:t>Syllabus</a:t>
            </a:r>
          </a:p>
          <a:p>
            <a:pPr lvl="1">
              <a:buFontTx/>
              <a:buChar char="-"/>
            </a:pPr>
            <a:r>
              <a:rPr lang="en-US" dirty="0" err="1"/>
              <a:t>Etc</a:t>
            </a:r>
            <a:r>
              <a:rPr lang="en-US" dirty="0"/>
              <a:t>…</a:t>
            </a:r>
          </a:p>
          <a:p>
            <a:pPr>
              <a:buFontTx/>
              <a:buChar char="-"/>
            </a:pPr>
            <a:endParaRPr lang="en-US" dirty="0"/>
          </a:p>
        </p:txBody>
      </p:sp>
    </p:spTree>
    <p:extLst>
      <p:ext uri="{BB962C8B-B14F-4D97-AF65-F5344CB8AC3E}">
        <p14:creationId xmlns:p14="http://schemas.microsoft.com/office/powerpoint/2010/main" val="100213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14F9-F01E-7B4D-8EB0-3B151FAE663D}"/>
              </a:ext>
            </a:extLst>
          </p:cNvPr>
          <p:cNvSpPr>
            <a:spLocks noGrp="1"/>
          </p:cNvSpPr>
          <p:nvPr>
            <p:ph type="title"/>
          </p:nvPr>
        </p:nvSpPr>
        <p:spPr>
          <a:xfrm>
            <a:off x="1141413" y="371091"/>
            <a:ext cx="9905998" cy="917045"/>
          </a:xfrm>
        </p:spPr>
        <p:txBody>
          <a:bodyPr/>
          <a:lstStyle/>
          <a:p>
            <a:pPr algn="ctr"/>
            <a:r>
              <a:rPr lang="en-US" dirty="0"/>
              <a:t>Other Course Tools</a:t>
            </a:r>
          </a:p>
        </p:txBody>
      </p:sp>
      <p:sp>
        <p:nvSpPr>
          <p:cNvPr id="4" name="Content Placeholder 3">
            <a:extLst>
              <a:ext uri="{FF2B5EF4-FFF2-40B4-BE49-F238E27FC236}">
                <a16:creationId xmlns:a16="http://schemas.microsoft.com/office/drawing/2014/main" id="{930851DE-8B7D-3A4B-A735-7873D3097E8B}"/>
              </a:ext>
            </a:extLst>
          </p:cNvPr>
          <p:cNvSpPr>
            <a:spLocks noGrp="1"/>
          </p:cNvSpPr>
          <p:nvPr>
            <p:ph idx="1"/>
          </p:nvPr>
        </p:nvSpPr>
        <p:spPr>
          <a:xfrm>
            <a:off x="1280160" y="1611762"/>
            <a:ext cx="9482328" cy="4560438"/>
          </a:xfrm>
        </p:spPr>
        <p:txBody>
          <a:bodyPr>
            <a:normAutofit/>
          </a:bodyPr>
          <a:lstStyle/>
          <a:p>
            <a:r>
              <a:rPr lang="en-US" b="1" i="1" u="sng" dirty="0"/>
              <a:t>Piazza</a:t>
            </a:r>
            <a:r>
              <a:rPr lang="en-US" dirty="0"/>
              <a:t>: Use for course discussion among students and </a:t>
            </a:r>
            <a:r>
              <a:rPr lang="en-US" dirty="0" err="1"/>
              <a:t>Tas</a:t>
            </a:r>
            <a:r>
              <a:rPr lang="en-US" dirty="0"/>
              <a:t> regarding course content</a:t>
            </a:r>
          </a:p>
          <a:p>
            <a:r>
              <a:rPr lang="en-US" b="1" i="1" u="sng" dirty="0" err="1"/>
              <a:t>Gradescope</a:t>
            </a:r>
            <a:r>
              <a:rPr lang="en-US" dirty="0"/>
              <a:t>: For submitting homework and seeing your grades, etc.</a:t>
            </a:r>
          </a:p>
          <a:p>
            <a:r>
              <a:rPr lang="en-US" b="1" i="1" u="sng" dirty="0"/>
              <a:t>Google Forms</a:t>
            </a:r>
            <a:r>
              <a:rPr lang="en-US" dirty="0"/>
              <a:t>: Homework extension requests will be submitted through a form.</a:t>
            </a:r>
          </a:p>
          <a:p>
            <a:r>
              <a:rPr lang="en-US" dirty="0"/>
              <a:t>All of these will be linked from Collab and from course website</a:t>
            </a:r>
          </a:p>
          <a:p>
            <a:pPr lvl="1"/>
            <a:endParaRPr lang="en-US" dirty="0"/>
          </a:p>
        </p:txBody>
      </p:sp>
    </p:spTree>
    <p:extLst>
      <p:ext uri="{BB962C8B-B14F-4D97-AF65-F5344CB8AC3E}">
        <p14:creationId xmlns:p14="http://schemas.microsoft.com/office/powerpoint/2010/main" val="8606395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11894</TotalTime>
  <Words>1859</Words>
  <Application>Microsoft Macintosh PowerPoint</Application>
  <PresentationFormat>Widescreen</PresentationFormat>
  <Paragraphs>204</Paragraphs>
  <Slides>29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Tw Cen MT</vt:lpstr>
      <vt:lpstr>Wingdings</vt:lpstr>
      <vt:lpstr>Circuit</vt:lpstr>
      <vt:lpstr>CS3120 (DMT2) Course Introduction</vt:lpstr>
      <vt:lpstr>Quick Polls (Agree or Not?)</vt:lpstr>
      <vt:lpstr>My Answers (1 to 10)</vt:lpstr>
      <vt:lpstr>Course Objectives</vt:lpstr>
      <vt:lpstr>Course OBjectives</vt:lpstr>
      <vt:lpstr>Course introduction</vt:lpstr>
      <vt:lpstr>General Info</vt:lpstr>
      <vt:lpstr>Course Website</vt:lpstr>
      <vt:lpstr>Other Course Tools</vt:lpstr>
      <vt:lpstr>Expectations</vt:lpstr>
      <vt:lpstr>General Info</vt:lpstr>
      <vt:lpstr>Textbook</vt:lpstr>
      <vt:lpstr>Lectures</vt:lpstr>
      <vt:lpstr>Modules</vt:lpstr>
      <vt:lpstr>Modules (Cont’d)</vt:lpstr>
      <vt:lpstr>Quizzes</vt:lpstr>
      <vt:lpstr>Quizzes</vt:lpstr>
      <vt:lpstr>Final Exam</vt:lpstr>
      <vt:lpstr>Homeworks</vt:lpstr>
      <vt:lpstr>Homework Grades</vt:lpstr>
      <vt:lpstr>Homework Collaboration</vt:lpstr>
      <vt:lpstr>Homework Grade Philosophy</vt:lpstr>
      <vt:lpstr>Grading Overview</vt:lpstr>
      <vt:lpstr>Office Hours</vt:lpstr>
      <vt:lpstr>Homework: Written</vt:lpstr>
      <vt:lpstr>Use of Online Code Etc.</vt:lpstr>
      <vt:lpstr>Working in groups</vt:lpstr>
      <vt:lpstr>On the subject of extensions and Attendance</vt:lpstr>
      <vt:lpstr>I think that is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Floryan, Mark Richard (mrf8t)</cp:lastModifiedBy>
  <cp:revision>131</cp:revision>
  <dcterms:created xsi:type="dcterms:W3CDTF">2023-02-24T14:15:53Z</dcterms:created>
  <dcterms:modified xsi:type="dcterms:W3CDTF">2025-08-20T15:09:21Z</dcterms:modified>
</cp:coreProperties>
</file>