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63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513" r:id="rId10"/>
    <p:sldId id="514" r:id="rId11"/>
    <p:sldId id="463" r:id="rId12"/>
    <p:sldId id="461" r:id="rId13"/>
    <p:sldId id="516" r:id="rId14"/>
    <p:sldId id="515" r:id="rId15"/>
    <p:sldId id="480" r:id="rId16"/>
    <p:sldId id="462" r:id="rId17"/>
    <p:sldId id="481" r:id="rId18"/>
    <p:sldId id="482" r:id="rId19"/>
    <p:sldId id="465" r:id="rId20"/>
    <p:sldId id="483" r:id="rId21"/>
    <p:sldId id="360" r:id="rId22"/>
    <p:sldId id="468" r:id="rId23"/>
    <p:sldId id="469" r:id="rId24"/>
    <p:sldId id="512" r:id="rId25"/>
    <p:sldId id="484" r:id="rId26"/>
    <p:sldId id="487" r:id="rId27"/>
    <p:sldId id="470" r:id="rId28"/>
    <p:sldId id="486" r:id="rId29"/>
    <p:sldId id="467" r:id="rId30"/>
    <p:sldId id="474" r:id="rId31"/>
    <p:sldId id="489" r:id="rId32"/>
    <p:sldId id="491" r:id="rId33"/>
    <p:sldId id="492" r:id="rId34"/>
    <p:sldId id="493" r:id="rId35"/>
    <p:sldId id="490" r:id="rId36"/>
    <p:sldId id="494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502" r:id="rId45"/>
    <p:sldId id="517" r:id="rId46"/>
    <p:sldId id="519" r:id="rId47"/>
    <p:sldId id="503" r:id="rId48"/>
    <p:sldId id="475" r:id="rId49"/>
    <p:sldId id="476" r:id="rId50"/>
    <p:sldId id="477" r:id="rId51"/>
    <p:sldId id="505" r:id="rId52"/>
    <p:sldId id="506" r:id="rId53"/>
    <p:sldId id="507" r:id="rId54"/>
    <p:sldId id="508" r:id="rId55"/>
    <p:sldId id="509" r:id="rId56"/>
    <p:sldId id="510" r:id="rId57"/>
    <p:sldId id="488" r:id="rId58"/>
    <p:sldId id="471" r:id="rId59"/>
    <p:sldId id="504" r:id="rId60"/>
    <p:sldId id="473" r:id="rId61"/>
    <p:sldId id="458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6"/>
    <p:restoredTop sz="94681"/>
  </p:normalViewPr>
  <p:slideViewPr>
    <p:cSldViewPr snapToGrid="0" snapToObjects="1">
      <p:cViewPr varScale="1">
        <p:scale>
          <a:sx n="140" d="100"/>
          <a:sy n="140" d="100"/>
        </p:scale>
        <p:origin x="34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21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String x = “hellothere123”;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 y = 23.456;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z = 67.8;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Can even handle some entire lines of code with finite automata. declarations of double: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blipFill>
                <a:blip r:embed="rId2"/>
                <a:stretch>
                  <a:fillRect l="-112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530851" y="3237848"/>
            <a:ext cx="706171" cy="926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52A648-AE14-4741-A983-12A6E9C49C12}"/>
              </a:ext>
            </a:extLst>
          </p:cNvPr>
          <p:cNvSpPr txBox="1">
            <a:spLocks/>
          </p:cNvSpPr>
          <p:nvPr/>
        </p:nvSpPr>
        <p:spPr>
          <a:xfrm>
            <a:off x="6094412" y="4579826"/>
            <a:ext cx="5177152" cy="200204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But in reality, code is more complicated than this. Consider:</a:t>
            </a:r>
          </a:p>
          <a:p>
            <a:pPr>
              <a:buFontTx/>
              <a:buChar char="-"/>
            </a:pPr>
            <a:r>
              <a:rPr lang="en-US" sz="1800" i="1" dirty="0"/>
              <a:t>the right side of assignment can be a bigger expression, or maybe result of an if statement.</a:t>
            </a:r>
          </a:p>
          <a:p>
            <a:pPr>
              <a:buFontTx/>
              <a:buChar char="-"/>
            </a:pPr>
            <a:r>
              <a:rPr lang="en-US" sz="1800" i="1" dirty="0"/>
              <a:t>For loops can have nothing inside or a whole set of assignments.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37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Some Simple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716" y="3125411"/>
                <a:ext cx="3017747" cy="771888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716" y="3125411"/>
                <a:ext cx="3017747" cy="7718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380564" y="1144764"/>
            <a:ext cx="3155310" cy="4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i="1" dirty="0"/>
              <a:t>Alphabet for all these grammars: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716" y="2662513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lit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.,+,−,=,;})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16" y="2662513"/>
                <a:ext cx="3017747" cy="409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={0, 1, …, 9,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 , +, −, =, ;}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BB16FC7-4984-0241-BBA7-E60A0010F287}"/>
              </a:ext>
            </a:extLst>
          </p:cNvPr>
          <p:cNvSpPr txBox="1">
            <a:spLocks/>
          </p:cNvSpPr>
          <p:nvPr/>
        </p:nvSpPr>
        <p:spPr>
          <a:xfrm>
            <a:off x="650802" y="2000526"/>
            <a:ext cx="3015765" cy="133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Variables are denoted with capital letters. 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FCED4BB-4457-6546-A8C1-F75B0F90FA43}"/>
              </a:ext>
            </a:extLst>
          </p:cNvPr>
          <p:cNvSpPr txBox="1">
            <a:spLocks/>
          </p:cNvSpPr>
          <p:nvPr/>
        </p:nvSpPr>
        <p:spPr>
          <a:xfrm>
            <a:off x="963591" y="4293035"/>
            <a:ext cx="3036187" cy="120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9932FC9-D460-5740-B5D5-5EB70D91B30D}"/>
              </a:ext>
            </a:extLst>
          </p:cNvPr>
          <p:cNvSpPr txBox="1">
            <a:spLocks/>
          </p:cNvSpPr>
          <p:nvPr/>
        </p:nvSpPr>
        <p:spPr>
          <a:xfrm>
            <a:off x="9110612" y="2931255"/>
            <a:ext cx="2713495" cy="175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DB681D-51FA-B44E-BA79-4A9810648607}"/>
              </a:ext>
            </a:extLst>
          </p:cNvPr>
          <p:cNvCxnSpPr>
            <a:cxnSpLocks/>
          </p:cNvCxnSpPr>
          <p:nvPr/>
        </p:nvCxnSpPr>
        <p:spPr>
          <a:xfrm>
            <a:off x="3562014" y="2772848"/>
            <a:ext cx="1142217" cy="4541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0C9BFD-F94A-EF47-8470-225F4A9B3F33}"/>
              </a:ext>
            </a:extLst>
          </p:cNvPr>
          <p:cNvCxnSpPr>
            <a:cxnSpLocks/>
          </p:cNvCxnSpPr>
          <p:nvPr/>
        </p:nvCxnSpPr>
        <p:spPr>
          <a:xfrm flipV="1">
            <a:off x="3938158" y="4052047"/>
            <a:ext cx="766073" cy="5040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1FEC02-9D31-6C4F-8A0F-B110995C89BA}"/>
              </a:ext>
            </a:extLst>
          </p:cNvPr>
          <p:cNvCxnSpPr>
            <a:cxnSpLocks/>
          </p:cNvCxnSpPr>
          <p:nvPr/>
        </p:nvCxnSpPr>
        <p:spPr>
          <a:xfrm flipH="1" flipV="1">
            <a:off x="8072948" y="3511355"/>
            <a:ext cx="1187596" cy="1910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C68EB49-C319-3E43-9D17-D8FC68CD35C2}"/>
              </a:ext>
            </a:extLst>
          </p:cNvPr>
          <p:cNvSpPr txBox="1">
            <a:spLocks/>
          </p:cNvSpPr>
          <p:nvPr/>
        </p:nvSpPr>
        <p:spPr>
          <a:xfrm>
            <a:off x="5253319" y="4293035"/>
            <a:ext cx="3334870" cy="23946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>
                <a:solidFill>
                  <a:schemeClr val="accent5"/>
                </a:solidFill>
              </a:rPr>
              <a:t>Example:</a:t>
            </a:r>
            <a:br>
              <a:rPr lang="en-US" sz="1800" b="1" i="1" u="sng" dirty="0">
                <a:solidFill>
                  <a:schemeClr val="accent5"/>
                </a:solidFill>
              </a:rPr>
            </a:br>
            <a:r>
              <a:rPr lang="en-US" sz="1800" b="1" i="1" u="sng" dirty="0">
                <a:solidFill>
                  <a:schemeClr val="accent5"/>
                </a:solidFill>
              </a:rPr>
              <a:t>Generate String “x10”</a:t>
            </a:r>
            <a:r>
              <a:rPr lang="en-US" sz="1800" i="1" dirty="0">
                <a:solidFill>
                  <a:schemeClr val="accent5"/>
                </a:solidFill>
              </a:rPr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/>
                </a:solidFill>
              </a:rPr>
              <a:t>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SS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SSS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 err="1">
                <a:solidFill>
                  <a:schemeClr val="accent5"/>
                </a:solidFill>
              </a:rPr>
              <a:t>xSS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x1S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x10</a:t>
            </a:r>
          </a:p>
        </p:txBody>
      </p: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Some Simple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9361" y="3446804"/>
                <a:ext cx="3017747" cy="711048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9361" y="3446804"/>
                <a:ext cx="3017747" cy="71104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380564" y="1144764"/>
            <a:ext cx="3155310" cy="4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i="1" dirty="0"/>
              <a:t>Alphabet for all these grammars: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9361" y="2983906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dirty="0"/>
                  <a:t> from previous slide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61" y="2983906"/>
                <a:ext cx="3017747" cy="409108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1398512" y="4952443"/>
            <a:ext cx="2680448" cy="1438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Repeated application of first rule to expand the size of the string then replace each S with individual characters.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V="1">
            <a:off x="2106724" y="4300848"/>
            <a:ext cx="186692" cy="5260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={0, 1, …, 9,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 , +, −, =, ;}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548F745-55C8-A44B-85A0-9A0B1A72AD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3822" y="2668211"/>
                <a:ext cx="3017747" cy="75396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𝐼𝐼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9 </m:t>
                          </m:r>
                        </m:e>
                      </m:d>
                    </m:oMath>
                  </m:oMathPara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548F745-55C8-A44B-85A0-9A0B1A72A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22" y="2668211"/>
                <a:ext cx="3017747" cy="7539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E06A924-6C10-3E4A-96B7-A9C2EE67DB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3822" y="2205313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E06A924-6C10-3E4A-96B7-A9C2EE67D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22" y="2205313"/>
                <a:ext cx="3017747" cy="40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ACAE30B-5947-2B45-8F93-11B510820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2668211"/>
                <a:ext cx="3017747" cy="75396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ACAE30B-5947-2B45-8F93-11B51082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2668211"/>
                <a:ext cx="3017747" cy="7539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85E7C07-2006-A243-A26D-6838C6619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2205313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85E7C07-2006-A243-A26D-6838C6619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2205313"/>
                <a:ext cx="3017747" cy="409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05293CFC-7C42-CD40-BCF3-895CD9CF92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2297" y="4316173"/>
                <a:ext cx="3017747" cy="16363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05293CFC-7C42-CD40-BCF3-895CD9CF9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97" y="4316173"/>
                <a:ext cx="3017747" cy="16363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303168B-4483-C14F-9BB9-6A25BA2AB2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2297" y="3853275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“</a:t>
                </a:r>
                <a:r>
                  <a:rPr lang="en-US" sz="1800" dirty="0" err="1"/>
                  <a:t>int</a:t>
                </a:r>
                <a:r>
                  <a:rPr lang="en-US" sz="1800" dirty="0"/>
                  <a:t>”</a:t>
                </a:r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303168B-4483-C14F-9BB9-6A25BA2AB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97" y="3853275"/>
                <a:ext cx="3017747" cy="409108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A6EDF82-73B4-E34D-9ED6-4CAF62A4C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4316172"/>
                <a:ext cx="3017747" cy="21921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A6EDF82-73B4-E34D-9ED6-4CAF62A4C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4316172"/>
                <a:ext cx="3017747" cy="21921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2CB33CD-D28A-494E-90E7-02BD7523C1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3853275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“double”</a:t>
                </a:r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2CB33CD-D28A-494E-90E7-02BD7523C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3853275"/>
                <a:ext cx="3017747" cy="409108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1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872" y="2263810"/>
                <a:ext cx="4448586" cy="239357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872" y="2263810"/>
                <a:ext cx="4448586" cy="23935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264741" y="2120375"/>
            <a:ext cx="4474976" cy="268044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Recall from previous slides that</a:t>
            </a:r>
            <a:r>
              <a:rPr lang="en-US" sz="1800" i="1" dirty="0"/>
              <a:t>:</a:t>
            </a:r>
          </a:p>
          <a:p>
            <a:pPr>
              <a:buFontTx/>
              <a:buChar char="-"/>
            </a:pPr>
            <a:r>
              <a:rPr lang="en-US" sz="1800" dirty="0"/>
              <a:t>I’ and D’ lead to “</a:t>
            </a:r>
            <a:r>
              <a:rPr lang="en-US" sz="1800" dirty="0" err="1"/>
              <a:t>int</a:t>
            </a:r>
            <a:r>
              <a:rPr lang="en-US" sz="1800" dirty="0"/>
              <a:t>” and “double” </a:t>
            </a:r>
          </a:p>
          <a:p>
            <a:pPr>
              <a:buFontTx/>
              <a:buChar char="-"/>
            </a:pPr>
            <a:r>
              <a:rPr lang="en-US" sz="1800" dirty="0"/>
              <a:t>S leads to any string of numbers and letters (variable name)</a:t>
            </a:r>
          </a:p>
          <a:p>
            <a:pPr>
              <a:buFontTx/>
              <a:buChar char="-"/>
            </a:pPr>
            <a:r>
              <a:rPr lang="en-US" sz="1800" dirty="0"/>
              <a:t>I and D lead to valid </a:t>
            </a:r>
            <a:r>
              <a:rPr lang="en-US" sz="1800" dirty="0" err="1"/>
              <a:t>int</a:t>
            </a:r>
            <a:r>
              <a:rPr lang="en-US" sz="1800" dirty="0"/>
              <a:t> and double values respectively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982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𝑚𝑦𝑣𝑎𝑟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33B2D9-639A-EC4E-9EEA-4F3DDDFCB0B0}"/>
              </a:ext>
            </a:extLst>
          </p:cNvPr>
          <p:cNvSpPr txBox="1">
            <a:spLocks/>
          </p:cNvSpPr>
          <p:nvPr/>
        </p:nvSpPr>
        <p:spPr>
          <a:xfrm>
            <a:off x="4948822" y="1969595"/>
            <a:ext cx="6320993" cy="348926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Derivation of that string</a:t>
            </a:r>
            <a:r>
              <a:rPr lang="en-US" sz="1800" i="1" dirty="0"/>
              <a:t>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0D1787-BA8F-6C4C-AE52-A6E587E8783A}"/>
              </a:ext>
            </a:extLst>
          </p:cNvPr>
          <p:cNvSpPr txBox="1">
            <a:spLocks/>
          </p:cNvSpPr>
          <p:nvPr/>
        </p:nvSpPr>
        <p:spPr>
          <a:xfrm>
            <a:off x="7002758" y="2265384"/>
            <a:ext cx="1856365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V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C8365F-D33A-0E4E-8948-CF4372CC7064}"/>
              </a:ext>
            </a:extLst>
          </p:cNvPr>
          <p:cNvSpPr txBox="1">
            <a:spLocks/>
          </p:cNvSpPr>
          <p:nvPr/>
        </p:nvSpPr>
        <p:spPr>
          <a:xfrm>
            <a:off x="6712940" y="2829269"/>
            <a:ext cx="2627171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         N      =        E;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20B78F-30A9-304A-9296-5A8C0D7DF52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930941" y="2694875"/>
            <a:ext cx="95585" cy="13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CFD1AF1-32C0-9040-B283-114C79EDADA0}"/>
              </a:ext>
            </a:extLst>
          </p:cNvPr>
          <p:cNvSpPr txBox="1">
            <a:spLocks/>
          </p:cNvSpPr>
          <p:nvPr/>
        </p:nvSpPr>
        <p:spPr>
          <a:xfrm>
            <a:off x="5147977" y="4980879"/>
            <a:ext cx="928182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double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59862C0-B2E4-0743-B1BD-6C1A545BAE74}"/>
              </a:ext>
            </a:extLst>
          </p:cNvPr>
          <p:cNvSpPr txBox="1">
            <a:spLocks/>
          </p:cNvSpPr>
          <p:nvPr/>
        </p:nvSpPr>
        <p:spPr>
          <a:xfrm>
            <a:off x="6732518" y="3675083"/>
            <a:ext cx="431080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B6F6D5D-0467-A749-90F1-D4AC556D58D0}"/>
              </a:ext>
            </a:extLst>
          </p:cNvPr>
          <p:cNvSpPr txBox="1">
            <a:spLocks/>
          </p:cNvSpPr>
          <p:nvPr/>
        </p:nvSpPr>
        <p:spPr>
          <a:xfrm>
            <a:off x="6268427" y="4980879"/>
            <a:ext cx="928182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 err="1"/>
              <a:t>myvar</a:t>
            </a:r>
            <a:endParaRPr lang="en-US" sz="1800" i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CF810E2-3CFD-2249-A212-531E3CFCB3DB}"/>
              </a:ext>
            </a:extLst>
          </p:cNvPr>
          <p:cNvSpPr txBox="1">
            <a:spLocks/>
          </p:cNvSpPr>
          <p:nvPr/>
        </p:nvSpPr>
        <p:spPr>
          <a:xfrm>
            <a:off x="8179365" y="3481118"/>
            <a:ext cx="2043510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      E      +       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B5DCC5B-40DD-A34E-A42B-49F92DCF0298}"/>
              </a:ext>
            </a:extLst>
          </p:cNvPr>
          <p:cNvSpPr txBox="1">
            <a:spLocks/>
          </p:cNvSpPr>
          <p:nvPr/>
        </p:nvSpPr>
        <p:spPr>
          <a:xfrm>
            <a:off x="7504908" y="3997200"/>
            <a:ext cx="1717894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087870E-0054-6E4D-A9D3-20A5A23B7682}"/>
              </a:ext>
            </a:extLst>
          </p:cNvPr>
          <p:cNvSpPr txBox="1">
            <a:spLocks/>
          </p:cNvSpPr>
          <p:nvPr/>
        </p:nvSpPr>
        <p:spPr>
          <a:xfrm>
            <a:off x="9286985" y="3997199"/>
            <a:ext cx="1717894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0B698DA-22AF-504B-9B02-99DE894AE82B}"/>
              </a:ext>
            </a:extLst>
          </p:cNvPr>
          <p:cNvSpPr txBox="1">
            <a:spLocks/>
          </p:cNvSpPr>
          <p:nvPr/>
        </p:nvSpPr>
        <p:spPr>
          <a:xfrm>
            <a:off x="7271997" y="5015515"/>
            <a:ext cx="37923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929DD29-D7CC-A646-A5AB-F9FA6165CD46}"/>
              </a:ext>
            </a:extLst>
          </p:cNvPr>
          <p:cNvSpPr txBox="1">
            <a:spLocks/>
          </p:cNvSpPr>
          <p:nvPr/>
        </p:nvSpPr>
        <p:spPr>
          <a:xfrm>
            <a:off x="10736593" y="4968754"/>
            <a:ext cx="37923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;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5B32AB1-2B40-F748-94BC-8A37491A8493}"/>
              </a:ext>
            </a:extLst>
          </p:cNvPr>
          <p:cNvSpPr txBox="1">
            <a:spLocks/>
          </p:cNvSpPr>
          <p:nvPr/>
        </p:nvSpPr>
        <p:spPr>
          <a:xfrm>
            <a:off x="9011503" y="4975683"/>
            <a:ext cx="37923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+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88E8CFD-1D7D-634E-ACE4-7F4946E9013B}"/>
              </a:ext>
            </a:extLst>
          </p:cNvPr>
          <p:cNvSpPr txBox="1">
            <a:spLocks/>
          </p:cNvSpPr>
          <p:nvPr/>
        </p:nvSpPr>
        <p:spPr>
          <a:xfrm>
            <a:off x="7695374" y="4983639"/>
            <a:ext cx="114722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3.4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AF407D0-AAC7-3443-880B-32B6F334A6F8}"/>
              </a:ext>
            </a:extLst>
          </p:cNvPr>
          <p:cNvSpPr txBox="1">
            <a:spLocks/>
          </p:cNvSpPr>
          <p:nvPr/>
        </p:nvSpPr>
        <p:spPr>
          <a:xfrm>
            <a:off x="9390736" y="4963561"/>
            <a:ext cx="114722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5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C493712-F195-F942-BA48-B33C0949EAF9}"/>
              </a:ext>
            </a:extLst>
          </p:cNvPr>
          <p:cNvSpPr txBox="1">
            <a:spLocks/>
          </p:cNvSpPr>
          <p:nvPr/>
        </p:nvSpPr>
        <p:spPr>
          <a:xfrm>
            <a:off x="7904994" y="4476047"/>
            <a:ext cx="445821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3A51F73C-08C9-1E4E-B117-7DAED6AD5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0600" y="4340967"/>
                <a:ext cx="297325" cy="4294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3A51F73C-08C9-1E4E-B117-7DAED6AD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600" y="4340967"/>
                <a:ext cx="297325" cy="429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A4878E-C9F1-EE4D-BF46-BD50FE5972F1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6948058" y="3242128"/>
            <a:ext cx="499221" cy="4329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CF8523-D3D6-2745-A258-F9913D9A9840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612068" y="4211944"/>
            <a:ext cx="318222" cy="76893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6C0D33-D3E3-1E4C-AEA3-629484E8FCE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732518" y="4104574"/>
            <a:ext cx="215540" cy="876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180EDA-0633-0142-AA4F-BC730820015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714118" y="3242128"/>
            <a:ext cx="487002" cy="2389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C05184-A724-714E-8A35-B4E5F8E7EFB5}"/>
              </a:ext>
            </a:extLst>
          </p:cNvPr>
          <p:cNvCxnSpPr>
            <a:cxnSpLocks/>
          </p:cNvCxnSpPr>
          <p:nvPr/>
        </p:nvCxnSpPr>
        <p:spPr>
          <a:xfrm flipH="1">
            <a:off x="8519311" y="3889828"/>
            <a:ext cx="125278" cy="176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D85C74-0CEA-1940-8C3F-77F10ED516A3}"/>
              </a:ext>
            </a:extLst>
          </p:cNvPr>
          <p:cNvCxnSpPr>
            <a:cxnSpLocks/>
          </p:cNvCxnSpPr>
          <p:nvPr/>
        </p:nvCxnSpPr>
        <p:spPr>
          <a:xfrm>
            <a:off x="9821796" y="3877708"/>
            <a:ext cx="228014" cy="1956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D68A51-0857-7845-882A-608EE7A80229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8127905" y="4382535"/>
            <a:ext cx="51460" cy="9351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4849E32-B746-B74F-8B5A-72BB8E6612C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919263" y="4211944"/>
            <a:ext cx="130547" cy="1290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B6C524-180D-DC4E-83E8-97F3B501D8B6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9919263" y="4770458"/>
            <a:ext cx="45085" cy="19310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B34AFF-9D31-FD4A-9AEE-975145212C85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157762" y="4812027"/>
            <a:ext cx="111224" cy="17161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0309A42D-3CB7-3B4C-B926-A1E1F4F8DA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7" y="1969595"/>
                <a:ext cx="3591805" cy="207265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0309A42D-3CB7-3B4C-B926-A1E1F4F8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7" y="1969595"/>
                <a:ext cx="3591805" cy="2072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5C705E2-D9DD-0549-A3CE-D56DEE642A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1531" y="3675083"/>
                <a:ext cx="431080" cy="4294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5C705E2-D9DD-0549-A3CE-D56DEE64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31" y="3675083"/>
                <a:ext cx="431080" cy="429491"/>
              </a:xfrm>
              <a:prstGeom prst="rect">
                <a:avLst/>
              </a:prstGeom>
              <a:blipFill>
                <a:blip r:embed="rId5"/>
                <a:stretch>
                  <a:fillRect l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0F95B0-D940-E541-869E-36E30BCC9881}"/>
              </a:ext>
            </a:extLst>
          </p:cNvPr>
          <p:cNvCxnSpPr>
            <a:cxnSpLocks/>
          </p:cNvCxnSpPr>
          <p:nvPr/>
        </p:nvCxnSpPr>
        <p:spPr>
          <a:xfrm flipH="1">
            <a:off x="6096807" y="3164541"/>
            <a:ext cx="616133" cy="5383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520631"/>
            <a:ext cx="9374188" cy="215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  <a:p>
            <a:pPr marL="0" indent="0" algn="ctr">
              <a:buNone/>
            </a:pPr>
            <a:r>
              <a:rPr lang="en-US" sz="1800" i="1" u="sng" dirty="0"/>
              <a:t>Hint: You do not need regular expressions as terminal characters here. Your terminal characters will be 0 and 1.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an 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" t="5303" r="4154" b="4272"/>
          <a:stretch/>
        </p:blipFill>
        <p:spPr>
          <a:xfrm>
            <a:off x="781947" y="2498388"/>
            <a:ext cx="5763923" cy="24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2CCC5D-60D7-D74A-BE70-0ECE6856852C}"/>
              </a:ext>
            </a:extLst>
          </p:cNvPr>
          <p:cNvGrpSpPr/>
          <p:nvPr/>
        </p:nvGrpSpPr>
        <p:grpSpPr>
          <a:xfrm>
            <a:off x="2469178" y="1179575"/>
            <a:ext cx="7250468" cy="3501736"/>
            <a:chOff x="1288473" y="2743199"/>
            <a:chExt cx="7250468" cy="35017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1F168F-81DC-7D4C-9DB1-21E6CFC2A416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5F6942-73B2-494C-9A02-F18433212FF6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D9303DE-2DAE-4D44-80E4-32630B925AA7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39926D-B4A2-864A-B6A1-826BD4E61F7F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D84B52-DF95-AD48-A60A-BF2F6B06B4C5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92EB39-57A9-9A4D-85FA-B5E1648088BE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D8668E3-A688-6E45-9060-F40E2EE372BA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CEFFA7-3E0B-414E-B533-491EF5F5D86C}"/>
                </a:ext>
              </a:extLst>
            </p:cNvPr>
            <p:cNvCxnSpPr>
              <a:cxnSpLocks/>
              <a:stCxn id="16" idx="2"/>
              <a:endCxn id="17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A2B2DD3-37E1-D24D-9AA9-B2ECA1FC435D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A6BA6D7-92CA-7844-89D1-5EB24B22C3EC}"/>
                </a:ext>
              </a:extLst>
            </p:cNvPr>
            <p:cNvCxnSpPr>
              <a:cxnSpLocks/>
              <a:stCxn id="15" idx="7"/>
              <a:endCxn id="15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201CA21F-3111-5248-B437-37EF14A52C12}"/>
                </a:ext>
              </a:extLst>
            </p:cNvPr>
            <p:cNvCxnSpPr>
              <a:cxnSpLocks/>
              <a:stCxn id="16" idx="7"/>
              <a:endCxn id="16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38F18E25-F400-6144-815D-088A1068AE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804B1C2-3C2C-BC46-A1A3-C21E75AB666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C0BBC61E-793A-8447-A00E-02EE138F9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E5FDE86-BD15-3B46-8C4B-3038005C3D8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1790D133-5BB1-3A46-A4BA-31786DD1AC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953D23-39FF-D64E-8766-9E718D891F05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66FF12-2216-5E40-8288-76F2A79EC06C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DF613ABD-3419-0B4A-8C9E-D2F4C4A7F3AA}"/>
              </a:ext>
            </a:extLst>
          </p:cNvPr>
          <p:cNvSpPr txBox="1">
            <a:spLocks/>
          </p:cNvSpPr>
          <p:nvPr/>
        </p:nvSpPr>
        <p:spPr>
          <a:xfrm>
            <a:off x="6849181" y="5132442"/>
            <a:ext cx="3956570" cy="120231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Stack is empty when we start and stop, good!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Only one start and accept state, good!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All transitions only push, pop but not both. Yep!</a:t>
            </a:r>
          </a:p>
        </p:txBody>
      </p:sp>
    </p:spTree>
    <p:extLst>
      <p:ext uri="{BB962C8B-B14F-4D97-AF65-F5344CB8AC3E}">
        <p14:creationId xmlns:p14="http://schemas.microsoft.com/office/powerpoint/2010/main" val="32368473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2CCC5D-60D7-D74A-BE70-0ECE6856852C}"/>
              </a:ext>
            </a:extLst>
          </p:cNvPr>
          <p:cNvGrpSpPr/>
          <p:nvPr/>
        </p:nvGrpSpPr>
        <p:grpSpPr>
          <a:xfrm>
            <a:off x="960418" y="1033272"/>
            <a:ext cx="7250468" cy="3501736"/>
            <a:chOff x="1288473" y="2743199"/>
            <a:chExt cx="7250468" cy="35017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1F168F-81DC-7D4C-9DB1-21E6CFC2A416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5F6942-73B2-494C-9A02-F18433212FF6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D9303DE-2DAE-4D44-80E4-32630B925AA7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39926D-B4A2-864A-B6A1-826BD4E61F7F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5D84B52-DF95-AD48-A60A-BF2F6B06B4C5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C92EB39-57A9-9A4D-85FA-B5E1648088BE}"/>
                </a:ext>
              </a:extLst>
            </p:cNvPr>
            <p:cNvCxnSpPr>
              <a:cxnSpLocks/>
              <a:endCxn id="14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D8668E3-A688-6E45-9060-F40E2EE372BA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ECEFFA7-3E0B-414E-B533-491EF5F5D86C}"/>
                </a:ext>
              </a:extLst>
            </p:cNvPr>
            <p:cNvCxnSpPr>
              <a:cxnSpLocks/>
              <a:stCxn id="16" idx="2"/>
              <a:endCxn id="17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A2B2DD3-37E1-D24D-9AA9-B2ECA1FC435D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0A6BA6D7-92CA-7844-89D1-5EB24B22C3EC}"/>
                </a:ext>
              </a:extLst>
            </p:cNvPr>
            <p:cNvCxnSpPr>
              <a:cxnSpLocks/>
              <a:stCxn id="15" idx="7"/>
              <a:endCxn id="15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201CA21F-3111-5248-B437-37EF14A52C12}"/>
                </a:ext>
              </a:extLst>
            </p:cNvPr>
            <p:cNvCxnSpPr>
              <a:cxnSpLocks/>
              <a:stCxn id="16" idx="7"/>
              <a:endCxn id="16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38F18E25-F400-6144-815D-088A1068AE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804B1C2-3C2C-BC46-A1A3-C21E75AB666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ontent Placeholder 2">
                  <a:extLst>
                    <a:ext uri="{FF2B5EF4-FFF2-40B4-BE49-F238E27FC236}">
                      <a16:creationId xmlns:a16="http://schemas.microsoft.com/office/drawing/2014/main" id="{C0BBC61E-793A-8447-A00E-02EE138F93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E5FDE86-BD15-3B46-8C4B-3038005C3D8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Content Placeholder 2">
                  <a:extLst>
                    <a:ext uri="{FF2B5EF4-FFF2-40B4-BE49-F238E27FC236}">
                      <a16:creationId xmlns:a16="http://schemas.microsoft.com/office/drawing/2014/main" id="{1790D133-5BB1-3A46-A4BA-31786DD1AC7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2953D23-39FF-D64E-8766-9E718D891F05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266FF12-2216-5E40-8288-76F2A79EC06C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95533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827" y="3395130"/>
            <a:ext cx="3600589" cy="26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the substring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“hellothere123”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23.456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67.8</a:t>
            </a:r>
            <a:r>
              <a:rPr lang="en-US" dirty="0">
                <a:solidFill>
                  <a:schemeClr val="bg1"/>
                </a:solidFill>
              </a:rPr>
              <a:t>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3548958" y="3032911"/>
            <a:ext cx="711646" cy="10377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254216" y="2580878"/>
            <a:ext cx="3195156" cy="132116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Purple words do not need any “computation” to confirm. Just make sure the word matches something in a set of known valid keywords for types. 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449372" y="4164182"/>
            <a:ext cx="1379827" cy="6703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Regular expressions really shine here. Each type has an automata that recognizes if string is in the valid format.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String: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“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1800" i="1" dirty="0"/>
                  <a:t> </a:t>
                </a:r>
                <a:br>
                  <a:rPr lang="en-US" sz="1800" i="1" dirty="0"/>
                </a:br>
                <a:r>
                  <a:rPr lang="en-US" sz="1800" i="1" dirty="0"/>
                  <a:t>  for double: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</a:t>
                </a:r>
                <a:r>
                  <a:rPr lang="en-US" sz="1800" i="1" dirty="0" err="1"/>
                  <a:t>int</a:t>
                </a:r>
                <a:r>
                  <a:rPr lang="en-US" sz="1800" i="1" dirty="0"/>
                  <a:t>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6094414" y="4164182"/>
            <a:ext cx="297333" cy="307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Green words are perfect for a finite automata. Reg. Ex.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 dirty="0"/>
                  <a:t> where K is the set of reserved keywords.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blipFill>
                <a:blip r:embed="rId3"/>
                <a:stretch>
                  <a:fillRect l="-787" r="-11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2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47096</TotalTime>
  <Words>4703</Words>
  <Application>Microsoft Macintosh PowerPoint</Application>
  <PresentationFormat>Widescreen</PresentationFormat>
  <Paragraphs>434</Paragraphs>
  <Slides>61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Quick Aside: Finite Automata and Regular Languages</vt:lpstr>
      <vt:lpstr>Quick Aside: Finite Automata and Regular Languages</vt:lpstr>
      <vt:lpstr>Formal Definition of a CFG</vt:lpstr>
      <vt:lpstr>Some Simple Examples</vt:lpstr>
      <vt:lpstr>Some Simple Examples</vt:lpstr>
      <vt:lpstr>Example Context-Free Grammar</vt:lpstr>
      <vt:lpstr>Example Context-Free Grammar</vt:lpstr>
      <vt:lpstr>Another Example CFG</vt:lpstr>
      <vt:lpstr>Another Example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Example!</vt:lpstr>
      <vt:lpstr>Example!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275</cp:revision>
  <dcterms:created xsi:type="dcterms:W3CDTF">2023-02-24T14:15:53Z</dcterms:created>
  <dcterms:modified xsi:type="dcterms:W3CDTF">2025-03-18T13:36:48Z</dcterms:modified>
</cp:coreProperties>
</file>