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3.xml" ContentType="application/vnd.openxmlformats-officedocument.presentationml.tags+xml"/>
  <Override PartName="/ppt/tags/tag65.xml" ContentType="application/vnd.openxmlformats-officedocument.presentationml.tags+xml"/>
  <Override PartName="/ppt/tags/tag67.xml" ContentType="application/vnd.openxmlformats-officedocument.presentationml.tags+xml"/>
  <Override PartName="/ppt/tags/tag69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62.xml" ContentType="application/vnd.openxmlformats-officedocument.presentationml.tags+xml"/>
  <Override PartName="/ppt/tags/tag64.xml" ContentType="application/vnd.openxmlformats-officedocument.presentationml.tags+xml"/>
  <Override PartName="/ppt/tags/tag66.xml" ContentType="application/vnd.openxmlformats-officedocument.presentationml.tags+xml"/>
  <Override PartName="/ppt/tags/tag68.xml" ContentType="application/vnd.openxmlformats-officedocument.presentationml.tags+xml"/>
  <Override PartName="/ppt/tags/tag7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5" r:id="rId1"/>
  </p:sldMasterIdLst>
  <p:notesMasterIdLst>
    <p:notesMasterId r:id="rId44"/>
  </p:notesMasterIdLst>
  <p:handoutMasterIdLst>
    <p:handoutMasterId r:id="rId45"/>
  </p:handoutMasterIdLst>
  <p:sldIdLst>
    <p:sldId id="512" r:id="rId2"/>
    <p:sldId id="541" r:id="rId3"/>
    <p:sldId id="419" r:id="rId4"/>
    <p:sldId id="598" r:id="rId5"/>
    <p:sldId id="421" r:id="rId6"/>
    <p:sldId id="610" r:id="rId7"/>
    <p:sldId id="611" r:id="rId8"/>
    <p:sldId id="612" r:id="rId9"/>
    <p:sldId id="601" r:id="rId10"/>
    <p:sldId id="602" r:id="rId11"/>
    <p:sldId id="603" r:id="rId12"/>
    <p:sldId id="604" r:id="rId13"/>
    <p:sldId id="605" r:id="rId14"/>
    <p:sldId id="606" r:id="rId15"/>
    <p:sldId id="577" r:id="rId16"/>
    <p:sldId id="562" r:id="rId17"/>
    <p:sldId id="613" r:id="rId18"/>
    <p:sldId id="614" r:id="rId19"/>
    <p:sldId id="615" r:id="rId20"/>
    <p:sldId id="423" r:id="rId21"/>
    <p:sldId id="592" r:id="rId22"/>
    <p:sldId id="578" r:id="rId23"/>
    <p:sldId id="561" r:id="rId24"/>
    <p:sldId id="579" r:id="rId25"/>
    <p:sldId id="599" r:id="rId26"/>
    <p:sldId id="429" r:id="rId27"/>
    <p:sldId id="430" r:id="rId28"/>
    <p:sldId id="600" r:id="rId29"/>
    <p:sldId id="575" r:id="rId30"/>
    <p:sldId id="576" r:id="rId31"/>
    <p:sldId id="573" r:id="rId32"/>
    <p:sldId id="476" r:id="rId33"/>
    <p:sldId id="607" r:id="rId34"/>
    <p:sldId id="595" r:id="rId35"/>
    <p:sldId id="581" r:id="rId36"/>
    <p:sldId id="596" r:id="rId37"/>
    <p:sldId id="582" r:id="rId38"/>
    <p:sldId id="597" r:id="rId39"/>
    <p:sldId id="608" r:id="rId40"/>
    <p:sldId id="616" r:id="rId41"/>
    <p:sldId id="617" r:id="rId42"/>
    <p:sldId id="618" r:id="rId43"/>
  </p:sldIdLst>
  <p:sldSz cx="12192000" cy="6858000"/>
  <p:notesSz cx="7315200" cy="9601200"/>
  <p:custDataLst>
    <p:tags r:id="rId4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0000FF"/>
    <a:srgbClr val="66CCFF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48"/>
    <p:restoredTop sz="95006"/>
  </p:normalViewPr>
  <p:slideViewPr>
    <p:cSldViewPr snapToGrid="0" snapToObjects="1">
      <p:cViewPr varScale="1">
        <p:scale>
          <a:sx n="87" d="100"/>
          <a:sy n="87" d="100"/>
        </p:scale>
        <p:origin x="224" y="14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740"/>
    </p:cViewPr>
  </p:sorterViewPr>
  <p:notesViewPr>
    <p:cSldViewPr snapToGrid="0" snapToObjects="1">
      <p:cViewPr varScale="1">
        <p:scale>
          <a:sx n="53" d="100"/>
          <a:sy n="53" d="100"/>
        </p:scale>
        <p:origin x="-151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ABB8134E-F83C-4B88-BFC6-FE4AB83B5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D67D5B00-C9AF-4492-8DB3-32A477CBAB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2752725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4191000"/>
            <a:ext cx="9144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7AA5AD8F-F3B0-42A1-BADE-3E121779D997}" type="datetime1">
              <a:rPr lang="en-US" smtClean="0"/>
              <a:pPr/>
              <a:t>9/21/22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06500" y="25146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3" name="Rectangle 32"/>
          <p:cNvSpPr/>
          <p:nvPr/>
        </p:nvSpPr>
        <p:spPr>
          <a:xfrm>
            <a:off x="1219200" y="4114800"/>
            <a:ext cx="97536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22" name="Rectangle 21"/>
          <p:cNvSpPr/>
          <p:nvPr/>
        </p:nvSpPr>
        <p:spPr>
          <a:xfrm>
            <a:off x="1206500" y="25146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2" name="Rectangle 31"/>
          <p:cNvSpPr/>
          <p:nvPr/>
        </p:nvSpPr>
        <p:spPr>
          <a:xfrm>
            <a:off x="1219200" y="4114800"/>
            <a:ext cx="3048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71D5-F170-4574-829E-67713AA2AF8B}" type="datetime1">
              <a:rPr lang="en-US" smtClean="0"/>
              <a:pPr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AF00-D1FE-4F71-8891-85EEE31B7478}" type="datetime1">
              <a:rPr lang="en-US" smtClean="0"/>
              <a:pPr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C8BD-ED75-4439-AD6B-9DD62AAFC8D9}" type="datetime1">
              <a:rPr lang="en-US" smtClean="0"/>
              <a:pPr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ECD93607-5884-4A96-A08B-80229D166DF1}" type="datetime1">
              <a:rPr lang="en-US" smtClean="0"/>
              <a:pPr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2B80-C461-45FB-9371-DFC9B0CCC0E5}" type="datetime1">
              <a:rPr lang="en-US" smtClean="0"/>
              <a:pPr/>
              <a:t>9/21/22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D99D-5207-446B-9DC5-D0DDD2D44051}" type="datetime1">
              <a:rPr lang="en-US" smtClean="0"/>
              <a:pPr/>
              <a:t>9/21/22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3F1E-8F53-44C8-9921-41D9D265AD14}" type="datetime1">
              <a:rPr lang="en-US" smtClean="0"/>
              <a:pPr/>
              <a:t>9/21/22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527C-C606-48C4-B4D5-2567D6898083}" type="datetime1">
              <a:rPr lang="en-US" smtClean="0"/>
              <a:pPr/>
              <a:t>9/21/22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30C-42EA-483B-AECF-1BED7029D168}" type="datetime1">
              <a:rPr lang="en-US" smtClean="0"/>
              <a:pPr/>
              <a:t>9/21/22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C552-CBA0-44FF-B21C-CCB2A0CE4F32}" type="datetime1">
              <a:rPr lang="en-US" smtClean="0"/>
              <a:pPr/>
              <a:t>9/21/22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6F3C91-9847-4E06-A788-F916DE9E864B}" type="datetime1">
              <a:rPr lang="en-US" smtClean="0"/>
              <a:pPr/>
              <a:t>9/21/22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50.png"/><Relationship Id="rId4" Type="http://schemas.openxmlformats.org/officeDocument/2006/relationships/tags" Target="../tags/tag6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60.png"/><Relationship Id="rId4" Type="http://schemas.openxmlformats.org/officeDocument/2006/relationships/tags" Target="../tags/tag6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70.png"/><Relationship Id="rId4" Type="http://schemas.openxmlformats.org/officeDocument/2006/relationships/tags" Target="../tags/tag7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2.png"/><Relationship Id="rId2" Type="http://schemas.openxmlformats.org/officeDocument/2006/relationships/tags" Target="../tags/tag4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image" Target="../media/image3.png"/><Relationship Id="rId4" Type="http://schemas.openxmlformats.org/officeDocument/2006/relationships/tags" Target="../tags/tag5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image" Target="../media/image4.png"/><Relationship Id="rId4" Type="http://schemas.openxmlformats.org/officeDocument/2006/relationships/tags" Target="../tags/tag6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1.xml"/><Relationship Id="rId5" Type="http://schemas.openxmlformats.org/officeDocument/2006/relationships/image" Target="../media/image5.png"/><Relationship Id="rId4" Type="http://schemas.openxmlformats.org/officeDocument/2006/relationships/tags" Target="../tags/tag6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5.xml"/><Relationship Id="rId5" Type="http://schemas.openxmlformats.org/officeDocument/2006/relationships/image" Target="../media/image6.png"/><Relationship Id="rId4" Type="http://schemas.openxmlformats.org/officeDocument/2006/relationships/tags" Target="../tags/tag6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6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image" Target="../media/image80.png"/><Relationship Id="rId4" Type="http://schemas.openxmlformats.org/officeDocument/2006/relationships/tags" Target="../tags/tag7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5" Type="http://schemas.openxmlformats.org/officeDocument/2006/relationships/image" Target="../media/image9.png"/><Relationship Id="rId4" Type="http://schemas.openxmlformats.org/officeDocument/2006/relationships/tags" Target="../tags/tag7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7.png"/><Relationship Id="rId4" Type="http://schemas.openxmlformats.org/officeDocument/2006/relationships/tags" Target="../tags/tag6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8.png"/><Relationship Id="rId4" Type="http://schemas.openxmlformats.org/officeDocument/2006/relationships/tags" Target="../tags/tag6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3100: DSA2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467969" cy="4937760"/>
          </a:xfrm>
        </p:spPr>
        <p:txBody>
          <a:bodyPr>
            <a:normAutofit/>
          </a:bodyPr>
          <a:lstStyle/>
          <a:p>
            <a:r>
              <a:rPr lang="en-US" dirty="0"/>
              <a:t>T(n) = 3*T(n/4) + n</a:t>
            </a:r>
          </a:p>
          <a:p>
            <a:r>
              <a:rPr lang="en-US" dirty="0"/>
              <a:t>T(n) = 3*[3*T(n/16)+n/4] + n</a:t>
            </a:r>
          </a:p>
          <a:p>
            <a:r>
              <a:rPr lang="en-US" dirty="0"/>
              <a:t>        = 9T(n/16) + (7/4)n</a:t>
            </a:r>
          </a:p>
          <a:p>
            <a:endParaRPr lang="en-US" dirty="0"/>
          </a:p>
          <a:p>
            <a:r>
              <a:rPr lang="en-US" dirty="0"/>
              <a:t>T(n) = 9T(n/16) + (7/4)n</a:t>
            </a:r>
          </a:p>
          <a:p>
            <a:r>
              <a:rPr lang="en-US" dirty="0"/>
              <a:t>T(n) = 9[3T(n/64) + n/16] + (7/4)n</a:t>
            </a:r>
          </a:p>
          <a:p>
            <a:r>
              <a:rPr lang="en-US" dirty="0"/>
              <a:t>T(n) = 27*T(n/64) + 9n/16 + 7n/4</a:t>
            </a:r>
          </a:p>
          <a:p>
            <a:r>
              <a:rPr lang="en-US" dirty="0"/>
              <a:t>T(n) = 27*T(n/64) + 37n/16		//Pattern??</a:t>
            </a:r>
          </a:p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 + n * ∑(3/4)</a:t>
            </a:r>
            <a:r>
              <a:rPr lang="en-US" baseline="30000" dirty="0"/>
              <a:t>d-1</a:t>
            </a:r>
            <a:r>
              <a:rPr lang="en-US" dirty="0"/>
              <a:t>   </a:t>
            </a:r>
            <a:r>
              <a:rPr lang="en-US" i="1" u="sng" dirty="0">
                <a:sym typeface="Wingdings" pitchFamily="2" charset="2"/>
              </a:rPr>
              <a:t>sum from 1 to d</a:t>
            </a:r>
            <a:endParaRPr lang="en-US" i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42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 + n * ∑(3/4)</a:t>
            </a:r>
            <a:r>
              <a:rPr lang="en-US" baseline="30000" dirty="0"/>
              <a:t>d-1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hit base case when:</a:t>
            </a:r>
          </a:p>
          <a:p>
            <a:pPr lvl="1"/>
            <a:r>
              <a:rPr lang="en-US" dirty="0"/>
              <a:t>n/(4</a:t>
            </a:r>
            <a:r>
              <a:rPr lang="en-US" baseline="30000" dirty="0"/>
              <a:t>d</a:t>
            </a:r>
            <a:r>
              <a:rPr lang="en-US" dirty="0"/>
              <a:t>) = 1</a:t>
            </a:r>
          </a:p>
          <a:p>
            <a:pPr lvl="1"/>
            <a:r>
              <a:rPr lang="en-US" dirty="0"/>
              <a:t>n = 4</a:t>
            </a:r>
            <a:r>
              <a:rPr lang="en-US" baseline="30000" dirty="0"/>
              <a:t>d</a:t>
            </a:r>
          </a:p>
          <a:p>
            <a:pPr lvl="1"/>
            <a:r>
              <a:rPr lang="en-US" dirty="0"/>
              <a:t>d = log</a:t>
            </a:r>
            <a:r>
              <a:rPr lang="en-US" baseline="-25000" dirty="0"/>
              <a:t>4</a:t>
            </a:r>
            <a:r>
              <a:rPr lang="en-US" dirty="0"/>
              <a:t>(n)	                //seem familiar??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40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</a:t>
            </a:r>
            <a:r>
              <a:rPr lang="en-US" b="1" dirty="0"/>
              <a:t>3</a:t>
            </a:r>
            <a:r>
              <a:rPr lang="en-US" b="1" baseline="30000" dirty="0"/>
              <a:t>d</a:t>
            </a:r>
            <a:r>
              <a:rPr lang="en-US" b="1" dirty="0"/>
              <a:t> * T(n/4</a:t>
            </a:r>
            <a:r>
              <a:rPr lang="en-US" b="1" baseline="30000" dirty="0"/>
              <a:t>d</a:t>
            </a:r>
            <a:r>
              <a:rPr lang="en-US" b="1" dirty="0"/>
              <a:t>) </a:t>
            </a:r>
            <a:r>
              <a:rPr lang="en-US" dirty="0"/>
              <a:t>+ n * ∑(3/4)</a:t>
            </a:r>
            <a:r>
              <a:rPr lang="en-US" baseline="30000" dirty="0"/>
              <a:t>d</a:t>
            </a:r>
            <a:endParaRPr lang="en-US" dirty="0"/>
          </a:p>
          <a:p>
            <a:endParaRPr lang="en-US" dirty="0"/>
          </a:p>
          <a:p>
            <a:r>
              <a:rPr lang="en-US" dirty="0"/>
              <a:t>Let’s do one term at a time.</a:t>
            </a:r>
          </a:p>
          <a:p>
            <a:r>
              <a:rPr lang="en-US" dirty="0"/>
              <a:t>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</a:t>
            </a:r>
          </a:p>
          <a:p>
            <a:r>
              <a:rPr lang="en-US" dirty="0"/>
              <a:t>3</a:t>
            </a:r>
            <a:r>
              <a:rPr lang="en-US" baseline="30000" dirty="0"/>
              <a:t>log4(n)</a:t>
            </a:r>
            <a:r>
              <a:rPr lang="en-US" dirty="0"/>
              <a:t> * T(1)</a:t>
            </a:r>
          </a:p>
          <a:p>
            <a:r>
              <a:rPr lang="en-US" dirty="0"/>
              <a:t>3</a:t>
            </a:r>
            <a:r>
              <a:rPr lang="en-US" baseline="30000" dirty="0"/>
              <a:t>log4(n)</a:t>
            </a:r>
            <a:r>
              <a:rPr lang="en-US" dirty="0"/>
              <a:t> = n</a:t>
            </a:r>
            <a:r>
              <a:rPr lang="en-US" baseline="30000" dirty="0"/>
              <a:t>log4(3)</a:t>
            </a:r>
            <a:r>
              <a:rPr lang="en-US" dirty="0"/>
              <a:t>		//huh? this is a log rule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9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T(n/(4</a:t>
            </a:r>
            <a:r>
              <a:rPr lang="en-US" baseline="30000" dirty="0"/>
              <a:t>d</a:t>
            </a:r>
            <a:r>
              <a:rPr lang="en-US" dirty="0"/>
              <a:t>)) + </a:t>
            </a:r>
            <a:r>
              <a:rPr lang="en-US" b="1" dirty="0"/>
              <a:t>n * ∑(3/4)</a:t>
            </a:r>
            <a:r>
              <a:rPr lang="en-US" b="1" baseline="30000" dirty="0"/>
              <a:t>d-1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Let’s do one term at a time.</a:t>
            </a:r>
          </a:p>
          <a:p>
            <a:pPr lvl="1"/>
            <a:r>
              <a:rPr lang="en-US" dirty="0"/>
              <a:t>n * ∑(3/4)</a:t>
            </a:r>
            <a:r>
              <a:rPr lang="en-US" baseline="30000" dirty="0"/>
              <a:t>d-1</a:t>
            </a:r>
            <a:r>
              <a:rPr lang="en-US" dirty="0"/>
              <a:t>       //note summation part approaches 4 as d grows</a:t>
            </a:r>
          </a:p>
          <a:p>
            <a:pPr lvl="1"/>
            <a:r>
              <a:rPr lang="en-US" dirty="0"/>
              <a:t>n * ∑(3/4)</a:t>
            </a:r>
            <a:r>
              <a:rPr lang="en-US" baseline="30000" dirty="0"/>
              <a:t>d-1</a:t>
            </a:r>
            <a:r>
              <a:rPr lang="en-US" dirty="0"/>
              <a:t> &lt;= 4*n = </a:t>
            </a:r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b="1" dirty="0"/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688522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 + n * ∑(3/4)</a:t>
            </a:r>
            <a:r>
              <a:rPr lang="en-US" baseline="30000" dirty="0"/>
              <a:t>d</a:t>
            </a:r>
          </a:p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log4(n)</a:t>
            </a:r>
            <a:r>
              <a:rPr lang="en-US" dirty="0"/>
              <a:t> +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dirty="0"/>
              <a:t>(n)</a:t>
            </a:r>
          </a:p>
          <a:p>
            <a:r>
              <a:rPr lang="en-US" dirty="0"/>
              <a:t>T(n) = n</a:t>
            </a:r>
            <a:r>
              <a:rPr lang="en-US" baseline="30000" dirty="0"/>
              <a:t>log4(3)</a:t>
            </a:r>
            <a:r>
              <a:rPr lang="en-US" dirty="0"/>
              <a:t> +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dirty="0"/>
              <a:t>(n)      //log rules</a:t>
            </a:r>
          </a:p>
          <a:p>
            <a:endParaRPr lang="en-US" dirty="0"/>
          </a:p>
          <a:p>
            <a:r>
              <a:rPr lang="en-US" dirty="0"/>
              <a:t>T(n) = o(n) +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dirty="0"/>
              <a:t>(n)</a:t>
            </a:r>
          </a:p>
          <a:p>
            <a:endParaRPr lang="en-US" b="1" i="1" u="sng" dirty="0"/>
          </a:p>
          <a:p>
            <a:r>
              <a:rPr lang="en-US" b="1" i="1" u="sng" dirty="0"/>
              <a:t>T(n) = </a:t>
            </a:r>
            <a:r>
              <a:rPr lang="en-US" altLang="en-US" b="1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b="1" i="1" u="sng" dirty="0"/>
              <a:t>(n)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3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Method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79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Strategy</a:t>
            </a:r>
          </a:p>
          <a:p>
            <a:pPr lvl="1"/>
            <a:r>
              <a:rPr lang="en-US" dirty="0"/>
              <a:t>1. Consider </a:t>
            </a:r>
            <a:r>
              <a:rPr lang="en-US" dirty="0" err="1"/>
              <a:t>Mergesort</a:t>
            </a:r>
            <a:r>
              <a:rPr lang="en-US" dirty="0"/>
              <a:t> Recurrence</a:t>
            </a:r>
          </a:p>
          <a:p>
            <a:pPr lvl="2"/>
            <a:r>
              <a:rPr lang="en-US" dirty="0"/>
              <a:t>T(n) = 2*T(n/2) + n</a:t>
            </a:r>
          </a:p>
          <a:p>
            <a:pPr lvl="1"/>
            <a:r>
              <a:rPr lang="en-US" dirty="0"/>
              <a:t>2. Guess the solution</a:t>
            </a:r>
          </a:p>
          <a:p>
            <a:pPr lvl="2"/>
            <a:r>
              <a:rPr lang="en-US" dirty="0"/>
              <a:t>Let’s go with n*log(n)  **Remember logs are all base 2 (usually)</a:t>
            </a:r>
          </a:p>
          <a:p>
            <a:pPr lvl="1"/>
            <a:r>
              <a:rPr lang="en-US" dirty="0"/>
              <a:t>3. Inductively Prove that recurrence is in proper order class</a:t>
            </a:r>
          </a:p>
          <a:p>
            <a:pPr lvl="2"/>
            <a:r>
              <a:rPr lang="en-US" dirty="0"/>
              <a:t>For n*log(n), we need to prove that T(n) &lt;= c*n*log(n)</a:t>
            </a:r>
          </a:p>
          <a:p>
            <a:pPr lvl="2"/>
            <a:r>
              <a:rPr lang="en-US" dirty="0"/>
              <a:t>For some ‘c’ constant and for all n &gt;= n0</a:t>
            </a:r>
          </a:p>
          <a:p>
            <a:pPr lvl="2"/>
            <a:r>
              <a:rPr lang="en-US" dirty="0"/>
              <a:t>Remember, we get to choose the ‘c’ and ‘n0’ values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Do it on next slides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T(n) = 2*T(n/2) + n</a:t>
                </a:r>
              </a:p>
              <a:p>
                <a:pPr lvl="1"/>
                <a:r>
                  <a:rPr lang="en-US" dirty="0"/>
                  <a:t>Guess n*log(n)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Base case (n=2):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∗2∗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2*T(1)+2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∗2∗1</m:t>
                    </m:r>
                  </m:oMath>
                </a14:m>
                <a:r>
                  <a:rPr lang="en-US" dirty="0"/>
                  <a:t>	</a:t>
                </a:r>
              </a:p>
              <a:p>
                <a:pPr lvl="1"/>
                <a:r>
                  <a:rPr lang="en-US" dirty="0"/>
                  <a:t>4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			//true if c &gt;= 2</a:t>
                </a:r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772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75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T(n) = 2*T(n/2) + n</a:t>
                </a:r>
              </a:p>
              <a:p>
                <a:pPr lvl="1"/>
                <a:r>
                  <a:rPr lang="en-US" dirty="0"/>
                  <a:t>Guess n*log(n)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Inductive Hypothesis:</a:t>
                </a:r>
              </a:p>
              <a:p>
                <a:pPr lvl="1"/>
                <a:r>
                  <a:rPr lang="en-US" dirty="0"/>
                  <a:t>Assume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772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4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T(n) = 2*T(n/2) + n</a:t>
                </a:r>
              </a:p>
              <a:p>
                <a:pPr lvl="1"/>
                <a:r>
                  <a:rPr lang="en-US" dirty="0"/>
                  <a:t>Guess n*log(n)</a:t>
                </a:r>
              </a:p>
              <a:p>
                <a:endParaRPr lang="en-US" dirty="0"/>
              </a:p>
              <a:p>
                <a:r>
                  <a:rPr lang="en-US" dirty="0"/>
                  <a:t>Inductive Step: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1" dirty="0"/>
              </a:p>
              <a:p>
                <a:pPr marL="274320" lvl="1" indent="0">
                  <a:buNone/>
                </a:pPr>
                <a:r>
                  <a:rPr lang="en-US" b="1" dirty="0"/>
                  <a:t>						//if c  &gt;= 1</a:t>
                </a:r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772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79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= 2*T(n/2) + 1				T(1)=1</a:t>
            </a:r>
          </a:p>
          <a:p>
            <a:r>
              <a:rPr lang="en-US" dirty="0"/>
              <a:t>Let’s make our guess:</a:t>
            </a:r>
          </a:p>
          <a:p>
            <a:pPr lvl="1"/>
            <a:r>
              <a:rPr lang="en-US" dirty="0"/>
              <a:t>We are thinking O(n)</a:t>
            </a:r>
          </a:p>
          <a:p>
            <a:r>
              <a:rPr lang="en-US" dirty="0"/>
              <a:t>Try to prove:</a:t>
            </a:r>
          </a:p>
          <a:p>
            <a:pPr lvl="1"/>
            <a:r>
              <a:rPr lang="en-US" dirty="0"/>
              <a:t>T(n) &lt;= c*n</a:t>
            </a:r>
          </a:p>
          <a:p>
            <a:pPr lvl="1"/>
            <a:endParaRPr lang="en-US" dirty="0"/>
          </a:p>
          <a:p>
            <a:r>
              <a:rPr lang="en-US" dirty="0"/>
              <a:t>What happens? How do we fix this issue?</a:t>
            </a:r>
          </a:p>
          <a:p>
            <a:r>
              <a:rPr lang="en-US" dirty="0"/>
              <a:t>On next slide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62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of the problem / issue:</a:t>
            </a:r>
          </a:p>
          <a:p>
            <a:pPr lvl="1"/>
            <a:r>
              <a:rPr lang="en-US" dirty="0"/>
              <a:t>T(n) = 2*T(n/2) + 1</a:t>
            </a:r>
          </a:p>
          <a:p>
            <a:pPr lvl="1"/>
            <a:r>
              <a:rPr lang="en-US" dirty="0"/>
              <a:t>T(n) &lt;= 2(c*(n/2)) + 1</a:t>
            </a:r>
          </a:p>
          <a:p>
            <a:pPr lvl="1"/>
            <a:r>
              <a:rPr lang="en-US" dirty="0"/>
              <a:t>T(n) &lt;= c*n + 1</a:t>
            </a:r>
          </a:p>
          <a:p>
            <a:pPr lvl="1"/>
            <a:endParaRPr lang="en-US" dirty="0"/>
          </a:p>
          <a:p>
            <a:r>
              <a:rPr lang="en-US" dirty="0"/>
              <a:t>What is the issue here?</a:t>
            </a:r>
          </a:p>
          <a:p>
            <a:r>
              <a:rPr lang="en-US" dirty="0"/>
              <a:t>c*n + 1 is TOO LARGE. </a:t>
            </a:r>
          </a:p>
          <a:p>
            <a:r>
              <a:rPr lang="en-US" dirty="0"/>
              <a:t>Need to prove exact form of inductive hypothesis</a:t>
            </a:r>
          </a:p>
        </p:txBody>
      </p:sp>
    </p:spTree>
    <p:extLst>
      <p:ext uri="{BB962C8B-B14F-4D97-AF65-F5344CB8AC3E}">
        <p14:creationId xmlns:p14="http://schemas.microsoft.com/office/powerpoint/2010/main" val="348443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Here is how we fix the issue. Subtract lower order term.</a:t>
            </a:r>
          </a:p>
          <a:p>
            <a:r>
              <a:rPr lang="en-US" dirty="0"/>
              <a:t>Inductive Hypothesis:</a:t>
            </a:r>
          </a:p>
          <a:p>
            <a:pPr lvl="1"/>
            <a:r>
              <a:rPr lang="en-US" dirty="0"/>
              <a:t>T(n) &lt;= c*n – d	    //d is a constant term. Note c*n-d &lt;= c*n</a:t>
            </a:r>
          </a:p>
          <a:p>
            <a:pPr lvl="1"/>
            <a:endParaRPr lang="en-US" dirty="0"/>
          </a:p>
          <a:p>
            <a:r>
              <a:rPr lang="en-US" dirty="0"/>
              <a:t>Fix:</a:t>
            </a:r>
          </a:p>
          <a:p>
            <a:pPr lvl="1"/>
            <a:r>
              <a:rPr lang="en-US" dirty="0"/>
              <a:t>T(n) = 2*T(n/2) + 1</a:t>
            </a:r>
          </a:p>
          <a:p>
            <a:pPr lvl="1"/>
            <a:r>
              <a:rPr lang="en-US" dirty="0"/>
              <a:t>T(n) &lt;= 2(c*(n/2) - d) + 1</a:t>
            </a:r>
          </a:p>
          <a:p>
            <a:pPr lvl="1"/>
            <a:r>
              <a:rPr lang="en-US" dirty="0"/>
              <a:t>T(n) &lt;= c*n -2d + 1 &lt;= c*n - d		//as long as </a:t>
            </a:r>
            <a:r>
              <a:rPr lang="en-US"/>
              <a:t>d &gt;= 1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9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Another Pitfall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</a:t>
            </a:r>
            <a:r>
              <a:rPr lang="en-US" dirty="0" err="1"/>
              <a:t>Mergesort</a:t>
            </a:r>
            <a:r>
              <a:rPr lang="en-US" dirty="0"/>
              <a:t> recurrence again:</a:t>
            </a:r>
          </a:p>
          <a:p>
            <a:pPr lvl="1"/>
            <a:r>
              <a:rPr lang="en-US" dirty="0"/>
              <a:t>T(n) = 2*T(n/2) + n</a:t>
            </a:r>
          </a:p>
          <a:p>
            <a:r>
              <a:rPr lang="en-US" dirty="0"/>
              <a:t>Let’s make our guess:</a:t>
            </a:r>
          </a:p>
          <a:p>
            <a:pPr lvl="1"/>
            <a:r>
              <a:rPr lang="en-US" dirty="0"/>
              <a:t>We are thinking O(n) </a:t>
            </a:r>
            <a:r>
              <a:rPr lang="en-US" dirty="0">
                <a:sym typeface="Wingdings" panose="05000000000000000000" pitchFamily="2" charset="2"/>
              </a:rPr>
              <a:t> Note that this is INCORRECT!</a:t>
            </a:r>
            <a:endParaRPr lang="en-US" dirty="0"/>
          </a:p>
          <a:p>
            <a:r>
              <a:rPr lang="en-US" dirty="0"/>
              <a:t>Try to prove:</a:t>
            </a:r>
          </a:p>
          <a:p>
            <a:pPr lvl="1"/>
            <a:r>
              <a:rPr lang="en-US" dirty="0"/>
              <a:t>T(n) &lt;= c*n</a:t>
            </a:r>
          </a:p>
          <a:p>
            <a:pPr lvl="1"/>
            <a:endParaRPr lang="en-US" dirty="0"/>
          </a:p>
          <a:p>
            <a:r>
              <a:rPr lang="en-US" dirty="0"/>
              <a:t>What happens?</a:t>
            </a:r>
          </a:p>
          <a:p>
            <a:r>
              <a:rPr lang="en-US" dirty="0"/>
              <a:t>On next slides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803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Pitfall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Attempt to prove:</a:t>
            </a:r>
          </a:p>
          <a:p>
            <a:pPr lvl="1"/>
            <a:r>
              <a:rPr lang="en-US" dirty="0"/>
              <a:t>T(n) = 2*T(n/2) + n</a:t>
            </a:r>
          </a:p>
          <a:p>
            <a:pPr lvl="1"/>
            <a:r>
              <a:rPr lang="en-US" dirty="0"/>
              <a:t>T(n) &lt;= 2*(c*n/2) + n</a:t>
            </a:r>
          </a:p>
          <a:p>
            <a:pPr lvl="1"/>
            <a:r>
              <a:rPr lang="en-US" dirty="0"/>
              <a:t>T(n) &lt;= </a:t>
            </a:r>
            <a:r>
              <a:rPr lang="en-US" b="1" i="1" dirty="0"/>
              <a:t>c*n + n</a:t>
            </a:r>
          </a:p>
          <a:p>
            <a:pPr lvl="1"/>
            <a:endParaRPr lang="en-US" dirty="0"/>
          </a:p>
          <a:p>
            <a:pPr algn="l"/>
            <a:r>
              <a:rPr lang="en-US" dirty="0"/>
              <a:t>Again, need to prove EXACT form of inductive hypothesis.</a:t>
            </a:r>
          </a:p>
          <a:p>
            <a:pPr algn="l"/>
            <a:r>
              <a:rPr lang="en-US" dirty="0"/>
              <a:t>Subtracting off a lower order term won’t help.</a:t>
            </a:r>
          </a:p>
          <a:p>
            <a:pPr lvl="1" algn="l"/>
            <a:r>
              <a:rPr lang="en-US" dirty="0"/>
              <a:t>Why?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Method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27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209800" y="2981326"/>
          <a:ext cx="8458200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0" name="Photo Editor Photo" r:id="rId6" imgW="7658764" imgH="4031329" progId="">
                  <p:embed/>
                </p:oleObj>
              </mc:Choice>
              <mc:Fallback>
                <p:oleObj name="Photo Editor Photo" r:id="rId6" imgW="7658764" imgH="4031329" progId="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9901"/>
                      <a:stretch>
                        <a:fillRect/>
                      </a:stretch>
                    </p:blipFill>
                    <p:spPr bwMode="auto">
                      <a:xfrm>
                        <a:off x="2209800" y="2981326"/>
                        <a:ext cx="8458200" cy="387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1905000" y="3810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/>
              <a:t>Recursion Tree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sz="quarter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z="2400" dirty="0"/>
              <a:t>Evaluate:  T(n) = 2*T(n/2) + n</a:t>
            </a:r>
          </a:p>
          <a:p>
            <a:pPr lvl="1"/>
            <a:r>
              <a:rPr lang="en-US" sz="2000" dirty="0"/>
              <a:t>Work copy: T(k) = T(k/2) + T(k/2) + k</a:t>
            </a:r>
          </a:p>
          <a:p>
            <a:pPr lvl="1"/>
            <a:r>
              <a:rPr lang="en-US" sz="2000" dirty="0"/>
              <a:t>For k=n/2,  T(n/2) = T(n/4) + T(n/4) + (n/2)</a:t>
            </a:r>
          </a:p>
          <a:p>
            <a:r>
              <a:rPr lang="en-US" sz="2400" dirty="0"/>
              <a:t>[size| non-recursive cost]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Recursion Tree: Total Cost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To evaluate the total cost of the recursion tree</a:t>
            </a:r>
          </a:p>
          <a:p>
            <a:pPr lvl="1"/>
            <a:r>
              <a:rPr lang="en-US" dirty="0"/>
              <a:t>sum all the non-recursive costs of all nodes </a:t>
            </a:r>
          </a:p>
          <a:p>
            <a:pPr lvl="1"/>
            <a:r>
              <a:rPr lang="en-US" dirty="0"/>
              <a:t>= Sum (</a:t>
            </a:r>
            <a:r>
              <a:rPr lang="en-US" dirty="0" err="1"/>
              <a:t>rowSum</a:t>
            </a:r>
            <a:r>
              <a:rPr lang="en-US" dirty="0"/>
              <a:t>(cost of all nodes at the same depth))</a:t>
            </a:r>
          </a:p>
          <a:p>
            <a:r>
              <a:rPr lang="en-US" dirty="0"/>
              <a:t>Determine the maximum depth of the recursion tree:</a:t>
            </a:r>
          </a:p>
          <a:p>
            <a:pPr lvl="1"/>
            <a:r>
              <a:rPr lang="en-US" dirty="0"/>
              <a:t>For our example, at tree depth d the size parameter is n/(2</a:t>
            </a:r>
            <a:r>
              <a:rPr lang="en-US" baseline="30000" dirty="0"/>
              <a:t>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size parameter converging to base case, i.e. case 1</a:t>
            </a:r>
          </a:p>
          <a:p>
            <a:pPr lvl="1"/>
            <a:r>
              <a:rPr lang="en-US" dirty="0"/>
              <a:t>such that, n/(2</a:t>
            </a:r>
            <a:r>
              <a:rPr lang="en-US" baseline="30000" dirty="0"/>
              <a:t>d</a:t>
            </a:r>
            <a:r>
              <a:rPr lang="en-US" dirty="0"/>
              <a:t>) = 1, </a:t>
            </a:r>
          </a:p>
          <a:p>
            <a:pPr lvl="1"/>
            <a:r>
              <a:rPr lang="en-US" dirty="0"/>
              <a:t>d = </a:t>
            </a:r>
            <a:r>
              <a:rPr lang="en-US" dirty="0" err="1"/>
              <a:t>lg</a:t>
            </a:r>
            <a:r>
              <a:rPr lang="en-US" dirty="0"/>
              <a:t>(n)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rowSum</a:t>
            </a:r>
            <a:r>
              <a:rPr lang="en-US" dirty="0"/>
              <a:t> for each row is n</a:t>
            </a:r>
          </a:p>
          <a:p>
            <a:r>
              <a:rPr lang="en-US" dirty="0"/>
              <a:t>Therefore, the total cost, T(n) = n </a:t>
            </a:r>
            <a:r>
              <a:rPr lang="en-US" dirty="0" err="1"/>
              <a:t>lg</a:t>
            </a:r>
            <a:r>
              <a:rPr lang="en-US" dirty="0"/>
              <a:t>(n)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 Theorem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99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Master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Given: a </a:t>
            </a:r>
            <a:r>
              <a:rPr lang="en-US" i="1" dirty="0">
                <a:solidFill>
                  <a:schemeClr val="tx2"/>
                </a:solidFill>
              </a:rPr>
              <a:t>divide and conquer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An algorithm that divides the problem of size </a:t>
            </a:r>
            <a:r>
              <a:rPr lang="en-US" i="1" dirty="0"/>
              <a:t>n</a:t>
            </a:r>
            <a:r>
              <a:rPr lang="en-US" dirty="0"/>
              <a:t> into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subproblems</a:t>
            </a:r>
            <a:r>
              <a:rPr lang="en-US" dirty="0"/>
              <a:t>, each of size </a:t>
            </a:r>
            <a:r>
              <a:rPr lang="en-US" i="1" dirty="0"/>
              <a:t>n</a:t>
            </a:r>
            <a:r>
              <a:rPr lang="en-US" dirty="0"/>
              <a:t>/b</a:t>
            </a:r>
          </a:p>
          <a:p>
            <a:pPr lvl="1"/>
            <a:r>
              <a:rPr lang="en-US" dirty="0"/>
              <a:t>Let the cost of each stage (i.e., the work to divide the problem + combine solved </a:t>
            </a:r>
            <a:r>
              <a:rPr lang="en-US" dirty="0" err="1"/>
              <a:t>subproblems</a:t>
            </a:r>
            <a:r>
              <a:rPr lang="en-US" dirty="0"/>
              <a:t>) be described by the function </a:t>
            </a:r>
            <a:r>
              <a:rPr lang="en-US" i="1" dirty="0"/>
              <a:t>f(n)</a:t>
            </a:r>
          </a:p>
          <a:p>
            <a:r>
              <a:rPr lang="en-US" dirty="0"/>
              <a:t>Then, the Master Theorem gives us a cookbook for the algorithm’s running time</a:t>
            </a:r>
          </a:p>
          <a:p>
            <a:pPr lvl="1"/>
            <a:r>
              <a:rPr lang="en-US" dirty="0"/>
              <a:t>Some textbooks has a simpler version they call the “Main Recurrence Theorem”</a:t>
            </a:r>
          </a:p>
          <a:p>
            <a:pPr lvl="1"/>
            <a:r>
              <a:rPr lang="en-US" dirty="0"/>
              <a:t>We’ll splits it into individual parts</a:t>
            </a:r>
          </a:p>
        </p:txBody>
      </p:sp>
    </p:spTree>
    <p:extLst>
      <p:ext uri="{BB962C8B-B14F-4D97-AF65-F5344CB8AC3E}">
        <p14:creationId xmlns:p14="http://schemas.microsoft.com/office/powerpoint/2010/main" val="137286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Solving Recurrence Relations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Several (four) methods for solving:</a:t>
            </a:r>
          </a:p>
          <a:p>
            <a:pPr lvl="1"/>
            <a:r>
              <a:rPr lang="en-US" dirty="0"/>
              <a:t>Directly Solve</a:t>
            </a:r>
          </a:p>
          <a:p>
            <a:pPr lvl="1"/>
            <a:r>
              <a:rPr lang="en-US" dirty="0"/>
              <a:t>Substitution method</a:t>
            </a:r>
          </a:p>
          <a:p>
            <a:pPr lvl="2"/>
            <a:r>
              <a:rPr lang="en-US" dirty="0"/>
              <a:t>In short, guess the runtime and solve by induction</a:t>
            </a:r>
          </a:p>
          <a:p>
            <a:pPr lvl="1"/>
            <a:r>
              <a:rPr lang="en-US" dirty="0"/>
              <a:t>Recurrence trees</a:t>
            </a:r>
          </a:p>
          <a:p>
            <a:pPr lvl="2"/>
            <a:r>
              <a:rPr lang="en-US" dirty="0"/>
              <a:t>We won’t see this in great detail, but a graphical view of the recurrence</a:t>
            </a:r>
          </a:p>
          <a:p>
            <a:pPr lvl="2"/>
            <a:r>
              <a:rPr lang="en-US" dirty="0"/>
              <a:t>Sometimes a picture is worth 2</a:t>
            </a:r>
            <a:r>
              <a:rPr lang="en-US" baseline="30000" dirty="0"/>
              <a:t>10</a:t>
            </a:r>
            <a:r>
              <a:rPr lang="en-US" dirty="0"/>
              <a:t> words!</a:t>
            </a:r>
          </a:p>
          <a:p>
            <a:pPr lvl="1"/>
            <a:r>
              <a:rPr lang="en-US" dirty="0"/>
              <a:t>“Master” theorem</a:t>
            </a:r>
          </a:p>
          <a:p>
            <a:pPr lvl="2"/>
            <a:r>
              <a:rPr lang="en-US" dirty="0"/>
              <a:t>Easy to find Order-Class for a number of common cases</a:t>
            </a:r>
          </a:p>
          <a:p>
            <a:pPr lvl="2"/>
            <a:r>
              <a:rPr lang="en-US" dirty="0"/>
              <a:t>Different variations are called different things, depending on the source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Master Theorem (from Cormen)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229600" cy="53868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 T(n) = </a:t>
            </a:r>
            <a:r>
              <a:rPr lang="en-US" dirty="0">
                <a:latin typeface="Times"/>
                <a:cs typeface="Times"/>
              </a:rPr>
              <a:t>a T(n/b) + f(n) </a:t>
            </a:r>
          </a:p>
          <a:p>
            <a:pPr lvl="1"/>
            <a:r>
              <a:rPr lang="en-US" dirty="0"/>
              <a:t>then let k = </a:t>
            </a:r>
            <a:r>
              <a:rPr lang="en-US" dirty="0" err="1"/>
              <a:t>lg</a:t>
            </a:r>
            <a:r>
              <a:rPr lang="en-US" dirty="0"/>
              <a:t> a / </a:t>
            </a:r>
            <a:r>
              <a:rPr lang="en-US" dirty="0" err="1"/>
              <a:t>lg</a:t>
            </a:r>
            <a:r>
              <a:rPr lang="en-US" dirty="0"/>
              <a:t> b = 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/>
              <a:t>(a) (critical exponent)</a:t>
            </a:r>
          </a:p>
          <a:p>
            <a:pPr lvl="1"/>
            <a:endParaRPr lang="en-US" dirty="0"/>
          </a:p>
          <a:p>
            <a:r>
              <a:rPr lang="en-US" dirty="0"/>
              <a:t>Then three common cases:</a:t>
            </a:r>
          </a:p>
          <a:p>
            <a:pPr lvl="1"/>
            <a:r>
              <a:rPr lang="en-US" dirty="0"/>
              <a:t>If f(n)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O(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baseline="30000" dirty="0"/>
              <a:t>-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/>
              <a:t>) for some positive </a:t>
            </a:r>
            <a:r>
              <a:rPr lang="en-US" dirty="0">
                <a:sym typeface="Symbol" charset="2"/>
              </a:rPr>
              <a:t></a:t>
            </a:r>
            <a:r>
              <a:rPr lang="en-US" dirty="0"/>
              <a:t>,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If f(n) 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 f(n) log(n) ) =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 log(n))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f(n)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(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baseline="30000" dirty="0"/>
              <a:t>+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/>
              <a:t>) for some positive </a:t>
            </a:r>
            <a:r>
              <a:rPr lang="en-US" dirty="0">
                <a:sym typeface="Symbol" charset="2"/>
              </a:rPr>
              <a:t></a:t>
            </a:r>
            <a:r>
              <a:rPr lang="en-US" dirty="0"/>
              <a:t>, and </a:t>
            </a:r>
          </a:p>
          <a:p>
            <a:pPr marL="274320" lvl="1" indent="0">
              <a:buNone/>
            </a:pPr>
            <a:r>
              <a:rPr lang="en-US" dirty="0"/>
              <a:t>      </a:t>
            </a:r>
            <a:r>
              <a:rPr lang="en-US" i="1" dirty="0">
                <a:latin typeface="Times"/>
                <a:cs typeface="Times"/>
              </a:rPr>
              <a:t>a f(n/b) ≤ c f(n) </a:t>
            </a:r>
            <a:r>
              <a:rPr lang="en-US" dirty="0"/>
              <a:t>for some </a:t>
            </a:r>
            <a:r>
              <a:rPr lang="en-US" i="1" dirty="0">
                <a:latin typeface="Times"/>
                <a:cs typeface="Times"/>
              </a:rPr>
              <a:t>c &lt; 1 </a:t>
            </a:r>
            <a:r>
              <a:rPr lang="en-US" dirty="0"/>
              <a:t>and sufficiently large </a:t>
            </a:r>
            <a:r>
              <a:rPr lang="en-US" i="1" dirty="0"/>
              <a:t>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(f(n))</a:t>
            </a:r>
          </a:p>
          <a:p>
            <a:pPr lvl="1"/>
            <a:endParaRPr lang="en-US" dirty="0"/>
          </a:p>
          <a:p>
            <a:r>
              <a:rPr lang="en-US" dirty="0"/>
              <a:t>Note: none of these cases may apply</a:t>
            </a:r>
          </a:p>
        </p:txBody>
      </p:sp>
    </p:spTree>
    <p:extLst>
      <p:ext uri="{BB962C8B-B14F-4D97-AF65-F5344CB8AC3E}">
        <p14:creationId xmlns:p14="http://schemas.microsoft.com/office/powerpoint/2010/main" val="273461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Using the Master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T(n) = 9T(n/3) + n</a:t>
            </a:r>
          </a:p>
          <a:p>
            <a:pPr lvl="1"/>
            <a:r>
              <a:rPr lang="en-US" dirty="0"/>
              <a:t>A = 9, b = 3, f(n) = n</a:t>
            </a:r>
          </a:p>
          <a:p>
            <a:pPr lvl="1"/>
            <a:endParaRPr lang="en-US" dirty="0"/>
          </a:p>
          <a:p>
            <a:r>
              <a:rPr lang="en-US" dirty="0"/>
              <a:t>Master Theorem</a:t>
            </a:r>
          </a:p>
          <a:p>
            <a:pPr lvl="1"/>
            <a:r>
              <a:rPr lang="en-US" dirty="0"/>
              <a:t>k = </a:t>
            </a:r>
            <a:r>
              <a:rPr lang="en-US" dirty="0" err="1"/>
              <a:t>lg</a:t>
            </a:r>
            <a:r>
              <a:rPr lang="en-US" dirty="0"/>
              <a:t> 9 / </a:t>
            </a:r>
            <a:r>
              <a:rPr lang="en-US" dirty="0" err="1"/>
              <a:t>lg</a:t>
            </a:r>
            <a:r>
              <a:rPr lang="en-US" dirty="0"/>
              <a:t> 3 = log</a:t>
            </a:r>
            <a:r>
              <a:rPr lang="en-US" sz="1400" dirty="0"/>
              <a:t>3</a:t>
            </a:r>
            <a:r>
              <a:rPr lang="en-US" dirty="0"/>
              <a:t> 9 = 2</a:t>
            </a:r>
          </a:p>
          <a:p>
            <a:pPr lvl="1" algn="l"/>
            <a:r>
              <a:rPr lang="en-US" dirty="0">
                <a:sym typeface="Symbol" charset="2"/>
              </a:rPr>
              <a:t>Since f(n) = O(</a:t>
            </a:r>
            <a:r>
              <a:rPr lang="en-US" dirty="0"/>
              <a:t>n</a:t>
            </a:r>
            <a:r>
              <a:rPr lang="en-US" baseline="30000" dirty="0"/>
              <a:t>log</a:t>
            </a:r>
            <a:r>
              <a:rPr lang="en-US" sz="1400" baseline="30000" dirty="0"/>
              <a:t>3</a:t>
            </a:r>
            <a:r>
              <a:rPr lang="en-US" baseline="30000" dirty="0"/>
              <a:t> 9 - 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>
                <a:sym typeface="Symbol" charset="2"/>
              </a:rPr>
              <a:t>), where =1, case 1 applies: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           </a:t>
            </a:r>
            <a:r>
              <a:rPr lang="en-US" sz="2800" dirty="0"/>
              <a:t>T(n) </a:t>
            </a:r>
            <a:r>
              <a:rPr lang="en-US" sz="2800" dirty="0">
                <a:sym typeface="Symbol" charset="2"/>
              </a:rPr>
              <a:t></a:t>
            </a:r>
            <a:r>
              <a:rPr lang="en-US" sz="2800" dirty="0"/>
              <a:t> </a:t>
            </a:r>
            <a:r>
              <a:rPr lang="en-US" sz="2800" dirty="0">
                <a:sym typeface="Symbol" charset="2"/>
              </a:rPr>
              <a:t></a:t>
            </a:r>
            <a:r>
              <a:rPr lang="en-US" sz="2800" dirty="0"/>
              <a:t>(</a:t>
            </a:r>
            <a:r>
              <a:rPr lang="en-US" sz="2800" dirty="0" err="1"/>
              <a:t>n</a:t>
            </a:r>
            <a:r>
              <a:rPr lang="en-US" sz="2800" baseline="30000" dirty="0" err="1"/>
              <a:t>k</a:t>
            </a:r>
            <a:r>
              <a:rPr lang="en-US" sz="2800" dirty="0"/>
              <a:t>)</a:t>
            </a:r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Thus the solution is T(n) = (n</a:t>
            </a:r>
            <a:r>
              <a:rPr lang="en-US" baseline="30000" dirty="0">
                <a:sym typeface="Symbol" charset="2"/>
              </a:rPr>
              <a:t>2</a:t>
            </a:r>
            <a:r>
              <a:rPr lang="en-US" dirty="0">
                <a:sym typeface="Symbol" charset="2"/>
              </a:rPr>
              <a:t>) since k=2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Can you use a theorem on these?</a:t>
            </a:r>
          </a:p>
          <a:p>
            <a:r>
              <a:rPr lang="en-US" dirty="0">
                <a:sym typeface="Symbol" charset="2"/>
              </a:rPr>
              <a:t>Assume T(1) = 1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T(n/2) +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  <a:p>
            <a:r>
              <a:rPr lang="en-US" dirty="0">
                <a:sym typeface="Symbol" charset="2"/>
              </a:rPr>
              <a:t>T(n) = T(n/2) + n</a:t>
            </a:r>
          </a:p>
          <a:p>
            <a:r>
              <a:rPr lang="en-US" dirty="0">
                <a:sym typeface="Symbol" charset="2"/>
              </a:rPr>
              <a:t>T(n) = 2T(n/2) + n  (like </a:t>
            </a:r>
            <a:r>
              <a:rPr lang="en-US" dirty="0" err="1">
                <a:sym typeface="Symbol" charset="2"/>
              </a:rPr>
              <a:t>Mergesort</a:t>
            </a:r>
            <a:r>
              <a:rPr lang="en-US" dirty="0">
                <a:sym typeface="Symbol" charset="2"/>
              </a:rPr>
              <a:t>)</a:t>
            </a:r>
          </a:p>
          <a:p>
            <a:r>
              <a:rPr lang="en-US" dirty="0">
                <a:sym typeface="Symbol" charset="2"/>
              </a:rPr>
              <a:t>T(n) = 2T(n/2) + n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Master Theorem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4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Let’s try these?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7T(n/3) + n^2</a:t>
            </a:r>
          </a:p>
          <a:p>
            <a:r>
              <a:rPr lang="en-US" dirty="0">
                <a:sym typeface="Symbol" charset="2"/>
              </a:rPr>
              <a:t>T(n) = 3T(n/3) + n/2</a:t>
            </a:r>
          </a:p>
          <a:p>
            <a:r>
              <a:rPr lang="en-US" dirty="0">
                <a:sym typeface="Symbol" charset="2"/>
              </a:rPr>
              <a:t>T(n) = 4T(n/2) + n / log(n)</a:t>
            </a:r>
          </a:p>
          <a:p>
            <a:r>
              <a:rPr lang="en-US" dirty="0">
                <a:sym typeface="Symbol" charset="2"/>
              </a:rPr>
              <a:t>T(n) = 3T(n/3) + n / log(n)</a:t>
            </a:r>
          </a:p>
          <a:p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77959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=7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7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=1.77</m:t>
                        </m:r>
                      </m:e>
                    </m:func>
                  </m:oMath>
                </a14:m>
                <a:r>
                  <a:rPr lang="en-US" dirty="0">
                    <a:sym typeface="Symbol" charset="2"/>
                  </a:rPr>
                  <a:t> 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1.77</m:t>
                        </m:r>
                      </m:sup>
                    </m:sSup>
                  </m:oMath>
                </a14:m>
                <a:r>
                  <a:rPr lang="en-US" dirty="0">
                    <a:sym typeface="Symbol" charset="2"/>
                  </a:rPr>
                  <a:t>  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Case 3: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ym typeface="Symbol" charset="2"/>
                </a:endParaRPr>
              </a:p>
              <a:p>
                <a:pPr marL="274320" lvl="1" indent="0">
                  <a:buNone/>
                </a:pPr>
                <a:r>
                  <a:rPr lang="en-US" dirty="0">
                    <a:sym typeface="Symbol" charset="2"/>
                  </a:rPr>
                  <a:t>				</a:t>
                </a:r>
              </a:p>
              <a:p>
                <a:pPr marL="274320" lvl="1" indent="0">
                  <a:buNone/>
                </a:pPr>
                <a:endParaRPr lang="en-US" dirty="0">
                  <a:sym typeface="Symbol" charset="2"/>
                </a:endParaRPr>
              </a:p>
              <a:p>
                <a:pPr marL="274320" lvl="1" indent="0">
                  <a:buNone/>
                </a:pPr>
                <a:r>
                  <a:rPr lang="en-US" dirty="0">
                    <a:sym typeface="Symbol" charset="2"/>
                  </a:rPr>
                  <a:t>				regularity: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7∗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ym typeface="Symbol" charset="2"/>
                </a:endParaRPr>
              </a:p>
              <a:p>
                <a:pPr marL="274320" lvl="1" indent="0">
                  <a:buNone/>
                </a:pPr>
                <a:r>
                  <a:rPr lang="en-US" dirty="0">
                    <a:sym typeface="Symbol" charset="2"/>
                  </a:rPr>
                  <a:t>		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charset="2"/>
                      </a:rPr>
                      <m:t>7∗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9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sym typeface="Symbol" charset="2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sym typeface="Symbol" charset="2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sym typeface="Symbol" charset="2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ym typeface="Symbol" charset="2"/>
                </a:endParaRPr>
              </a:p>
              <a:p>
                <a:pPr marL="274320" lvl="1" indent="0">
                  <a:buNone/>
                </a:pPr>
                <a:r>
                  <a:rPr lang="en-US" dirty="0">
                    <a:sym typeface="Symbol" charset="2"/>
                  </a:rPr>
                  <a:t>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9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ym typeface="Symbol" charset="2"/>
                </a:endParaRPr>
              </a:p>
              <a:p>
                <a:pPr marL="274320" lvl="1" indent="0">
                  <a:buNone/>
                </a:pPr>
                <a:r>
                  <a:rPr lang="en-US" dirty="0">
                    <a:sym typeface="Symbol" charset="2"/>
                  </a:rPr>
                  <a:t>				       				//YES</a:t>
                </a:r>
              </a:p>
              <a:p>
                <a:endParaRPr lang="en-US" dirty="0">
                  <a:sym typeface="Symbol" charset="2"/>
                </a:endParaRPr>
              </a:p>
              <a:p>
                <a:endParaRPr lang="en-US" dirty="0">
                  <a:sym typeface="Symbol" charset="2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2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=1</m:t>
                        </m:r>
                      </m:e>
                    </m:func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r>
                  <a:rPr lang="en-US" dirty="0">
                    <a:sym typeface="Symbol" charset="2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Case 2: </a:t>
                </a:r>
                <a:r>
                  <a:rPr lang="en-US" dirty="0" err="1">
                    <a:sym typeface="Symbol" charset="2"/>
                  </a:rPr>
                  <a:t>nlogn</a:t>
                </a:r>
                <a:endParaRPr lang="en-US" dirty="0">
                  <a:sym typeface="Symbol" charset="2"/>
                </a:endParaRPr>
              </a:p>
              <a:p>
                <a:endParaRPr lang="en-US" dirty="0">
                  <a:sym typeface="Symbol" charset="2"/>
                </a:endParaRPr>
              </a:p>
              <a:p>
                <a:endParaRPr lang="en-US" dirty="0">
                  <a:sym typeface="Symbol" charset="2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04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Symbol" charset="2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sym typeface="Symbol" charset="2"/>
                  </a:rPr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=2</m:t>
                        </m:r>
                      </m:e>
                    </m:func>
                  </m:oMath>
                </a14:m>
                <a:endParaRPr lang="en-US" dirty="0">
                  <a:sym typeface="Symbol" charset="2"/>
                </a:endParaRPr>
              </a:p>
              <a:p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ym typeface="Symbol" charset="2"/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Symbol" charset="2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Case 1: n^2</a:t>
                </a:r>
              </a:p>
              <a:p>
                <a:pPr marL="0" indent="0">
                  <a:buNone/>
                </a:pPr>
                <a:endParaRPr lang="en-US" dirty="0">
                  <a:sym typeface="Symbol" charset="2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70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Symbol" charset="2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=1</m:t>
                        </m:r>
                      </m:e>
                    </m:func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r>
                  <a:rPr lang="en-US" dirty="0">
                    <a:sym typeface="Symbol" charset="2"/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Symbol" charset="2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Case 1 doesn’t apply because f(n) not </a:t>
                </a:r>
                <a:r>
                  <a:rPr lang="en-US" dirty="0" err="1">
                    <a:sym typeface="Symbol" charset="2"/>
                  </a:rPr>
                  <a:t>polynomially</a:t>
                </a:r>
                <a:r>
                  <a:rPr lang="en-US" dirty="0">
                    <a:sym typeface="Symbol" charset="2"/>
                  </a:rPr>
                  <a:t> smaller</a:t>
                </a:r>
              </a:p>
              <a:p>
                <a:pPr lvl="1"/>
                <a:r>
                  <a:rPr lang="en-US" dirty="0">
                    <a:sym typeface="Symbol" charset="2"/>
                  </a:rPr>
                  <a:t>e.g.,  n / log(n) !&lt;= n^0.99 for large n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9365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Solutions to problems that aren’t directly in the slides above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3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Directly Solving (or Iteration Method)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73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Can you use a theorem on these?</a:t>
            </a:r>
          </a:p>
          <a:p>
            <a:r>
              <a:rPr lang="en-US" dirty="0">
                <a:sym typeface="Symbol" charset="2"/>
              </a:rPr>
              <a:t>Assume T(1) = 1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T(n/2) +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  <a:p>
            <a:r>
              <a:rPr lang="en-US" dirty="0">
                <a:sym typeface="Symbol" charset="2"/>
              </a:rPr>
              <a:t>T(n) = T(n/2) + n</a:t>
            </a:r>
          </a:p>
          <a:p>
            <a:r>
              <a:rPr lang="en-US" dirty="0">
                <a:sym typeface="Symbol" charset="2"/>
              </a:rPr>
              <a:t>T(n) = 2T(n/2) + n  (like </a:t>
            </a:r>
            <a:r>
              <a:rPr lang="en-US" dirty="0" err="1">
                <a:sym typeface="Symbol" charset="2"/>
              </a:rPr>
              <a:t>Mergesort</a:t>
            </a:r>
            <a:r>
              <a:rPr lang="en-US" dirty="0">
                <a:sym typeface="Symbol" charset="2"/>
              </a:rPr>
              <a:t>)</a:t>
            </a:r>
          </a:p>
          <a:p>
            <a:r>
              <a:rPr lang="en-US" dirty="0">
                <a:sym typeface="Symbol" charset="2"/>
              </a:rPr>
              <a:t>T(n) = 2T(n/2) + n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10117864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Symbol" charset="2"/>
                      </a:rPr>
                      <m:t>lg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=0</m:t>
                        </m:r>
                      </m:e>
                    </m:func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=1</m:t>
                    </m:r>
                  </m:oMath>
                </a14:m>
                <a:r>
                  <a:rPr lang="en-US" dirty="0">
                    <a:sym typeface="Symbol" charset="2"/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Symbol" charset="2"/>
                      </a:rPr>
                      <m:t>lg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r>
                  <a:rPr lang="en-US" dirty="0">
                    <a:sym typeface="Symbol" charset="2"/>
                  </a:rPr>
                  <a:t>Case 3 does not apply!</a:t>
                </a:r>
              </a:p>
              <a:p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=0</m:t>
                        </m:r>
                      </m:e>
                    </m:func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=1</m:t>
                    </m:r>
                  </m:oMath>
                </a14:m>
                <a:r>
                  <a:rPr lang="en-US" dirty="0">
                    <a:sym typeface="Symbol" charset="2"/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Case 3: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Symbol" charset="2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r>
                  <a:rPr lang="en-US" dirty="0">
                    <a:sym typeface="Symbol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1∗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r>
                  <a:rPr lang="en-US" dirty="0">
                    <a:sym typeface="Symbol" charset="2"/>
                  </a:rPr>
                  <a:t>      //YES 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50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r>
                  <a:rPr lang="en-US" dirty="0">
                    <a:sym typeface="Symbol" charset="2"/>
                  </a:rPr>
                  <a:t>  (like </a:t>
                </a:r>
                <a:r>
                  <a:rPr lang="en-US" dirty="0" err="1">
                    <a:sym typeface="Symbol" charset="2"/>
                  </a:rPr>
                  <a:t>Mergesort</a:t>
                </a:r>
                <a:r>
                  <a:rPr lang="en-US" dirty="0">
                    <a:sym typeface="Symbol" charset="2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=1</m:t>
                        </m:r>
                      </m:e>
                    </m:func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ym typeface="Symbol" charset="2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Case 2: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Symbol" charset="2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𝑛𝑙𝑜𝑔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k = 1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ym typeface="Symbol" charset="2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𝑛𝑙𝑜𝑔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𝜖</m:t>
                        </m:r>
                      </m:sup>
                    </m:sSup>
                  </m:oMath>
                </a14:m>
                <a:r>
                  <a:rPr lang="en-US" dirty="0">
                    <a:sym typeface="Symbol" charset="2"/>
                  </a:rPr>
                  <a:t>	//NO! not </a:t>
                </a:r>
                <a:r>
                  <a:rPr lang="en-US" dirty="0" err="1">
                    <a:sym typeface="Symbol" charset="2"/>
                  </a:rPr>
                  <a:t>polynomially</a:t>
                </a:r>
                <a:r>
                  <a:rPr lang="en-US" dirty="0">
                    <a:sym typeface="Symbol" charset="2"/>
                  </a:rPr>
                  <a:t> smaller!</a:t>
                </a:r>
              </a:p>
              <a:p>
                <a:pPr lvl="1"/>
                <a:r>
                  <a:rPr lang="en-US" dirty="0">
                    <a:sym typeface="Symbol" charset="2"/>
                  </a:rPr>
                  <a:t>Master theorem cannot be used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772" t="-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54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Mergesort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T(n) = 2*T(n/2) + 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Do it 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/>
              <a:t>T(n) = 2*</a:t>
            </a:r>
            <a:r>
              <a:rPr lang="en-US" dirty="0">
                <a:solidFill>
                  <a:srgbClr val="C00000"/>
                </a:solidFill>
              </a:rPr>
              <a:t>T(n/2)</a:t>
            </a:r>
            <a:r>
              <a:rPr lang="en-US" dirty="0"/>
              <a:t> + 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T(n)	= 2*[</a:t>
            </a:r>
            <a:r>
              <a:rPr lang="en-US" dirty="0">
                <a:solidFill>
                  <a:srgbClr val="C00000"/>
                </a:solidFill>
              </a:rPr>
              <a:t>2 * T(n/4) + n/2</a:t>
            </a:r>
            <a:r>
              <a:rPr lang="en-US" dirty="0"/>
              <a:t>] + n	//unroll one level</a:t>
            </a:r>
          </a:p>
          <a:p>
            <a:pPr marL="274320" lvl="1" indent="0">
              <a:buNone/>
            </a:pPr>
            <a:r>
              <a:rPr lang="en-US" dirty="0"/>
              <a:t>	= 4*</a:t>
            </a:r>
            <a:r>
              <a:rPr lang="en-US" dirty="0">
                <a:solidFill>
                  <a:srgbClr val="00B050"/>
                </a:solidFill>
              </a:rPr>
              <a:t>T(n/4)</a:t>
            </a:r>
            <a:r>
              <a:rPr lang="en-US" dirty="0"/>
              <a:t> + 2n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	= 4*[</a:t>
            </a:r>
            <a:r>
              <a:rPr lang="en-US" dirty="0">
                <a:solidFill>
                  <a:srgbClr val="00B050"/>
                </a:solidFill>
              </a:rPr>
              <a:t>2*T(n/8) + n/4</a:t>
            </a:r>
            <a:r>
              <a:rPr lang="en-US" dirty="0"/>
              <a:t>] + 2n	//unroll another level</a:t>
            </a:r>
          </a:p>
          <a:p>
            <a:pPr marL="274320" lvl="1" indent="0">
              <a:buNone/>
            </a:pPr>
            <a:r>
              <a:rPr lang="en-US" dirty="0"/>
              <a:t>	= 8*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T(n/8)</a:t>
            </a:r>
            <a:r>
              <a:rPr lang="en-US" dirty="0"/>
              <a:t> + 3n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	= 8*[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2*T(n/16) + n/8</a:t>
            </a:r>
            <a:r>
              <a:rPr lang="en-US" dirty="0"/>
              <a:t>] + 3n	//one more time</a:t>
            </a:r>
          </a:p>
          <a:p>
            <a:pPr marL="274320" lvl="1" indent="0">
              <a:buNone/>
            </a:pPr>
            <a:r>
              <a:rPr lang="en-US" dirty="0"/>
              <a:t>	= 16*T(n/16) + 4n</a:t>
            </a:r>
          </a:p>
        </p:txBody>
      </p:sp>
    </p:spTree>
    <p:extLst>
      <p:ext uri="{BB962C8B-B14F-4D97-AF65-F5344CB8AC3E}">
        <p14:creationId xmlns:p14="http://schemas.microsoft.com/office/powerpoint/2010/main" val="372298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1981200" y="1219200"/>
                <a:ext cx="8553450" cy="4937760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:r>
                  <a:rPr lang="en-US" dirty="0"/>
                  <a:t>T(n)	= 4*T(n/4) + 2n</a:t>
                </a:r>
              </a:p>
              <a:p>
                <a:pPr marL="274320" lvl="1" indent="0">
                  <a:buNone/>
                </a:pPr>
                <a:r>
                  <a:rPr lang="en-US" dirty="0"/>
                  <a:t>	= 8*T(n/8) + 3n</a:t>
                </a:r>
              </a:p>
              <a:p>
                <a:pPr marL="274320" lvl="1" indent="0">
                  <a:buNone/>
                </a:pPr>
                <a:r>
                  <a:rPr lang="en-US" dirty="0"/>
                  <a:t>	= 16*T(n/16) + 4n</a:t>
                </a:r>
              </a:p>
              <a:p>
                <a:pPr marL="274320" lvl="1" indent="0">
                  <a:buNone/>
                </a:pPr>
                <a:r>
                  <a:rPr lang="en-US" dirty="0"/>
                  <a:t>	= … 			//what is the general pattern??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r>
                  <a:rPr lang="en-US" dirty="0"/>
                  <a:t>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r>
                  <a:rPr lang="en-US" b="0" dirty="0"/>
                  <a:t>	//where d is depth of recursion</a:t>
                </a:r>
              </a:p>
              <a:p>
                <a:pPr marL="274320" lvl="1" indent="0">
                  <a:buNone/>
                </a:pPr>
                <a:endParaRPr lang="en-US" b="0" dirty="0"/>
              </a:p>
              <a:p>
                <a:pPr marL="27432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1981200" y="1219200"/>
                <a:ext cx="8553450" cy="4937760"/>
              </a:xfrm>
              <a:blipFill>
                <a:blip r:embed="rId5"/>
                <a:stretch>
                  <a:fillRect t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85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1981200" y="1219200"/>
                <a:ext cx="8553450" cy="5502910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:r>
                  <a:rPr lang="en-US" dirty="0"/>
                  <a:t>T(n)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r>
                  <a:rPr lang="en-US" b="0" dirty="0"/>
                  <a:t>	//where d is depth of recursion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			//when do we hit T(1)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b="0" dirty="0"/>
                  <a:t>			//recursion ends when d is log(n)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r>
                  <a:rPr lang="en-US" dirty="0"/>
                  <a:t>T(n)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r>
                  <a:rPr lang="en-US" dirty="0"/>
                  <a:t>	//sub back in for d </a:t>
                </a:r>
              </a:p>
              <a:p>
                <a:pPr marL="274320" lvl="1" indent="0">
                  <a:buNone/>
                </a:pPr>
                <a:r>
                  <a:rPr lang="en-US" dirty="0"/>
                  <a:t>T(n)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func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274320" lvl="1" indent="0">
                  <a:buNone/>
                </a:pPr>
                <a:r>
                  <a:rPr lang="en-US" dirty="0"/>
                  <a:t>T(n)	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274320" lvl="1" indent="0">
                  <a:buNone/>
                </a:pPr>
                <a:r>
                  <a:rPr lang="en-US" b="1" i="1" dirty="0"/>
                  <a:t>T(n)	=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func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𝜣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𝒏𝒍𝒐𝒈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i="1" dirty="0"/>
                  <a:t> </a:t>
                </a:r>
                <a:r>
                  <a:rPr lang="en-US" dirty="0"/>
                  <a:t>	</a:t>
                </a:r>
              </a:p>
              <a:p>
                <a:pPr marL="27432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1981200" y="1219200"/>
                <a:ext cx="8553450" cy="5502910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51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Example!!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= 3*T(n/4) + n</a:t>
            </a:r>
          </a:p>
        </p:txBody>
      </p:sp>
    </p:spTree>
    <p:extLst>
      <p:ext uri="{BB962C8B-B14F-4D97-AF65-F5344CB8AC3E}">
        <p14:creationId xmlns:p14="http://schemas.microsoft.com/office/powerpoint/2010/main" val="32219470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02-greedy</Template>
  <TotalTime>31872</TotalTime>
  <Words>2837</Words>
  <Application>Microsoft Macintosh PowerPoint</Application>
  <PresentationFormat>Widescreen</PresentationFormat>
  <Paragraphs>361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ＭＳ Ｐゴシック</vt:lpstr>
      <vt:lpstr>Bookman Old Style</vt:lpstr>
      <vt:lpstr>Calibri</vt:lpstr>
      <vt:lpstr>Cambria Math</vt:lpstr>
      <vt:lpstr>Gill Sans MT</vt:lpstr>
      <vt:lpstr>Symbol</vt:lpstr>
      <vt:lpstr>Times</vt:lpstr>
      <vt:lpstr>Times New Roman</vt:lpstr>
      <vt:lpstr>Wingdings</vt:lpstr>
      <vt:lpstr>Wingdings 3</vt:lpstr>
      <vt:lpstr>Origin</vt:lpstr>
      <vt:lpstr>Photo Editor Photo</vt:lpstr>
      <vt:lpstr>Recurrence Relations</vt:lpstr>
      <vt:lpstr>Recurrence Relations</vt:lpstr>
      <vt:lpstr>Solving Recurrence Relations</vt:lpstr>
      <vt:lpstr>Directly Solving (or Iteration Method)</vt:lpstr>
      <vt:lpstr>Directly Solve (unrolling the recurrence)</vt:lpstr>
      <vt:lpstr>Directly Solve (unrolling the recurrence)</vt:lpstr>
      <vt:lpstr>Directly Solve (unrolling the recurrence)</vt:lpstr>
      <vt:lpstr>Directly Solve (unrolling the recurrence)</vt:lpstr>
      <vt:lpstr>Another Example!!</vt:lpstr>
      <vt:lpstr>Unroll the recurrence</vt:lpstr>
      <vt:lpstr>Unroll the recurrence</vt:lpstr>
      <vt:lpstr>Unroll the recurrence</vt:lpstr>
      <vt:lpstr>Unroll the recurrence</vt:lpstr>
      <vt:lpstr>Unroll the recurrence</vt:lpstr>
      <vt:lpstr>Substitution Method</vt:lpstr>
      <vt:lpstr>Iteration or Substitution Method</vt:lpstr>
      <vt:lpstr>Iteration or Substitution Method</vt:lpstr>
      <vt:lpstr>Iteration or Substitution Method</vt:lpstr>
      <vt:lpstr>Iteration or Substitution Method</vt:lpstr>
      <vt:lpstr>Substitution Method: Subtleties</vt:lpstr>
      <vt:lpstr>Substitution Method: Subtleties</vt:lpstr>
      <vt:lpstr>Substitution Method: Subtleties</vt:lpstr>
      <vt:lpstr>Substitution Method: Another Pitfall</vt:lpstr>
      <vt:lpstr>Substitution Method: Pitfall Example</vt:lpstr>
      <vt:lpstr>Recursion Tree Method</vt:lpstr>
      <vt:lpstr>Recursion Tree Method</vt:lpstr>
      <vt:lpstr>Recursion Tree: Total Cost</vt:lpstr>
      <vt:lpstr>The Master Theorem</vt:lpstr>
      <vt:lpstr>The Master Theorem</vt:lpstr>
      <vt:lpstr>The Master Theorem (from Cormen)</vt:lpstr>
      <vt:lpstr>Using the Master Theorem</vt:lpstr>
      <vt:lpstr>Problems to Try</vt:lpstr>
      <vt:lpstr>More Master Theorem Examples</vt:lpstr>
      <vt:lpstr>Problems to Try</vt:lpstr>
      <vt:lpstr>Problems to Try: Solutions</vt:lpstr>
      <vt:lpstr>Problems to Try: Solutions</vt:lpstr>
      <vt:lpstr>Problems to Try: Solutions</vt:lpstr>
      <vt:lpstr>Problems to Try: Solutions</vt:lpstr>
      <vt:lpstr>Solutions</vt:lpstr>
      <vt:lpstr>Problems to Try</vt:lpstr>
      <vt:lpstr>Problems to Try</vt:lpstr>
      <vt:lpstr>Problems to Try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497</cp:revision>
  <cp:lastPrinted>2010-02-08T18:40:35Z</cp:lastPrinted>
  <dcterms:created xsi:type="dcterms:W3CDTF">2010-02-08T18:32:44Z</dcterms:created>
  <dcterms:modified xsi:type="dcterms:W3CDTF">2022-09-21T14:36:12Z</dcterms:modified>
</cp:coreProperties>
</file>