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/>
    <p:restoredTop sz="94633"/>
  </p:normalViewPr>
  <p:slideViewPr>
    <p:cSldViewPr snapToGrid="0" snapToObjects="1">
      <p:cViewPr varScale="1">
        <p:scale>
          <a:sx n="124" d="100"/>
          <a:sy n="124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BigTheta is like = (same)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BigOh is like &lt;= (same or slower)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 items under each topic are some things related to order class that are mentioned in CLRS, but we want to point them out to students in this lecture.</a:t>
            </a:r>
            <a:endParaRPr/>
          </a:p>
        </p:txBody>
      </p:sp>
      <p:sp>
        <p:nvSpPr>
          <p:cNvPr id="261" name="Google Shape;26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than the first one, no one needs to memorize these!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But if they see one in a reading and are puzzled how the sum was reduced to closed form, they can refer back to this slide.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That’s what I’ll tell them.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 useful take-away about polynomial series: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sum of i^k is BigTheta(n^(k+1))</a:t>
            </a:r>
            <a:endParaRPr/>
          </a:p>
        </p:txBody>
      </p:sp>
      <p:sp>
        <p:nvSpPr>
          <p:cNvPr id="269" name="Google Shape;26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7e4ee0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d7e4ee0aa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d7e4ee0aa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642A91-53FC-A248-B2D7-4BDF09D835F8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271B-B4D9-AE45-BB64-271F70A45E29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6012-4C7E-B641-B60E-212967A06467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69B85-F094-654D-B167-186F86221E8A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2B0B-FF8F-C941-9B61-DE6D3E8F4840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3348-E7B9-894D-943F-9C2E88DBCAA9}" type="datetime1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01DC-1FED-544D-84F2-B84B35C9121A}" type="datetime1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A012-E155-4D45-A2C6-D256744D52BE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3959-70FE-D548-A2F6-C563579349DC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ctrTitle"/>
          </p:nvPr>
        </p:nvSpPr>
        <p:spPr>
          <a:xfrm>
            <a:off x="0" y="1779371"/>
            <a:ext cx="12192000" cy="200244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subTitle" idx="1"/>
          </p:nvPr>
        </p:nvSpPr>
        <p:spPr>
          <a:xfrm>
            <a:off x="1524000" y="39809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855E06-9A94-624D-BFDE-0B76EC389D5F}" type="datetime1">
              <a:rPr lang="en-US" smtClean="0"/>
              <a:t>8/19/25</a:t>
            </a:fld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62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9D0B8-C0AD-9842-89E3-FC30CAC82249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455-19C7-FE40-A6B8-AD2879ED05AD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1B30-C700-024D-9267-361A6B7DC22C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1207-3A96-3E44-8D0D-FA1D8F609C2F}" type="datetime1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7E33-B691-904D-8B28-069085BA6222}" type="datetime1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EDF5B-FC17-6F49-B789-6BCF71F83D72}" type="datetime1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03A1-54F0-8E46-B3A2-F7E622B1934C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94D6-91F2-4441-8E6C-4E0A3A8283A7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C672-EABB-2F4E-850E-917D0E501BB0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1177839"/>
            <a:ext cx="12192000" cy="200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Data Structures and Algorithms 2</a:t>
            </a:r>
            <a:br>
              <a:rPr lang="en-US" dirty="0"/>
            </a:br>
            <a:br>
              <a:rPr lang="en-US" sz="1100" dirty="0"/>
            </a:br>
            <a:r>
              <a:rPr lang="en-US" sz="4400" dirty="0"/>
              <a:t>Lecture 2: Review, Reminders, Practice!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200400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100" b="1" dirty="0"/>
              <a:t>Co-instructors:  Aaron Bloomfield and Mark Floryan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100" b="1" dirty="0"/>
              <a:t>Fall 2025</a:t>
            </a:r>
            <a:endParaRPr sz="51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Readings in CLRS 4</a:t>
            </a:r>
            <a:r>
              <a:rPr lang="en-US" baseline="30000" dirty="0"/>
              <a:t>th</a:t>
            </a:r>
            <a:r>
              <a:rPr lang="en-US" dirty="0"/>
              <a:t> edition: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Chapter 2: insertion sort (if needed), book’s pseudocode conventions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Chapter 3: info on order-class (more than we cover in lecture), math review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Note: book goes into more depth than we do, and topics we don’t need.  Use it to reinforce what’s taught in lectures.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Remember the Big Picture?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838200" y="1543400"/>
            <a:ext cx="10515600" cy="460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We use </a:t>
            </a:r>
            <a:r>
              <a:rPr lang="en-US" b="1" dirty="0"/>
              <a:t>order classes </a:t>
            </a:r>
            <a:r>
              <a:rPr lang="en-US" dirty="0"/>
              <a:t>to categorize an algorithm’s complexity.  Examples: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Insertion sort is </a:t>
            </a:r>
            <a:r>
              <a:rPr lang="en-US" sz="2800" dirty="0" err="1"/>
              <a:t>Θ</a:t>
            </a:r>
            <a:r>
              <a:rPr lang="en-US" sz="2800" dirty="0"/>
              <a:t>(n</a:t>
            </a:r>
            <a:r>
              <a:rPr lang="en-US" baseline="30000" dirty="0"/>
              <a:t>2</a:t>
            </a:r>
            <a:r>
              <a:rPr lang="en-US" sz="2800" dirty="0"/>
              <a:t>) in the worst-case, but it’s </a:t>
            </a:r>
            <a:r>
              <a:rPr lang="en-US" sz="2800" dirty="0" err="1"/>
              <a:t>Θ</a:t>
            </a:r>
            <a:r>
              <a:rPr lang="en-US" sz="2800" dirty="0"/>
              <a:t>(n) </a:t>
            </a:r>
            <a:r>
              <a:rPr lang="en-US" dirty="0"/>
              <a:t>in the best-case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Quicksort is </a:t>
            </a:r>
            <a:r>
              <a:rPr lang="en-US" sz="2800" dirty="0" err="1"/>
              <a:t>Θ</a:t>
            </a:r>
            <a:r>
              <a:rPr lang="en-US" sz="2800" dirty="0"/>
              <a:t>(n</a:t>
            </a:r>
            <a:r>
              <a:rPr lang="en-US" baseline="30000" dirty="0"/>
              <a:t>2</a:t>
            </a:r>
            <a:r>
              <a:rPr lang="en-US" sz="2800" dirty="0"/>
              <a:t>) in the worst-case, but </a:t>
            </a:r>
            <a:r>
              <a:rPr lang="en-US" sz="2800" dirty="0" err="1"/>
              <a:t>m</a:t>
            </a:r>
            <a:r>
              <a:rPr lang="en-US" dirty="0" err="1"/>
              <a:t>ergesort</a:t>
            </a:r>
            <a:r>
              <a:rPr lang="en-US" dirty="0"/>
              <a:t> is </a:t>
            </a:r>
            <a:r>
              <a:rPr lang="en-US" sz="2800" dirty="0" err="1"/>
              <a:t>Θ</a:t>
            </a:r>
            <a:r>
              <a:rPr lang="en-US" sz="2800" dirty="0"/>
              <a:t>(n log n) in the worst-case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Searching a balanced search tree is </a:t>
            </a:r>
            <a:r>
              <a:rPr lang="en-US" sz="2800" dirty="0" err="1"/>
              <a:t>Θ</a:t>
            </a:r>
            <a:r>
              <a:rPr lang="en-US" sz="2800" dirty="0"/>
              <a:t>(log n) in the worst-case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An order-class like </a:t>
            </a:r>
            <a:r>
              <a:rPr lang="en-US" sz="2800" dirty="0" err="1"/>
              <a:t>Θ</a:t>
            </a:r>
            <a:r>
              <a:rPr lang="en-US" sz="2800" dirty="0"/>
              <a:t>(n</a:t>
            </a:r>
            <a:r>
              <a:rPr lang="en-US" baseline="30000" dirty="0"/>
              <a:t>2</a:t>
            </a:r>
            <a:r>
              <a:rPr lang="en-US" sz="2800" dirty="0"/>
              <a:t>) is a set of functions that grow at the same rate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Why is this a useful “label” to identify an algorithm’s complexity?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An analogy: Travel time – about how long does it take me to get from one location to another by car (minutes vs. hours vs. days)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In studying algorithms, being “equivalent” is about </a:t>
            </a:r>
            <a:r>
              <a:rPr lang="en-US" b="1" dirty="0"/>
              <a:t>asymptotic growth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Asymptotic Bounds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1655717" y="1398210"/>
            <a:ext cx="8880566" cy="4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The sets “big oh” O(g), “big theta” </a:t>
            </a:r>
            <a:r>
              <a:rPr lang="en-US" sz="3200" dirty="0" err="1"/>
              <a:t>Θ</a:t>
            </a:r>
            <a:r>
              <a:rPr lang="en-US" sz="3200" dirty="0"/>
              <a:t>(g), “big omega” </a:t>
            </a:r>
            <a:r>
              <a:rPr lang="en-US" sz="3200" dirty="0" err="1"/>
              <a:t>Ω</a:t>
            </a:r>
            <a:r>
              <a:rPr lang="en-US" sz="3200" dirty="0"/>
              <a:t>(g) – </a:t>
            </a:r>
            <a:r>
              <a:rPr lang="en-US" sz="3200" b="1" dirty="0"/>
              <a:t>Remember these meanings!</a:t>
            </a:r>
            <a:br>
              <a:rPr lang="en-US" dirty="0"/>
            </a:b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O(g): set of all functions that grow </a:t>
            </a:r>
            <a:r>
              <a:rPr lang="en-US" sz="3200" b="1" u="sng" dirty="0"/>
              <a:t>no faster</a:t>
            </a:r>
            <a:r>
              <a:rPr lang="en-US" sz="3200" u="sng" dirty="0"/>
              <a:t> </a:t>
            </a:r>
            <a:r>
              <a:rPr lang="en-US" sz="3200" dirty="0"/>
              <a:t>than g,</a:t>
            </a:r>
            <a:br>
              <a:rPr lang="en-US" sz="3200" dirty="0"/>
            </a:br>
            <a:r>
              <a:rPr lang="en-US" sz="3200" dirty="0"/>
              <a:t>or </a:t>
            </a:r>
            <a:r>
              <a:rPr lang="en-US" sz="3200" b="1" dirty="0">
                <a:solidFill>
                  <a:schemeClr val="accent3"/>
                </a:solidFill>
              </a:rPr>
              <a:t>g is an asymptotic upper bound</a:t>
            </a:r>
            <a:endParaRPr dirty="0">
              <a:solidFill>
                <a:schemeClr val="accent3"/>
              </a:solidFill>
            </a:endParaRPr>
          </a:p>
          <a:p>
            <a:pPr marL="685800" lvl="1" indent="-55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 err="1"/>
              <a:t>Ω</a:t>
            </a:r>
            <a:r>
              <a:rPr lang="en-US" sz="3200" dirty="0"/>
              <a:t>(g): set of all functions that grow </a:t>
            </a:r>
            <a:r>
              <a:rPr lang="en-US" sz="3200" b="1" u="sng" dirty="0"/>
              <a:t>at least as fast</a:t>
            </a:r>
            <a:r>
              <a:rPr lang="en-US" sz="3200" u="sng" dirty="0"/>
              <a:t> </a:t>
            </a:r>
            <a:r>
              <a:rPr lang="en-US" sz="3200" dirty="0"/>
              <a:t>as g,</a:t>
            </a:r>
            <a:br>
              <a:rPr lang="en-US" sz="3200" dirty="0"/>
            </a:br>
            <a:r>
              <a:rPr lang="en-US" sz="3200" dirty="0"/>
              <a:t>or </a:t>
            </a:r>
            <a:r>
              <a:rPr lang="en-US" sz="3200" b="1" dirty="0">
                <a:solidFill>
                  <a:schemeClr val="accent3"/>
                </a:solidFill>
              </a:rPr>
              <a:t>g is an asymptotic lower bound</a:t>
            </a:r>
            <a:endParaRPr dirty="0">
              <a:solidFill>
                <a:schemeClr val="accent3"/>
              </a:solidFill>
            </a:endParaRPr>
          </a:p>
          <a:p>
            <a:pPr marL="685800" lvl="1" indent="-55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 err="1"/>
              <a:t>Θ</a:t>
            </a:r>
            <a:r>
              <a:rPr lang="en-US" sz="3200" dirty="0"/>
              <a:t>(g): set of all functions that grow </a:t>
            </a:r>
            <a:r>
              <a:rPr lang="en-US" sz="3200" b="1" u="sng" dirty="0"/>
              <a:t>at the same rate</a:t>
            </a:r>
            <a:r>
              <a:rPr lang="en-US" sz="3200" u="sng" dirty="0"/>
              <a:t> </a:t>
            </a:r>
            <a:r>
              <a:rPr lang="en-US" sz="3200" dirty="0"/>
              <a:t>as g,</a:t>
            </a:r>
            <a:br>
              <a:rPr lang="en-US" sz="3200" dirty="0"/>
            </a:br>
            <a:r>
              <a:rPr lang="en-US" sz="3200" dirty="0"/>
              <a:t>or </a:t>
            </a:r>
            <a:r>
              <a:rPr lang="en-US" sz="3200" b="1" dirty="0">
                <a:solidFill>
                  <a:schemeClr val="accent3"/>
                </a:solidFill>
              </a:rPr>
              <a:t>g is an asymptotic tight bound</a:t>
            </a:r>
            <a:endParaRPr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We’ll see two mathematical ways to show some f(n) belongs to one of these sets</a:t>
            </a:r>
            <a:endParaRPr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r="25990"/>
          <a:stretch/>
        </p:blipFill>
        <p:spPr>
          <a:xfrm>
            <a:off x="1773356" y="696685"/>
            <a:ext cx="5798836" cy="475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2619103" y="5771770"/>
            <a:ext cx="695379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Again, we’ll see two mathematical approaches to show some f(n) belongs to one of these sets</a:t>
            </a:r>
            <a:endParaRPr sz="2800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8;p11">
                <a:extLst>
                  <a:ext uri="{FF2B5EF4-FFF2-40B4-BE49-F238E27FC236}">
                    <a16:creationId xmlns:a16="http://schemas.microsoft.com/office/drawing/2014/main" id="{9864D8E9-DAA0-7896-6DBD-34D1EB71CF98}"/>
                  </a:ext>
                </a:extLst>
              </p:cNvPr>
              <p:cNvSpPr txBox="1"/>
              <p:nvPr/>
            </p:nvSpPr>
            <p:spPr>
              <a:xfrm>
                <a:off x="7692930" y="2061421"/>
                <a:ext cx="325482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𝑂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m:oMathPara>
                </a14:m>
                <a:endParaRPr sz="2800" dirty="0">
                  <a:solidFill>
                    <a:schemeClr val="tx1">
                      <a:lumMod val="9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2" name="Google Shape;168;p11">
                <a:extLst>
                  <a:ext uri="{FF2B5EF4-FFF2-40B4-BE49-F238E27FC236}">
                    <a16:creationId xmlns:a16="http://schemas.microsoft.com/office/drawing/2014/main" id="{9864D8E9-DAA0-7896-6DBD-34D1EB71C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930" y="2061421"/>
                <a:ext cx="3254829" cy="52318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68;p11">
                <a:extLst>
                  <a:ext uri="{FF2B5EF4-FFF2-40B4-BE49-F238E27FC236}">
                    <a16:creationId xmlns:a16="http://schemas.microsoft.com/office/drawing/2014/main" id="{6FF17B58-EE7D-1948-F0FD-828D63FEA000}"/>
                  </a:ext>
                </a:extLst>
              </p:cNvPr>
              <p:cNvSpPr txBox="1"/>
              <p:nvPr/>
            </p:nvSpPr>
            <p:spPr>
              <a:xfrm>
                <a:off x="7668556" y="2787240"/>
                <a:ext cx="325482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Θ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m:oMathPara>
                </a14:m>
                <a:endParaRPr sz="2800" dirty="0">
                  <a:solidFill>
                    <a:schemeClr val="tx1">
                      <a:lumMod val="9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" name="Google Shape;168;p11">
                <a:extLst>
                  <a:ext uri="{FF2B5EF4-FFF2-40B4-BE49-F238E27FC236}">
                    <a16:creationId xmlns:a16="http://schemas.microsoft.com/office/drawing/2014/main" id="{6FF17B58-EE7D-1948-F0FD-828D63FE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56" y="2787240"/>
                <a:ext cx="3254829" cy="52318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168;p11">
                <a:extLst>
                  <a:ext uri="{FF2B5EF4-FFF2-40B4-BE49-F238E27FC236}">
                    <a16:creationId xmlns:a16="http://schemas.microsoft.com/office/drawing/2014/main" id="{9226CA14-DB60-C4C0-029E-776111922F0C}"/>
                  </a:ext>
                </a:extLst>
              </p:cNvPr>
              <p:cNvSpPr txBox="1"/>
              <p:nvPr/>
            </p:nvSpPr>
            <p:spPr>
              <a:xfrm>
                <a:off x="7668555" y="3513059"/>
                <a:ext cx="3254829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Ω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m:oMathPara>
                </a14:m>
                <a:endParaRPr sz="2800" dirty="0">
                  <a:solidFill>
                    <a:schemeClr val="tx1">
                      <a:lumMod val="9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4" name="Google Shape;168;p11">
                <a:extLst>
                  <a:ext uri="{FF2B5EF4-FFF2-40B4-BE49-F238E27FC236}">
                    <a16:creationId xmlns:a16="http://schemas.microsoft.com/office/drawing/2014/main" id="{9226CA14-DB60-C4C0-029E-776111922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55" y="3513059"/>
                <a:ext cx="3254829" cy="52318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Asymptotic Notation*</a:t>
            </a:r>
            <a:endParaRPr dirty="0"/>
          </a:p>
        </p:txBody>
      </p:sp>
      <p:sp>
        <p:nvSpPr>
          <p:cNvPr id="175" name="Google Shape;175;p12"/>
          <p:cNvSpPr txBox="1"/>
          <p:nvPr/>
        </p:nvSpPr>
        <p:spPr>
          <a:xfrm>
            <a:off x="7924800" y="648866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*CLRS Chapter 3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EAE80E04-9C6A-E792-E457-7260668E4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9605" y="1262892"/>
                <a:ext cx="10426337" cy="5320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Here’s our first way to mathematically define these order classes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3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b="1" dirty="0"/>
                  <a:t>At most </a:t>
                </a:r>
                <a:r>
                  <a:rPr lang="en-US" sz="2800" dirty="0"/>
                  <a:t>within a constant of g for large 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some constant c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dirty="0"/>
                  <a:t>Set of functions that grow ”in the same way” as or more slowly than g(n)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3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b="1" dirty="0"/>
                  <a:t>At least </a:t>
                </a:r>
                <a:r>
                  <a:rPr lang="en-US" sz="2800" dirty="0"/>
                  <a:t>within a constant of g for large 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some constant c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dirty="0"/>
                  <a:t>Set of functions that grow ”in the same way” as or more quickly than g(n)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3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b="1" dirty="0"/>
                  <a:t>“Tightly” </a:t>
                </a:r>
                <a:r>
                  <a:rPr lang="en-US" sz="2800" dirty="0"/>
                  <a:t>within a constant of g for large 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FontTx/>
                  <a:buChar char="-"/>
                </a:pPr>
                <a:r>
                  <a:rPr lang="en-US" sz="2800" dirty="0"/>
                  <a:t>Set of functions that grow ”in the same way” as g(n)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EAE80E04-9C6A-E792-E457-7260668E4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605" y="1262892"/>
                <a:ext cx="10426337" cy="5320788"/>
              </a:xfrm>
              <a:prstGeom prst="rect">
                <a:avLst/>
              </a:prstGeom>
              <a:blipFill>
                <a:blip r:embed="rId3"/>
                <a:stretch>
                  <a:fillRect l="-1338" t="-2857" r="-9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Asymptotic Notation Example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D29FB158-495F-3F2E-0B31-106B4F1F78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7105" y="2246960"/>
                <a:ext cx="4077789" cy="679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Show: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D29FB158-495F-3F2E-0B31-106B4F1F7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05" y="2246960"/>
                <a:ext cx="4077789" cy="679119"/>
              </a:xfrm>
              <a:prstGeom prst="rect">
                <a:avLst/>
              </a:prstGeom>
              <a:blipFill>
                <a:blip r:embed="rId3"/>
                <a:stretch>
                  <a:fillRect l="-3727" t="-16667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Asymptotic Notation Example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9601200" y="1981200"/>
            <a:ext cx="228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Direct Proof!</a:t>
            </a:r>
            <a:endParaRPr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59;p10">
                <a:extLst>
                  <a:ext uri="{FF2B5EF4-FFF2-40B4-BE49-F238E27FC236}">
                    <a16:creationId xmlns:a16="http://schemas.microsoft.com/office/drawing/2014/main" id="{764BB8F9-1247-0AEA-76AE-138638701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2868" y="1389503"/>
                <a:ext cx="6566263" cy="5111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b="1" i="1" u="sng" dirty="0"/>
                  <a:t>Show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2800" b="1" i="1" u="sng" dirty="0"/>
                  <a:t>Technique</a:t>
                </a:r>
                <a:r>
                  <a:rPr lang="en-US" sz="2800" dirty="0"/>
                  <a:t>: Find c,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2800" b="1" i="1" u="sng" dirty="0"/>
                  <a:t>Proof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m:rPr>
                          <m:aln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1(1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aln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sub>
                    </m:sSub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Google Shape;159;p10">
                <a:extLst>
                  <a:ext uri="{FF2B5EF4-FFF2-40B4-BE49-F238E27FC236}">
                    <a16:creationId xmlns:a16="http://schemas.microsoft.com/office/drawing/2014/main" id="{764BB8F9-1247-0AEA-76AE-138638701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8" y="1389503"/>
                <a:ext cx="6566263" cy="5111931"/>
              </a:xfrm>
              <a:prstGeom prst="rect">
                <a:avLst/>
              </a:prstGeom>
              <a:blipFill>
                <a:blip r:embed="rId3"/>
                <a:stretch>
                  <a:fillRect l="-2317" t="-22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Asymptotic Notation Example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99863DC5-09CD-EC3B-5C9E-AD0604673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5874" y="2380827"/>
                <a:ext cx="3100252" cy="657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Show: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99863DC5-09CD-EC3B-5C9E-AD0604673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874" y="2380827"/>
                <a:ext cx="3100252" cy="657011"/>
              </a:xfrm>
              <a:prstGeom prst="rect">
                <a:avLst/>
              </a:prstGeom>
              <a:blipFill>
                <a:blip r:embed="rId3"/>
                <a:stretch>
                  <a:fillRect l="-4918" t="-16981" r="-410" b="-113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Asymptotic Notation Example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9448800" y="877613"/>
            <a:ext cx="2743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Proof by Contradiction!</a:t>
            </a:r>
            <a:endParaRPr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17D12B8E-1A57-8659-5F5C-D9A8DF78DD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2868" y="1354666"/>
                <a:ext cx="6566263" cy="5111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b="1" i="1" u="sng" dirty="0"/>
                  <a:t>Show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2800" b="1" i="1" u="sng" dirty="0"/>
                  <a:t>Technique</a:t>
                </a:r>
                <a:r>
                  <a:rPr lang="en-US" sz="2800" dirty="0"/>
                  <a:t>: Contradiction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2800" b="1" i="1" u="sng" dirty="0"/>
                  <a:t>Proof</a:t>
                </a:r>
                <a:r>
                  <a:rPr lang="en-US" sz="2800" dirty="0"/>
                  <a:t>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2800" dirty="0"/>
                  <a:t>Assume CLAIM. Then we know we can choose a c such that: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m:rPr>
                          <m:aln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m:rPr>
                          <m:aln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Since n is increasing variable and c is constant, this is impossible!</a:t>
                </a:r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17D12B8E-1A57-8659-5F5C-D9A8DF78D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8" y="1354666"/>
                <a:ext cx="6566263" cy="5111931"/>
              </a:xfrm>
              <a:prstGeom prst="rect">
                <a:avLst/>
              </a:prstGeom>
              <a:blipFill>
                <a:blip r:embed="rId3"/>
                <a:stretch>
                  <a:fillRect l="-2317" t="-2228" r="-2703" b="-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Proof Techniques</a:t>
            </a:r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body" idx="1"/>
          </p:nvPr>
        </p:nvSpPr>
        <p:spPr>
          <a:xfrm>
            <a:off x="2257697" y="1891742"/>
            <a:ext cx="7530737" cy="260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Direct Proof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From the assumptions and definitions, directly derive the statement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Proof by Contradiction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Assume the statement is true, then find a contradiction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Proof by Induction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Proof by Cases</a:t>
            </a:r>
            <a:endParaRPr dirty="0"/>
          </a:p>
        </p:txBody>
      </p:sp>
      <p:pic>
        <p:nvPicPr>
          <p:cNvPr id="211" name="Google Shape;211;p17" descr="Image result for check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497" y="1703009"/>
            <a:ext cx="657842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 descr="Image result for check ma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9097" y="2634342"/>
            <a:ext cx="657842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0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More Asymptotic Notation</a:t>
            </a:r>
            <a:endParaRPr dirty="0"/>
          </a:p>
        </p:txBody>
      </p:sp>
      <p:sp>
        <p:nvSpPr>
          <p:cNvPr id="219" name="Google Shape;219;p18"/>
          <p:cNvSpPr/>
          <p:nvPr/>
        </p:nvSpPr>
        <p:spPr>
          <a:xfrm>
            <a:off x="838200" y="3421117"/>
            <a:ext cx="10665372" cy="1893483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220" name="Google Shape;220;p18"/>
          <p:cNvSpPr/>
          <p:nvPr/>
        </p:nvSpPr>
        <p:spPr>
          <a:xfrm>
            <a:off x="1371600" y="5858754"/>
            <a:ext cx="9448800" cy="587379"/>
          </a:xfrm>
          <a:prstGeom prst="wedgeRoundRectCallout">
            <a:avLst>
              <a:gd name="adj1" fmla="val 13531"/>
              <a:gd name="adj2" fmla="val -138432"/>
              <a:gd name="adj3" fmla="val 16667"/>
            </a:avLst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2nd way to mathematically define these classes, with a limit of a ratio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9A9B4A1B-2086-6499-8FAF-4A3D03A58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1301080"/>
                <a:ext cx="9400854" cy="2072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Smaller than any constant factor of g for large n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For any constant c,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Set of functions that always grow more slowly than g(n)</a:t>
                </a:r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9A9B4A1B-2086-6499-8FAF-4A3D03A5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301080"/>
                <a:ext cx="9400854" cy="2072558"/>
              </a:xfrm>
              <a:prstGeom prst="rect">
                <a:avLst/>
              </a:prstGeom>
              <a:blipFill>
                <a:blip r:embed="rId4"/>
                <a:stretch>
                  <a:fillRect l="-1619" r="-540" b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747157" y="1743697"/>
            <a:ext cx="8697686" cy="289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PS0 (out today) due next Wednesday (Jan 22) by 11:59 pm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It will be in Canvas’ Assignments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PS1 out next week, due the following Wednesday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Course textbook link is on the Canvas landing page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TA office hours coming soon (we are targeting Sun-Thu, 5pm-9pm)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Prof. Bloomfield office hours TBA</a:t>
            </a:r>
            <a:endParaRPr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Prof. Floryan office hours TBA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More Asymptotic Notation</a:t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914400" y="5257800"/>
            <a:ext cx="10058400" cy="1083377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D10FF01E-53B5-2CCC-83A5-6F642D72AC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335" y="1242205"/>
                <a:ext cx="9400854" cy="410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Smaller than any constant factor of g for large n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For any constant c,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Set of functions that always grow more slowly than g(n)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Greater than any constant factor of g for large n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For any constant c,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Set of functions that always grow more quickly than g(n)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D10FF01E-53B5-2CCC-83A5-6F642D72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35" y="1242205"/>
                <a:ext cx="9400854" cy="4105987"/>
              </a:xfrm>
              <a:prstGeom prst="rect">
                <a:avLst/>
              </a:prstGeom>
              <a:blipFill>
                <a:blip r:embed="rId4"/>
                <a:stretch>
                  <a:fillRect l="-13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A Way to Think about Order Classes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8158D920-8556-E814-92EA-16EF34700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05693" y="1735364"/>
                <a:ext cx="8071206" cy="41059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For “</a:t>
                </a:r>
                <a:r>
                  <a:rPr lang="en-US" sz="3200" dirty="0" err="1"/>
                  <a:t>comparables</a:t>
                </a:r>
                <a:r>
                  <a:rPr lang="en-US" sz="3200" dirty="0"/>
                  <a:t>” we have 5 logical operators: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&lt; &gt; ≤ ≥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For order classes we have: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	Big Theta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	Little oh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	Little omega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	Big Oh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	Big Omega</a:t>
                </a:r>
              </a:p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8158D920-8556-E814-92EA-16EF34700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93" y="1735364"/>
                <a:ext cx="8071206" cy="4105987"/>
              </a:xfrm>
              <a:prstGeom prst="rect">
                <a:avLst/>
              </a:prstGeom>
              <a:blipFill>
                <a:blip r:embed="rId3"/>
                <a:stretch>
                  <a:fillRect l="-1887" t="-3086" r="-629" b="-3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Summary: Using Limit Definition</a:t>
            </a:r>
            <a:endParaRPr dirty="0"/>
          </a:p>
        </p:txBody>
      </p:sp>
      <p:sp>
        <p:nvSpPr>
          <p:cNvPr id="249" name="Google Shape;249;p22"/>
          <p:cNvSpPr txBox="1">
            <a:spLocks noGrp="1"/>
          </p:cNvSpPr>
          <p:nvPr>
            <p:ph type="body" idx="1"/>
          </p:nvPr>
        </p:nvSpPr>
        <p:spPr>
          <a:xfrm>
            <a:off x="1532990" y="1440092"/>
            <a:ext cx="912602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Want to prove f(n) belongs to some order class of g(n)?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Calculate this: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If the result is….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&lt; </a:t>
            </a:r>
            <a:r>
              <a:rPr lang="en-US" sz="2800" dirty="0">
                <a:latin typeface="MS PGothic"/>
                <a:ea typeface="MS PGothic"/>
                <a:cs typeface="MS PGothic"/>
                <a:sym typeface="MS PGothic"/>
              </a:rPr>
              <a:t>∞</a:t>
            </a:r>
            <a:r>
              <a:rPr lang="en-US" sz="2800" dirty="0"/>
              <a:t>, including the case in which the limit is 0, then  f ∈ O(g)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&gt; 0, including the case in which the limit is ∞, then  f ∈ </a:t>
            </a:r>
            <a:r>
              <a:rPr lang="en-US" sz="2800" dirty="0" err="1"/>
              <a:t>Ω</a:t>
            </a:r>
            <a:r>
              <a:rPr lang="en-US" sz="2800" dirty="0"/>
              <a:t>(g)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= c and 0 &lt; c &lt; ∞ then f ∈ </a:t>
            </a:r>
            <a:r>
              <a:rPr lang="en-US" sz="2800" dirty="0" err="1"/>
              <a:t>Θ</a:t>
            </a:r>
            <a:r>
              <a:rPr lang="en-US" sz="2800" dirty="0"/>
              <a:t>(g)</a:t>
            </a:r>
            <a:endParaRPr dirty="0"/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= 0  then f ∈ o(g)</a:t>
            </a:r>
            <a:endParaRPr sz="2800" dirty="0"/>
          </a:p>
          <a:p>
            <a:pPr marL="3429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= ∞  then f ∈ </a:t>
            </a:r>
            <a:r>
              <a:rPr lang="en-US" sz="2800" dirty="0" err="1"/>
              <a:t>ω</a:t>
            </a:r>
            <a:r>
              <a:rPr lang="en-US" sz="2800" dirty="0"/>
              <a:t>(g)</a:t>
            </a:r>
            <a:endParaRPr dirty="0"/>
          </a:p>
        </p:txBody>
      </p:sp>
      <p:pic>
        <p:nvPicPr>
          <p:cNvPr id="250" name="Google Shape;2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6288" y="2417852"/>
            <a:ext cx="1121953" cy="685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>
            <a:spLocks noGrp="1"/>
          </p:cNvSpPr>
          <p:nvPr>
            <p:ph type="title"/>
          </p:nvPr>
        </p:nvSpPr>
        <p:spPr>
          <a:xfrm>
            <a:off x="0" y="3064476"/>
            <a:ext cx="12192000" cy="177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Math Reminders</a:t>
            </a:r>
            <a:endParaRPr dirty="0"/>
          </a:p>
        </p:txBody>
      </p:sp>
      <p:sp>
        <p:nvSpPr>
          <p:cNvPr id="256" name="Google Shape;256;p23"/>
          <p:cNvSpPr txBox="1">
            <a:spLocks noGrp="1"/>
          </p:cNvSpPr>
          <p:nvPr>
            <p:ph type="body" idx="1"/>
          </p:nvPr>
        </p:nvSpPr>
        <p:spPr>
          <a:xfrm>
            <a:off x="831850" y="4959178"/>
            <a:ext cx="10515600" cy="11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Math you may need to review: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31C87234-266F-4A49-C045-6B0BE8DBD5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404" y="1440681"/>
                <a:ext cx="9863191" cy="4600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sz="3200" dirty="0"/>
                  <a:t>Review section 3.3 in CLRS (3.2 in 3</a:t>
                </a:r>
                <a:r>
                  <a:rPr lang="en-US" sz="3200" baseline="30000" dirty="0"/>
                  <a:t>rd</a:t>
                </a:r>
                <a:r>
                  <a:rPr lang="en-US" sz="3200" dirty="0"/>
                  <a:t> edition) for some math we’ll use: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Polynomials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Exponentials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any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Logarithms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2800" dirty="0"/>
                  <a:t>Changing base means multiplying by a constant so bases are in same order class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for any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3200" dirty="0"/>
                  <a:t>Factorials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  <a:buClr>
                    <a:schemeClr val="tx1">
                      <a:lumMod val="95000"/>
                    </a:schemeClr>
                  </a:buClr>
                  <a:buSzPct val="100000"/>
                </a:pPr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Google Shape;159;p10">
                <a:extLst>
                  <a:ext uri="{FF2B5EF4-FFF2-40B4-BE49-F238E27FC236}">
                    <a16:creationId xmlns:a16="http://schemas.microsoft.com/office/drawing/2014/main" id="{31C87234-266F-4A49-C045-6B0BE8DB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404" y="1440681"/>
                <a:ext cx="9863191" cy="4600523"/>
              </a:xfrm>
              <a:prstGeom prst="rect">
                <a:avLst/>
              </a:prstGeom>
              <a:blipFill>
                <a:blip r:embed="rId3"/>
                <a:stretch>
                  <a:fillRect l="-1542" t="-3581" r="-10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If You Ever See A Series Like These…</a:t>
            </a:r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1"/>
          </p:nvPr>
        </p:nvSpPr>
        <p:spPr>
          <a:xfrm>
            <a:off x="838200" y="1543400"/>
            <a:ext cx="3352800" cy="4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Arithmetic series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sum of consecutive integers: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Geometric series: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real x ≠ 1</a:t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600" y="2516798"/>
            <a:ext cx="2209800" cy="105886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6300" y="1822348"/>
            <a:ext cx="3352800" cy="9175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99400" y="2800815"/>
            <a:ext cx="1622425" cy="9906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pic>
        <p:nvPicPr>
          <p:cNvPr id="276" name="Google Shape;27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10155" y="3889749"/>
            <a:ext cx="1905000" cy="97155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10155" y="5426355"/>
            <a:ext cx="3321050" cy="10668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25374" y="4796508"/>
            <a:ext cx="1905000" cy="9667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</p:pic>
      <p:sp>
        <p:nvSpPr>
          <p:cNvPr id="2" name="Google Shape;279;p25">
            <a:extLst>
              <a:ext uri="{FF2B5EF4-FFF2-40B4-BE49-F238E27FC236}">
                <a16:creationId xmlns:a16="http://schemas.microsoft.com/office/drawing/2014/main" id="{A5043077-DB8D-ED07-E6E7-82667E5282BA}"/>
              </a:ext>
            </a:extLst>
          </p:cNvPr>
          <p:cNvSpPr txBox="1"/>
          <p:nvPr/>
        </p:nvSpPr>
        <p:spPr>
          <a:xfrm>
            <a:off x="5526280" y="1683710"/>
            <a:ext cx="3967041" cy="394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Polynomial Series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sum of squares:</a:t>
            </a:r>
            <a:br>
              <a:rPr lang="en-US" sz="2000" b="0" i="0" u="none" strike="noStrike" cap="none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 general case is:</a:t>
            </a:r>
            <a:br>
              <a:rPr lang="en-US" sz="2000" b="0" i="0" u="none" strike="noStrike" cap="none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Powers of 2: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tx1">
                  <a:lumMod val="9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Arithmetic- Geometric Series: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0" y="3064476"/>
            <a:ext cx="12192000" cy="177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Algorithms You’ve Studied</a:t>
            </a:r>
            <a:endParaRPr dirty="0"/>
          </a:p>
        </p:txBody>
      </p:sp>
      <p:sp>
        <p:nvSpPr>
          <p:cNvPr id="285" name="Google Shape;285;p26"/>
          <p:cNvSpPr txBox="1">
            <a:spLocks noGrp="1"/>
          </p:cNvSpPr>
          <p:nvPr>
            <p:ph type="body" idx="1"/>
          </p:nvPr>
        </p:nvSpPr>
        <p:spPr>
          <a:xfrm>
            <a:off x="831850" y="4959178"/>
            <a:ext cx="10515600" cy="11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Remember Searching?</a:t>
            </a:r>
            <a:endParaRPr/>
          </a:p>
        </p:txBody>
      </p:sp>
      <p:sp>
        <p:nvSpPr>
          <p:cNvPr id="292" name="Google Shape;292;p27"/>
          <p:cNvSpPr txBox="1">
            <a:spLocks noGrp="1"/>
          </p:cNvSpPr>
          <p:nvPr>
            <p:ph type="body" idx="1"/>
          </p:nvPr>
        </p:nvSpPr>
        <p:spPr>
          <a:xfrm>
            <a:off x="951411" y="1354667"/>
            <a:ext cx="10515600" cy="460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Problem: </a:t>
            </a:r>
            <a:r>
              <a:rPr lang="en-US" dirty="0"/>
              <a:t>Given a list and a target, return the location of the target in the list, or a sentinel value if not found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Sequential or Linear Search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No assumptions on the order of values in the list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Compares the target to keys of the list-items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Always </a:t>
            </a:r>
            <a:r>
              <a:rPr lang="en-US" sz="2800" dirty="0" err="1"/>
              <a:t>Θ</a:t>
            </a:r>
            <a:r>
              <a:rPr lang="en-US" sz="2800" dirty="0"/>
              <a:t>(n). In the worst-case, </a:t>
            </a:r>
            <a:r>
              <a:rPr lang="en-US" sz="2800" i="1" dirty="0"/>
              <a:t>n</a:t>
            </a:r>
            <a:r>
              <a:rPr lang="en-US" sz="2800" dirty="0"/>
              <a:t> comparisons. On average, </a:t>
            </a:r>
            <a:r>
              <a:rPr lang="en-US" sz="2800" i="1" dirty="0"/>
              <a:t>n/2</a:t>
            </a: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Binary Search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List must be sorted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err="1"/>
              <a:t>Θ</a:t>
            </a:r>
            <a:r>
              <a:rPr lang="en-US" sz="2800" dirty="0"/>
              <a:t>(log n) in the worst-case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i="1" dirty="0"/>
              <a:t>Reminder:  </a:t>
            </a:r>
            <a:r>
              <a:rPr lang="en-US" dirty="0"/>
              <a:t>balanced search trees are also </a:t>
            </a:r>
            <a:r>
              <a:rPr lang="en-US" sz="2800" dirty="0" err="1"/>
              <a:t>Θ</a:t>
            </a:r>
            <a:r>
              <a:rPr lang="en-US" sz="2800" dirty="0"/>
              <a:t>(log n) in the worst-case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Remember Quadratic Sorts?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body" idx="1"/>
          </p:nvPr>
        </p:nvSpPr>
        <p:spPr>
          <a:xfrm>
            <a:off x="1538151" y="1491148"/>
            <a:ext cx="9115697" cy="460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There are a number of comparison sorts that are </a:t>
            </a:r>
            <a:r>
              <a:rPr lang="en-US" sz="2800" dirty="0" err="1"/>
              <a:t>Θ</a:t>
            </a:r>
            <a:r>
              <a:rPr lang="en-US" sz="2800" dirty="0"/>
              <a:t>(n</a:t>
            </a:r>
            <a:r>
              <a:rPr lang="en-US" baseline="30000" dirty="0"/>
              <a:t>2</a:t>
            </a:r>
            <a:r>
              <a:rPr lang="en-US" sz="2800" dirty="0"/>
              <a:t>) </a:t>
            </a:r>
            <a:r>
              <a:rPr lang="en-US" dirty="0"/>
              <a:t>in the worst-case: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Insertion sort, Selection sort, Bubble sort,…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Insertion sort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 err="1"/>
              <a:t>Θ</a:t>
            </a:r>
            <a:r>
              <a:rPr lang="en-US" sz="2800" dirty="0"/>
              <a:t>(n</a:t>
            </a:r>
            <a:r>
              <a:rPr lang="en-US" baseline="30000" dirty="0"/>
              <a:t>2</a:t>
            </a:r>
            <a:r>
              <a:rPr lang="en-US" sz="2800" dirty="0"/>
              <a:t>) in the worst-case, but it’s </a:t>
            </a:r>
            <a:r>
              <a:rPr lang="en-US" sz="2800" dirty="0" err="1"/>
              <a:t>Θ</a:t>
            </a:r>
            <a:r>
              <a:rPr lang="en-US" sz="2800" dirty="0"/>
              <a:t>(n) </a:t>
            </a:r>
            <a:r>
              <a:rPr lang="en-US" dirty="0"/>
              <a:t>in the best-case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list is almost sorted, performance is close to linear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It’s </a:t>
            </a:r>
            <a:r>
              <a:rPr lang="en-US" i="1" dirty="0"/>
              <a:t>in-place </a:t>
            </a:r>
            <a:r>
              <a:rPr lang="en-US" dirty="0"/>
              <a:t>(extra storage is constant in size)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For more info, CLRS Section 2.1 or other sources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Remember Mergesort?</a:t>
            </a:r>
            <a:endParaRPr/>
          </a:p>
        </p:txBody>
      </p:sp>
      <p:sp>
        <p:nvSpPr>
          <p:cNvPr id="306" name="Google Shape;306;p29"/>
          <p:cNvSpPr txBox="1">
            <a:spLocks noGrp="1"/>
          </p:cNvSpPr>
          <p:nvPr>
            <p:ph type="body" idx="1"/>
          </p:nvPr>
        </p:nvSpPr>
        <p:spPr>
          <a:xfrm>
            <a:off x="1372688" y="1473731"/>
            <a:ext cx="9446623" cy="460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 divide and conquer algorithm, usually implemented recursively on smaller </a:t>
            </a:r>
            <a:r>
              <a:rPr lang="en-US" dirty="0" err="1"/>
              <a:t>sublists</a:t>
            </a:r>
            <a:r>
              <a:rPr lang="en-US" dirty="0"/>
              <a:t>: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If a </a:t>
            </a:r>
            <a:r>
              <a:rPr lang="en-US" dirty="0" err="1"/>
              <a:t>sublist</a:t>
            </a:r>
            <a:r>
              <a:rPr lang="en-US" dirty="0"/>
              <a:t> is size 0 or 1, do nothing (it’s already sorted)</a:t>
            </a:r>
            <a:br>
              <a:rPr lang="en-US" dirty="0"/>
            </a:br>
            <a:r>
              <a:rPr lang="en-US" dirty="0"/>
              <a:t>Otherwise: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Divide the (sub)list into two equal smaller </a:t>
            </a:r>
            <a:r>
              <a:rPr lang="en-US" dirty="0" err="1"/>
              <a:t>sublists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Sort each of those recursively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Use a merge algorithm to combine the two sorted </a:t>
            </a:r>
            <a:r>
              <a:rPr lang="en-US" dirty="0" err="1"/>
              <a:t>sublists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Note: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 err="1"/>
              <a:t>Mergesort</a:t>
            </a:r>
            <a:r>
              <a:rPr lang="en-US" dirty="0"/>
              <a:t> is </a:t>
            </a:r>
            <a:r>
              <a:rPr lang="en-US" sz="2800" dirty="0" err="1"/>
              <a:t>Θ</a:t>
            </a:r>
            <a:r>
              <a:rPr lang="en-US" sz="2800" dirty="0"/>
              <a:t>(n log n) in the worst-case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It’s not in-place  (we need </a:t>
            </a:r>
            <a:r>
              <a:rPr lang="en-US" sz="2800" dirty="0" err="1"/>
              <a:t>Θ</a:t>
            </a:r>
            <a:r>
              <a:rPr lang="en-US" sz="2800" dirty="0"/>
              <a:t>(n) extra storage for the merge)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Section 2.3.1 is about </a:t>
            </a:r>
            <a:r>
              <a:rPr lang="en-US" dirty="0" err="1"/>
              <a:t>mergesort</a:t>
            </a:r>
            <a:r>
              <a:rPr lang="en-US" dirty="0"/>
              <a:t>, and there are other good sources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7e4ee0aa7_0_0"/>
          <p:cNvSpPr txBox="1">
            <a:spLocks noGrp="1"/>
          </p:cNvSpPr>
          <p:nvPr>
            <p:ph type="ctrTitle"/>
          </p:nvPr>
        </p:nvSpPr>
        <p:spPr>
          <a:xfrm>
            <a:off x="0" y="838200"/>
            <a:ext cx="12192000" cy="2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Data Structures and Algorithms 2</a:t>
            </a:r>
            <a:br>
              <a:rPr lang="en-US"/>
            </a:br>
            <a:br>
              <a:rPr lang="en-US" sz="1100"/>
            </a:br>
            <a:r>
              <a:rPr lang="en-US" sz="4400"/>
              <a:t>Lecture 2: Review, Reminders, Practice!</a:t>
            </a:r>
            <a:endParaRPr/>
          </a:p>
        </p:txBody>
      </p:sp>
      <p:sp>
        <p:nvSpPr>
          <p:cNvPr id="104" name="Google Shape;104;g2d7e4ee0aa7_0_0"/>
          <p:cNvSpPr txBox="1">
            <a:spLocks noGrp="1"/>
          </p:cNvSpPr>
          <p:nvPr>
            <p:ph type="subTitle" idx="1"/>
          </p:nvPr>
        </p:nvSpPr>
        <p:spPr>
          <a:xfrm>
            <a:off x="1524000" y="3200400"/>
            <a:ext cx="9144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100" b="1" dirty="0"/>
              <a:t>Co-instructors:  Aaron Bloomfield and Mark Floryan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100" b="1" dirty="0"/>
              <a:t>Fall 2025</a:t>
            </a:r>
            <a:endParaRPr sz="5100"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Readings in CLRS 4</a:t>
            </a:r>
            <a:r>
              <a:rPr lang="en-US" baseline="30000" dirty="0"/>
              <a:t>th</a:t>
            </a:r>
            <a:r>
              <a:rPr lang="en-US" dirty="0"/>
              <a:t> edition: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Chapter 2: insertion sort (if needed), book’s pseudocode conventions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Chapter 3: info on order-class (more than we cover in lecture), math review</a:t>
            </a:r>
            <a:endParaRPr dirty="0"/>
          </a:p>
          <a:p>
            <a:pPr marL="342900" lvl="0" indent="-31242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Note: book goes into more depth than we do, and topics we don’t need.  Use it to reinforce what’s taught in lectures.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Remember Quicksort?</a:t>
            </a:r>
            <a:endParaRPr/>
          </a:p>
        </p:txBody>
      </p:sp>
      <p:sp>
        <p:nvSpPr>
          <p:cNvPr id="313" name="Google Shape;313;p30"/>
          <p:cNvSpPr txBox="1">
            <a:spLocks noGrp="1"/>
          </p:cNvSpPr>
          <p:nvPr>
            <p:ph type="body" idx="1"/>
          </p:nvPr>
        </p:nvSpPr>
        <p:spPr>
          <a:xfrm>
            <a:off x="1581694" y="1525983"/>
            <a:ext cx="9028611" cy="460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Also a divide and conquer algorithm, usually implemented recursively on smaller </a:t>
            </a:r>
            <a:r>
              <a:rPr lang="en-US" dirty="0" err="1"/>
              <a:t>sublists</a:t>
            </a:r>
            <a:r>
              <a:rPr lang="en-US" dirty="0"/>
              <a:t>: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If a </a:t>
            </a:r>
            <a:r>
              <a:rPr lang="en-US" dirty="0" err="1"/>
              <a:t>sublist</a:t>
            </a:r>
            <a:r>
              <a:rPr lang="en-US" dirty="0"/>
              <a:t> is size 0 or 1, do nothing (it’s already sorted)</a:t>
            </a:r>
            <a:br>
              <a:rPr lang="en-US" dirty="0"/>
            </a:br>
            <a:r>
              <a:rPr lang="en-US" dirty="0"/>
              <a:t>Otherwise: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Use a </a:t>
            </a:r>
            <a:r>
              <a:rPr lang="en-US" b="1" dirty="0"/>
              <a:t>partition algorithm </a:t>
            </a:r>
            <a:r>
              <a:rPr lang="en-US" dirty="0"/>
              <a:t>to place some “pivot” value into it’s correct position, that also makes sure items found before the pivot are smaller, and those after the pivot are larger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dirty="0"/>
              <a:t>Sort the </a:t>
            </a:r>
            <a:r>
              <a:rPr lang="en-US" dirty="0" err="1"/>
              <a:t>sublists</a:t>
            </a:r>
            <a:r>
              <a:rPr lang="en-US" dirty="0"/>
              <a:t> on either side of the pivot recursively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Note: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Quicksort is </a:t>
            </a:r>
            <a:r>
              <a:rPr lang="en-US" dirty="0" err="1"/>
              <a:t>Θ</a:t>
            </a:r>
            <a:r>
              <a:rPr lang="en-US" dirty="0"/>
              <a:t>(n log n) in the best- and average-cases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Could be </a:t>
            </a:r>
            <a:r>
              <a:rPr lang="en-US" dirty="0" err="1"/>
              <a:t>Θ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in the worst-case but this can be avoided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It’s in-place (except for the stack needed for recursive calls)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CLRS Chapter 7 is about quicksort, and there are other good sources</a:t>
            </a:r>
            <a:endParaRPr dirty="0"/>
          </a:p>
          <a:p>
            <a:pPr marL="457200" lvl="0" indent="-3060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Remember Lower Bounds Proof for Sorting?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body" idx="1"/>
          </p:nvPr>
        </p:nvSpPr>
        <p:spPr>
          <a:xfrm>
            <a:off x="1638300" y="1354667"/>
            <a:ext cx="8915400" cy="4915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In CS2100, you saw a lower bounds proof that showed:</a:t>
            </a:r>
            <a:br>
              <a:rPr lang="en-US" dirty="0"/>
            </a:br>
            <a:r>
              <a:rPr lang="en-US" dirty="0"/>
              <a:t>      Any comparison sort has time-complexity of Ω(n log n)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Recall for a lower-bound proof, we make a logical argument about the problem itself, one that holds for </a:t>
            </a:r>
            <a:r>
              <a:rPr lang="en-US" u="sng" dirty="0"/>
              <a:t>any</a:t>
            </a:r>
            <a:r>
              <a:rPr lang="en-US" dirty="0"/>
              <a:t> algorithm that solves the problem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Proof used a decision tree (next slide), which models how any sort must work: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Internal nodes represented a comparison between two keys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Leaf nodes were permutations of list items  (n! leaves)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A correct sorting algorithm must trace a path through the tree to each of the leaves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What’s the longest path?  The height of the tree.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So how short can a tree be with n! leaves?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5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Decision Tree Argument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1"/>
          </p:nvPr>
        </p:nvSpPr>
        <p:spPr>
          <a:xfrm>
            <a:off x="1216227" y="976633"/>
            <a:ext cx="7062310" cy="1097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Worst case run time is the longest execution path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/>
              <a:t>i.e., “height” of the decision tree</a:t>
            </a:r>
            <a:endParaRPr dirty="0"/>
          </a:p>
        </p:txBody>
      </p:sp>
      <p:sp>
        <p:nvSpPr>
          <p:cNvPr id="396" name="Google Shape;396;p32"/>
          <p:cNvSpPr txBox="1"/>
          <p:nvPr/>
        </p:nvSpPr>
        <p:spPr>
          <a:xfrm>
            <a:off x="8330788" y="1103590"/>
            <a:ext cx="2980249" cy="707886"/>
          </a:xfrm>
          <a:prstGeom prst="rect">
            <a:avLst/>
          </a:prstGeom>
          <a:noFill/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CLRS Section 8.1 describes this in more detail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1D224F-9151-B40D-FB93-2B736F2A1996}"/>
              </a:ext>
            </a:extLst>
          </p:cNvPr>
          <p:cNvGrpSpPr/>
          <p:nvPr/>
        </p:nvGrpSpPr>
        <p:grpSpPr>
          <a:xfrm>
            <a:off x="1332411" y="2185851"/>
            <a:ext cx="9384814" cy="4584281"/>
            <a:chOff x="1332411" y="2185851"/>
            <a:chExt cx="9384814" cy="45842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88D7D7-277B-71B1-3F96-C017650796E7}"/>
                </a:ext>
              </a:extLst>
            </p:cNvPr>
            <p:cNvSpPr/>
            <p:nvPr/>
          </p:nvSpPr>
          <p:spPr>
            <a:xfrm>
              <a:off x="1332411" y="2185851"/>
              <a:ext cx="9384814" cy="4584281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oogle Shape;330;p32"/>
            <p:cNvGrpSpPr/>
            <p:nvPr/>
          </p:nvGrpSpPr>
          <p:grpSpPr>
            <a:xfrm>
              <a:off x="2804159" y="3130296"/>
              <a:ext cx="6492240" cy="2813304"/>
              <a:chOff x="0" y="1371600"/>
              <a:chExt cx="9144000" cy="3962400"/>
            </a:xfrm>
          </p:grpSpPr>
          <p:sp>
            <p:nvSpPr>
              <p:cNvPr id="331" name="Google Shape;331;p32"/>
              <p:cNvSpPr/>
              <p:nvPr/>
            </p:nvSpPr>
            <p:spPr>
              <a:xfrm>
                <a:off x="3877670" y="1371600"/>
                <a:ext cx="99913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>
                <a:off x="1676400" y="2057400"/>
                <a:ext cx="10668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33" name="Google Shape;333;p32"/>
              <p:cNvSpPr/>
              <p:nvPr/>
            </p:nvSpPr>
            <p:spPr>
              <a:xfrm>
                <a:off x="6382034" y="2057400"/>
                <a:ext cx="1009366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>
                <a:off x="609600" y="27432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2895600" y="2743200"/>
                <a:ext cx="9906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cxnSp>
            <p:nvCxnSpPr>
              <p:cNvPr id="336" name="Google Shape;336;p32"/>
              <p:cNvCxnSpPr>
                <a:stCxn id="331" idx="1"/>
                <a:endCxn id="332" idx="0"/>
              </p:cNvCxnSpPr>
              <p:nvPr/>
            </p:nvCxnSpPr>
            <p:spPr>
              <a:xfrm flipH="1">
                <a:off x="2209670" y="1600200"/>
                <a:ext cx="16680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37" name="Google Shape;337;p32"/>
              <p:cNvCxnSpPr>
                <a:stCxn id="331" idx="3"/>
                <a:endCxn id="333" idx="0"/>
              </p:cNvCxnSpPr>
              <p:nvPr/>
            </p:nvCxnSpPr>
            <p:spPr>
              <a:xfrm>
                <a:off x="4876800" y="1600200"/>
                <a:ext cx="20100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38" name="Google Shape;338;p32"/>
              <p:cNvCxnSpPr>
                <a:stCxn id="332" idx="1"/>
                <a:endCxn id="334" idx="0"/>
              </p:cNvCxnSpPr>
              <p:nvPr/>
            </p:nvCxnSpPr>
            <p:spPr>
              <a:xfrm flipH="1">
                <a:off x="1133400" y="2286000"/>
                <a:ext cx="5430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39" name="Google Shape;339;p32"/>
              <p:cNvCxnSpPr>
                <a:stCxn id="332" idx="3"/>
                <a:endCxn id="335" idx="0"/>
              </p:cNvCxnSpPr>
              <p:nvPr/>
            </p:nvCxnSpPr>
            <p:spPr>
              <a:xfrm>
                <a:off x="2743200" y="2286000"/>
                <a:ext cx="6477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340" name="Google Shape;340;p32"/>
              <p:cNvSpPr/>
              <p:nvPr/>
            </p:nvSpPr>
            <p:spPr>
              <a:xfrm>
                <a:off x="5181600" y="2743200"/>
                <a:ext cx="1038367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7467600" y="2743200"/>
                <a:ext cx="10668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cxnSp>
            <p:nvCxnSpPr>
              <p:cNvPr id="342" name="Google Shape;342;p32"/>
              <p:cNvCxnSpPr>
                <a:stCxn id="333" idx="1"/>
                <a:endCxn id="340" idx="0"/>
              </p:cNvCxnSpPr>
              <p:nvPr/>
            </p:nvCxnSpPr>
            <p:spPr>
              <a:xfrm flipH="1">
                <a:off x="5700734" y="2286000"/>
                <a:ext cx="6813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43" name="Google Shape;343;p32"/>
              <p:cNvCxnSpPr>
                <a:stCxn id="333" idx="3"/>
                <a:endCxn id="341" idx="0"/>
              </p:cNvCxnSpPr>
              <p:nvPr/>
            </p:nvCxnSpPr>
            <p:spPr>
              <a:xfrm>
                <a:off x="7391400" y="2286000"/>
                <a:ext cx="6096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344" name="Google Shape;344;p32"/>
              <p:cNvSpPr/>
              <p:nvPr/>
            </p:nvSpPr>
            <p:spPr>
              <a:xfrm>
                <a:off x="8096250" y="3447197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6877050" y="34290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715000" y="34290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4572000" y="34290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3429000" y="3434687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2286000" y="3434687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1162050" y="34290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0" y="3429000"/>
                <a:ext cx="104775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&gt;or&lt;?</a:t>
                </a:r>
                <a:endParaRPr/>
              </a:p>
            </p:txBody>
          </p:sp>
          <p:cxnSp>
            <p:nvCxnSpPr>
              <p:cNvPr id="352" name="Google Shape;352;p32"/>
              <p:cNvCxnSpPr>
                <a:stCxn id="334" idx="1"/>
                <a:endCxn id="351" idx="0"/>
              </p:cNvCxnSpPr>
              <p:nvPr/>
            </p:nvCxnSpPr>
            <p:spPr>
              <a:xfrm flipH="1">
                <a:off x="523800" y="2971800"/>
                <a:ext cx="858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3" name="Google Shape;353;p32"/>
              <p:cNvCxnSpPr>
                <a:stCxn id="334" idx="3"/>
                <a:endCxn id="350" idx="0"/>
              </p:cNvCxnSpPr>
              <p:nvPr/>
            </p:nvCxnSpPr>
            <p:spPr>
              <a:xfrm>
                <a:off x="1657350" y="2971800"/>
                <a:ext cx="285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4" name="Google Shape;354;p32"/>
              <p:cNvCxnSpPr>
                <a:stCxn id="335" idx="1"/>
                <a:endCxn id="349" idx="0"/>
              </p:cNvCxnSpPr>
              <p:nvPr/>
            </p:nvCxnSpPr>
            <p:spPr>
              <a:xfrm flipH="1">
                <a:off x="2809800" y="2971800"/>
                <a:ext cx="85800" cy="462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5" name="Google Shape;355;p32"/>
              <p:cNvCxnSpPr>
                <a:stCxn id="335" idx="3"/>
                <a:endCxn id="348" idx="0"/>
              </p:cNvCxnSpPr>
              <p:nvPr/>
            </p:nvCxnSpPr>
            <p:spPr>
              <a:xfrm>
                <a:off x="3886200" y="2971800"/>
                <a:ext cx="66600" cy="462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6" name="Google Shape;356;p32"/>
              <p:cNvCxnSpPr>
                <a:stCxn id="340" idx="1"/>
                <a:endCxn id="347" idx="0"/>
              </p:cNvCxnSpPr>
              <p:nvPr/>
            </p:nvCxnSpPr>
            <p:spPr>
              <a:xfrm flipH="1">
                <a:off x="5095800" y="2971800"/>
                <a:ext cx="858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7" name="Google Shape;357;p32"/>
              <p:cNvCxnSpPr>
                <a:stCxn id="340" idx="3"/>
                <a:endCxn id="346" idx="0"/>
              </p:cNvCxnSpPr>
              <p:nvPr/>
            </p:nvCxnSpPr>
            <p:spPr>
              <a:xfrm>
                <a:off x="6219967" y="2971800"/>
                <a:ext cx="189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8" name="Google Shape;358;p32"/>
              <p:cNvCxnSpPr>
                <a:stCxn id="341" idx="1"/>
                <a:endCxn id="345" idx="0"/>
              </p:cNvCxnSpPr>
              <p:nvPr/>
            </p:nvCxnSpPr>
            <p:spPr>
              <a:xfrm flipH="1">
                <a:off x="7401000" y="2971800"/>
                <a:ext cx="66600" cy="45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359" name="Google Shape;359;p32"/>
              <p:cNvCxnSpPr>
                <a:stCxn id="341" idx="3"/>
                <a:endCxn id="344" idx="0"/>
              </p:cNvCxnSpPr>
              <p:nvPr/>
            </p:nvCxnSpPr>
            <p:spPr>
              <a:xfrm>
                <a:off x="8534400" y="2971800"/>
                <a:ext cx="85800" cy="475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360" name="Google Shape;360;p32"/>
              <p:cNvSpPr/>
              <p:nvPr/>
            </p:nvSpPr>
            <p:spPr>
              <a:xfrm>
                <a:off x="76200" y="4876800"/>
                <a:ext cx="1793117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99F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[1,2,3,4,5]</a:t>
                </a: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2204967" y="4876800"/>
                <a:ext cx="1793117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99F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[2,1,3,4,5]</a:t>
                </a: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4719566" y="4864290"/>
                <a:ext cx="1793117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99F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[5,2,4,1,3]</a:t>
                </a: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7274683" y="4864290"/>
                <a:ext cx="1793117" cy="457200"/>
              </a:xfrm>
              <a:prstGeom prst="roundRect">
                <a:avLst>
                  <a:gd name="adj" fmla="val 16667"/>
                </a:avLst>
              </a:prstGeom>
              <a:solidFill>
                <a:srgbClr val="FF99FF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[5,4,3,2,1]</a:t>
                </a:r>
                <a:endParaRPr/>
              </a:p>
            </p:txBody>
          </p:sp>
          <p:sp>
            <p:nvSpPr>
              <p:cNvPr id="364" name="Google Shape;364;p32"/>
              <p:cNvSpPr txBox="1"/>
              <p:nvPr/>
            </p:nvSpPr>
            <p:spPr>
              <a:xfrm>
                <a:off x="4114800" y="4724400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sp>
            <p:nvSpPr>
              <p:cNvPr id="365" name="Google Shape;365;p32"/>
              <p:cNvSpPr txBox="1"/>
              <p:nvPr/>
            </p:nvSpPr>
            <p:spPr>
              <a:xfrm>
                <a:off x="6653468" y="4724400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sp>
            <p:nvSpPr>
              <p:cNvPr id="366" name="Google Shape;366;p32"/>
              <p:cNvSpPr txBox="1"/>
              <p:nvPr/>
            </p:nvSpPr>
            <p:spPr>
              <a:xfrm>
                <a:off x="469234" y="4201180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sp>
            <p:nvSpPr>
              <p:cNvPr id="367" name="Google Shape;367;p32"/>
              <p:cNvSpPr txBox="1"/>
              <p:nvPr/>
            </p:nvSpPr>
            <p:spPr>
              <a:xfrm>
                <a:off x="3174334" y="4201180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sp>
            <p:nvSpPr>
              <p:cNvPr id="368" name="Google Shape;368;p32"/>
              <p:cNvSpPr txBox="1"/>
              <p:nvPr/>
            </p:nvSpPr>
            <p:spPr>
              <a:xfrm>
                <a:off x="5278170" y="4121541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  <p:sp>
            <p:nvSpPr>
              <p:cNvPr id="369" name="Google Shape;369;p32"/>
              <p:cNvSpPr txBox="1"/>
              <p:nvPr/>
            </p:nvSpPr>
            <p:spPr>
              <a:xfrm>
                <a:off x="8096249" y="4121541"/>
                <a:ext cx="483611" cy="520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/>
              </a:p>
            </p:txBody>
          </p:sp>
        </p:grpSp>
        <p:sp>
          <p:nvSpPr>
            <p:cNvPr id="370" name="Google Shape;370;p32"/>
            <p:cNvSpPr txBox="1"/>
            <p:nvPr/>
          </p:nvSpPr>
          <p:spPr>
            <a:xfrm>
              <a:off x="6794182" y="3130296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1" name="Google Shape;371;p32"/>
            <p:cNvSpPr txBox="1"/>
            <p:nvPr/>
          </p:nvSpPr>
          <p:spPr>
            <a:xfrm>
              <a:off x="4871040" y="311790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72" name="Google Shape;372;p32"/>
            <p:cNvSpPr txBox="1"/>
            <p:nvPr/>
          </p:nvSpPr>
          <p:spPr>
            <a:xfrm>
              <a:off x="3553965" y="363963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4928549" y="365890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4" name="Google Shape;374;p32"/>
            <p:cNvSpPr txBox="1"/>
            <p:nvPr/>
          </p:nvSpPr>
          <p:spPr>
            <a:xfrm>
              <a:off x="2959615" y="422171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75" name="Google Shape;375;p32"/>
            <p:cNvSpPr txBox="1"/>
            <p:nvPr/>
          </p:nvSpPr>
          <p:spPr>
            <a:xfrm>
              <a:off x="3958874" y="423463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6" name="Google Shape;376;p32"/>
            <p:cNvSpPr txBox="1"/>
            <p:nvPr/>
          </p:nvSpPr>
          <p:spPr>
            <a:xfrm>
              <a:off x="7304674" y="419971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7" name="Google Shape;377;p32"/>
            <p:cNvSpPr txBox="1"/>
            <p:nvPr/>
          </p:nvSpPr>
          <p:spPr>
            <a:xfrm>
              <a:off x="5651598" y="4250538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8" name="Google Shape;378;p32"/>
            <p:cNvSpPr txBox="1"/>
            <p:nvPr/>
          </p:nvSpPr>
          <p:spPr>
            <a:xfrm>
              <a:off x="8942215" y="4214213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6851716" y="363963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6183013" y="416136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7782403" y="4216080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82" name="Google Shape;382;p32"/>
            <p:cNvSpPr txBox="1"/>
            <p:nvPr/>
          </p:nvSpPr>
          <p:spPr>
            <a:xfrm>
              <a:off x="4561864" y="4161364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&lt;</a:t>
              </a:r>
              <a:endParaRPr/>
            </a:p>
          </p:txBody>
        </p:sp>
        <p:sp>
          <p:nvSpPr>
            <p:cNvPr id="383" name="Google Shape;383;p32"/>
            <p:cNvSpPr txBox="1"/>
            <p:nvPr/>
          </p:nvSpPr>
          <p:spPr>
            <a:xfrm>
              <a:off x="8219074" y="3639632"/>
              <a:ext cx="300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384" name="Google Shape;384;p32"/>
            <p:cNvSpPr txBox="1"/>
            <p:nvPr/>
          </p:nvSpPr>
          <p:spPr>
            <a:xfrm>
              <a:off x="5266847" y="2286001"/>
              <a:ext cx="12863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One comparison</a:t>
              </a:r>
              <a:endParaRPr/>
            </a:p>
          </p:txBody>
        </p:sp>
        <p:sp>
          <p:nvSpPr>
            <p:cNvPr id="385" name="Google Shape;385;p32"/>
            <p:cNvSpPr txBox="1"/>
            <p:nvPr/>
          </p:nvSpPr>
          <p:spPr>
            <a:xfrm>
              <a:off x="6842757" y="2590801"/>
              <a:ext cx="12863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 of comparison</a:t>
              </a:r>
              <a:endParaRPr/>
            </a:p>
          </p:txBody>
        </p:sp>
        <p:sp>
          <p:nvSpPr>
            <p:cNvPr id="386" name="Google Shape;386;p32"/>
            <p:cNvSpPr txBox="1"/>
            <p:nvPr/>
          </p:nvSpPr>
          <p:spPr>
            <a:xfrm>
              <a:off x="9296400" y="5449247"/>
              <a:ext cx="1371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Permutation of sorted list</a:t>
              </a:r>
              <a:endParaRPr dirty="0"/>
            </a:p>
          </p:txBody>
        </p:sp>
        <p:sp>
          <p:nvSpPr>
            <p:cNvPr id="387" name="Google Shape;387;p32"/>
            <p:cNvSpPr/>
            <p:nvPr/>
          </p:nvSpPr>
          <p:spPr>
            <a:xfrm rot="-5400000">
              <a:off x="5767605" y="2631213"/>
              <a:ext cx="288782" cy="7093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FFC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6807036" y="3164680"/>
              <a:ext cx="264320" cy="264320"/>
            </a:xfrm>
            <a:prstGeom prst="ellipse">
              <a:avLst/>
            </a:prstGeom>
            <a:noFill/>
            <a:ln w="1270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335704" y="3314700"/>
              <a:ext cx="1630753" cy="2419350"/>
            </a:xfrm>
            <a:custGeom>
              <a:avLst/>
              <a:gdLst/>
              <a:ahLst/>
              <a:cxnLst/>
              <a:rect l="l" t="t" r="r" b="b"/>
              <a:pathLst>
                <a:path w="1630753" h="2419350" extrusionOk="0">
                  <a:moveTo>
                    <a:pt x="1630753" y="0"/>
                  </a:moveTo>
                  <a:cubicBezTo>
                    <a:pt x="879865" y="149225"/>
                    <a:pt x="128978" y="298450"/>
                    <a:pt x="11503" y="457200"/>
                  </a:cubicBezTo>
                  <a:cubicBezTo>
                    <a:pt x="-105972" y="615950"/>
                    <a:pt x="710003" y="781050"/>
                    <a:pt x="925903" y="952500"/>
                  </a:cubicBezTo>
                  <a:cubicBezTo>
                    <a:pt x="1141803" y="1123950"/>
                    <a:pt x="1332303" y="1341437"/>
                    <a:pt x="1306903" y="1485900"/>
                  </a:cubicBezTo>
                  <a:cubicBezTo>
                    <a:pt x="1281503" y="1630363"/>
                    <a:pt x="738578" y="1752600"/>
                    <a:pt x="773503" y="1819275"/>
                  </a:cubicBezTo>
                  <a:cubicBezTo>
                    <a:pt x="808428" y="1885950"/>
                    <a:pt x="1437078" y="1844675"/>
                    <a:pt x="1516453" y="1885950"/>
                  </a:cubicBezTo>
                  <a:cubicBezTo>
                    <a:pt x="1595828" y="1927225"/>
                    <a:pt x="1386278" y="1978025"/>
                    <a:pt x="1249753" y="2066925"/>
                  </a:cubicBezTo>
                  <a:cubicBezTo>
                    <a:pt x="1113228" y="2155825"/>
                    <a:pt x="228990" y="2316163"/>
                    <a:pt x="697303" y="241935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2"/>
            <p:cNvSpPr txBox="1"/>
            <p:nvPr/>
          </p:nvSpPr>
          <p:spPr>
            <a:xfrm>
              <a:off x="3305222" y="2656236"/>
              <a:ext cx="1773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Possible execution path</a:t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 rot="5400000">
              <a:off x="5897880" y="3002281"/>
              <a:ext cx="304799" cy="649224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32"/>
            <p:cNvSpPr txBox="1"/>
            <p:nvPr/>
          </p:nvSpPr>
          <p:spPr>
            <a:xfrm>
              <a:off x="4604488" y="6400800"/>
              <a:ext cx="2924068" cy="36933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8196" b="-24589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 rot="10800000">
              <a:off x="2575558" y="3096026"/>
              <a:ext cx="304799" cy="2869341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 txBox="1"/>
            <p:nvPr/>
          </p:nvSpPr>
          <p:spPr>
            <a:xfrm>
              <a:off x="1676401" y="4355068"/>
              <a:ext cx="986031" cy="400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3702" b="-1363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5" name="Google Shape;395;p32"/>
            <p:cNvSpPr txBox="1"/>
            <p:nvPr/>
          </p:nvSpPr>
          <p:spPr>
            <a:xfrm>
              <a:off x="1716490" y="4800600"/>
              <a:ext cx="950580" cy="400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17900" r="-14813" b="-1538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397" name="Google Shape;397;p32"/>
            <p:cNvSpPr txBox="1"/>
            <p:nvPr/>
          </p:nvSpPr>
          <p:spPr>
            <a:xfrm>
              <a:off x="1509610" y="4642835"/>
              <a:ext cx="441900" cy="4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US" sz="2200" dirty="0" err="1">
                  <a:solidFill>
                    <a:srgbClr val="FF99FF"/>
                  </a:solidFill>
                  <a:latin typeface="Calibri"/>
                  <a:ea typeface="Calibri"/>
                  <a:cs typeface="Calibri"/>
                  <a:sym typeface="Calibri"/>
                </a:rPr>
                <a:t>Θ</a:t>
              </a:r>
              <a:endParaRPr sz="2200" dirty="0">
                <a:solidFill>
                  <a:srgbClr val="FF99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Measuring Work: Reminders!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468483" y="1430188"/>
            <a:ext cx="9255034" cy="4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From your earlier courses, remember…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We want a measure of an algorithm’s work that is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Independent of hardware, language, programmer, etc.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Doesn’t require us to implement the algorithm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Described in terms of input size(s)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We count some operation in our algorithm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Some “basic operation” that’s fundamental to the class of problems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Or, something in the innermost nested loop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Or sometimes, an expensive operation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Often “basic operation” defines a class of algorithms we’re comparing</a:t>
            </a:r>
            <a:endParaRPr dirty="0"/>
          </a:p>
          <a:p>
            <a:pPr marL="11430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For example, the sorting of keys only using key-comparisons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Input Sizes: Reminders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2191294" y="1465023"/>
            <a:ext cx="7809411" cy="481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The nature of an input affects how much work we do, so….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Worst-case W(n)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Maximum number of basic operations for any input of size n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often need this upper-bound on performance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reason about one or more </a:t>
            </a:r>
            <a:r>
              <a:rPr lang="en-US" i="1" dirty="0"/>
              <a:t>worst-case inputs</a:t>
            </a:r>
            <a:r>
              <a:rPr lang="en-US" dirty="0"/>
              <a:t> </a:t>
            </a: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Average case A(n)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Harder to calculate because you need</a:t>
            </a:r>
            <a:endParaRPr dirty="0"/>
          </a:p>
          <a:p>
            <a:pPr marL="16002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The amount of work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baseline="-25000" dirty="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/>
              <a:t>for every input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I, and</a:t>
            </a:r>
            <a:endParaRPr dirty="0"/>
          </a:p>
          <a:p>
            <a:pPr marL="16002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The probability it occurs,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en-US" baseline="-25000" dirty="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dirty="0"/>
              <a:t>  (Do we know? Can we assume?)</a:t>
            </a:r>
            <a:endParaRPr dirty="0"/>
          </a:p>
          <a:p>
            <a:pPr marL="160020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A(n) = </a:t>
            </a:r>
            <a:r>
              <a:rPr lang="en-US" sz="2800" dirty="0" err="1"/>
              <a:t>Σ</a:t>
            </a:r>
            <a:r>
              <a:rPr lang="en-US" dirty="0"/>
              <a:t> 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lang="en-US" baseline="-25000" dirty="0"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dirty="0">
                <a:latin typeface="Tahoma"/>
                <a:ea typeface="Tahoma"/>
                <a:cs typeface="Tahoma"/>
                <a:sym typeface="Tahoma"/>
              </a:rPr>
              <a:t> P</a:t>
            </a:r>
            <a:r>
              <a:rPr lang="en-US" baseline="-25000" dirty="0">
                <a:latin typeface="Tahoma"/>
                <a:ea typeface="Tahoma"/>
                <a:cs typeface="Tahoma"/>
                <a:sym typeface="Tahoma"/>
              </a:rPr>
              <a:t>I</a:t>
            </a:r>
            <a:endParaRPr dirty="0"/>
          </a:p>
          <a:p>
            <a:pPr marL="11430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We probably won’t do this kind of calculation in CS3100. But sometimes we may talk about </a:t>
            </a:r>
            <a:r>
              <a:rPr lang="en-US" i="1" dirty="0"/>
              <a:t>average</a:t>
            </a:r>
            <a:r>
              <a:rPr lang="en-US" dirty="0"/>
              <a:t> or </a:t>
            </a:r>
            <a:r>
              <a:rPr lang="en-US" i="1" dirty="0"/>
              <a:t>expected</a:t>
            </a:r>
            <a:r>
              <a:rPr lang="en-US" dirty="0"/>
              <a:t> complexity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Input Sizes: Reminders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2752997" y="2307770"/>
            <a:ext cx="6686006" cy="246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Quick Example – Hash Tables (search, insert, delete).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Worst-case W(n)</a:t>
            </a:r>
            <a:endParaRPr b="1" dirty="0"/>
          </a:p>
          <a:p>
            <a:pPr marL="6858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i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Average case A(n) </a:t>
            </a:r>
            <a:endParaRPr b="1" dirty="0"/>
          </a:p>
          <a:p>
            <a:pPr marL="11430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114300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Analyzing Algorithms </a:t>
            </a:r>
            <a:r>
              <a:rPr lang="en-US" sz="4000" u="sng"/>
              <a:t>and Problems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838200" y="1543400"/>
            <a:ext cx="10515600" cy="4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/>
              <a:t>Sometimes we talk about </a:t>
            </a:r>
            <a:r>
              <a:rPr lang="en-US" sz="3200" b="1" dirty="0"/>
              <a:t>problems </a:t>
            </a:r>
            <a:r>
              <a:rPr lang="en-US" sz="3200" dirty="0"/>
              <a:t>and their properties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/>
              <a:t>Feasible or tractable problems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/>
              <a:t>Intractable problems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Problems that seem to need exponential time complexity, </a:t>
            </a:r>
            <a:r>
              <a:rPr lang="en-US" sz="3200" dirty="0" err="1"/>
              <a:t>Θ</a:t>
            </a:r>
            <a:r>
              <a:rPr lang="en-US" sz="3200" dirty="0"/>
              <a:t>(</a:t>
            </a:r>
            <a:r>
              <a:rPr lang="en-US" sz="3200" dirty="0" err="1"/>
              <a:t>k</a:t>
            </a:r>
            <a:r>
              <a:rPr lang="en-US" sz="3200" baseline="30000" dirty="0" err="1"/>
              <a:t>n</a:t>
            </a:r>
            <a:r>
              <a:rPr lang="en-US" sz="3200" dirty="0"/>
              <a:t>) where k is a constant &gt; 1.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Examples: the classes of NP-hard problems, NP-Complete problems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dirty="0"/>
              <a:t>Unsolvable problems (e.g. the Halting Problem)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1" dirty="0"/>
              <a:t>Lower bound </a:t>
            </a:r>
            <a:r>
              <a:rPr lang="en-US" sz="3200" dirty="0"/>
              <a:t>for the number of operations needed to solve a problem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In other words, can we prove that it’s </a:t>
            </a:r>
            <a:r>
              <a:rPr lang="en-US" sz="2800" b="1" dirty="0"/>
              <a:t>impossible for </a:t>
            </a:r>
            <a:r>
              <a:rPr lang="en-US" sz="2800" b="1" u="sng" dirty="0"/>
              <a:t>any</a:t>
            </a:r>
            <a:r>
              <a:rPr lang="en-US" sz="2800" b="1" dirty="0"/>
              <a:t> algorithm </a:t>
            </a:r>
            <a:r>
              <a:rPr lang="en-US" sz="2800" dirty="0"/>
              <a:t>to solve this problem in fewer than some number of operations?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0" y="3064476"/>
            <a:ext cx="12192000" cy="177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Asymptotic Analysis and Order Classes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35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A graph of some example functions</a:t>
            </a:r>
            <a:endParaRPr/>
          </a:p>
        </p:txBody>
      </p:sp>
      <p:pic>
        <p:nvPicPr>
          <p:cNvPr id="145" name="Google Shape;145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11731" y="1354667"/>
            <a:ext cx="4970145" cy="49701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/>
          <p:nvPr/>
        </p:nvSpPr>
        <p:spPr>
          <a:xfrm>
            <a:off x="73152" y="6547218"/>
            <a:ext cx="975664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1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Image: https://upload.wikimedia.org/wikipedia/commons/thumb/7/7e/Comparison_computational_complexity.svg/330px-Comparison_computational_complexity.svg.png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39270</TotalTime>
  <Words>2533</Words>
  <Application>Microsoft Macintosh PowerPoint</Application>
  <PresentationFormat>Widescreen</PresentationFormat>
  <Paragraphs>323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MS PGothic</vt:lpstr>
      <vt:lpstr>Arial</vt:lpstr>
      <vt:lpstr>Calibri</vt:lpstr>
      <vt:lpstr>Cambria Math</vt:lpstr>
      <vt:lpstr>Tahoma</vt:lpstr>
      <vt:lpstr>Times New Roman</vt:lpstr>
      <vt:lpstr>Tw Cen MT</vt:lpstr>
      <vt:lpstr>Circuit</vt:lpstr>
      <vt:lpstr>Data Structures and Algorithms 2  Lecture 2: Review, Reminders, Practice!</vt:lpstr>
      <vt:lpstr>Announcements</vt:lpstr>
      <vt:lpstr>Data Structures and Algorithms 2  Lecture 2: Review, Reminders, Practice!</vt:lpstr>
      <vt:lpstr>Measuring Work: Reminders!</vt:lpstr>
      <vt:lpstr>Input Sizes: Reminders</vt:lpstr>
      <vt:lpstr>Input Sizes: Reminders</vt:lpstr>
      <vt:lpstr>Analyzing Algorithms and Problems</vt:lpstr>
      <vt:lpstr>Asymptotic Analysis and Order Classes</vt:lpstr>
      <vt:lpstr>A graph of some example functions</vt:lpstr>
      <vt:lpstr>Remember the Big Picture?</vt:lpstr>
      <vt:lpstr>Asymptotic Bounds</vt:lpstr>
      <vt:lpstr>PowerPoint Presentation</vt:lpstr>
      <vt:lpstr>Asymptotic Notation*</vt:lpstr>
      <vt:lpstr>Asymptotic Notation Example</vt:lpstr>
      <vt:lpstr>Asymptotic Notation Example</vt:lpstr>
      <vt:lpstr>Asymptotic Notation Example</vt:lpstr>
      <vt:lpstr>Asymptotic Notation Example</vt:lpstr>
      <vt:lpstr>Proof Techniques</vt:lpstr>
      <vt:lpstr>More Asymptotic Notation</vt:lpstr>
      <vt:lpstr>More Asymptotic Notation</vt:lpstr>
      <vt:lpstr>A Way to Think about Order Classes</vt:lpstr>
      <vt:lpstr>Summary: Using Limit Definition</vt:lpstr>
      <vt:lpstr>Math Reminders</vt:lpstr>
      <vt:lpstr>Math you may need to review:</vt:lpstr>
      <vt:lpstr>If You Ever See A Series Like These…</vt:lpstr>
      <vt:lpstr>Algorithms You’ve Studied</vt:lpstr>
      <vt:lpstr>Remember Searching?</vt:lpstr>
      <vt:lpstr>Remember Quadratic Sorts?</vt:lpstr>
      <vt:lpstr>Remember Mergesort?</vt:lpstr>
      <vt:lpstr>Remember Quicksort?</vt:lpstr>
      <vt:lpstr>Remember Lower Bounds Proof for Sorting?</vt:lpstr>
      <vt:lpstr>Decision Tree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236</cp:revision>
  <dcterms:created xsi:type="dcterms:W3CDTF">2023-02-24T14:15:53Z</dcterms:created>
  <dcterms:modified xsi:type="dcterms:W3CDTF">2025-08-19T16:12:19Z</dcterms:modified>
</cp:coreProperties>
</file>