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1"/>
  </p:notesMasterIdLst>
  <p:sldIdLst>
    <p:sldId id="461" r:id="rId2"/>
    <p:sldId id="462" r:id="rId3"/>
    <p:sldId id="475" r:id="rId4"/>
    <p:sldId id="474" r:id="rId5"/>
    <p:sldId id="280" r:id="rId6"/>
    <p:sldId id="277" r:id="rId7"/>
    <p:sldId id="279" r:id="rId8"/>
    <p:sldId id="314" r:id="rId9"/>
    <p:sldId id="486" r:id="rId10"/>
    <p:sldId id="487" r:id="rId11"/>
    <p:sldId id="488" r:id="rId12"/>
    <p:sldId id="284" r:id="rId13"/>
    <p:sldId id="489" r:id="rId14"/>
    <p:sldId id="285" r:id="rId15"/>
    <p:sldId id="490" r:id="rId16"/>
    <p:sldId id="491" r:id="rId17"/>
    <p:sldId id="494" r:id="rId18"/>
    <p:sldId id="495" r:id="rId19"/>
    <p:sldId id="339" r:id="rId20"/>
    <p:sldId id="476" r:id="rId21"/>
    <p:sldId id="369" r:id="rId22"/>
    <p:sldId id="478" r:id="rId23"/>
    <p:sldId id="477" r:id="rId24"/>
    <p:sldId id="479" r:id="rId25"/>
    <p:sldId id="480" r:id="rId26"/>
    <p:sldId id="492" r:id="rId27"/>
    <p:sldId id="493" r:id="rId28"/>
    <p:sldId id="482" r:id="rId29"/>
    <p:sldId id="483" r:id="rId30"/>
    <p:sldId id="484" r:id="rId31"/>
    <p:sldId id="463" r:id="rId32"/>
    <p:sldId id="466" r:id="rId33"/>
    <p:sldId id="465" r:id="rId34"/>
    <p:sldId id="485" r:id="rId35"/>
    <p:sldId id="467" r:id="rId36"/>
    <p:sldId id="468" r:id="rId37"/>
    <p:sldId id="469" r:id="rId38"/>
    <p:sldId id="470" r:id="rId39"/>
    <p:sldId id="471" r:id="rId40"/>
    <p:sldId id="472" r:id="rId41"/>
    <p:sldId id="473" r:id="rId42"/>
    <p:sldId id="289" r:id="rId43"/>
    <p:sldId id="290" r:id="rId44"/>
    <p:sldId id="291" r:id="rId45"/>
    <p:sldId id="292" r:id="rId46"/>
    <p:sldId id="496" r:id="rId47"/>
    <p:sldId id="294" r:id="rId48"/>
    <p:sldId id="295" r:id="rId49"/>
    <p:sldId id="49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1"/>
    <p:restoredTop sz="94647"/>
  </p:normalViewPr>
  <p:slideViewPr>
    <p:cSldViewPr snapToGrid="0" snapToObjects="1">
      <p:cViewPr varScale="1">
        <p:scale>
          <a:sx n="141" d="100"/>
          <a:sy n="141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d7c752037a_0_59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g2d7c752037a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2d7c752037a_0_253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2d7c752037a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d7c752037a_0_30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g2d7c752037a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d7c752037a_0_359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g2d7c752037a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>
          <a:extLst>
            <a:ext uri="{FF2B5EF4-FFF2-40B4-BE49-F238E27FC236}">
              <a16:creationId xmlns:a16="http://schemas.microsoft.com/office/drawing/2014/main" id="{88E7BA2A-00E6-3C1C-512C-FA2392FBD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d7c752037a_0_359:notes">
            <a:extLst>
              <a:ext uri="{FF2B5EF4-FFF2-40B4-BE49-F238E27FC236}">
                <a16:creationId xmlns:a16="http://schemas.microsoft.com/office/drawing/2014/main" id="{A9F94A69-9611-B4E4-5C81-B01A942ACC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g2d7c752037a_0_359:notes">
            <a:extLst>
              <a:ext uri="{FF2B5EF4-FFF2-40B4-BE49-F238E27FC236}">
                <a16:creationId xmlns:a16="http://schemas.microsoft.com/office/drawing/2014/main" id="{FBDAE25F-AC55-C8E0-03C9-F06482D8AE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9345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2d7c752037a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3" name="Google Shape;1033;g2d7c752037a_0_415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Solution for previous slide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g2d7c752037a_0_4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2d7c752037a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5" name="Google Shape;1085;g2d7c752037a_0_466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Solution for previous slide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g2d7c752037a_0_4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08F05D3-E880-284A-869B-B01CABE78143}" type="datetime1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8C87-A2BF-934D-B692-2E37BFAFAA7C}" type="datetime1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3629C-F9AA-C444-B3D9-BA1000570F9C}" type="datetime1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E219-A419-7A4B-AA6E-DD381F8AD188}" type="datetime1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6EF8A-2D2F-E544-B6E9-BE285713A63A}" type="datetime1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96E4-3E55-9C4E-90BA-D643DAA4C617}" type="datetime1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00D0-CE32-FA4C-845B-791751B7E03F}" type="datetime1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0153E-FF6D-464D-B13D-40FD3D799039}" type="datetime1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A03F-417D-D747-A57A-DE5D924E878C}" type="datetime1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036AD-0373-8C4D-8412-B17ED531DF9B}" type="datetime1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C0FE3-28C7-5D42-BD78-136FBCD1F221}" type="datetime1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E87E-AEA2-F847-84FA-955C28C26B98}" type="datetime1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E3F9F-4250-CE4E-B2AC-E4289CE08F51}" type="datetime1">
              <a:rPr lang="en-US" smtClean="0"/>
              <a:t>8/20/25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624BA-CD72-8241-88A8-86393B6A0437}" type="datetime1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5F9F-5228-564B-86E8-1DB283EF74ED}" type="datetime1">
              <a:rPr lang="en-US" smtClean="0"/>
              <a:t>8/20/25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25754-C3E3-534D-87B9-591AB92CF2DF}" type="datetime1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CFC35-F2D7-0447-97EC-3DF294454B58}" type="datetime1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2BC8F-A806-0146-800B-648E5BAA151D}" type="datetime1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43.xml"/><Relationship Id="rId7" Type="http://schemas.openxmlformats.org/officeDocument/2006/relationships/image" Target="../media/image6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8.png"/><Relationship Id="rId5" Type="http://schemas.openxmlformats.org/officeDocument/2006/relationships/tags" Target="../tags/tag47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50.xml"/><Relationship Id="rId7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10" Type="http://schemas.openxmlformats.org/officeDocument/2006/relationships/image" Target="../media/image10.png"/><Relationship Id="rId4" Type="http://schemas.openxmlformats.org/officeDocument/2006/relationships/tags" Target="../tags/tag51.xml"/><Relationship Id="rId9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7.xml"/><Relationship Id="rId4" Type="http://schemas.openxmlformats.org/officeDocument/2006/relationships/tags" Target="../tags/tag5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Relationship Id="rId4" Type="http://schemas.openxmlformats.org/officeDocument/2006/relationships/image" Target="../media/image1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image" Target="../media/image120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9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10" Type="http://schemas.openxmlformats.org/officeDocument/2006/relationships/image" Target="../media/image14.png"/><Relationship Id="rId4" Type="http://schemas.openxmlformats.org/officeDocument/2006/relationships/tags" Target="../tags/tag91.xml"/><Relationship Id="rId9" Type="http://schemas.openxmlformats.org/officeDocument/2006/relationships/image" Target="../media/image1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15.png"/><Relationship Id="rId5" Type="http://schemas.openxmlformats.org/officeDocument/2006/relationships/tags" Target="../tags/tag95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16.png"/><Relationship Id="rId5" Type="http://schemas.openxmlformats.org/officeDocument/2006/relationships/tags" Target="../tags/tag98.xml"/><Relationship Id="rId4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17.png"/><Relationship Id="rId5" Type="http://schemas.openxmlformats.org/officeDocument/2006/relationships/tags" Target="../tags/tag105.xml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18.png"/><Relationship Id="rId5" Type="http://schemas.openxmlformats.org/officeDocument/2006/relationships/tags" Target="../tags/tag109.xml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12.xml"/><Relationship Id="rId7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19.png"/><Relationship Id="rId5" Type="http://schemas.openxmlformats.org/officeDocument/2006/relationships/tags" Target="../tags/tag110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15.xml"/><Relationship Id="rId7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21.png"/><Relationship Id="rId5" Type="http://schemas.openxmlformats.org/officeDocument/2006/relationships/tags" Target="../tags/tag11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118.xml"/><Relationship Id="rId7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23.png"/><Relationship Id="rId5" Type="http://schemas.openxmlformats.org/officeDocument/2006/relationships/tags" Target="../tags/tag116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image" Target="../media/image25.png"/><Relationship Id="rId4" Type="http://schemas.openxmlformats.org/officeDocument/2006/relationships/tags" Target="../tags/tag1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Graphs – Basic Structure and BFS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Structures and Algorithms II</a:t>
            </a:r>
            <a:br>
              <a:rPr lang="en-US" dirty="0"/>
            </a:br>
            <a:r>
              <a:rPr lang="en-US" dirty="0"/>
              <a:t>Mark Floryan</a:t>
            </a:r>
          </a:p>
          <a:p>
            <a:pPr algn="ctr"/>
            <a:r>
              <a:rPr lang="en-US" dirty="0"/>
              <a:t>CLRS Chapter 22.1 and 22.2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32E88-8BD7-F41C-4192-A9F2ED259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5B94B95-19BE-4008-3F60-9AD01F7A33F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29718"/>
            <a:ext cx="9905998" cy="727882"/>
          </a:xfrm>
        </p:spPr>
        <p:txBody>
          <a:bodyPr/>
          <a:lstStyle/>
          <a:p>
            <a:pPr algn="ctr"/>
            <a:r>
              <a:rPr lang="en-US" dirty="0"/>
              <a:t>More Graph Terms!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F68D734-960F-671B-AEF5-D2043215BEF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659813" y="1328910"/>
            <a:ext cx="3041787" cy="102348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Path</a:t>
            </a:r>
            <a:r>
              <a:rPr lang="en-US" dirty="0">
                <a:solidFill>
                  <a:sysClr val="windowText" lastClr="000000"/>
                </a:solidFill>
              </a:rPr>
              <a:t>: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sz="1900" dirty="0">
                <a:solidFill>
                  <a:sysClr val="windowText" lastClr="000000"/>
                </a:solidFill>
              </a:rPr>
              <a:t>Sequence of nodes that are adjacent to one another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602961-EA54-95ED-8626-86393A69DD31}"/>
              </a:ext>
            </a:extLst>
          </p:cNvPr>
          <p:cNvCxnSpPr/>
          <p:nvPr/>
        </p:nvCxnSpPr>
        <p:spPr>
          <a:xfrm>
            <a:off x="259200" y="2714400"/>
            <a:ext cx="1146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AD24FE8-87CF-D367-1D89-4BC514D42753}"/>
              </a:ext>
            </a:extLst>
          </p:cNvPr>
          <p:cNvSpPr/>
          <p:nvPr/>
        </p:nvSpPr>
        <p:spPr>
          <a:xfrm>
            <a:off x="5472000" y="1607400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40BB92-5A1A-DA42-A68F-5334DE1467F3}"/>
              </a:ext>
            </a:extLst>
          </p:cNvPr>
          <p:cNvSpPr/>
          <p:nvPr/>
        </p:nvSpPr>
        <p:spPr>
          <a:xfrm>
            <a:off x="6344612" y="1170000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B49914-D471-261C-9EF9-9170977CDAE3}"/>
              </a:ext>
            </a:extLst>
          </p:cNvPr>
          <p:cNvSpPr/>
          <p:nvPr/>
        </p:nvSpPr>
        <p:spPr>
          <a:xfrm>
            <a:off x="6344612" y="1974600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DCEADB-FEA7-8561-A806-C60580F4D229}"/>
              </a:ext>
            </a:extLst>
          </p:cNvPr>
          <p:cNvCxnSpPr>
            <a:stCxn id="6" idx="7"/>
            <a:endCxn id="7" idx="2"/>
          </p:cNvCxnSpPr>
          <p:nvPr/>
        </p:nvCxnSpPr>
        <p:spPr>
          <a:xfrm flipV="1">
            <a:off x="5929846" y="1438200"/>
            <a:ext cx="414766" cy="24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FCF1AE-12AB-1E78-7326-B1DE3D1CC292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5929846" y="2065246"/>
            <a:ext cx="414766" cy="1775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>
            <a:extLst>
              <a:ext uri="{FF2B5EF4-FFF2-40B4-BE49-F238E27FC236}">
                <a16:creationId xmlns:a16="http://schemas.microsoft.com/office/drawing/2014/main" id="{26843967-2A54-3B42-FE50-48547598D19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8016211" y="1502399"/>
            <a:ext cx="3031200" cy="72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1600" i="1" dirty="0"/>
              <a:t>A </a:t>
            </a:r>
            <a:r>
              <a:rPr lang="en-US" sz="1600" b="1" i="1" dirty="0"/>
              <a:t>simple path</a:t>
            </a:r>
            <a:r>
              <a:rPr lang="en-US" sz="1600" i="1" dirty="0"/>
              <a:t> is one that does not repeat any nodes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E7C1735-C9FA-0950-4A27-1AAB525ABC2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659813" y="2917801"/>
            <a:ext cx="3041787" cy="102348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Connected Graph</a:t>
            </a:r>
            <a:r>
              <a:rPr lang="en-US" dirty="0">
                <a:solidFill>
                  <a:sysClr val="windowText" lastClr="000000"/>
                </a:solidFill>
              </a:rPr>
              <a:t>: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sz="1900" dirty="0">
                <a:solidFill>
                  <a:sysClr val="windowText" lastClr="000000"/>
                </a:solidFill>
              </a:rPr>
              <a:t>All nodes reachable from others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A06D1D-4FC9-79E8-6F4A-47C96BF6A057}"/>
              </a:ext>
            </a:extLst>
          </p:cNvPr>
          <p:cNvSpPr/>
          <p:nvPr/>
        </p:nvSpPr>
        <p:spPr>
          <a:xfrm>
            <a:off x="7079607" y="4385878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46D66D-0F64-F26F-D7CB-6995B0748D67}"/>
              </a:ext>
            </a:extLst>
          </p:cNvPr>
          <p:cNvCxnSpPr>
            <a:cxnSpLocks/>
            <a:stCxn id="18" idx="5"/>
            <a:endCxn id="22" idx="1"/>
          </p:cNvCxnSpPr>
          <p:nvPr/>
        </p:nvCxnSpPr>
        <p:spPr>
          <a:xfrm>
            <a:off x="7537453" y="4843724"/>
            <a:ext cx="401202" cy="34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9DBEEA-A969-15E2-8710-4C0EB6E3BDE8}"/>
              </a:ext>
            </a:extLst>
          </p:cNvPr>
          <p:cNvCxnSpPr>
            <a:cxnSpLocks/>
            <a:stCxn id="18" idx="4"/>
            <a:endCxn id="19" idx="7"/>
          </p:cNvCxnSpPr>
          <p:nvPr/>
        </p:nvCxnSpPr>
        <p:spPr>
          <a:xfrm>
            <a:off x="7347807" y="4922278"/>
            <a:ext cx="11063" cy="5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90CB1C-19E0-7C63-E67C-9A93042AEF3A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H="1" flipV="1">
            <a:off x="7158161" y="4843724"/>
            <a:ext cx="11063" cy="5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">
            <a:extLst>
              <a:ext uri="{FF2B5EF4-FFF2-40B4-BE49-F238E27FC236}">
                <a16:creationId xmlns:a16="http://schemas.microsoft.com/office/drawing/2014/main" id="{3C7A58FB-88F2-9966-3A15-C28426DA7510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533019" y="6161002"/>
            <a:ext cx="1226674" cy="35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1600" i="1" dirty="0"/>
              <a:t>Connected!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E287ED4-B976-EC26-16C5-4A38573741E4}"/>
              </a:ext>
            </a:extLst>
          </p:cNvPr>
          <p:cNvSpPr/>
          <p:nvPr/>
        </p:nvSpPr>
        <p:spPr>
          <a:xfrm>
            <a:off x="7236646" y="1562077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DBB3C4-92B1-3611-DFC8-8BF6B1EEE33C}"/>
              </a:ext>
            </a:extLst>
          </p:cNvPr>
          <p:cNvCxnSpPr>
            <a:cxnSpLocks/>
            <a:stCxn id="3" idx="1"/>
            <a:endCxn id="7" idx="6"/>
          </p:cNvCxnSpPr>
          <p:nvPr/>
        </p:nvCxnSpPr>
        <p:spPr>
          <a:xfrm flipH="1" flipV="1">
            <a:off x="6881012" y="1438200"/>
            <a:ext cx="434188" cy="202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5E8875-1BB3-4D52-BCB1-84281FC80E09}"/>
              </a:ext>
            </a:extLst>
          </p:cNvPr>
          <p:cNvCxnSpPr>
            <a:cxnSpLocks/>
            <a:stCxn id="3" idx="3"/>
            <a:endCxn id="8" idx="6"/>
          </p:cNvCxnSpPr>
          <p:nvPr/>
        </p:nvCxnSpPr>
        <p:spPr>
          <a:xfrm flipH="1">
            <a:off x="6881012" y="2019923"/>
            <a:ext cx="434188" cy="22287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14292EF-0271-440C-E293-98512B6C0B15}"/>
              </a:ext>
            </a:extLst>
          </p:cNvPr>
          <p:cNvSpPr/>
          <p:nvPr/>
        </p:nvSpPr>
        <p:spPr>
          <a:xfrm>
            <a:off x="6901024" y="5422678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02F76F9-052B-0EE5-EBA0-E41A768FB790}"/>
              </a:ext>
            </a:extLst>
          </p:cNvPr>
          <p:cNvSpPr/>
          <p:nvPr/>
        </p:nvSpPr>
        <p:spPr>
          <a:xfrm>
            <a:off x="7860101" y="5105879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A00F13-8C4E-2A17-4AA1-B17658D244D9}"/>
              </a:ext>
            </a:extLst>
          </p:cNvPr>
          <p:cNvCxnSpPr>
            <a:cxnSpLocks/>
            <a:stCxn id="22" idx="3"/>
            <a:endCxn id="19" idx="6"/>
          </p:cNvCxnSpPr>
          <p:nvPr/>
        </p:nvCxnSpPr>
        <p:spPr>
          <a:xfrm flipH="1">
            <a:off x="7437424" y="5563725"/>
            <a:ext cx="501231" cy="1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D023D31-340D-2BB6-C5C8-2A3257E58691}"/>
              </a:ext>
            </a:extLst>
          </p:cNvPr>
          <p:cNvSpPr/>
          <p:nvPr/>
        </p:nvSpPr>
        <p:spPr>
          <a:xfrm>
            <a:off x="9850395" y="4385878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754AA68-BF3B-54CC-00B3-D5884ADA406A}"/>
              </a:ext>
            </a:extLst>
          </p:cNvPr>
          <p:cNvCxnSpPr>
            <a:cxnSpLocks/>
            <a:stCxn id="40" idx="5"/>
            <a:endCxn id="45" idx="1"/>
          </p:cNvCxnSpPr>
          <p:nvPr/>
        </p:nvCxnSpPr>
        <p:spPr>
          <a:xfrm>
            <a:off x="10308241" y="4843724"/>
            <a:ext cx="401202" cy="34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A86331-62B7-57FE-6F68-DB5624C9E84E}"/>
              </a:ext>
            </a:extLst>
          </p:cNvPr>
          <p:cNvCxnSpPr>
            <a:cxnSpLocks/>
            <a:stCxn id="40" idx="4"/>
            <a:endCxn id="44" idx="7"/>
          </p:cNvCxnSpPr>
          <p:nvPr/>
        </p:nvCxnSpPr>
        <p:spPr>
          <a:xfrm>
            <a:off x="10118595" y="4922278"/>
            <a:ext cx="11063" cy="5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AD08B5-3AA5-6BE5-92EB-58D46904808B}"/>
              </a:ext>
            </a:extLst>
          </p:cNvPr>
          <p:cNvCxnSpPr>
            <a:cxnSpLocks/>
            <a:stCxn id="44" idx="0"/>
            <a:endCxn id="40" idx="3"/>
          </p:cNvCxnSpPr>
          <p:nvPr/>
        </p:nvCxnSpPr>
        <p:spPr>
          <a:xfrm flipH="1" flipV="1">
            <a:off x="9928949" y="4843724"/>
            <a:ext cx="11063" cy="5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F4855FB-A710-D227-0EC2-9A16936F2BD0}"/>
              </a:ext>
            </a:extLst>
          </p:cNvPr>
          <p:cNvSpPr/>
          <p:nvPr/>
        </p:nvSpPr>
        <p:spPr>
          <a:xfrm>
            <a:off x="9671812" y="5422678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20C2650-2042-5878-F50D-8C099AE417F1}"/>
              </a:ext>
            </a:extLst>
          </p:cNvPr>
          <p:cNvSpPr/>
          <p:nvPr/>
        </p:nvSpPr>
        <p:spPr>
          <a:xfrm>
            <a:off x="10630889" y="5105879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0C614B-9C00-B9EF-F423-6BFB2E43F8A8}"/>
              </a:ext>
            </a:extLst>
          </p:cNvPr>
          <p:cNvSpPr/>
          <p:nvPr/>
        </p:nvSpPr>
        <p:spPr>
          <a:xfrm>
            <a:off x="4243109" y="4385878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B12248-A58D-2E54-CC56-343871B427D2}"/>
              </a:ext>
            </a:extLst>
          </p:cNvPr>
          <p:cNvSpPr/>
          <p:nvPr/>
        </p:nvSpPr>
        <p:spPr>
          <a:xfrm>
            <a:off x="4064526" y="5422678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AF691C6-6116-DCFA-19A9-F16C367404C7}"/>
              </a:ext>
            </a:extLst>
          </p:cNvPr>
          <p:cNvSpPr/>
          <p:nvPr/>
        </p:nvSpPr>
        <p:spPr>
          <a:xfrm>
            <a:off x="5023603" y="5105879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07458EE-3848-45BE-3C31-9587096A4D15}"/>
              </a:ext>
            </a:extLst>
          </p:cNvPr>
          <p:cNvSpPr/>
          <p:nvPr/>
        </p:nvSpPr>
        <p:spPr>
          <a:xfrm>
            <a:off x="1711602" y="4390851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07D358F-2B91-FCBC-128B-6C433241CBB3}"/>
              </a:ext>
            </a:extLst>
          </p:cNvPr>
          <p:cNvSpPr/>
          <p:nvPr/>
        </p:nvSpPr>
        <p:spPr>
          <a:xfrm>
            <a:off x="1533019" y="5427651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092FC48-73C5-9015-AA9C-D9BABD068DAB}"/>
              </a:ext>
            </a:extLst>
          </p:cNvPr>
          <p:cNvSpPr/>
          <p:nvPr/>
        </p:nvSpPr>
        <p:spPr>
          <a:xfrm>
            <a:off x="2492096" y="5110852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E1C810-3BB8-ABEB-E53D-E70FE65979EA}"/>
              </a:ext>
            </a:extLst>
          </p:cNvPr>
          <p:cNvCxnSpPr>
            <a:stCxn id="55" idx="4"/>
            <a:endCxn id="59" idx="0"/>
          </p:cNvCxnSpPr>
          <p:nvPr/>
        </p:nvCxnSpPr>
        <p:spPr>
          <a:xfrm flipH="1">
            <a:off x="1801219" y="4927251"/>
            <a:ext cx="178583" cy="5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0" name="Straight Connector 20479">
            <a:extLst>
              <a:ext uri="{FF2B5EF4-FFF2-40B4-BE49-F238E27FC236}">
                <a16:creationId xmlns:a16="http://schemas.microsoft.com/office/drawing/2014/main" id="{2AE828EB-4246-B986-7C37-9510003D5643}"/>
              </a:ext>
            </a:extLst>
          </p:cNvPr>
          <p:cNvCxnSpPr>
            <a:cxnSpLocks/>
            <a:stCxn id="60" idx="3"/>
            <a:endCxn id="59" idx="6"/>
          </p:cNvCxnSpPr>
          <p:nvPr/>
        </p:nvCxnSpPr>
        <p:spPr>
          <a:xfrm flipH="1">
            <a:off x="2069419" y="5568698"/>
            <a:ext cx="501231" cy="127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4" name="Straight Connector 20483">
            <a:extLst>
              <a:ext uri="{FF2B5EF4-FFF2-40B4-BE49-F238E27FC236}">
                <a16:creationId xmlns:a16="http://schemas.microsoft.com/office/drawing/2014/main" id="{7243BABC-DE13-8565-0C68-BD4DDD88BBD0}"/>
              </a:ext>
            </a:extLst>
          </p:cNvPr>
          <p:cNvCxnSpPr>
            <a:cxnSpLocks/>
            <a:stCxn id="48" idx="4"/>
            <a:endCxn id="52" idx="0"/>
          </p:cNvCxnSpPr>
          <p:nvPr/>
        </p:nvCxnSpPr>
        <p:spPr>
          <a:xfrm flipH="1">
            <a:off x="4332726" y="4922278"/>
            <a:ext cx="178583" cy="5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7" name="Rectangle 3">
            <a:extLst>
              <a:ext uri="{FF2B5EF4-FFF2-40B4-BE49-F238E27FC236}">
                <a16:creationId xmlns:a16="http://schemas.microsoft.com/office/drawing/2014/main" id="{99D1653B-AEC2-9403-2359-FFEDD039A5FD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4000260" y="6161002"/>
            <a:ext cx="1471740" cy="35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1600" i="1" dirty="0"/>
              <a:t>Not Connected</a:t>
            </a:r>
          </a:p>
        </p:txBody>
      </p:sp>
      <p:sp>
        <p:nvSpPr>
          <p:cNvPr id="20488" name="Rectangle 3">
            <a:extLst>
              <a:ext uri="{FF2B5EF4-FFF2-40B4-BE49-F238E27FC236}">
                <a16:creationId xmlns:a16="http://schemas.microsoft.com/office/drawing/2014/main" id="{BE4AF7D1-6D31-AFEA-CDFC-2AB8FC24820F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6801582" y="6161002"/>
            <a:ext cx="1818715" cy="35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1600" i="1" dirty="0"/>
              <a:t>Strongly Connected!</a:t>
            </a:r>
          </a:p>
        </p:txBody>
      </p:sp>
      <p:sp>
        <p:nvSpPr>
          <p:cNvPr id="20489" name="Rectangle 3">
            <a:extLst>
              <a:ext uri="{FF2B5EF4-FFF2-40B4-BE49-F238E27FC236}">
                <a16:creationId xmlns:a16="http://schemas.microsoft.com/office/drawing/2014/main" id="{F5211A8F-CB83-CFC0-2B56-D33191DAC7D0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9477437" y="6161001"/>
            <a:ext cx="1818715" cy="35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1600" i="1" dirty="0"/>
              <a:t>Weakly Connected!</a:t>
            </a:r>
          </a:p>
        </p:txBody>
      </p:sp>
    </p:spTree>
    <p:extLst>
      <p:ext uri="{BB962C8B-B14F-4D97-AF65-F5344CB8AC3E}">
        <p14:creationId xmlns:p14="http://schemas.microsoft.com/office/powerpoint/2010/main" val="411145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042EE-0D44-5509-FC14-AFF977B99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F7A5135-4794-D768-3A74-C317B5B9816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29718"/>
            <a:ext cx="9905998" cy="727882"/>
          </a:xfrm>
        </p:spPr>
        <p:txBody>
          <a:bodyPr/>
          <a:lstStyle/>
          <a:p>
            <a:pPr algn="ctr"/>
            <a:r>
              <a:rPr lang="en-US" dirty="0"/>
              <a:t>Cycle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A28639E-3F98-0488-ED45-E673F390A7D9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659813" y="1328910"/>
            <a:ext cx="3041787" cy="102348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Cycle</a:t>
            </a:r>
            <a:r>
              <a:rPr lang="en-US" dirty="0">
                <a:solidFill>
                  <a:sysClr val="windowText" lastClr="000000"/>
                </a:solidFill>
              </a:rPr>
              <a:t>: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sz="1900" dirty="0">
                <a:solidFill>
                  <a:sysClr val="windowText" lastClr="000000"/>
                </a:solidFill>
              </a:rPr>
              <a:t>A path that starts and ends at the same node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800C40-DAF5-99AA-5585-073BCB0E89E1}"/>
              </a:ext>
            </a:extLst>
          </p:cNvPr>
          <p:cNvCxnSpPr/>
          <p:nvPr/>
        </p:nvCxnSpPr>
        <p:spPr>
          <a:xfrm>
            <a:off x="361200" y="3371105"/>
            <a:ext cx="1146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F7C86D8-1DC8-9650-3A58-48088BBA25A0}"/>
              </a:ext>
            </a:extLst>
          </p:cNvPr>
          <p:cNvSpPr/>
          <p:nvPr/>
        </p:nvSpPr>
        <p:spPr>
          <a:xfrm>
            <a:off x="5472000" y="1607400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5F3516-519D-C8DC-2A22-15D879CCF081}"/>
              </a:ext>
            </a:extLst>
          </p:cNvPr>
          <p:cNvSpPr/>
          <p:nvPr/>
        </p:nvSpPr>
        <p:spPr>
          <a:xfrm>
            <a:off x="6344612" y="1170000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D32B1E-F176-BB80-6F75-BF1AEC8D72E7}"/>
              </a:ext>
            </a:extLst>
          </p:cNvPr>
          <p:cNvSpPr/>
          <p:nvPr/>
        </p:nvSpPr>
        <p:spPr>
          <a:xfrm>
            <a:off x="5826212" y="2588195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185373-96E2-C9B0-5E44-F261F2BA252F}"/>
              </a:ext>
            </a:extLst>
          </p:cNvPr>
          <p:cNvCxnSpPr>
            <a:stCxn id="6" idx="7"/>
            <a:endCxn id="7" idx="2"/>
          </p:cNvCxnSpPr>
          <p:nvPr/>
        </p:nvCxnSpPr>
        <p:spPr>
          <a:xfrm flipV="1">
            <a:off x="5929846" y="1438200"/>
            <a:ext cx="414766" cy="24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>
            <a:extLst>
              <a:ext uri="{FF2B5EF4-FFF2-40B4-BE49-F238E27FC236}">
                <a16:creationId xmlns:a16="http://schemas.microsoft.com/office/drawing/2014/main" id="{959E387A-F0C8-ECE9-E981-3D5FFB6D0BB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459884" y="2208655"/>
            <a:ext cx="2077978" cy="805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1600" i="1" dirty="0"/>
              <a:t>A – B – C is a CYCLE in this graph!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3D36DB-E791-41D2-3225-5E2BEAC12B45}"/>
              </a:ext>
            </a:extLst>
          </p:cNvPr>
          <p:cNvSpPr/>
          <p:nvPr/>
        </p:nvSpPr>
        <p:spPr>
          <a:xfrm>
            <a:off x="7311460" y="1840654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15D112-BD86-5D5B-29C5-733D80EF1192}"/>
              </a:ext>
            </a:extLst>
          </p:cNvPr>
          <p:cNvCxnSpPr>
            <a:cxnSpLocks/>
            <a:stCxn id="3" idx="1"/>
            <a:endCxn id="7" idx="6"/>
          </p:cNvCxnSpPr>
          <p:nvPr/>
        </p:nvCxnSpPr>
        <p:spPr>
          <a:xfrm flipH="1" flipV="1">
            <a:off x="6881012" y="1438200"/>
            <a:ext cx="509002" cy="48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C44782B-D290-7209-2969-AB70909067AA}"/>
              </a:ext>
            </a:extLst>
          </p:cNvPr>
          <p:cNvSpPr/>
          <p:nvPr/>
        </p:nvSpPr>
        <p:spPr>
          <a:xfrm>
            <a:off x="6693936" y="2526585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1FD81-8311-BF66-D789-9CB394A2746E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740200" y="2143800"/>
            <a:ext cx="354212" cy="444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51EC25-0BFD-A85A-F501-5E40CFE5692C}"/>
              </a:ext>
            </a:extLst>
          </p:cNvPr>
          <p:cNvCxnSpPr>
            <a:cxnSpLocks/>
            <a:stCxn id="8" idx="7"/>
            <a:endCxn id="7" idx="4"/>
          </p:cNvCxnSpPr>
          <p:nvPr/>
        </p:nvCxnSpPr>
        <p:spPr>
          <a:xfrm flipV="1">
            <a:off x="6284058" y="1706400"/>
            <a:ext cx="328754" cy="960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3823BA-6863-41AD-A01F-C58864F115B7}"/>
              </a:ext>
            </a:extLst>
          </p:cNvPr>
          <p:cNvCxnSpPr>
            <a:cxnSpLocks/>
            <a:stCxn id="12" idx="7"/>
            <a:endCxn id="3" idx="4"/>
          </p:cNvCxnSpPr>
          <p:nvPr/>
        </p:nvCxnSpPr>
        <p:spPr>
          <a:xfrm flipV="1">
            <a:off x="7151782" y="2377054"/>
            <a:ext cx="427878" cy="228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A5A801B-B248-FC05-1941-2D2CF9C498EA}"/>
              </a:ext>
            </a:extLst>
          </p:cNvPr>
          <p:cNvSpPr/>
          <p:nvPr/>
        </p:nvSpPr>
        <p:spPr>
          <a:xfrm>
            <a:off x="5390876" y="4512862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0AF69A-B314-4065-68BD-49AEE87D3596}"/>
              </a:ext>
            </a:extLst>
          </p:cNvPr>
          <p:cNvSpPr/>
          <p:nvPr/>
        </p:nvSpPr>
        <p:spPr>
          <a:xfrm>
            <a:off x="6263488" y="4075462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867F188-4FFB-EE04-658B-568C174675C0}"/>
              </a:ext>
            </a:extLst>
          </p:cNvPr>
          <p:cNvSpPr/>
          <p:nvPr/>
        </p:nvSpPr>
        <p:spPr>
          <a:xfrm>
            <a:off x="5745088" y="5493657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E500A4-05DE-C0FF-4130-0465DF83BC5B}"/>
              </a:ext>
            </a:extLst>
          </p:cNvPr>
          <p:cNvCxnSpPr>
            <a:cxnSpLocks/>
            <a:stCxn id="34" idx="7"/>
            <a:endCxn id="35" idx="2"/>
          </p:cNvCxnSpPr>
          <p:nvPr/>
        </p:nvCxnSpPr>
        <p:spPr>
          <a:xfrm flipV="1">
            <a:off x="5848722" y="4343662"/>
            <a:ext cx="414766" cy="24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A115C4A-E9E1-C7B4-AD84-7901D482D84F}"/>
              </a:ext>
            </a:extLst>
          </p:cNvPr>
          <p:cNvSpPr/>
          <p:nvPr/>
        </p:nvSpPr>
        <p:spPr>
          <a:xfrm>
            <a:off x="7230336" y="4746116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1BBD71-A929-EE68-F15E-E92D4890AF06}"/>
              </a:ext>
            </a:extLst>
          </p:cNvPr>
          <p:cNvCxnSpPr>
            <a:cxnSpLocks/>
            <a:stCxn id="39" idx="1"/>
            <a:endCxn id="35" idx="6"/>
          </p:cNvCxnSpPr>
          <p:nvPr/>
        </p:nvCxnSpPr>
        <p:spPr>
          <a:xfrm flipH="1" flipV="1">
            <a:off x="6799888" y="4343662"/>
            <a:ext cx="509002" cy="48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47C2EBF-9966-CD21-FDA1-395DCD92E288}"/>
              </a:ext>
            </a:extLst>
          </p:cNvPr>
          <p:cNvSpPr/>
          <p:nvPr/>
        </p:nvSpPr>
        <p:spPr>
          <a:xfrm>
            <a:off x="6612812" y="5432047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BE0560B-8F2E-291A-DF1E-ECAA94C1B9D6}"/>
              </a:ext>
            </a:extLst>
          </p:cNvPr>
          <p:cNvCxnSpPr>
            <a:cxnSpLocks/>
            <a:stCxn id="36" idx="7"/>
            <a:endCxn id="35" idx="4"/>
          </p:cNvCxnSpPr>
          <p:nvPr/>
        </p:nvCxnSpPr>
        <p:spPr>
          <a:xfrm flipV="1">
            <a:off x="6202934" y="4611862"/>
            <a:ext cx="328754" cy="960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EC5412E-7DF0-0582-AA59-1B9B14828ABF}"/>
              </a:ext>
            </a:extLst>
          </p:cNvPr>
          <p:cNvCxnSpPr>
            <a:cxnSpLocks/>
            <a:stCxn id="47" idx="7"/>
            <a:endCxn id="39" idx="4"/>
          </p:cNvCxnSpPr>
          <p:nvPr/>
        </p:nvCxnSpPr>
        <p:spPr>
          <a:xfrm flipV="1">
            <a:off x="7070658" y="5282516"/>
            <a:ext cx="427878" cy="228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Rectangle 3">
            <a:extLst>
              <a:ext uri="{FF2B5EF4-FFF2-40B4-BE49-F238E27FC236}">
                <a16:creationId xmlns:a16="http://schemas.microsoft.com/office/drawing/2014/main" id="{587BDF3D-9476-9310-12C0-67EA08391EAE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713920" y="3874809"/>
            <a:ext cx="3041787" cy="102348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Acyclic</a:t>
            </a:r>
            <a:r>
              <a:rPr lang="en-US" dirty="0">
                <a:solidFill>
                  <a:sysClr val="windowText" lastClr="000000"/>
                </a:solidFill>
              </a:rPr>
              <a:t>: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sz="1900" dirty="0">
                <a:solidFill>
                  <a:sysClr val="windowText" lastClr="000000"/>
                </a:solidFill>
              </a:rPr>
              <a:t>Graph does NOT contain any cycles</a:t>
            </a:r>
          </a:p>
        </p:txBody>
      </p:sp>
      <p:sp>
        <p:nvSpPr>
          <p:cNvPr id="20491" name="Rectangle 3">
            <a:extLst>
              <a:ext uri="{FF2B5EF4-FFF2-40B4-BE49-F238E27FC236}">
                <a16:creationId xmlns:a16="http://schemas.microsoft.com/office/drawing/2014/main" id="{847FCA10-4736-11B3-0794-E1704113E3C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9010254" y="4993605"/>
            <a:ext cx="2077978" cy="805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1600" i="1" dirty="0"/>
              <a:t>All linked-lists and trees do not have any cycles!</a:t>
            </a:r>
          </a:p>
        </p:txBody>
      </p:sp>
      <p:cxnSp>
        <p:nvCxnSpPr>
          <p:cNvPr id="20493" name="Straight Connector 20492">
            <a:extLst>
              <a:ext uri="{FF2B5EF4-FFF2-40B4-BE49-F238E27FC236}">
                <a16:creationId xmlns:a16="http://schemas.microsoft.com/office/drawing/2014/main" id="{3B0FD8F7-4581-9F10-6B90-B9951D130BB3}"/>
              </a:ext>
            </a:extLst>
          </p:cNvPr>
          <p:cNvCxnSpPr>
            <a:cxnSpLocks/>
          </p:cNvCxnSpPr>
          <p:nvPr/>
        </p:nvCxnSpPr>
        <p:spPr>
          <a:xfrm>
            <a:off x="8255824" y="2108854"/>
            <a:ext cx="1204060" cy="1653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5" name="Straight Connector 20494">
            <a:extLst>
              <a:ext uri="{FF2B5EF4-FFF2-40B4-BE49-F238E27FC236}">
                <a16:creationId xmlns:a16="http://schemas.microsoft.com/office/drawing/2014/main" id="{4290D848-625E-4629-B375-5A9E5C415C99}"/>
              </a:ext>
            </a:extLst>
          </p:cNvPr>
          <p:cNvCxnSpPr>
            <a:cxnSpLocks/>
          </p:cNvCxnSpPr>
          <p:nvPr/>
        </p:nvCxnSpPr>
        <p:spPr>
          <a:xfrm>
            <a:off x="8197184" y="4946454"/>
            <a:ext cx="813070" cy="14558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57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36918"/>
            <a:ext cx="9905998" cy="713482"/>
          </a:xfrm>
        </p:spPr>
        <p:txBody>
          <a:bodyPr/>
          <a:lstStyle/>
          <a:p>
            <a:pPr algn="ctr"/>
            <a:r>
              <a:rPr lang="en-US" dirty="0"/>
              <a:t>Definitions: Weighted Graph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12193" y="2137360"/>
            <a:ext cx="6087387" cy="1161422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A </a:t>
            </a:r>
            <a:r>
              <a:rPr lang="en-US" b="1" i="1" u="sng" dirty="0">
                <a:solidFill>
                  <a:sysClr val="windowText" lastClr="000000"/>
                </a:solidFill>
              </a:rPr>
              <a:t>weighted graph</a:t>
            </a:r>
            <a:r>
              <a:rPr lang="en-US" dirty="0">
                <a:solidFill>
                  <a:sysClr val="windowText" lastClr="000000"/>
                </a:solidFill>
              </a:rPr>
              <a:t> is one in which each edge is associate with a weight (integer or real value).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AC82D3-3E04-0F8E-7A0F-15234FE35331}"/>
              </a:ext>
            </a:extLst>
          </p:cNvPr>
          <p:cNvGrpSpPr/>
          <p:nvPr/>
        </p:nvGrpSpPr>
        <p:grpSpPr>
          <a:xfrm>
            <a:off x="6616800" y="1627713"/>
            <a:ext cx="4694400" cy="3967200"/>
            <a:chOff x="6408000" y="2044800"/>
            <a:chExt cx="4694400" cy="39672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C1BDBE7-7B8B-B057-7732-466E7ED55444}"/>
                </a:ext>
              </a:extLst>
            </p:cNvPr>
            <p:cNvGrpSpPr/>
            <p:nvPr/>
          </p:nvGrpSpPr>
          <p:grpSpPr>
            <a:xfrm>
              <a:off x="6408000" y="2044800"/>
              <a:ext cx="4694400" cy="3967200"/>
              <a:chOff x="3441600" y="1814400"/>
              <a:chExt cx="4694400" cy="39672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B2FF091-B807-1DD2-D52B-3C39BC6E3984}"/>
                  </a:ext>
                </a:extLst>
              </p:cNvPr>
              <p:cNvSpPr/>
              <p:nvPr/>
            </p:nvSpPr>
            <p:spPr>
              <a:xfrm>
                <a:off x="3441600" y="1814400"/>
                <a:ext cx="4694400" cy="39672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E0F8B0F-AACB-FE7C-1CE6-A1BE218D543F}"/>
                  </a:ext>
                </a:extLst>
              </p:cNvPr>
              <p:cNvSpPr/>
              <p:nvPr/>
            </p:nvSpPr>
            <p:spPr>
              <a:xfrm>
                <a:off x="7116711" y="3562911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CHO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91BC258-5E98-9544-1D10-9E01F3D7F1AD}"/>
                  </a:ext>
                </a:extLst>
              </p:cNvPr>
              <p:cNvSpPr/>
              <p:nvPr/>
            </p:nvSpPr>
            <p:spPr>
              <a:xfrm>
                <a:off x="7124327" y="1875322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LGA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9239289-0AD8-005E-3010-71B41ABFC016}"/>
                  </a:ext>
                </a:extLst>
              </p:cNvPr>
              <p:cNvSpPr/>
              <p:nvPr/>
            </p:nvSpPr>
            <p:spPr>
              <a:xfrm>
                <a:off x="5632184" y="2985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IAD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9BB871F-8DAB-9A81-FBE0-01466340CDD1}"/>
                  </a:ext>
                </a:extLst>
              </p:cNvPr>
              <p:cNvSpPr/>
              <p:nvPr/>
            </p:nvSpPr>
            <p:spPr>
              <a:xfrm>
                <a:off x="3499757" y="29718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NRT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9561976-40C2-231F-5FFF-795E3B2312F2}"/>
                  </a:ext>
                </a:extLst>
              </p:cNvPr>
              <p:cNvSpPr/>
              <p:nvPr/>
            </p:nvSpPr>
            <p:spPr>
              <a:xfrm>
                <a:off x="4905600" y="43458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LAX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674BD9B-DBF8-5DB9-F4C9-5071C293E3E1}"/>
                  </a:ext>
                </a:extLst>
              </p:cNvPr>
              <p:cNvSpPr/>
              <p:nvPr/>
            </p:nvSpPr>
            <p:spPr>
              <a:xfrm>
                <a:off x="6369600" y="479659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CLT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267B852-7B91-FB35-8161-FEE1A83F2322}"/>
                  </a:ext>
                </a:extLst>
              </p:cNvPr>
              <p:cNvCxnSpPr>
                <a:cxnSpLocks/>
                <a:stCxn id="7" idx="6"/>
                <a:endCxn id="4" idx="0"/>
              </p:cNvCxnSpPr>
              <p:nvPr/>
            </p:nvCxnSpPr>
            <p:spPr>
              <a:xfrm>
                <a:off x="6546584" y="3442827"/>
                <a:ext cx="1027327" cy="1200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2AD3847-B3E6-E88B-8DA3-B94F996A9A75}"/>
                  </a:ext>
                </a:extLst>
              </p:cNvPr>
              <p:cNvCxnSpPr>
                <a:cxnSpLocks/>
                <a:stCxn id="4" idx="0"/>
                <a:endCxn id="6" idx="4"/>
              </p:cNvCxnSpPr>
              <p:nvPr/>
            </p:nvCxnSpPr>
            <p:spPr>
              <a:xfrm flipV="1">
                <a:off x="7573911" y="2789722"/>
                <a:ext cx="7616" cy="7731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A2019B3-9730-A510-8952-F5D600383B27}"/>
                  </a:ext>
                </a:extLst>
              </p:cNvPr>
              <p:cNvCxnSpPr>
                <a:cxnSpLocks/>
                <a:stCxn id="4" idx="4"/>
                <a:endCxn id="10" idx="0"/>
              </p:cNvCxnSpPr>
              <p:nvPr/>
            </p:nvCxnSpPr>
            <p:spPr>
              <a:xfrm flipH="1">
                <a:off x="6826800" y="4477311"/>
                <a:ext cx="747111" cy="3192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3CC1E6F-FD48-8292-24FD-90B4A9A95F11}"/>
                  </a:ext>
                </a:extLst>
              </p:cNvPr>
              <p:cNvCxnSpPr>
                <a:cxnSpLocks/>
                <a:stCxn id="9" idx="6"/>
                <a:endCxn id="10" idx="2"/>
              </p:cNvCxnSpPr>
              <p:nvPr/>
            </p:nvCxnSpPr>
            <p:spPr>
              <a:xfrm>
                <a:off x="5820000" y="4803000"/>
                <a:ext cx="549600" cy="4507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EC160AE-C406-1F0F-4AC1-03DC389DBF6C}"/>
                  </a:ext>
                </a:extLst>
              </p:cNvPr>
              <p:cNvCxnSpPr>
                <a:cxnSpLocks/>
                <a:stCxn id="8" idx="5"/>
                <a:endCxn id="9" idx="2"/>
              </p:cNvCxnSpPr>
              <p:nvPr/>
            </p:nvCxnSpPr>
            <p:spPr>
              <a:xfrm>
                <a:off x="4280246" y="3752289"/>
                <a:ext cx="625354" cy="10507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CD20634-B454-CE41-F709-56C27E46D6AC}"/>
                  </a:ext>
                </a:extLst>
              </p:cNvPr>
              <p:cNvCxnSpPr>
                <a:cxnSpLocks/>
                <a:stCxn id="8" idx="6"/>
                <a:endCxn id="7" idx="2"/>
              </p:cNvCxnSpPr>
              <p:nvPr/>
            </p:nvCxnSpPr>
            <p:spPr>
              <a:xfrm>
                <a:off x="4414157" y="3429000"/>
                <a:ext cx="1218027" cy="138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FA913AA-FCD3-684B-C973-35B8BE75E17B}"/>
                  </a:ext>
                </a:extLst>
              </p:cNvPr>
              <p:cNvCxnSpPr>
                <a:cxnSpLocks/>
                <a:stCxn id="8" idx="7"/>
                <a:endCxn id="6" idx="2"/>
              </p:cNvCxnSpPr>
              <p:nvPr/>
            </p:nvCxnSpPr>
            <p:spPr>
              <a:xfrm flipV="1">
                <a:off x="4280246" y="2332522"/>
                <a:ext cx="2844081" cy="7731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F9D42A-3182-6591-B845-2EA8386E6FD5}"/>
                </a:ext>
              </a:extLst>
            </p:cNvPr>
            <p:cNvSpPr txBox="1"/>
            <p:nvPr/>
          </p:nvSpPr>
          <p:spPr>
            <a:xfrm>
              <a:off x="10085985" y="478453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$50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8B8F0B-9076-EB6C-C908-00534CCC1863}"/>
                </a:ext>
              </a:extLst>
            </p:cNvPr>
            <p:cNvSpPr txBox="1"/>
            <p:nvPr/>
          </p:nvSpPr>
          <p:spPr>
            <a:xfrm>
              <a:off x="8598584" y="53091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$250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9441A2-9EED-44AB-5F1A-F125176642A6}"/>
                </a:ext>
              </a:extLst>
            </p:cNvPr>
            <p:cNvSpPr txBox="1"/>
            <p:nvPr/>
          </p:nvSpPr>
          <p:spPr>
            <a:xfrm>
              <a:off x="6865200" y="42927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$900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FE6F11D-92FE-13DE-B4D4-6095B8894A2B}"/>
                </a:ext>
              </a:extLst>
            </p:cNvPr>
            <p:cNvSpPr txBox="1"/>
            <p:nvPr/>
          </p:nvSpPr>
          <p:spPr>
            <a:xfrm>
              <a:off x="9577816" y="3651803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$60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26717B-8B97-6E61-062C-DA7EB1DAAAF0}"/>
                </a:ext>
              </a:extLst>
            </p:cNvPr>
            <p:cNvSpPr txBox="1"/>
            <p:nvPr/>
          </p:nvSpPr>
          <p:spPr>
            <a:xfrm>
              <a:off x="7738552" y="3346537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$1600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D956EC-57EF-41DF-5DB0-55A9377E6D2C}"/>
                </a:ext>
              </a:extLst>
            </p:cNvPr>
            <p:cNvSpPr txBox="1"/>
            <p:nvPr/>
          </p:nvSpPr>
          <p:spPr>
            <a:xfrm>
              <a:off x="8556405" y="245580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$800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850377-5D91-8381-4C72-EED50766E12E}"/>
                </a:ext>
              </a:extLst>
            </p:cNvPr>
            <p:cNvSpPr txBox="1"/>
            <p:nvPr/>
          </p:nvSpPr>
          <p:spPr>
            <a:xfrm>
              <a:off x="9904792" y="30495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$400</a:t>
              </a:r>
            </a:p>
          </p:txBody>
        </p:sp>
      </p:grpSp>
      <p:sp>
        <p:nvSpPr>
          <p:cNvPr id="37" name="Content Placeholder 8">
            <a:extLst>
              <a:ext uri="{FF2B5EF4-FFF2-40B4-BE49-F238E27FC236}">
                <a16:creationId xmlns:a16="http://schemas.microsoft.com/office/drawing/2014/main" id="{D5E9DC11-55F6-E230-06D1-99316421E5B5}"/>
              </a:ext>
            </a:extLst>
          </p:cNvPr>
          <p:cNvSpPr txBox="1">
            <a:spLocks/>
          </p:cNvSpPr>
          <p:nvPr/>
        </p:nvSpPr>
        <p:spPr>
          <a:xfrm>
            <a:off x="1042785" y="4736779"/>
            <a:ext cx="4154829" cy="1004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One question we might ask of a weighted graph: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What is the cheapest way to get from CHO to NRT?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2A379E-E07C-7B7E-B2D3-87F95D16FA3B}"/>
              </a:ext>
            </a:extLst>
          </p:cNvPr>
          <p:cNvCxnSpPr>
            <a:cxnSpLocks/>
          </p:cNvCxnSpPr>
          <p:nvPr/>
        </p:nvCxnSpPr>
        <p:spPr>
          <a:xfrm flipV="1">
            <a:off x="5018452" y="3988800"/>
            <a:ext cx="1451887" cy="99360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71F42-F86D-9828-8F91-F6D8CDBEF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DD9112-22EF-E754-7FF9-0FDFC27D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Graphs - Representation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531FCF-309F-4302-CF6B-7EF1F98F1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9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11194"/>
            <a:ext cx="9905998" cy="716568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Graph Representation 1: Adjacency Matrix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54975" y="1193609"/>
            <a:ext cx="9692435" cy="453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Adjacency Matrix</a:t>
            </a:r>
            <a:endParaRPr lang="en-US" sz="1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DF899A3-FE25-19C9-2B8D-7CF6A0FEFD67}"/>
              </a:ext>
            </a:extLst>
          </p:cNvPr>
          <p:cNvGrpSpPr/>
          <p:nvPr/>
        </p:nvGrpSpPr>
        <p:grpSpPr>
          <a:xfrm>
            <a:off x="2767445" y="3233660"/>
            <a:ext cx="3151909" cy="2696109"/>
            <a:chOff x="581891" y="3187164"/>
            <a:chExt cx="3151909" cy="269610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0BB96D-142E-5D9C-03D0-277C7C91C1AC}"/>
                </a:ext>
              </a:extLst>
            </p:cNvPr>
            <p:cNvSpPr/>
            <p:nvPr/>
          </p:nvSpPr>
          <p:spPr>
            <a:xfrm>
              <a:off x="581891" y="3187164"/>
              <a:ext cx="3151909" cy="269610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173DBED-EA26-F3E3-5783-6D7B2923615A}"/>
                </a:ext>
              </a:extLst>
            </p:cNvPr>
            <p:cNvSpPr/>
            <p:nvPr/>
          </p:nvSpPr>
          <p:spPr>
            <a:xfrm>
              <a:off x="1205345" y="3275215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684C2D-1F4A-EC0D-1FA8-C11CBB37264E}"/>
                </a:ext>
              </a:extLst>
            </p:cNvPr>
            <p:cNvSpPr/>
            <p:nvPr/>
          </p:nvSpPr>
          <p:spPr>
            <a:xfrm>
              <a:off x="2515986" y="3275215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B5F4F1C-730D-9E46-7B17-4CDA908C0234}"/>
                </a:ext>
              </a:extLst>
            </p:cNvPr>
            <p:cNvSpPr/>
            <p:nvPr/>
          </p:nvSpPr>
          <p:spPr>
            <a:xfrm>
              <a:off x="1205345" y="4322619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DC373E-19EA-6393-E1B3-99EBC7BB0485}"/>
                </a:ext>
              </a:extLst>
            </p:cNvPr>
            <p:cNvSpPr/>
            <p:nvPr/>
          </p:nvSpPr>
          <p:spPr>
            <a:xfrm>
              <a:off x="2515986" y="4322619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2B19C1-C7B1-B666-91FB-1628AA1C83B4}"/>
                </a:ext>
              </a:extLst>
            </p:cNvPr>
            <p:cNvSpPr/>
            <p:nvPr/>
          </p:nvSpPr>
          <p:spPr>
            <a:xfrm>
              <a:off x="1823258" y="5347855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C78AC13-05F5-1745-391A-42F22A8B205D}"/>
                </a:ext>
              </a:extLst>
            </p:cNvPr>
            <p:cNvSpPr/>
            <p:nvPr/>
          </p:nvSpPr>
          <p:spPr>
            <a:xfrm>
              <a:off x="659476" y="5347855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1578A2-A083-88B6-D744-C85584988921}"/>
                </a:ext>
              </a:extLst>
            </p:cNvPr>
            <p:cNvSpPr/>
            <p:nvPr/>
          </p:nvSpPr>
          <p:spPr>
            <a:xfrm>
              <a:off x="3151216" y="5347855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B3B1C9-ADCC-0CB1-6F5B-CFB64D5522E9}"/>
                </a:ext>
              </a:extLst>
            </p:cNvPr>
            <p:cNvCxnSpPr>
              <a:stCxn id="2" idx="6"/>
              <a:endCxn id="3" idx="2"/>
            </p:cNvCxnSpPr>
            <p:nvPr/>
          </p:nvCxnSpPr>
          <p:spPr>
            <a:xfrm>
              <a:off x="1612669" y="3478877"/>
              <a:ext cx="903317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CDC4885-F85F-5DF5-FC63-153514A75A0E}"/>
                </a:ext>
              </a:extLst>
            </p:cNvPr>
            <p:cNvCxnSpPr>
              <a:cxnSpLocks/>
              <a:stCxn id="4" idx="7"/>
              <a:endCxn id="3" idx="3"/>
            </p:cNvCxnSpPr>
            <p:nvPr/>
          </p:nvCxnSpPr>
          <p:spPr>
            <a:xfrm flipV="1">
              <a:off x="1553018" y="3622888"/>
              <a:ext cx="1022619" cy="75938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22979C-F265-1D72-18BB-C84A69F4EA57}"/>
                </a:ext>
              </a:extLst>
            </p:cNvPr>
            <p:cNvCxnSpPr>
              <a:cxnSpLocks/>
              <a:stCxn id="2" idx="4"/>
              <a:endCxn id="4" idx="0"/>
            </p:cNvCxnSpPr>
            <p:nvPr/>
          </p:nvCxnSpPr>
          <p:spPr>
            <a:xfrm>
              <a:off x="1409007" y="3682539"/>
              <a:ext cx="0" cy="64008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AC15F41-EC72-E1F3-C4C4-E02714B22311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612669" y="4526281"/>
              <a:ext cx="903317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13F04F7-472E-878B-F6F4-B6326915DEF0}"/>
                </a:ext>
              </a:extLst>
            </p:cNvPr>
            <p:cNvCxnSpPr>
              <a:cxnSpLocks/>
              <a:stCxn id="5" idx="0"/>
              <a:endCxn id="3" idx="4"/>
            </p:cNvCxnSpPr>
            <p:nvPr/>
          </p:nvCxnSpPr>
          <p:spPr>
            <a:xfrm flipV="1">
              <a:off x="2719648" y="3682539"/>
              <a:ext cx="0" cy="64008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DFA4B6-ECA0-EE8B-96E1-CEF1BA2AC532}"/>
                </a:ext>
              </a:extLst>
            </p:cNvPr>
            <p:cNvCxnSpPr>
              <a:cxnSpLocks/>
              <a:stCxn id="4" idx="4"/>
              <a:endCxn id="7" idx="1"/>
            </p:cNvCxnSpPr>
            <p:nvPr/>
          </p:nvCxnSpPr>
          <p:spPr>
            <a:xfrm>
              <a:off x="1409007" y="4729943"/>
              <a:ext cx="473902" cy="67756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3CFA72-745B-619B-2DD1-5DB582BF3B59}"/>
                </a:ext>
              </a:extLst>
            </p:cNvPr>
            <p:cNvCxnSpPr>
              <a:cxnSpLocks/>
              <a:stCxn id="5" idx="4"/>
              <a:endCxn id="7" idx="7"/>
            </p:cNvCxnSpPr>
            <p:nvPr/>
          </p:nvCxnSpPr>
          <p:spPr>
            <a:xfrm flipH="1">
              <a:off x="2170931" y="4729943"/>
              <a:ext cx="548717" cy="67756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39D551-7C9A-870D-AF4E-461E31A2C39B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2230582" y="5551517"/>
              <a:ext cx="92063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D8162A-D29D-51BD-B020-E4243A1F1E4A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1066800" y="5551517"/>
              <a:ext cx="756458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">
                <a:extLst>
                  <a:ext uri="{FF2B5EF4-FFF2-40B4-BE49-F238E27FC236}">
                    <a16:creationId xmlns:a16="http://schemas.microsoft.com/office/drawing/2014/main" id="{3230241D-2A53-3EFA-8B8C-A6A0DCF2385B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6207376" y="2837116"/>
                <a:ext cx="3627222" cy="30639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">
                <a:extLst>
                  <a:ext uri="{FF2B5EF4-FFF2-40B4-BE49-F238E27FC236}">
                    <a16:creationId xmlns:a16="http://schemas.microsoft.com/office/drawing/2014/main" id="{3230241D-2A53-3EFA-8B8C-A6A0DCF23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6207376" y="2837116"/>
                <a:ext cx="3627222" cy="3063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">
                <a:extLst>
                  <a:ext uri="{FF2B5EF4-FFF2-40B4-BE49-F238E27FC236}">
                    <a16:creationId xmlns:a16="http://schemas.microsoft.com/office/drawing/2014/main" id="{3D5190E1-7F0C-F4E1-153F-01C5BA2320BF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354974" y="1569854"/>
                <a:ext cx="9692435" cy="8423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ysClr val="windowText" lastClr="000000"/>
                    </a:solidFill>
                  </a:rPr>
                  <a:t>Represent the graph by creating a matrix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ysClr val="windowText" lastClr="000000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ysClr val="windowText" lastClr="000000"/>
                    </a:solidFill>
                  </a:rPr>
                  <a:t>. Each entry at position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ysClr val="windowText" lastClr="000000"/>
                    </a:solidFill>
                  </a:rPr>
                  <a:t> stores the presence (1) or absence (0) of the edge between nodes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ysClr val="windowText" lastClr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ysClr val="windowText" lastClr="000000"/>
                    </a:solidFill>
                  </a:rPr>
                  <a:t> </a:t>
                </a:r>
                <a:endParaRPr lang="en-US" sz="1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0" name="Rectangle 3">
                <a:extLst>
                  <a:ext uri="{FF2B5EF4-FFF2-40B4-BE49-F238E27FC236}">
                    <a16:creationId xmlns:a16="http://schemas.microsoft.com/office/drawing/2014/main" id="{3D5190E1-7F0C-F4E1-153F-01C5BA232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1354974" y="1569854"/>
                <a:ext cx="9692435" cy="842307"/>
              </a:xfrm>
              <a:prstGeom prst="rect">
                <a:avLst/>
              </a:prstGeom>
              <a:blipFill>
                <a:blip r:embed="rId9"/>
                <a:stretch>
                  <a:fillRect l="-654" b="-588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978AD-76D2-D2A5-D947-8C427CFA3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8B320A2-DFF1-4459-6D6B-63BD3701F81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11194"/>
            <a:ext cx="9905998" cy="716568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Graph Representation 1: Adjacency List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B502C12-2564-8D7C-935F-F49A5BB60ED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54975" y="1193609"/>
            <a:ext cx="9692435" cy="453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Adjacency List</a:t>
            </a:r>
            <a:endParaRPr lang="en-US" sz="1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44D9333-BB10-40B9-67E7-A4DAC199D43E}"/>
              </a:ext>
            </a:extLst>
          </p:cNvPr>
          <p:cNvGrpSpPr/>
          <p:nvPr/>
        </p:nvGrpSpPr>
        <p:grpSpPr>
          <a:xfrm>
            <a:off x="1638021" y="3265303"/>
            <a:ext cx="3151909" cy="2696109"/>
            <a:chOff x="581891" y="3187164"/>
            <a:chExt cx="3151909" cy="269610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C7B9F1D-79DD-5809-E525-BEB90B35419A}"/>
                </a:ext>
              </a:extLst>
            </p:cNvPr>
            <p:cNvSpPr/>
            <p:nvPr/>
          </p:nvSpPr>
          <p:spPr>
            <a:xfrm>
              <a:off x="581891" y="3187164"/>
              <a:ext cx="3151909" cy="269610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B0F6769-7F41-B95D-4F5F-F34BA5F8DD29}"/>
                </a:ext>
              </a:extLst>
            </p:cNvPr>
            <p:cNvSpPr/>
            <p:nvPr/>
          </p:nvSpPr>
          <p:spPr>
            <a:xfrm>
              <a:off x="1205345" y="3275215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7AF444E-F68D-3F74-6C8D-B5733F1A28EB}"/>
                </a:ext>
              </a:extLst>
            </p:cNvPr>
            <p:cNvSpPr/>
            <p:nvPr/>
          </p:nvSpPr>
          <p:spPr>
            <a:xfrm>
              <a:off x="2515986" y="3275215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A9B520-9918-9F16-21B1-14C03667460A}"/>
                </a:ext>
              </a:extLst>
            </p:cNvPr>
            <p:cNvSpPr/>
            <p:nvPr/>
          </p:nvSpPr>
          <p:spPr>
            <a:xfrm>
              <a:off x="1205345" y="4322619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AEDD0B-D214-6522-2000-760792EDC48B}"/>
                </a:ext>
              </a:extLst>
            </p:cNvPr>
            <p:cNvSpPr/>
            <p:nvPr/>
          </p:nvSpPr>
          <p:spPr>
            <a:xfrm>
              <a:off x="2515986" y="4322619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B381D0-EC15-30E4-5F85-4029D0A8BC59}"/>
                </a:ext>
              </a:extLst>
            </p:cNvPr>
            <p:cNvSpPr/>
            <p:nvPr/>
          </p:nvSpPr>
          <p:spPr>
            <a:xfrm>
              <a:off x="1823258" y="5347855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B46D5EF-A080-1B33-6EF9-302C2C1FB96C}"/>
                </a:ext>
              </a:extLst>
            </p:cNvPr>
            <p:cNvSpPr/>
            <p:nvPr/>
          </p:nvSpPr>
          <p:spPr>
            <a:xfrm>
              <a:off x="659476" y="5347855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30727BD-C00C-7C10-A7FD-0358A8A43CA8}"/>
                </a:ext>
              </a:extLst>
            </p:cNvPr>
            <p:cNvSpPr/>
            <p:nvPr/>
          </p:nvSpPr>
          <p:spPr>
            <a:xfrm>
              <a:off x="3151216" y="5347855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2B9C96-634D-016B-C5B0-51B60A9EDB9D}"/>
                </a:ext>
              </a:extLst>
            </p:cNvPr>
            <p:cNvCxnSpPr>
              <a:stCxn id="2" idx="6"/>
              <a:endCxn id="3" idx="2"/>
            </p:cNvCxnSpPr>
            <p:nvPr/>
          </p:nvCxnSpPr>
          <p:spPr>
            <a:xfrm>
              <a:off x="1612669" y="3478877"/>
              <a:ext cx="903317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9A4EC7-6F1E-8BEA-7101-B69F508F50D5}"/>
                </a:ext>
              </a:extLst>
            </p:cNvPr>
            <p:cNvCxnSpPr>
              <a:cxnSpLocks/>
              <a:stCxn id="4" idx="7"/>
              <a:endCxn id="3" idx="3"/>
            </p:cNvCxnSpPr>
            <p:nvPr/>
          </p:nvCxnSpPr>
          <p:spPr>
            <a:xfrm flipV="1">
              <a:off x="1553018" y="3622888"/>
              <a:ext cx="1022619" cy="75938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0B63EE-AFCD-0F60-A8CE-28EBE5D64F14}"/>
                </a:ext>
              </a:extLst>
            </p:cNvPr>
            <p:cNvCxnSpPr>
              <a:cxnSpLocks/>
              <a:stCxn id="2" idx="4"/>
              <a:endCxn id="4" idx="0"/>
            </p:cNvCxnSpPr>
            <p:nvPr/>
          </p:nvCxnSpPr>
          <p:spPr>
            <a:xfrm>
              <a:off x="1409007" y="3682539"/>
              <a:ext cx="0" cy="64008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81FC7D-AD79-B7EC-0D4B-6FBF78E849D7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612669" y="4526281"/>
              <a:ext cx="903317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CEE16B-2F67-03FF-BEC8-1AD287C3D783}"/>
                </a:ext>
              </a:extLst>
            </p:cNvPr>
            <p:cNvCxnSpPr>
              <a:cxnSpLocks/>
              <a:stCxn id="5" idx="0"/>
              <a:endCxn id="3" idx="4"/>
            </p:cNvCxnSpPr>
            <p:nvPr/>
          </p:nvCxnSpPr>
          <p:spPr>
            <a:xfrm flipV="1">
              <a:off x="2719648" y="3682539"/>
              <a:ext cx="0" cy="64008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E3808A-7359-FE90-D5C7-9783D532A893}"/>
                </a:ext>
              </a:extLst>
            </p:cNvPr>
            <p:cNvCxnSpPr>
              <a:cxnSpLocks/>
              <a:stCxn id="4" idx="4"/>
              <a:endCxn id="7" idx="1"/>
            </p:cNvCxnSpPr>
            <p:nvPr/>
          </p:nvCxnSpPr>
          <p:spPr>
            <a:xfrm>
              <a:off x="1409007" y="4729943"/>
              <a:ext cx="473902" cy="67756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79BDF7D-8F83-3F7C-48B3-E36AD9407B78}"/>
                </a:ext>
              </a:extLst>
            </p:cNvPr>
            <p:cNvCxnSpPr>
              <a:cxnSpLocks/>
              <a:stCxn id="5" idx="4"/>
              <a:endCxn id="7" idx="7"/>
            </p:cNvCxnSpPr>
            <p:nvPr/>
          </p:nvCxnSpPr>
          <p:spPr>
            <a:xfrm flipH="1">
              <a:off x="2170931" y="4729943"/>
              <a:ext cx="548717" cy="67756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896DD7-8047-FCD1-669C-80ACF2130D41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2230582" y="5551517"/>
              <a:ext cx="92063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ECDBC8-5B57-6A27-41AC-FAD31AD80E5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1066800" y="5551517"/>
              <a:ext cx="756458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">
                <a:extLst>
                  <a:ext uri="{FF2B5EF4-FFF2-40B4-BE49-F238E27FC236}">
                    <a16:creationId xmlns:a16="http://schemas.microsoft.com/office/drawing/2014/main" id="{A84859F5-0B6E-9A10-89FD-B0B39EDEEC97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354974" y="1569854"/>
                <a:ext cx="9692435" cy="8423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ysClr val="windowText" lastClr="000000"/>
                    </a:solidFill>
                  </a:rPr>
                  <a:t>Represent the graph by an array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ysClr val="windowText" lastClr="000000"/>
                    </a:solidFill>
                  </a:rPr>
                  <a:t>. Each entry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ysClr val="windowText" lastClr="000000"/>
                    </a:solidFill>
                  </a:rPr>
                  <a:t> contains a linked-list of node number i’s neighbors</a:t>
                </a:r>
                <a:endParaRPr lang="en-US" sz="1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0" name="Rectangle 3">
                <a:extLst>
                  <a:ext uri="{FF2B5EF4-FFF2-40B4-BE49-F238E27FC236}">
                    <a16:creationId xmlns:a16="http://schemas.microsoft.com/office/drawing/2014/main" id="{A84859F5-0B6E-9A10-89FD-B0B39EDE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1354974" y="1569854"/>
                <a:ext cx="9692435" cy="842307"/>
              </a:xfrm>
              <a:prstGeom prst="rect">
                <a:avLst/>
              </a:prstGeom>
              <a:blipFill>
                <a:blip r:embed="rId6"/>
                <a:stretch>
                  <a:fillRect l="-654" b="-588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706" name="Group 29705">
            <a:extLst>
              <a:ext uri="{FF2B5EF4-FFF2-40B4-BE49-F238E27FC236}">
                <a16:creationId xmlns:a16="http://schemas.microsoft.com/office/drawing/2014/main" id="{A046F5F6-D9AD-B092-F74D-E008800CBEC6}"/>
              </a:ext>
            </a:extLst>
          </p:cNvPr>
          <p:cNvGrpSpPr/>
          <p:nvPr/>
        </p:nvGrpSpPr>
        <p:grpSpPr>
          <a:xfrm>
            <a:off x="5677592" y="2879546"/>
            <a:ext cx="5411591" cy="3467625"/>
            <a:chOff x="5677592" y="2879546"/>
            <a:chExt cx="5411591" cy="34676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8D599C-A72C-08FB-776A-32D32D86AD10}"/>
                </a:ext>
              </a:extLst>
            </p:cNvPr>
            <p:cNvSpPr/>
            <p:nvPr/>
          </p:nvSpPr>
          <p:spPr>
            <a:xfrm>
              <a:off x="5677592" y="2879546"/>
              <a:ext cx="507077" cy="49537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421192-4F41-32E2-4D96-D73BB0C6EF86}"/>
                </a:ext>
              </a:extLst>
            </p:cNvPr>
            <p:cNvSpPr/>
            <p:nvPr/>
          </p:nvSpPr>
          <p:spPr>
            <a:xfrm>
              <a:off x="5677592" y="3374921"/>
              <a:ext cx="507077" cy="49537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378C67-BA8B-147F-680E-C03F70A1808D}"/>
                </a:ext>
              </a:extLst>
            </p:cNvPr>
            <p:cNvSpPr/>
            <p:nvPr/>
          </p:nvSpPr>
          <p:spPr>
            <a:xfrm>
              <a:off x="5677592" y="3870296"/>
              <a:ext cx="507077" cy="49537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364E87-5AE6-8783-1A8E-7C6E959F68D4}"/>
                </a:ext>
              </a:extLst>
            </p:cNvPr>
            <p:cNvSpPr/>
            <p:nvPr/>
          </p:nvSpPr>
          <p:spPr>
            <a:xfrm>
              <a:off x="5677592" y="4365671"/>
              <a:ext cx="507077" cy="49537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A1F922-E66C-9DD3-ADCD-3544FD3D4F99}"/>
                </a:ext>
              </a:extLst>
            </p:cNvPr>
            <p:cNvSpPr/>
            <p:nvPr/>
          </p:nvSpPr>
          <p:spPr>
            <a:xfrm>
              <a:off x="5677592" y="4861046"/>
              <a:ext cx="507077" cy="49537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360A2F-1580-807B-11DD-55A6BA826921}"/>
                </a:ext>
              </a:extLst>
            </p:cNvPr>
            <p:cNvSpPr/>
            <p:nvPr/>
          </p:nvSpPr>
          <p:spPr>
            <a:xfrm>
              <a:off x="5677592" y="5356421"/>
              <a:ext cx="507077" cy="49537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30ECA7-36D5-FAD4-30FE-8F237D30735A}"/>
                </a:ext>
              </a:extLst>
            </p:cNvPr>
            <p:cNvSpPr/>
            <p:nvPr/>
          </p:nvSpPr>
          <p:spPr>
            <a:xfrm>
              <a:off x="5677592" y="5851796"/>
              <a:ext cx="507077" cy="49537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87A1871-6163-98AA-4310-BA9DB26CFB3C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6184669" y="3127233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3C9C4C-2D64-83F0-61E1-49BC53802984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6184669" y="3622609"/>
              <a:ext cx="706582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6040DE5-432A-3D47-A55B-C432D5453E91}"/>
                </a:ext>
              </a:extLst>
            </p:cNvPr>
            <p:cNvCxnSpPr/>
            <p:nvPr/>
          </p:nvCxnSpPr>
          <p:spPr>
            <a:xfrm flipV="1">
              <a:off x="6184669" y="4104684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F95FD49-04DB-42D3-C1DB-776C96D970B6}"/>
                </a:ext>
              </a:extLst>
            </p:cNvPr>
            <p:cNvCxnSpPr>
              <a:cxnSpLocks/>
            </p:cNvCxnSpPr>
            <p:nvPr/>
          </p:nvCxnSpPr>
          <p:spPr>
            <a:xfrm>
              <a:off x="6184669" y="4600060"/>
              <a:ext cx="706582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1EF2EA9-4647-6EEC-37BD-EAF2E2E37F7D}"/>
                </a:ext>
              </a:extLst>
            </p:cNvPr>
            <p:cNvCxnSpPr/>
            <p:nvPr/>
          </p:nvCxnSpPr>
          <p:spPr>
            <a:xfrm flipV="1">
              <a:off x="6184669" y="5083793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65881E2-177D-63B1-24E5-2E461B7958EA}"/>
                </a:ext>
              </a:extLst>
            </p:cNvPr>
            <p:cNvCxnSpPr>
              <a:cxnSpLocks/>
            </p:cNvCxnSpPr>
            <p:nvPr/>
          </p:nvCxnSpPr>
          <p:spPr>
            <a:xfrm>
              <a:off x="6184669" y="5579169"/>
              <a:ext cx="706582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DE6CED2-B049-903F-7065-A122CA3D34A3}"/>
                </a:ext>
              </a:extLst>
            </p:cNvPr>
            <p:cNvCxnSpPr/>
            <p:nvPr/>
          </p:nvCxnSpPr>
          <p:spPr>
            <a:xfrm flipV="1">
              <a:off x="6184669" y="6061244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0B088C-1F46-F8B2-70F0-1091B17318CE}"/>
                </a:ext>
              </a:extLst>
            </p:cNvPr>
            <p:cNvSpPr/>
            <p:nvPr/>
          </p:nvSpPr>
          <p:spPr>
            <a:xfrm>
              <a:off x="6899564" y="2961108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D63AFE6-67BB-1FB7-B354-A1387F457E8E}"/>
                </a:ext>
              </a:extLst>
            </p:cNvPr>
            <p:cNvCxnSpPr/>
            <p:nvPr/>
          </p:nvCxnSpPr>
          <p:spPr>
            <a:xfrm flipV="1">
              <a:off x="7406641" y="3131389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492DDDA-9D9E-1097-41E5-5DF8AC3C704F}"/>
                </a:ext>
              </a:extLst>
            </p:cNvPr>
            <p:cNvSpPr/>
            <p:nvPr/>
          </p:nvSpPr>
          <p:spPr>
            <a:xfrm>
              <a:off x="8121536" y="2965264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1D5DBF-D8A0-B10C-F0AC-26ED0BE11D5B}"/>
                </a:ext>
              </a:extLst>
            </p:cNvPr>
            <p:cNvSpPr/>
            <p:nvPr/>
          </p:nvSpPr>
          <p:spPr>
            <a:xfrm>
              <a:off x="6899564" y="3473058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5C7DD46-8BEB-D6B8-4C85-A1B6ADB0D509}"/>
                </a:ext>
              </a:extLst>
            </p:cNvPr>
            <p:cNvCxnSpPr/>
            <p:nvPr/>
          </p:nvCxnSpPr>
          <p:spPr>
            <a:xfrm flipV="1">
              <a:off x="7406641" y="3643339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19C6F4B-0017-3702-D07C-E2B494F6994D}"/>
                </a:ext>
              </a:extLst>
            </p:cNvPr>
            <p:cNvSpPr/>
            <p:nvPr/>
          </p:nvSpPr>
          <p:spPr>
            <a:xfrm>
              <a:off x="8121536" y="3477214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0210B68-3E1C-A8D3-F4D7-F4433FA89A35}"/>
                </a:ext>
              </a:extLst>
            </p:cNvPr>
            <p:cNvCxnSpPr/>
            <p:nvPr/>
          </p:nvCxnSpPr>
          <p:spPr>
            <a:xfrm flipV="1">
              <a:off x="8620300" y="3639183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BDD4440-EDFE-43E8-E242-8F76A29E3ADA}"/>
                </a:ext>
              </a:extLst>
            </p:cNvPr>
            <p:cNvSpPr/>
            <p:nvPr/>
          </p:nvSpPr>
          <p:spPr>
            <a:xfrm>
              <a:off x="9335195" y="3473058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3BD4CF-1436-BCEC-1DEA-05A7FA634B0B}"/>
                </a:ext>
              </a:extLst>
            </p:cNvPr>
            <p:cNvSpPr/>
            <p:nvPr/>
          </p:nvSpPr>
          <p:spPr>
            <a:xfrm>
              <a:off x="6899564" y="3926126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E3BCA97-87D6-B253-7AE9-224715C11D07}"/>
                </a:ext>
              </a:extLst>
            </p:cNvPr>
            <p:cNvCxnSpPr/>
            <p:nvPr/>
          </p:nvCxnSpPr>
          <p:spPr>
            <a:xfrm flipV="1">
              <a:off x="7406641" y="4096407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F267FB7-DC3A-61DE-728B-9DE9B826D540}"/>
                </a:ext>
              </a:extLst>
            </p:cNvPr>
            <p:cNvSpPr/>
            <p:nvPr/>
          </p:nvSpPr>
          <p:spPr>
            <a:xfrm>
              <a:off x="8121536" y="3930282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58F2F27-8415-502C-3C45-18B92505E6B5}"/>
                </a:ext>
              </a:extLst>
            </p:cNvPr>
            <p:cNvCxnSpPr/>
            <p:nvPr/>
          </p:nvCxnSpPr>
          <p:spPr>
            <a:xfrm flipV="1">
              <a:off x="8620300" y="4092251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E9F113-FB94-07D0-0FC8-F31A680FDE80}"/>
                </a:ext>
              </a:extLst>
            </p:cNvPr>
            <p:cNvSpPr/>
            <p:nvPr/>
          </p:nvSpPr>
          <p:spPr>
            <a:xfrm>
              <a:off x="9335195" y="3926126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A786BFB-652D-5A66-54C3-7457EA55EF32}"/>
                </a:ext>
              </a:extLst>
            </p:cNvPr>
            <p:cNvCxnSpPr/>
            <p:nvPr/>
          </p:nvCxnSpPr>
          <p:spPr>
            <a:xfrm flipV="1">
              <a:off x="9850585" y="4092251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FE6E13D-5E64-7340-5413-62B045E7EB3E}"/>
                </a:ext>
              </a:extLst>
            </p:cNvPr>
            <p:cNvSpPr/>
            <p:nvPr/>
          </p:nvSpPr>
          <p:spPr>
            <a:xfrm>
              <a:off x="10565480" y="3926126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A8BA56-B53A-A4EC-8695-96A10E783DB0}"/>
                </a:ext>
              </a:extLst>
            </p:cNvPr>
            <p:cNvSpPr/>
            <p:nvPr/>
          </p:nvSpPr>
          <p:spPr>
            <a:xfrm>
              <a:off x="6907877" y="4435708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8F69959-3F89-257C-AAA0-573498249F69}"/>
                </a:ext>
              </a:extLst>
            </p:cNvPr>
            <p:cNvCxnSpPr/>
            <p:nvPr/>
          </p:nvCxnSpPr>
          <p:spPr>
            <a:xfrm flipV="1">
              <a:off x="7414954" y="4605989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A4BE549-79B1-0FF3-7927-899997266377}"/>
                </a:ext>
              </a:extLst>
            </p:cNvPr>
            <p:cNvSpPr/>
            <p:nvPr/>
          </p:nvSpPr>
          <p:spPr>
            <a:xfrm>
              <a:off x="8129849" y="4439864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0899A3B-332F-5FCB-C5C8-56A5151B204D}"/>
                </a:ext>
              </a:extLst>
            </p:cNvPr>
            <p:cNvCxnSpPr/>
            <p:nvPr/>
          </p:nvCxnSpPr>
          <p:spPr>
            <a:xfrm flipV="1">
              <a:off x="8628613" y="4601833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5BA1EB5-44FD-AB21-DA41-30578F5B4E2C}"/>
                </a:ext>
              </a:extLst>
            </p:cNvPr>
            <p:cNvSpPr/>
            <p:nvPr/>
          </p:nvSpPr>
          <p:spPr>
            <a:xfrm>
              <a:off x="9343508" y="4435708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36A6706-9647-7309-FE5F-6CB4F597C24B}"/>
                </a:ext>
              </a:extLst>
            </p:cNvPr>
            <p:cNvSpPr/>
            <p:nvPr/>
          </p:nvSpPr>
          <p:spPr>
            <a:xfrm>
              <a:off x="6907877" y="4934242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29696" name="Rectangle 29695">
              <a:extLst>
                <a:ext uri="{FF2B5EF4-FFF2-40B4-BE49-F238E27FC236}">
                  <a16:creationId xmlns:a16="http://schemas.microsoft.com/office/drawing/2014/main" id="{8C93DCA9-1A58-9427-C67A-458192ABAC0F}"/>
                </a:ext>
              </a:extLst>
            </p:cNvPr>
            <p:cNvSpPr/>
            <p:nvPr/>
          </p:nvSpPr>
          <p:spPr>
            <a:xfrm>
              <a:off x="6916190" y="5433828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cxnSp>
          <p:nvCxnSpPr>
            <p:cNvPr id="29697" name="Straight Arrow Connector 29696">
              <a:extLst>
                <a:ext uri="{FF2B5EF4-FFF2-40B4-BE49-F238E27FC236}">
                  <a16:creationId xmlns:a16="http://schemas.microsoft.com/office/drawing/2014/main" id="{DC466B00-1AEC-6CF6-25BF-5B1239EC6A0A}"/>
                </a:ext>
              </a:extLst>
            </p:cNvPr>
            <p:cNvCxnSpPr/>
            <p:nvPr/>
          </p:nvCxnSpPr>
          <p:spPr>
            <a:xfrm flipV="1">
              <a:off x="7423267" y="5604109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00" name="Rectangle 29699">
              <a:extLst>
                <a:ext uri="{FF2B5EF4-FFF2-40B4-BE49-F238E27FC236}">
                  <a16:creationId xmlns:a16="http://schemas.microsoft.com/office/drawing/2014/main" id="{9EF0E470-F8B7-9636-D47A-2165EECEF230}"/>
                </a:ext>
              </a:extLst>
            </p:cNvPr>
            <p:cNvSpPr/>
            <p:nvPr/>
          </p:nvSpPr>
          <p:spPr>
            <a:xfrm>
              <a:off x="8138162" y="5437984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cxnSp>
          <p:nvCxnSpPr>
            <p:cNvPr id="29701" name="Straight Arrow Connector 29700">
              <a:extLst>
                <a:ext uri="{FF2B5EF4-FFF2-40B4-BE49-F238E27FC236}">
                  <a16:creationId xmlns:a16="http://schemas.microsoft.com/office/drawing/2014/main" id="{54274BCE-9DFA-FE06-49D5-C11043001C6A}"/>
                </a:ext>
              </a:extLst>
            </p:cNvPr>
            <p:cNvCxnSpPr/>
            <p:nvPr/>
          </p:nvCxnSpPr>
          <p:spPr>
            <a:xfrm flipV="1">
              <a:off x="8636926" y="5599953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02" name="Rectangle 29701">
              <a:extLst>
                <a:ext uri="{FF2B5EF4-FFF2-40B4-BE49-F238E27FC236}">
                  <a16:creationId xmlns:a16="http://schemas.microsoft.com/office/drawing/2014/main" id="{6A57EA6F-090E-24F1-E00C-4D6A05E11A98}"/>
                </a:ext>
              </a:extLst>
            </p:cNvPr>
            <p:cNvSpPr/>
            <p:nvPr/>
          </p:nvSpPr>
          <p:spPr>
            <a:xfrm>
              <a:off x="9351821" y="5433828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cxnSp>
          <p:nvCxnSpPr>
            <p:cNvPr id="29703" name="Straight Arrow Connector 29702">
              <a:extLst>
                <a:ext uri="{FF2B5EF4-FFF2-40B4-BE49-F238E27FC236}">
                  <a16:creationId xmlns:a16="http://schemas.microsoft.com/office/drawing/2014/main" id="{7B31E60A-CC92-1A93-66B5-983F255051E9}"/>
                </a:ext>
              </a:extLst>
            </p:cNvPr>
            <p:cNvCxnSpPr/>
            <p:nvPr/>
          </p:nvCxnSpPr>
          <p:spPr>
            <a:xfrm flipV="1">
              <a:off x="9867211" y="5599953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04" name="Rectangle 29703">
              <a:extLst>
                <a:ext uri="{FF2B5EF4-FFF2-40B4-BE49-F238E27FC236}">
                  <a16:creationId xmlns:a16="http://schemas.microsoft.com/office/drawing/2014/main" id="{160EB3BC-4965-47D2-630A-5301C0D4534A}"/>
                </a:ext>
              </a:extLst>
            </p:cNvPr>
            <p:cNvSpPr/>
            <p:nvPr/>
          </p:nvSpPr>
          <p:spPr>
            <a:xfrm>
              <a:off x="10582106" y="5433828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29705" name="Rectangle 29704">
              <a:extLst>
                <a:ext uri="{FF2B5EF4-FFF2-40B4-BE49-F238E27FC236}">
                  <a16:creationId xmlns:a16="http://schemas.microsoft.com/office/drawing/2014/main" id="{E7B9ADCB-1B40-B8C0-B0C6-A92763B76366}"/>
                </a:ext>
              </a:extLst>
            </p:cNvPr>
            <p:cNvSpPr/>
            <p:nvPr/>
          </p:nvSpPr>
          <p:spPr>
            <a:xfrm>
              <a:off x="6899564" y="5911630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431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BA70E-75AA-1060-4438-88CC37C9C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41B7CBF-AE9F-CE55-CD6B-9946E2D7AD6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11194"/>
            <a:ext cx="9905998" cy="716568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Runtime Comparison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4D1331E-65DF-4590-4908-FC4196CF6716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515007" y="1677922"/>
            <a:ext cx="5417798" cy="4532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Adjacency List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">
                <a:extLst>
                  <a:ext uri="{FF2B5EF4-FFF2-40B4-BE49-F238E27FC236}">
                    <a16:creationId xmlns:a16="http://schemas.microsoft.com/office/drawing/2014/main" id="{5DC495AD-65A0-C0A1-71DF-0847E0A57E39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15008" y="2095731"/>
                <a:ext cx="5417798" cy="315519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ysClr val="windowText" lastClr="000000"/>
                    </a:solidFill>
                  </a:rPr>
                  <a:t>Space to represent: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ysClr val="windowText" lastClr="000000"/>
                    </a:solidFill>
                  </a:rPr>
                  <a:t>Add Edge (</a:t>
                </a:r>
                <a:r>
                  <a:rPr lang="en-US" sz="2000" dirty="0" err="1">
                    <a:solidFill>
                      <a:sysClr val="windowText" lastClr="000000"/>
                    </a:solidFill>
                  </a:rPr>
                  <a:t>v,w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):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ysClr val="windowText" lastClr="000000"/>
                    </a:solidFill>
                  </a:rPr>
                  <a:t>Remove Edge (</a:t>
                </a:r>
                <a:r>
                  <a:rPr lang="en-US" sz="2000" dirty="0" err="1">
                    <a:solidFill>
                      <a:sysClr val="windowText" lastClr="000000"/>
                    </a:solidFill>
                  </a:rPr>
                  <a:t>v,w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):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ysClr val="windowText" lastClr="000000"/>
                    </a:solidFill>
                  </a:rPr>
                  <a:t>Check if edge (</a:t>
                </a:r>
                <a:r>
                  <a:rPr lang="en-US" sz="2000" dirty="0" err="1">
                    <a:solidFill>
                      <a:sysClr val="windowText" lastClr="000000"/>
                    </a:solidFill>
                  </a:rPr>
                  <a:t>v,w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) exists: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ysClr val="windowText" lastClr="000000"/>
                    </a:solidFill>
                  </a:rPr>
                  <a:t>Get Neighbors of v (incoming):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ysClr val="windowText" lastClr="000000"/>
                    </a:solidFill>
                  </a:rPr>
                  <a:t>Get Neighbors of v (outgoing):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0" name="Rectangle 3">
                <a:extLst>
                  <a:ext uri="{FF2B5EF4-FFF2-40B4-BE49-F238E27FC236}">
                    <a16:creationId xmlns:a16="http://schemas.microsoft.com/office/drawing/2014/main" id="{5DC495AD-65A0-C0A1-71DF-0847E0A57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515008" y="2095731"/>
                <a:ext cx="5417798" cy="3155195"/>
              </a:xfrm>
              <a:prstGeom prst="rect">
                <a:avLst/>
              </a:prstGeom>
              <a:blipFill>
                <a:blip r:embed="rId8"/>
                <a:stretch>
                  <a:fillRect l="-93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3">
            <a:extLst>
              <a:ext uri="{FF2B5EF4-FFF2-40B4-BE49-F238E27FC236}">
                <a16:creationId xmlns:a16="http://schemas.microsoft.com/office/drawing/2014/main" id="{454211B3-0181-F9B0-2DE4-6B775DB48A5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574502" y="1642498"/>
            <a:ext cx="4788217" cy="453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Adjacency Matrix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100CE6-B9CC-12F0-CE31-63D79DD8EE67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6574502" y="2095731"/>
                <a:ext cx="4788217" cy="315519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ysClr val="windowText" lastClr="000000"/>
                    </a:solidFill>
                  </a:rPr>
                  <a:t>Space to represent: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ysClr val="windowText" lastClr="000000"/>
                    </a:solidFill>
                  </a:rPr>
                  <a:t>Add Edge (</a:t>
                </a:r>
                <a:r>
                  <a:rPr lang="en-US" sz="2000" dirty="0" err="1">
                    <a:solidFill>
                      <a:sysClr val="windowText" lastClr="000000"/>
                    </a:solidFill>
                  </a:rPr>
                  <a:t>v,w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):	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ysClr val="windowText" lastClr="000000"/>
                    </a:solidFill>
                  </a:rPr>
                  <a:t>Remove Edge (</a:t>
                </a:r>
                <a:r>
                  <a:rPr lang="en-US" sz="2000" dirty="0" err="1">
                    <a:solidFill>
                      <a:sysClr val="windowText" lastClr="000000"/>
                    </a:solidFill>
                  </a:rPr>
                  <a:t>v,w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):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ysClr val="windowText" lastClr="000000"/>
                    </a:solidFill>
                  </a:rPr>
                  <a:t>Check if edge (</a:t>
                </a:r>
                <a:r>
                  <a:rPr lang="en-US" sz="2000" dirty="0" err="1">
                    <a:solidFill>
                      <a:sysClr val="windowText" lastClr="000000"/>
                    </a:solidFill>
                  </a:rPr>
                  <a:t>v,w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) exists: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ysClr val="windowText" lastClr="000000"/>
                    </a:solidFill>
                  </a:rPr>
                  <a:t>Get Neighbors of v (incoming):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ysClr val="windowText" lastClr="000000"/>
                    </a:solidFill>
                  </a:rPr>
                  <a:t>Get Neighbors of v (outgoing):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100CE6-B9CC-12F0-CE31-63D79DD8E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6574502" y="2095731"/>
                <a:ext cx="4788217" cy="3155195"/>
              </a:xfrm>
              <a:prstGeom prst="rect">
                <a:avLst/>
              </a:prstGeom>
              <a:blipFill>
                <a:blip r:embed="rId10"/>
                <a:stretch>
                  <a:fillRect l="-105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602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E921E-3E3C-64A3-F0F8-4B14B05F6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BC22F58-1A43-C89F-533C-11BAE9CFB30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11194"/>
            <a:ext cx="9905998" cy="716568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Pros and Cons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AFE8675-2C08-555C-895F-D364F5DB6B4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2" y="1642498"/>
            <a:ext cx="4644248" cy="4532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Adjacency Matrix</a:t>
            </a:r>
            <a:endParaRPr lang="en-US" sz="1800" dirty="0"/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CB08787E-E61C-278F-560B-78FA797BA66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141413" y="2060307"/>
            <a:ext cx="4644247" cy="3010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ysClr val="windowText" lastClr="000000"/>
                </a:solidFill>
              </a:rPr>
              <a:t>Constant time to lookup existence of edge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ysClr val="windowText" lastClr="000000"/>
                </a:solidFill>
              </a:rPr>
              <a:t>Easy to find the outgoing (row) or incoming (column) edges if needed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ysClr val="windowText" lastClr="000000"/>
                </a:solidFill>
              </a:rPr>
              <a:t>Easy to implement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ysClr val="windowText" lastClr="000000"/>
                </a:solidFill>
              </a:rPr>
              <a:t>Potentially a lot of 0’s to traverse / store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2EEA69B8-8B0C-62BF-5898-800C0F4F70C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378634" y="1642498"/>
            <a:ext cx="4893423" cy="453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Adjacency List</a:t>
            </a:r>
            <a:endParaRPr lang="en-US" sz="180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65B828D5-CAB6-4793-DD86-38AE1535CEF5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6378633" y="2060307"/>
            <a:ext cx="4893425" cy="3010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ysClr val="windowText" lastClr="000000"/>
                </a:solidFill>
              </a:rPr>
              <a:t>Uses less space (especially for sparse graphs)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ysClr val="windowText" lastClr="000000"/>
                </a:solidFill>
              </a:rPr>
              <a:t>Don’t need to traverse over possibly many 0’s like in a matrix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ysClr val="windowText" lastClr="000000"/>
                </a:solidFill>
              </a:rPr>
              <a:t>Inserting a new node always constant time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ysClr val="windowText" lastClr="000000"/>
                </a:solidFill>
              </a:rPr>
              <a:t>Also easy to implement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ysClr val="windowText" lastClr="000000"/>
                </a:solidFill>
              </a:rPr>
              <a:t>Existence of edge is linear time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61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B8B1C-1244-4C5D-FCBE-C8C8D1DD4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36EE6C8-0A83-C5AE-CCF8-7D156F4B805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11194"/>
            <a:ext cx="9905998" cy="716568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Quick Implementation Detail</a:t>
            </a:r>
          </a:p>
        </p:txBody>
      </p:sp>
      <p:pic>
        <p:nvPicPr>
          <p:cNvPr id="4" name="Google Shape;426;p18" descr="Diagram&#10;&#10;Description automatically generated">
            <a:extLst>
              <a:ext uri="{FF2B5EF4-FFF2-40B4-BE49-F238E27FC236}">
                <a16:creationId xmlns:a16="http://schemas.microsoft.com/office/drawing/2014/main" id="{F8872848-D9BF-DBBA-FC0A-B3DE810C25D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7296" y="1169278"/>
            <a:ext cx="8160841" cy="51832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9C9A1586-7DFA-3116-B012-A07FFAAE1DD8}"/>
              </a:ext>
            </a:extLst>
          </p:cNvPr>
          <p:cNvSpPr txBox="1">
            <a:spLocks/>
          </p:cNvSpPr>
          <p:nvPr/>
        </p:nvSpPr>
        <p:spPr>
          <a:xfrm>
            <a:off x="278967" y="2141940"/>
            <a:ext cx="3515268" cy="235649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Often, we have keys that are strings (like airport codes) but our graph representations are arrays that are indexed by integers.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We often use a separate lookup table to map string keys to integer indices in the graph.</a:t>
            </a:r>
          </a:p>
        </p:txBody>
      </p:sp>
    </p:spTree>
    <p:extLst>
      <p:ext uri="{BB962C8B-B14F-4D97-AF65-F5344CB8AC3E}">
        <p14:creationId xmlns:p14="http://schemas.microsoft.com/office/powerpoint/2010/main" val="4155495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116715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Discussion: How to store weighted Graphs?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Graphs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Breadth-First Search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69383"/>
            <a:ext cx="9905998" cy="694893"/>
          </a:xfrm>
        </p:spPr>
        <p:txBody>
          <a:bodyPr/>
          <a:lstStyle/>
          <a:p>
            <a:pPr algn="ctr"/>
            <a:r>
              <a:rPr lang="en-US" dirty="0"/>
              <a:t>Breadth-First Search: What’s the Point?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2" y="2989665"/>
            <a:ext cx="10041977" cy="916345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Learn something about the </a:t>
            </a:r>
            <a:r>
              <a:rPr lang="en-US" b="1" i="1" u="sng" dirty="0">
                <a:solidFill>
                  <a:sysClr val="windowText" lastClr="000000"/>
                </a:solidFill>
              </a:rPr>
              <a:t>distance</a:t>
            </a:r>
            <a:r>
              <a:rPr lang="en-US" b="1" i="1" dirty="0">
                <a:solidFill>
                  <a:sysClr val="windowText" lastClr="000000"/>
                </a:solidFill>
              </a:rPr>
              <a:t> (number of nodes away) </a:t>
            </a:r>
            <a:r>
              <a:rPr lang="en-US" dirty="0">
                <a:solidFill>
                  <a:sysClr val="windowText" lastClr="000000"/>
                </a:solidFill>
              </a:rPr>
              <a:t>each node is </a:t>
            </a:r>
            <a:r>
              <a:rPr lang="en-US" i="1" dirty="0">
                <a:solidFill>
                  <a:sysClr val="windowText" lastClr="000000"/>
                </a:solidFill>
              </a:rPr>
              <a:t>from the starting node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4DDD68E-6965-323A-EDA8-C3094B58839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141412" y="2094161"/>
            <a:ext cx="10041978" cy="69489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Traverse the graph:</a:t>
            </a:r>
            <a:r>
              <a:rPr lang="en-US" dirty="0">
                <a:solidFill>
                  <a:sysClr val="windowText" lastClr="000000"/>
                </a:solidFill>
              </a:rPr>
              <a:t> Visit every node and do something. Order is not obvious.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0D44B3E-332C-51EB-1DA5-9A579CD957F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141414" y="1623841"/>
            <a:ext cx="10041976" cy="561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Two purposes: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33AB2550-C7D7-98BA-4B49-3835AF3C35A3}"/>
              </a:ext>
            </a:extLst>
          </p:cNvPr>
          <p:cNvSpPr txBox="1">
            <a:spLocks/>
          </p:cNvSpPr>
          <p:nvPr/>
        </p:nvSpPr>
        <p:spPr>
          <a:xfrm>
            <a:off x="5357090" y="5234159"/>
            <a:ext cx="4154829" cy="1004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Recall traversing a binary search tree. We used pre, in, and post-order traversals. Graph traversals are similar but require a bit more thought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AB09C8-CEE5-7B74-727C-03E1CC01B95C}"/>
              </a:ext>
            </a:extLst>
          </p:cNvPr>
          <p:cNvCxnSpPr>
            <a:cxnSpLocks/>
          </p:cNvCxnSpPr>
          <p:nvPr/>
        </p:nvCxnSpPr>
        <p:spPr>
          <a:xfrm flipH="1" flipV="1">
            <a:off x="4039985" y="4117203"/>
            <a:ext cx="1396471" cy="11963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344198"/>
            <a:ext cx="9905998" cy="786333"/>
          </a:xfrm>
        </p:spPr>
        <p:txBody>
          <a:bodyPr/>
          <a:lstStyle/>
          <a:p>
            <a:pPr algn="ctr"/>
            <a:r>
              <a:rPr lang="en-US" dirty="0"/>
              <a:t>BFS: Input and Output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010635" y="2934147"/>
            <a:ext cx="1505650" cy="598762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graph </a:t>
            </a:r>
            <a:r>
              <a:rPr lang="en-US" b="1" i="1" u="sng" dirty="0"/>
              <a:t>G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2ED79DE-493A-1ED9-CE8A-5CAD4D2263C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7273435" y="2177567"/>
            <a:ext cx="4106690" cy="1031024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Shortest distance from </a:t>
            </a:r>
            <a:r>
              <a:rPr lang="en-US" b="1" i="1" u="sng" dirty="0"/>
              <a:t>s</a:t>
            </a:r>
            <a:r>
              <a:rPr lang="en-US" dirty="0"/>
              <a:t> to each node in </a:t>
            </a:r>
            <a:r>
              <a:rPr lang="en-US" b="1" i="1" u="sng" dirty="0"/>
              <a:t>G</a:t>
            </a:r>
            <a:r>
              <a:rPr lang="en-US" dirty="0"/>
              <a:t> (distance = number of edges)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219F90-8EAA-E349-B430-4947C34F55DA}"/>
              </a:ext>
            </a:extLst>
          </p:cNvPr>
          <p:cNvSpPr/>
          <p:nvPr/>
        </p:nvSpPr>
        <p:spPr>
          <a:xfrm>
            <a:off x="4180017" y="2479963"/>
            <a:ext cx="2319049" cy="2410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Breadth-First Search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6983A-9614-76D4-AB5E-7D8ADA3969C7}"/>
              </a:ext>
            </a:extLst>
          </p:cNvPr>
          <p:cNvCxnSpPr>
            <a:cxnSpLocks/>
            <a:stCxn id="35843" idx="3"/>
          </p:cNvCxnSpPr>
          <p:nvPr/>
        </p:nvCxnSpPr>
        <p:spPr>
          <a:xfrm>
            <a:off x="3516285" y="3233528"/>
            <a:ext cx="648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A63B90F4-681B-62EE-A422-DCDFDA0BBD37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897775" y="3990232"/>
            <a:ext cx="2618510" cy="44045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single starting vertex </a:t>
            </a:r>
            <a:r>
              <a:rPr lang="en-US" b="1" u="sng" dirty="0"/>
              <a:t>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949D43-C138-F618-3016-0BC0FF1A90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516285" y="4210458"/>
            <a:ext cx="648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F0ADD998-054F-CEF4-FED0-841E3F67D7C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7273435" y="3749165"/>
            <a:ext cx="4106690" cy="1313288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Breadth-Frist Tree of </a:t>
            </a:r>
            <a:r>
              <a:rPr lang="en-US" b="1" i="1" u="sng" dirty="0"/>
              <a:t>G</a:t>
            </a:r>
            <a:r>
              <a:rPr lang="en-US" dirty="0"/>
              <a:t> with root </a:t>
            </a:r>
            <a:r>
              <a:rPr lang="en-US" b="1" i="1" u="sng" dirty="0"/>
              <a:t>s</a:t>
            </a:r>
            <a:r>
              <a:rPr lang="en-US" dirty="0"/>
              <a:t>. </a:t>
            </a:r>
            <a:r>
              <a:rPr lang="en-US" i="1" dirty="0"/>
              <a:t>The paths in this BFS tree represent the shortest paths from s to each node in 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934282-53E5-64CB-7B81-36E161208D13}"/>
              </a:ext>
            </a:extLst>
          </p:cNvPr>
          <p:cNvCxnSpPr>
            <a:cxnSpLocks/>
          </p:cNvCxnSpPr>
          <p:nvPr/>
        </p:nvCxnSpPr>
        <p:spPr>
          <a:xfrm>
            <a:off x="6499066" y="2770787"/>
            <a:ext cx="774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FDFA6B-C8B0-8915-0235-AB5D6A84A7F7}"/>
              </a:ext>
            </a:extLst>
          </p:cNvPr>
          <p:cNvCxnSpPr>
            <a:cxnSpLocks/>
          </p:cNvCxnSpPr>
          <p:nvPr/>
        </p:nvCxnSpPr>
        <p:spPr>
          <a:xfrm>
            <a:off x="6499066" y="4210458"/>
            <a:ext cx="774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080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77696"/>
            <a:ext cx="9905998" cy="744769"/>
          </a:xfrm>
        </p:spPr>
        <p:txBody>
          <a:bodyPr/>
          <a:lstStyle/>
          <a:p>
            <a:pPr algn="ctr"/>
            <a:r>
              <a:rPr lang="en-US" dirty="0"/>
              <a:t>Breadth-First Search: Overall Strategy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64285" y="1545386"/>
            <a:ext cx="4588606" cy="1521229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Throughout the traversal, each node in the graph will be in one of three states: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763D23-30A9-9A1A-163D-B7EF8EF95FAF}"/>
              </a:ext>
            </a:extLst>
          </p:cNvPr>
          <p:cNvCxnSpPr>
            <a:cxnSpLocks/>
          </p:cNvCxnSpPr>
          <p:nvPr/>
        </p:nvCxnSpPr>
        <p:spPr>
          <a:xfrm>
            <a:off x="5835535" y="1163782"/>
            <a:ext cx="0" cy="54115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A449B72-FC09-3FA3-3613-C44AEA9A3184}"/>
              </a:ext>
            </a:extLst>
          </p:cNvPr>
          <p:cNvSpPr/>
          <p:nvPr/>
        </p:nvSpPr>
        <p:spPr>
          <a:xfrm>
            <a:off x="1487978" y="3429000"/>
            <a:ext cx="673331" cy="67333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9D3703-7439-8C17-AF4A-8AFF0A93B83D}"/>
              </a:ext>
            </a:extLst>
          </p:cNvPr>
          <p:cNvSpPr/>
          <p:nvPr/>
        </p:nvSpPr>
        <p:spPr>
          <a:xfrm>
            <a:off x="1496291" y="4464716"/>
            <a:ext cx="673331" cy="67333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AA43BE-9E84-53C7-9D3D-6474FA70B622}"/>
              </a:ext>
            </a:extLst>
          </p:cNvPr>
          <p:cNvSpPr/>
          <p:nvPr/>
        </p:nvSpPr>
        <p:spPr>
          <a:xfrm>
            <a:off x="1496291" y="5500432"/>
            <a:ext cx="673331" cy="67333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5B362D4-926A-6A49-725A-B54CE3925D5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260664" y="3429000"/>
            <a:ext cx="3113515" cy="67333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White: This node has not been seen yet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6D4EB4B-5EBE-6B18-70CB-25B70341104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2260663" y="4464717"/>
            <a:ext cx="3113515" cy="67333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Gray: This node has been seen but NOT processed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5881AFF-5966-5FBA-F05C-81ED5AF43285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2260663" y="5500433"/>
            <a:ext cx="3113515" cy="67333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Black: This node has been processed (we are done with it)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E8DE984-0608-6B50-ED6C-DF5730B28EB0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6458805" y="1545387"/>
            <a:ext cx="4588606" cy="9733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ysClr val="windowText" lastClr="000000"/>
                </a:solidFill>
              </a:rPr>
              <a:t>Graph traversals need to store these nodes in some manner. For BFS: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4F59468-EE4C-C6CC-B3D5-2F3EEC652B96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6242572" y="3341325"/>
            <a:ext cx="5021069" cy="52727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s.color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= black;  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2AADC3C-5396-70C0-B7EE-1275950FB0F3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6242570" y="5138047"/>
            <a:ext cx="5021069" cy="6068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Queue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grayNodes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5B846B8-7BBA-463D-94D0-C9CAFCCF2E83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6242571" y="3041678"/>
            <a:ext cx="5021069" cy="30399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Each node has a member variable denoting its current color: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9E1EC71-11F9-5DFD-66FB-44517BA2C448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6242569" y="4801381"/>
            <a:ext cx="5021069" cy="30399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addition, we store all the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grayNodes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in a queue so we can process them in order</a:t>
            </a:r>
          </a:p>
        </p:txBody>
      </p:sp>
    </p:spTree>
    <p:extLst>
      <p:ext uri="{BB962C8B-B14F-4D97-AF65-F5344CB8AC3E}">
        <p14:creationId xmlns:p14="http://schemas.microsoft.com/office/powerpoint/2010/main" val="1106188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253842"/>
            <a:ext cx="9905998" cy="711518"/>
          </a:xfrm>
        </p:spPr>
        <p:txBody>
          <a:bodyPr/>
          <a:lstStyle/>
          <a:p>
            <a:pPr algn="ctr"/>
            <a:r>
              <a:rPr lang="en-US" dirty="0"/>
              <a:t>Breadth-first search, quick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6785" y="1271846"/>
            <a:ext cx="4876800" cy="3740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784" y="1622261"/>
            <a:ext cx="4876800" cy="473251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52757"/>
            <a:ext cx="9905998" cy="661008"/>
          </a:xfrm>
        </p:spPr>
        <p:txBody>
          <a:bodyPr/>
          <a:lstStyle/>
          <a:p>
            <a:pPr algn="ctr"/>
            <a:r>
              <a:rPr lang="en-US" dirty="0"/>
              <a:t>Breadth-first search 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4B73-B3CC-FC4E-B315-5A438F029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814" y="1048993"/>
            <a:ext cx="3711195" cy="55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48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A4983-39BF-657E-2414-6AC843C4D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954026D-3406-0B7E-656A-EBDA664D60C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52757"/>
            <a:ext cx="9905998" cy="661008"/>
          </a:xfrm>
        </p:spPr>
        <p:txBody>
          <a:bodyPr/>
          <a:lstStyle/>
          <a:p>
            <a:pPr algn="ctr"/>
            <a:r>
              <a:rPr lang="en-US" dirty="0"/>
              <a:t>Breadth-first search 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6CB66-410B-632C-FFBC-1A12627DB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814" y="1048993"/>
            <a:ext cx="3711195" cy="555625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3FD39A-A604-BC00-F147-7A123656C0F3}"/>
              </a:ext>
            </a:extLst>
          </p:cNvPr>
          <p:cNvCxnSpPr>
            <a:cxnSpLocks/>
          </p:cNvCxnSpPr>
          <p:nvPr/>
        </p:nvCxnSpPr>
        <p:spPr>
          <a:xfrm flipH="1">
            <a:off x="2281505" y="2186247"/>
            <a:ext cx="1833295" cy="307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242C0D-B519-A9F5-74A4-C13389F68D9E}"/>
              </a:ext>
            </a:extLst>
          </p:cNvPr>
          <p:cNvSpPr txBox="1"/>
          <p:nvPr/>
        </p:nvSpPr>
        <p:spPr>
          <a:xfrm>
            <a:off x="324196" y="2294313"/>
            <a:ext cx="2019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 is the distance of this node from the start node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5534E8-0B08-6573-77CC-8002F9411D73}"/>
              </a:ext>
            </a:extLst>
          </p:cNvPr>
          <p:cNvCxnSpPr>
            <a:cxnSpLocks/>
          </p:cNvCxnSpPr>
          <p:nvPr/>
        </p:nvCxnSpPr>
        <p:spPr>
          <a:xfrm flipH="1" flipV="1">
            <a:off x="2281505" y="2876204"/>
            <a:ext cx="3720284" cy="2585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FF40B8-977B-BE69-DC7F-DA3806642FCF}"/>
              </a:ext>
            </a:extLst>
          </p:cNvPr>
          <p:cNvSpPr txBox="1"/>
          <p:nvPr/>
        </p:nvSpPr>
        <p:spPr>
          <a:xfrm>
            <a:off x="8781010" y="5522422"/>
            <a:ext cx="2698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Pi is the parent node. This is the node through which you come to get to this node the quickest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59EC5-9DCC-93CE-8228-B9056DAF254C}"/>
              </a:ext>
            </a:extLst>
          </p:cNvPr>
          <p:cNvCxnSpPr>
            <a:cxnSpLocks/>
          </p:cNvCxnSpPr>
          <p:nvPr/>
        </p:nvCxnSpPr>
        <p:spPr>
          <a:xfrm flipH="1" flipV="1">
            <a:off x="7015942" y="5744095"/>
            <a:ext cx="1765068" cy="64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AE2E9F-46BF-AD66-0B3B-EDC13DF5BEAA}"/>
              </a:ext>
            </a:extLst>
          </p:cNvPr>
          <p:cNvSpPr txBox="1"/>
          <p:nvPr/>
        </p:nvSpPr>
        <p:spPr>
          <a:xfrm>
            <a:off x="9321337" y="1893653"/>
            <a:ext cx="2698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Color field keeps track of node color. Gray nodes all stored on the queue for ease of access as we traverse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BB1E5F-4C3E-284E-B42F-3DF692F0C9A9}"/>
              </a:ext>
            </a:extLst>
          </p:cNvPr>
          <p:cNvCxnSpPr>
            <a:cxnSpLocks/>
          </p:cNvCxnSpPr>
          <p:nvPr/>
        </p:nvCxnSpPr>
        <p:spPr>
          <a:xfrm flipH="1">
            <a:off x="6517178" y="2340032"/>
            <a:ext cx="2878975" cy="41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1E1821-C601-E85A-9ED0-C009669FCE06}"/>
              </a:ext>
            </a:extLst>
          </p:cNvPr>
          <p:cNvCxnSpPr>
            <a:cxnSpLocks/>
          </p:cNvCxnSpPr>
          <p:nvPr/>
        </p:nvCxnSpPr>
        <p:spPr>
          <a:xfrm flipH="1">
            <a:off x="6517178" y="2717007"/>
            <a:ext cx="2804159" cy="1110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847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011DC-27E8-7326-FDB7-7A7D5C414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3A87B57-6B36-CDF1-3C6B-5C97602F969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52757"/>
            <a:ext cx="9905998" cy="661008"/>
          </a:xfrm>
        </p:spPr>
        <p:txBody>
          <a:bodyPr/>
          <a:lstStyle/>
          <a:p>
            <a:pPr algn="ctr"/>
            <a:r>
              <a:rPr lang="en-US" dirty="0"/>
              <a:t>Breadth-first search 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341FC-1176-DE54-815D-FE3AB9806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24" y="1048993"/>
            <a:ext cx="3711195" cy="5556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A24F31-3827-D30B-9B63-D8905ED8E9D2}"/>
              </a:ext>
            </a:extLst>
          </p:cNvPr>
          <p:cNvSpPr txBox="1"/>
          <p:nvPr/>
        </p:nvSpPr>
        <p:spPr>
          <a:xfrm>
            <a:off x="5938058" y="2026656"/>
            <a:ext cx="55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is the runtime of BFS: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A20E5A-E48E-3E4C-F9B0-3EECAA2D4FB3}"/>
                  </a:ext>
                </a:extLst>
              </p:cNvPr>
              <p:cNvSpPr txBox="1"/>
              <p:nvPr/>
            </p:nvSpPr>
            <p:spPr>
              <a:xfrm>
                <a:off x="8603672" y="2026656"/>
                <a:ext cx="1679171" cy="3693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A20E5A-E48E-3E4C-F9B0-3EECAA2D4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672" y="2026656"/>
                <a:ext cx="1679171" cy="36933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8B8258C-7807-B823-0BE7-D45D4E278121}"/>
              </a:ext>
            </a:extLst>
          </p:cNvPr>
          <p:cNvSpPr txBox="1"/>
          <p:nvPr/>
        </p:nvSpPr>
        <p:spPr>
          <a:xfrm>
            <a:off x="6943898" y="4000348"/>
            <a:ext cx="4103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Do you see why? This while loop runs once for each node and the inner for-loop runs once per edge total (not each time)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9E513C-040A-BD89-44C7-FD39B9080D4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976435" y="4462013"/>
            <a:ext cx="1967463" cy="20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AEA5C6-0CCC-71BA-71EA-8FA80C41777A}"/>
              </a:ext>
            </a:extLst>
          </p:cNvPr>
          <p:cNvCxnSpPr>
            <a:cxnSpLocks/>
          </p:cNvCxnSpPr>
          <p:nvPr/>
        </p:nvCxnSpPr>
        <p:spPr>
          <a:xfrm>
            <a:off x="3765665" y="4130467"/>
            <a:ext cx="3156124" cy="196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6518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Correctness of BFS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First, some observations!</a:t>
            </a:r>
          </a:p>
        </p:txBody>
      </p:sp>
    </p:spTree>
    <p:extLst>
      <p:ext uri="{BB962C8B-B14F-4D97-AF65-F5344CB8AC3E}">
        <p14:creationId xmlns:p14="http://schemas.microsoft.com/office/powerpoint/2010/main" val="3530640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60824"/>
            <a:ext cx="9905998" cy="711518"/>
          </a:xfrm>
        </p:spPr>
        <p:txBody>
          <a:bodyPr/>
          <a:lstStyle/>
          <a:p>
            <a:pPr algn="ctr"/>
            <a:r>
              <a:rPr lang="en-US" dirty="0"/>
              <a:t>Breadth-first search: Some Properties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41099" y="1762299"/>
            <a:ext cx="9905999" cy="84284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Does BFS always compute ẟ(</a:t>
            </a:r>
            <a:r>
              <a:rPr lang="en-US" dirty="0" err="1"/>
              <a:t>s,v</a:t>
            </a:r>
            <a:r>
              <a:rPr lang="en-US" dirty="0"/>
              <a:t>) correctly, where ẟ(</a:t>
            </a:r>
            <a:r>
              <a:rPr lang="en-US" dirty="0" err="1"/>
              <a:t>s,v</a:t>
            </a:r>
            <a:r>
              <a:rPr lang="en-US" dirty="0"/>
              <a:t>) is the shortest path (number of edges) from s to any vertex v?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9419B8-0AD6-BDBB-33F3-CA6131EE113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141411" y="3572995"/>
            <a:ext cx="9905999" cy="50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/>
              <a:t>Lemma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DB669AC1-EA5B-1D91-6BE5-E4EC6AE29865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241099" y="3975273"/>
                <a:ext cx="9805992" cy="84284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a directed or undirected graph, and let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V be an arbitrary vertex. Then,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, it is the case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ẟ(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v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ẟ(</a:t>
                </a:r>
                <a:r>
                  <a:rPr lang="en-US" dirty="0" err="1">
                    <a:solidFill>
                      <a:schemeClr val="bg1"/>
                    </a:solidFill>
                  </a:rPr>
                  <a:t>s,u</a:t>
                </a:r>
                <a:r>
                  <a:rPr lang="en-US" dirty="0">
                    <a:solidFill>
                      <a:schemeClr val="bg1"/>
                    </a:solidFill>
                  </a:rPr>
                  <a:t>) + 1</a:t>
                </a: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DB669AC1-EA5B-1D91-6BE5-E4EC6AE29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241099" y="3975273"/>
                <a:ext cx="9805992" cy="842847"/>
              </a:xfrm>
              <a:prstGeom prst="rect">
                <a:avLst/>
              </a:prstGeom>
              <a:blipFill>
                <a:blip r:embed="rId7"/>
                <a:stretch>
                  <a:fillRect l="-775" t="-882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93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37718"/>
            <a:ext cx="9905998" cy="900682"/>
          </a:xfrm>
        </p:spPr>
        <p:txBody>
          <a:bodyPr/>
          <a:lstStyle/>
          <a:p>
            <a:pPr algn="ctr"/>
            <a:r>
              <a:rPr lang="en-US" dirty="0"/>
              <a:t>Module 1 Topics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1989343"/>
            <a:ext cx="9905999" cy="50905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400" b="1" i="1" dirty="0">
                <a:solidFill>
                  <a:sysClr val="windowText" lastClr="000000"/>
                </a:solidFill>
              </a:rPr>
              <a:t>What is a Graph? How do we </a:t>
            </a:r>
            <a:r>
              <a:rPr lang="en-US" b="1" i="1" dirty="0">
                <a:solidFill>
                  <a:sysClr val="windowText" lastClr="000000"/>
                </a:solidFill>
              </a:rPr>
              <a:t>r</a:t>
            </a:r>
            <a:r>
              <a:rPr lang="en-US" sz="2400" b="1" i="1" dirty="0">
                <a:solidFill>
                  <a:sysClr val="windowText" lastClr="000000"/>
                </a:solidFill>
              </a:rPr>
              <a:t>epresentation Graphs in code?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4C0281-EA75-5969-3A50-0FCA6D1FFD6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141413" y="2594142"/>
            <a:ext cx="9905999" cy="50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1" i="1" dirty="0">
                <a:solidFill>
                  <a:sysClr val="windowText" lastClr="000000"/>
                </a:solidFill>
              </a:rPr>
              <a:t>How do we traverse a graph? First, we will see breadth-first search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663C5D1-B27A-2160-F4FB-ED2D25D4BDDE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141413" y="1626427"/>
            <a:ext cx="9905999" cy="39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In this deck: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7A125BB-6E02-77DE-DC39-9027E8419349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141411" y="4244403"/>
            <a:ext cx="9905999" cy="50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i="1" dirty="0">
                <a:solidFill>
                  <a:sysClr val="windowText" lastClr="000000"/>
                </a:solidFill>
              </a:rPr>
              <a:t>Traversing a graph using depth-first search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DC24C7-11A5-5410-8D03-E7E6726E3966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1139824" y="4849202"/>
            <a:ext cx="9905999" cy="50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i="1" dirty="0">
                <a:solidFill>
                  <a:sysClr val="windowText" lastClr="000000"/>
                </a:solidFill>
              </a:rPr>
              <a:t>Topological sorting on graphs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92201B9-7E29-43BC-2330-3B4B86610BC1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1139824" y="3881487"/>
            <a:ext cx="9905999" cy="39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Future decks: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CAA8BF5-BA27-5DCC-A5B3-8AC76C6C0AC8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1139824" y="5454001"/>
            <a:ext cx="9905999" cy="50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i="1" dirty="0">
                <a:solidFill>
                  <a:sysClr val="windowText" lastClr="000000"/>
                </a:solidFill>
              </a:rPr>
              <a:t>Finding strongly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2069037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274623"/>
            <a:ext cx="9905998" cy="669955"/>
          </a:xfrm>
        </p:spPr>
        <p:txBody>
          <a:bodyPr/>
          <a:lstStyle/>
          <a:p>
            <a:pPr algn="ctr"/>
            <a:r>
              <a:rPr lang="en-US" dirty="0"/>
              <a:t>Breadth-first search: Some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141412" y="1910855"/>
                <a:ext cx="9905999" cy="1333297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a directed or undirected graph, and suppose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Then upon termination,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 value </a:t>
                </a:r>
                <a:r>
                  <a:rPr lang="en-US" dirty="0" err="1">
                    <a:solidFill>
                      <a:schemeClr val="bg1"/>
                    </a:solidFill>
                  </a:rPr>
                  <a:t>v.d</a:t>
                </a:r>
                <a:r>
                  <a:rPr lang="en-US" dirty="0">
                    <a:solidFill>
                      <a:schemeClr val="bg1"/>
                    </a:solidFill>
                  </a:rPr>
                  <a:t> computed by BFS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8"/>
                </p:custDataLst>
              </p:nvPr>
            </p:nvSpPr>
            <p:spPr>
              <a:xfrm>
                <a:off x="1141412" y="1910855"/>
                <a:ext cx="9905999" cy="1333297"/>
              </a:xfrm>
              <a:blipFill>
                <a:blip r:embed="rId9"/>
                <a:stretch>
                  <a:fillRect l="-895" t="-5607" r="-127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ECE99-8F82-B94F-BACF-46508CA5791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1411" y="4225325"/>
            <a:ext cx="3324948" cy="1737360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ECB3A4E-4ADA-85B8-8D55-1D5C51F1DD8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218815" y="3429000"/>
            <a:ext cx="2726575" cy="70104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**Note that this is a weak bound! Just says distance will not be better than best path.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BB87EE6-0593-9152-EAF3-09833F562421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4499611" y="4411008"/>
            <a:ext cx="4448797" cy="1483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//By how code updates </a:t>
            </a:r>
            <a:r>
              <a:rPr lang="en-US" dirty="0" err="1"/>
              <a:t>v.d</a:t>
            </a:r>
            <a:endParaRPr lang="en-US" dirty="0"/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//By inductive hypothesis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//By Lemma 1 on previous slide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D93D825-04CC-9844-7C7F-61C409653BA9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141411" y="1541523"/>
            <a:ext cx="9905608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Lemma 2: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F335CBB-67B0-5416-7504-2B9972DD7C59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1141411" y="3760708"/>
            <a:ext cx="9905608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554766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6008"/>
            <a:ext cx="9905998" cy="653329"/>
          </a:xfrm>
        </p:spPr>
        <p:txBody>
          <a:bodyPr/>
          <a:lstStyle/>
          <a:p>
            <a:pPr algn="ctr"/>
            <a:r>
              <a:rPr lang="en-US" dirty="0"/>
              <a:t>Breadth-first search: Some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141413" y="1698638"/>
                <a:ext cx="10049885" cy="3097806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Suppose during BFS execution, the Queue contains vertices {v</a:t>
                </a:r>
                <a:r>
                  <a:rPr lang="en-US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,v</a:t>
                </a:r>
                <a:r>
                  <a:rPr lang="en-US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dirty="0">
                    <a:solidFill>
                      <a:schemeClr val="bg1"/>
                    </a:solidFill>
                  </a:rPr>
                  <a:t>,….</a:t>
                </a:r>
                <a:r>
                  <a:rPr lang="en-US" dirty="0" err="1">
                    <a:solidFill>
                      <a:schemeClr val="bg1"/>
                    </a:solidFill>
                  </a:rPr>
                  <a:t>v</a:t>
                </a:r>
                <a:r>
                  <a:rPr lang="en-US" baseline="-25000" dirty="0" err="1">
                    <a:solidFill>
                      <a:schemeClr val="bg1"/>
                    </a:solidFill>
                  </a:rPr>
                  <a:t>n</a:t>
                </a:r>
                <a:r>
                  <a:rPr lang="en-US" dirty="0">
                    <a:solidFill>
                      <a:schemeClr val="bg1"/>
                    </a:solidFill>
                  </a:rPr>
                  <a:t>} where v</a:t>
                </a:r>
                <a:r>
                  <a:rPr lang="en-US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is at head of queue and </a:t>
                </a:r>
                <a:r>
                  <a:rPr lang="en-US" dirty="0" err="1">
                    <a:solidFill>
                      <a:schemeClr val="bg1"/>
                    </a:solidFill>
                  </a:rPr>
                  <a:t>v</a:t>
                </a:r>
                <a:r>
                  <a:rPr lang="en-US" baseline="-25000" dirty="0" err="1">
                    <a:solidFill>
                      <a:schemeClr val="bg1"/>
                    </a:solidFill>
                  </a:rPr>
                  <a:t>n</a:t>
                </a:r>
                <a:r>
                  <a:rPr lang="en-US" dirty="0">
                    <a:solidFill>
                      <a:schemeClr val="bg1"/>
                    </a:solidFill>
                  </a:rPr>
                  <a:t> is at tail of queue. Then: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	</a:t>
                </a:r>
                <a:r>
                  <a:rPr lang="en-US" b="0" i="1" dirty="0">
                    <a:solidFill>
                      <a:schemeClr val="bg1"/>
                    </a:solidFill>
                  </a:rPr>
                  <a:t>//all nodes on Q differ by at most </a:t>
                </a:r>
                <a:r>
                  <a:rPr lang="en-US" b="0" i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		</a:t>
                </a:r>
                <a:r>
                  <a:rPr lang="en-US" i="1" dirty="0">
                    <a:solidFill>
                      <a:schemeClr val="bg1"/>
                    </a:solidFill>
                  </a:rPr>
                  <a:t>//nodes on Q are non-decreasing distances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for </a:t>
                </a:r>
                <a:r>
                  <a:rPr lang="en-US" dirty="0" err="1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 = 1,2,3,….,n-1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1141413" y="1698638"/>
                <a:ext cx="10049885" cy="3097806"/>
              </a:xfrm>
              <a:blipFill>
                <a:blip r:embed="rId6"/>
                <a:stretch>
                  <a:fillRect l="-883" t="-2846" b="-20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655918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396491C-3DB4-6AB2-0382-01242AE4572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141411" y="1375269"/>
            <a:ext cx="9905608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Lemma 3: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13B4D-1E5C-9633-EE34-D10D15A740BC}"/>
              </a:ext>
            </a:extLst>
          </p:cNvPr>
          <p:cNvSpPr txBox="1"/>
          <p:nvPr/>
        </p:nvSpPr>
        <p:spPr>
          <a:xfrm>
            <a:off x="8872451" y="5776551"/>
            <a:ext cx="200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Intuitively, why is this lemma true?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FB1EAD-36B0-D143-6047-D87DABE83C33}"/>
              </a:ext>
            </a:extLst>
          </p:cNvPr>
          <p:cNvCxnSpPr>
            <a:cxnSpLocks/>
          </p:cNvCxnSpPr>
          <p:nvPr/>
        </p:nvCxnSpPr>
        <p:spPr>
          <a:xfrm flipH="1" flipV="1">
            <a:off x="7971905" y="4962698"/>
            <a:ext cx="900546" cy="87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94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Correctness of BFS</a:t>
            </a:r>
          </a:p>
        </p:txBody>
      </p:sp>
    </p:spTree>
    <p:extLst>
      <p:ext uri="{BB962C8B-B14F-4D97-AF65-F5344CB8AC3E}">
        <p14:creationId xmlns:p14="http://schemas.microsoft.com/office/powerpoint/2010/main" val="1602411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49386" y="228600"/>
            <a:ext cx="10972800" cy="990600"/>
          </a:xfrm>
        </p:spPr>
        <p:txBody>
          <a:bodyPr/>
          <a:lstStyle/>
          <a:p>
            <a:pPr algn="ctr"/>
            <a:r>
              <a:rPr lang="en-US" dirty="0"/>
              <a:t>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324494" y="2350532"/>
                <a:ext cx="9543011" cy="1594767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a directed or undirected graph, and suppose that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Then, during its execution, BFS discovers every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that is reachable from s, and upon termination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1324494" y="2350532"/>
                <a:ext cx="9543011" cy="1594767"/>
              </a:xfrm>
              <a:blipFill>
                <a:blip r:embed="rId6"/>
                <a:stretch>
                  <a:fillRect l="-928" t="-4688" r="-1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A59B397-1799-013F-EF89-DF721EBC1CA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324493" y="2023661"/>
            <a:ext cx="9543011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Claim:</a:t>
            </a:r>
          </a:p>
        </p:txBody>
      </p:sp>
    </p:spTree>
    <p:extLst>
      <p:ext uri="{BB962C8B-B14F-4D97-AF65-F5344CB8AC3E}">
        <p14:creationId xmlns:p14="http://schemas.microsoft.com/office/powerpoint/2010/main" val="1387633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7572"/>
            <a:ext cx="9905998" cy="728144"/>
          </a:xfrm>
        </p:spPr>
        <p:txBody>
          <a:bodyPr/>
          <a:lstStyle/>
          <a:p>
            <a:pPr algn="ctr"/>
            <a:r>
              <a:rPr lang="en-US" dirty="0"/>
              <a:t>REMINDER: The Code!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F6AAD52-B078-9444-B951-343621F36106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342610" y="2514600"/>
            <a:ext cx="5239789" cy="2133600"/>
          </a:xfrm>
        </p:spPr>
        <p:txBody>
          <a:bodyPr>
            <a:normAutofit/>
          </a:bodyPr>
          <a:lstStyle/>
          <a:p>
            <a:r>
              <a:rPr lang="en-US" dirty="0"/>
              <a:t>Vertices here have some properties:</a:t>
            </a:r>
          </a:p>
          <a:p>
            <a:pPr lvl="1"/>
            <a:r>
              <a:rPr lang="en-US" i="1" dirty="0"/>
              <a:t>color = white/gray/black</a:t>
            </a:r>
          </a:p>
          <a:p>
            <a:pPr lvl="1"/>
            <a:r>
              <a:rPr lang="en-US" i="1" dirty="0"/>
              <a:t>d = distance from start node</a:t>
            </a:r>
          </a:p>
          <a:p>
            <a:pPr lvl="1"/>
            <a:r>
              <a:rPr lang="en-US" i="1" dirty="0"/>
              <a:t>pi = node through which d is achieved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4B73-B3CC-FC4E-B315-5A438F02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605" y="1055716"/>
            <a:ext cx="3711195" cy="55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98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52511"/>
            <a:ext cx="9905998" cy="692121"/>
          </a:xfrm>
        </p:spPr>
        <p:txBody>
          <a:bodyPr/>
          <a:lstStyle/>
          <a:p>
            <a:pPr algn="ctr"/>
            <a:r>
              <a:rPr lang="en-US" dirty="0"/>
              <a:t>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Proof by Contradiction: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Assume that BFS does NOT work.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Then…there MUST exist at least one node v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There might be more, but let v be such a node with the smallest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Meaning the ”closest one to s” that BFS incorrectly calculates.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This is a good choice because we can assume all nodes with smaller d value were computed correctly! Nice! 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44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94321"/>
            <a:ext cx="9905998" cy="692121"/>
          </a:xfrm>
        </p:spPr>
        <p:txBody>
          <a:bodyPr/>
          <a:lstStyle/>
          <a:p>
            <a:pPr algn="ctr"/>
            <a:r>
              <a:rPr lang="en-US" dirty="0"/>
              <a:t>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2386115" y="2103698"/>
                <a:ext cx="6525178" cy="533803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2386115" y="2103698"/>
                <a:ext cx="6525178" cy="533803"/>
              </a:xfr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4F221-FC68-0342-B5ED-24305040114F}"/>
              </a:ext>
            </a:extLst>
          </p:cNvPr>
          <p:cNvSpPr txBox="1"/>
          <p:nvPr/>
        </p:nvSpPr>
        <p:spPr>
          <a:xfrm>
            <a:off x="816864" y="4419600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of Lemma 2!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1680AE-8B0F-9A4B-B6E3-A69BAF9CFFC1}"/>
              </a:ext>
            </a:extLst>
          </p:cNvPr>
          <p:cNvCxnSpPr>
            <a:stCxn id="3" idx="0"/>
          </p:cNvCxnSpPr>
          <p:nvPr/>
        </p:nvCxnSpPr>
        <p:spPr>
          <a:xfrm flipV="1">
            <a:off x="2262132" y="2667000"/>
            <a:ext cx="1700268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7AF4D2-4CDC-9A40-9EB4-01D4E8C78B04}"/>
              </a:ext>
            </a:extLst>
          </p:cNvPr>
          <p:cNvSpPr txBox="1"/>
          <p:nvPr/>
        </p:nvSpPr>
        <p:spPr>
          <a:xfrm>
            <a:off x="4574532" y="4343400"/>
            <a:ext cx="2148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definition of</a:t>
            </a:r>
          </a:p>
          <a:p>
            <a:r>
              <a:rPr lang="en-US" dirty="0"/>
              <a:t>optimal 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59B45-CC20-F049-93E8-2102ACB19F79}"/>
              </a:ext>
            </a:extLst>
          </p:cNvPr>
          <p:cNvSpPr txBox="1"/>
          <p:nvPr/>
        </p:nvSpPr>
        <p:spPr>
          <a:xfrm>
            <a:off x="8382000" y="4234933"/>
            <a:ext cx="2364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how we chose</a:t>
            </a:r>
          </a:p>
          <a:p>
            <a:r>
              <a:rPr lang="en-US" dirty="0"/>
              <a:t>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D19E6E-8D72-6B41-9A9E-A913C772F21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530012" y="2819400"/>
            <a:ext cx="118693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EA57ED-827E-EC4A-8356-ED55BEAA4A5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924803" y="2667001"/>
            <a:ext cx="1639572" cy="15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9703E297-B214-3C4A-F8C4-8CC317425BE4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386114" y="1744403"/>
            <a:ext cx="6525179" cy="475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/>
              <a:t>So, this incorrectly calculated node v has the following property:</a:t>
            </a:r>
          </a:p>
        </p:txBody>
      </p:sp>
    </p:spTree>
    <p:extLst>
      <p:ext uri="{BB962C8B-B14F-4D97-AF65-F5344CB8AC3E}">
        <p14:creationId xmlns:p14="http://schemas.microsoft.com/office/powerpoint/2010/main" val="3156701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10947"/>
            <a:ext cx="9905998" cy="692121"/>
          </a:xfrm>
        </p:spPr>
        <p:txBody>
          <a:bodyPr/>
          <a:lstStyle/>
          <a:p>
            <a:pPr algn="ctr"/>
            <a:r>
              <a:rPr lang="en-US" dirty="0"/>
              <a:t>Proof of Correctness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D08EBA8-08E5-888A-A715-031040565D06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16574" y="2973587"/>
            <a:ext cx="8355676" cy="28166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So…at some point during execution. The node u is popped off the queue and the edge e=(</a:t>
            </a:r>
            <a:r>
              <a:rPr lang="en-US" dirty="0" err="1"/>
              <a:t>u,v</a:t>
            </a:r>
            <a:r>
              <a:rPr lang="en-US" dirty="0"/>
              <a:t>) is followed and node v is processed. Three cases: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	Case 1: v is white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	Case 2: v is gray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	Case 3: v is black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CF72F37-1113-6AE4-1644-52350E7CE099}"/>
                  </a:ext>
                </a:extLst>
              </p:cNvPr>
              <p:cNvSpPr>
                <a:spLocks noGrp="1" noChangeArrowheads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2831823" y="1993067"/>
                <a:ext cx="6525178" cy="533803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CF72F37-1113-6AE4-1644-52350E7CE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2831823" y="1993067"/>
                <a:ext cx="6525178" cy="533803"/>
              </a:xfr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91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764262" y="3077697"/>
                <a:ext cx="6524218" cy="253538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white, algorithm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(line 15).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Contradiction! above formula shows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4764262" y="3077697"/>
                <a:ext cx="6524218" cy="2535381"/>
              </a:xfrm>
              <a:blipFill>
                <a:blip r:embed="rId6"/>
                <a:stretch>
                  <a:fillRect l="-1556" t="-3483" r="-2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CB3DFF-A837-6FF0-EA68-0A2FB6239DC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41413" y="310947"/>
            <a:ext cx="9905998" cy="692121"/>
          </a:xfrm>
        </p:spPr>
        <p:txBody>
          <a:bodyPr/>
          <a:lstStyle/>
          <a:p>
            <a:pPr algn="ctr"/>
            <a:r>
              <a:rPr lang="en-US" dirty="0"/>
              <a:t>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CEEB15-CA3C-12CD-FDC0-D306FBACB4C0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830863" y="1244922"/>
                <a:ext cx="6525178" cy="5338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CEEB15-CA3C-12CD-FDC0-D306FBACB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2830863" y="1244922"/>
                <a:ext cx="6525178" cy="5338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9CC10D0-1562-A1BE-ED93-DF8C8193A0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5604" y="2111433"/>
            <a:ext cx="3069512" cy="45955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E462A4-6041-3926-4236-8229CEA31807}"/>
              </a:ext>
            </a:extLst>
          </p:cNvPr>
          <p:cNvSpPr/>
          <p:nvPr/>
        </p:nvSpPr>
        <p:spPr>
          <a:xfrm>
            <a:off x="2610196" y="5187142"/>
            <a:ext cx="1820488" cy="7148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65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1956060" y="2624452"/>
                <a:ext cx="8276704" cy="349371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gray, then v is currently on the queue.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v was turned gray by dequeuing some other node w,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Order on queue: w, then u, then v, Lemma 3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^^Contradiction!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1956060" y="2624452"/>
                <a:ext cx="8276704" cy="3493715"/>
              </a:xfrm>
              <a:blipFill>
                <a:blip r:embed="rId6"/>
                <a:stretch>
                  <a:fillRect l="-920" t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F3C4D32-C98F-314A-E7B1-A83AD9E6965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41413" y="310947"/>
            <a:ext cx="9905998" cy="692121"/>
          </a:xfrm>
        </p:spPr>
        <p:txBody>
          <a:bodyPr/>
          <a:lstStyle/>
          <a:p>
            <a:pPr algn="ctr"/>
            <a:r>
              <a:rPr lang="en-US" dirty="0"/>
              <a:t>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3447B52-6AE8-6513-B60B-72DCE04C12AA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831823" y="1239667"/>
                <a:ext cx="6525178" cy="5338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3447B52-6AE8-6513-B60B-72DCE04C1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2831823" y="1239667"/>
                <a:ext cx="6525178" cy="5338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20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Graphs -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4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1618008" y="2414846"/>
                <a:ext cx="8952808" cy="341376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3: v is black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black, then v was previously on queue ahead of u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queue distance values monotonically increasing,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(Lemma 3)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          ^^Contradiction!!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5"/>
                </p:custDataLst>
              </p:nvPr>
            </p:nvSpPr>
            <p:spPr>
              <a:xfrm>
                <a:off x="1618008" y="2414846"/>
                <a:ext cx="8952808" cy="3413760"/>
              </a:xfrm>
              <a:blipFill>
                <a:blip r:embed="rId6"/>
                <a:stretch>
                  <a:fillRect l="-850" t="-2602" b="-3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E74A1D-C80D-2A7B-5F05-B591D17F8C6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41413" y="310947"/>
            <a:ext cx="9905998" cy="692121"/>
          </a:xfrm>
        </p:spPr>
        <p:txBody>
          <a:bodyPr/>
          <a:lstStyle/>
          <a:p>
            <a:pPr algn="ctr"/>
            <a:r>
              <a:rPr lang="en-US" dirty="0"/>
              <a:t>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F33736B9-DCAC-4DAF-7821-93BEDAA882ED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831823" y="1453630"/>
                <a:ext cx="6525178" cy="5338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F33736B9-DCAC-4DAF-7821-93BEDAA88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2831823" y="1453630"/>
                <a:ext cx="6525178" cy="5338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058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2829588" y="1289859"/>
                <a:ext cx="6529647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Finishing out the proof!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BFS is wrong then either: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Lemma 2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proof by contradiction / 3 cases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4"/>
                </p:custDataLst>
              </p:nvPr>
            </p:nvSpPr>
            <p:spPr>
              <a:xfrm>
                <a:off x="2829588" y="1289859"/>
                <a:ext cx="6529647" cy="4937760"/>
              </a:xfrm>
              <a:blipFill>
                <a:blip r:embed="rId5"/>
                <a:stretch>
                  <a:fillRect l="-1359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5F7C2B-528A-DB4C-DAF9-B326B2810AB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41413" y="310947"/>
            <a:ext cx="9905998" cy="692121"/>
          </a:xfrm>
        </p:spPr>
        <p:txBody>
          <a:bodyPr/>
          <a:lstStyle/>
          <a:p>
            <a:pPr algn="ctr"/>
            <a:r>
              <a:rPr lang="en-US" dirty="0"/>
              <a:t>Proof of Correctness</a:t>
            </a:r>
          </a:p>
        </p:txBody>
      </p:sp>
    </p:spTree>
    <p:extLst>
      <p:ext uri="{BB962C8B-B14F-4D97-AF65-F5344CB8AC3E}">
        <p14:creationId xmlns:p14="http://schemas.microsoft.com/office/powerpoint/2010/main" val="1657510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d7c752037a_0_596"/>
          <p:cNvSpPr txBox="1">
            <a:spLocks noGrp="1"/>
          </p:cNvSpPr>
          <p:nvPr>
            <p:ph type="title"/>
          </p:nvPr>
        </p:nvSpPr>
        <p:spPr>
          <a:xfrm>
            <a:off x="0" y="3064476"/>
            <a:ext cx="12192000" cy="17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 dirty="0"/>
              <a:t>Bipartite Graphs</a:t>
            </a:r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d7c752037a_0_2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4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Definition: Bipartite</a:t>
            </a:r>
            <a:endParaRPr/>
          </a:p>
        </p:txBody>
      </p:sp>
      <p:sp>
        <p:nvSpPr>
          <p:cNvPr id="870" name="Google Shape;870;g2d7c752037a_0_253"/>
          <p:cNvSpPr txBox="1">
            <a:spLocks noGrp="1"/>
          </p:cNvSpPr>
          <p:nvPr>
            <p:ph type="body" idx="1"/>
          </p:nvPr>
        </p:nvSpPr>
        <p:spPr>
          <a:xfrm>
            <a:off x="1747004" y="1177663"/>
            <a:ext cx="8915543" cy="160413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chemeClr val="bg1"/>
                </a:solidFill>
              </a:rPr>
              <a:t>A (undirected) graph is </a:t>
            </a:r>
            <a:r>
              <a:rPr lang="en-US" b="1" i="1" u="sng" dirty="0">
                <a:solidFill>
                  <a:schemeClr val="bg1"/>
                </a:solidFill>
              </a:rPr>
              <a:t>Bipartite</a:t>
            </a:r>
            <a:r>
              <a:rPr lang="en-US" dirty="0">
                <a:solidFill>
                  <a:schemeClr val="bg1"/>
                </a:solidFill>
              </a:rPr>
              <a:t> provided every vertex can be assigned to one of two teams such that every edge “crosses” teams</a:t>
            </a:r>
            <a:endParaRPr dirty="0">
              <a:solidFill>
                <a:schemeClr val="bg1"/>
              </a:solidFill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>
                <a:solidFill>
                  <a:schemeClr val="bg1"/>
                </a:solidFill>
              </a:rPr>
              <a:t>Alternative: Every vertex can be given one of two colors such that no edges connect same-color nodes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B6518D-9EAB-22F1-DF70-F7B68D014598}"/>
              </a:ext>
            </a:extLst>
          </p:cNvPr>
          <p:cNvGrpSpPr/>
          <p:nvPr/>
        </p:nvGrpSpPr>
        <p:grpSpPr>
          <a:xfrm>
            <a:off x="1589349" y="3680207"/>
            <a:ext cx="4301297" cy="2374324"/>
            <a:chOff x="1372069" y="3689260"/>
            <a:chExt cx="4301297" cy="2374324"/>
          </a:xfrm>
        </p:grpSpPr>
        <p:cxnSp>
          <p:nvCxnSpPr>
            <p:cNvPr id="873" name="Google Shape;873;g2d7c752037a_0_253"/>
            <p:cNvCxnSpPr>
              <a:stCxn id="874" idx="7"/>
              <a:endCxn id="875" idx="2"/>
            </p:cNvCxnSpPr>
            <p:nvPr/>
          </p:nvCxnSpPr>
          <p:spPr>
            <a:xfrm rot="10800000" flipH="1">
              <a:off x="1639591" y="3845905"/>
              <a:ext cx="911504" cy="587825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6" name="Google Shape;876;g2d7c752037a_0_253"/>
            <p:cNvCxnSpPr>
              <a:stCxn id="875" idx="6"/>
              <a:endCxn id="877" idx="2"/>
            </p:cNvCxnSpPr>
            <p:nvPr/>
          </p:nvCxnSpPr>
          <p:spPr>
            <a:xfrm>
              <a:off x="2864569" y="3845970"/>
              <a:ext cx="922128" cy="32056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8" name="Google Shape;878;g2d7c752037a_0_253"/>
            <p:cNvCxnSpPr>
              <a:stCxn id="874" idx="4"/>
              <a:endCxn id="879" idx="1"/>
            </p:cNvCxnSpPr>
            <p:nvPr/>
          </p:nvCxnSpPr>
          <p:spPr>
            <a:xfrm>
              <a:off x="1528779" y="4701251"/>
              <a:ext cx="523895" cy="638749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0" name="Google Shape;880;g2d7c752037a_0_253"/>
            <p:cNvCxnSpPr>
              <a:stCxn id="881" idx="3"/>
              <a:endCxn id="879" idx="7"/>
            </p:cNvCxnSpPr>
            <p:nvPr/>
          </p:nvCxnSpPr>
          <p:spPr>
            <a:xfrm flipH="1">
              <a:off x="2274179" y="4855842"/>
              <a:ext cx="715684" cy="484328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2" name="Google Shape;882;g2d7c752037a_0_253"/>
            <p:cNvCxnSpPr>
              <a:stCxn id="883" idx="2"/>
              <a:endCxn id="879" idx="5"/>
            </p:cNvCxnSpPr>
            <p:nvPr/>
          </p:nvCxnSpPr>
          <p:spPr>
            <a:xfrm rot="10800000">
              <a:off x="2274157" y="5561762"/>
              <a:ext cx="836217" cy="345111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4" name="Google Shape;884;g2d7c752037a_0_253"/>
            <p:cNvCxnSpPr>
              <a:stCxn id="881" idx="5"/>
              <a:endCxn id="883" idx="0"/>
            </p:cNvCxnSpPr>
            <p:nvPr/>
          </p:nvCxnSpPr>
          <p:spPr>
            <a:xfrm>
              <a:off x="3211486" y="4855842"/>
              <a:ext cx="55687" cy="894285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5" name="Google Shape;885;g2d7c752037a_0_253"/>
            <p:cNvCxnSpPr>
              <a:stCxn id="881" idx="7"/>
              <a:endCxn id="877" idx="3"/>
            </p:cNvCxnSpPr>
            <p:nvPr/>
          </p:nvCxnSpPr>
          <p:spPr>
            <a:xfrm rot="10800000" flipH="1">
              <a:off x="3211486" y="3988694"/>
              <a:ext cx="621163" cy="645526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6" name="Google Shape;886;g2d7c752037a_0_253"/>
            <p:cNvCxnSpPr>
              <a:stCxn id="883" idx="6"/>
              <a:endCxn id="887" idx="3"/>
            </p:cNvCxnSpPr>
            <p:nvPr/>
          </p:nvCxnSpPr>
          <p:spPr>
            <a:xfrm rot="10800000" flipH="1">
              <a:off x="3423795" y="5860895"/>
              <a:ext cx="1047973" cy="45978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8" name="Google Shape;888;g2d7c752037a_0_253"/>
            <p:cNvCxnSpPr>
              <a:stCxn id="887" idx="1"/>
              <a:endCxn id="877" idx="4"/>
            </p:cNvCxnSpPr>
            <p:nvPr/>
          </p:nvCxnSpPr>
          <p:spPr>
            <a:xfrm rot="10800000">
              <a:off x="3943390" y="4034705"/>
              <a:ext cx="528291" cy="1604657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9" name="Google Shape;889;g2d7c752037a_0_253"/>
            <p:cNvCxnSpPr>
              <a:stCxn id="890" idx="2"/>
              <a:endCxn id="877" idx="5"/>
            </p:cNvCxnSpPr>
            <p:nvPr/>
          </p:nvCxnSpPr>
          <p:spPr>
            <a:xfrm rot="10800000">
              <a:off x="4054128" y="3988706"/>
              <a:ext cx="558149" cy="30243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1" name="Google Shape;891;g2d7c752037a_0_253"/>
            <p:cNvCxnSpPr>
              <a:stCxn id="887" idx="0"/>
              <a:endCxn id="890" idx="3"/>
            </p:cNvCxnSpPr>
            <p:nvPr/>
          </p:nvCxnSpPr>
          <p:spPr>
            <a:xfrm rot="10800000" flipH="1">
              <a:off x="4582492" y="4401877"/>
              <a:ext cx="75653" cy="1191586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2" name="Google Shape;892;g2d7c752037a_0_253"/>
            <p:cNvCxnSpPr>
              <a:stCxn id="893" idx="1"/>
              <a:endCxn id="890" idx="5"/>
            </p:cNvCxnSpPr>
            <p:nvPr/>
          </p:nvCxnSpPr>
          <p:spPr>
            <a:xfrm rot="10800000">
              <a:off x="4879752" y="4402037"/>
              <a:ext cx="526093" cy="411972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4" name="Google Shape;894;g2d7c752037a_0_253"/>
            <p:cNvCxnSpPr>
              <a:stCxn id="893" idx="3"/>
              <a:endCxn id="887" idx="6"/>
            </p:cNvCxnSpPr>
            <p:nvPr/>
          </p:nvCxnSpPr>
          <p:spPr>
            <a:xfrm flipH="1">
              <a:off x="4739252" y="5035630"/>
              <a:ext cx="666592" cy="714585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95" name="Google Shape;895;g2d7c752037a_0_253"/>
            <p:cNvCxnSpPr>
              <a:stCxn id="875" idx="4"/>
              <a:endCxn id="879" idx="0"/>
            </p:cNvCxnSpPr>
            <p:nvPr/>
          </p:nvCxnSpPr>
          <p:spPr>
            <a:xfrm flipH="1">
              <a:off x="2163448" y="4002681"/>
              <a:ext cx="544411" cy="1291419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74" name="Google Shape;874;g2d7c752037a_0_253"/>
            <p:cNvSpPr/>
            <p:nvPr/>
          </p:nvSpPr>
          <p:spPr>
            <a:xfrm>
              <a:off x="1372069" y="4387830"/>
              <a:ext cx="313421" cy="313421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5" name="Google Shape;875;g2d7c752037a_0_253"/>
            <p:cNvSpPr/>
            <p:nvPr/>
          </p:nvSpPr>
          <p:spPr>
            <a:xfrm>
              <a:off x="2551149" y="3689260"/>
              <a:ext cx="313421" cy="31342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9" name="Google Shape;879;g2d7c752037a_0_253"/>
            <p:cNvSpPr/>
            <p:nvPr/>
          </p:nvSpPr>
          <p:spPr>
            <a:xfrm>
              <a:off x="2006706" y="5294180"/>
              <a:ext cx="313421" cy="31342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1" name="Google Shape;881;g2d7c752037a_0_253"/>
            <p:cNvSpPr/>
            <p:nvPr/>
          </p:nvSpPr>
          <p:spPr>
            <a:xfrm>
              <a:off x="2943964" y="4588321"/>
              <a:ext cx="313421" cy="313421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77" name="Google Shape;877;g2d7c752037a_0_253"/>
            <p:cNvSpPr/>
            <p:nvPr/>
          </p:nvSpPr>
          <p:spPr>
            <a:xfrm>
              <a:off x="3786686" y="3721249"/>
              <a:ext cx="313421" cy="313421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3" name="Google Shape;883;g2d7c752037a_0_253"/>
            <p:cNvSpPr/>
            <p:nvPr/>
          </p:nvSpPr>
          <p:spPr>
            <a:xfrm>
              <a:off x="3110374" y="5750163"/>
              <a:ext cx="313421" cy="313421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87" name="Google Shape;887;g2d7c752037a_0_253"/>
            <p:cNvSpPr/>
            <p:nvPr/>
          </p:nvSpPr>
          <p:spPr>
            <a:xfrm>
              <a:off x="4425781" y="5593462"/>
              <a:ext cx="313421" cy="31342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93" name="Google Shape;893;g2d7c752037a_0_253"/>
            <p:cNvSpPr/>
            <p:nvPr/>
          </p:nvSpPr>
          <p:spPr>
            <a:xfrm>
              <a:off x="5359945" y="4768109"/>
              <a:ext cx="313421" cy="313421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90" name="Google Shape;890;g2d7c752037a_0_253"/>
            <p:cNvSpPr/>
            <p:nvPr/>
          </p:nvSpPr>
          <p:spPr>
            <a:xfrm>
              <a:off x="4612278" y="4134426"/>
              <a:ext cx="313421" cy="31342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CE96D46-0FBC-747A-868F-71892E8409ED}"/>
              </a:ext>
            </a:extLst>
          </p:cNvPr>
          <p:cNvGrpSpPr/>
          <p:nvPr/>
        </p:nvGrpSpPr>
        <p:grpSpPr>
          <a:xfrm>
            <a:off x="6690448" y="3626840"/>
            <a:ext cx="4301254" cy="2374340"/>
            <a:chOff x="6608968" y="3626840"/>
            <a:chExt cx="4301254" cy="2374340"/>
          </a:xfrm>
        </p:grpSpPr>
        <p:cxnSp>
          <p:nvCxnSpPr>
            <p:cNvPr id="897" name="Google Shape;897;g2d7c752037a_0_253"/>
            <p:cNvCxnSpPr>
              <a:stCxn id="898" idx="7"/>
              <a:endCxn id="899" idx="2"/>
            </p:cNvCxnSpPr>
            <p:nvPr/>
          </p:nvCxnSpPr>
          <p:spPr>
            <a:xfrm rot="10800000" flipH="1">
              <a:off x="6876557" y="3783600"/>
              <a:ext cx="911400" cy="5877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0" name="Google Shape;900;g2d7c752037a_0_253"/>
            <p:cNvCxnSpPr>
              <a:stCxn id="898" idx="4"/>
              <a:endCxn id="901" idx="1"/>
            </p:cNvCxnSpPr>
            <p:nvPr/>
          </p:nvCxnSpPr>
          <p:spPr>
            <a:xfrm>
              <a:off x="6765718" y="4638889"/>
              <a:ext cx="523800" cy="6387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2" name="Google Shape;902;g2d7c752037a_0_253"/>
            <p:cNvCxnSpPr>
              <a:stCxn id="903" idx="1"/>
              <a:endCxn id="899" idx="4"/>
            </p:cNvCxnSpPr>
            <p:nvPr/>
          </p:nvCxnSpPr>
          <p:spPr>
            <a:xfrm rot="10800000">
              <a:off x="7944726" y="3940284"/>
              <a:ext cx="282000" cy="6315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4" name="Google Shape;904;g2d7c752037a_0_253"/>
            <p:cNvCxnSpPr>
              <a:stCxn id="905" idx="2"/>
              <a:endCxn id="901" idx="5"/>
            </p:cNvCxnSpPr>
            <p:nvPr/>
          </p:nvCxnSpPr>
          <p:spPr>
            <a:xfrm rot="10800000">
              <a:off x="7511120" y="5499430"/>
              <a:ext cx="836100" cy="3450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6" name="Google Shape;906;g2d7c752037a_0_253"/>
            <p:cNvCxnSpPr>
              <a:stCxn id="903" idx="3"/>
              <a:endCxn id="901" idx="7"/>
            </p:cNvCxnSpPr>
            <p:nvPr/>
          </p:nvCxnSpPr>
          <p:spPr>
            <a:xfrm flipH="1">
              <a:off x="7511226" y="4793462"/>
              <a:ext cx="715500" cy="4842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7" name="Google Shape;907;g2d7c752037a_0_253"/>
            <p:cNvCxnSpPr>
              <a:stCxn id="903" idx="7"/>
              <a:endCxn id="908" idx="3"/>
            </p:cNvCxnSpPr>
            <p:nvPr/>
          </p:nvCxnSpPr>
          <p:spPr>
            <a:xfrm rot="10800000" flipH="1">
              <a:off x="8448404" y="3926484"/>
              <a:ext cx="621000" cy="6453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09" name="Google Shape;909;g2d7c752037a_0_253"/>
            <p:cNvCxnSpPr>
              <a:stCxn id="905" idx="6"/>
              <a:endCxn id="910" idx="3"/>
            </p:cNvCxnSpPr>
            <p:nvPr/>
          </p:nvCxnSpPr>
          <p:spPr>
            <a:xfrm rot="10800000" flipH="1">
              <a:off x="8660720" y="5798530"/>
              <a:ext cx="1047900" cy="459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1" name="Google Shape;911;g2d7c752037a_0_253"/>
            <p:cNvCxnSpPr>
              <a:stCxn id="912" idx="2"/>
              <a:endCxn id="908" idx="5"/>
            </p:cNvCxnSpPr>
            <p:nvPr/>
          </p:nvCxnSpPr>
          <p:spPr>
            <a:xfrm rot="10800000">
              <a:off x="9291078" y="3926342"/>
              <a:ext cx="558000" cy="3024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3" name="Google Shape;913;g2d7c752037a_0_253"/>
            <p:cNvCxnSpPr>
              <a:stCxn id="910" idx="0"/>
              <a:endCxn id="912" idx="4"/>
            </p:cNvCxnSpPr>
            <p:nvPr/>
          </p:nvCxnSpPr>
          <p:spPr>
            <a:xfrm rot="10800000" flipH="1">
              <a:off x="9819337" y="4385584"/>
              <a:ext cx="186600" cy="11454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14" name="Google Shape;914;g2d7c752037a_0_253"/>
            <p:cNvCxnSpPr>
              <a:stCxn id="915" idx="3"/>
              <a:endCxn id="910" idx="6"/>
            </p:cNvCxnSpPr>
            <p:nvPr/>
          </p:nvCxnSpPr>
          <p:spPr>
            <a:xfrm flipH="1">
              <a:off x="9976033" y="4973245"/>
              <a:ext cx="666600" cy="7146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98" name="Google Shape;898;g2d7c752037a_0_253"/>
            <p:cNvSpPr/>
            <p:nvPr/>
          </p:nvSpPr>
          <p:spPr>
            <a:xfrm>
              <a:off x="6608968" y="4325389"/>
              <a:ext cx="313500" cy="3135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899" name="Google Shape;899;g2d7c752037a_0_253"/>
            <p:cNvSpPr/>
            <p:nvPr/>
          </p:nvSpPr>
          <p:spPr>
            <a:xfrm>
              <a:off x="7788011" y="3626840"/>
              <a:ext cx="313500" cy="3135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01" name="Google Shape;901;g2d7c752037a_0_253"/>
            <p:cNvSpPr/>
            <p:nvPr/>
          </p:nvSpPr>
          <p:spPr>
            <a:xfrm>
              <a:off x="7243586" y="5231711"/>
              <a:ext cx="313500" cy="3135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03" name="Google Shape;903;g2d7c752037a_0_253"/>
            <p:cNvSpPr/>
            <p:nvPr/>
          </p:nvSpPr>
          <p:spPr>
            <a:xfrm>
              <a:off x="8180815" y="4525873"/>
              <a:ext cx="313500" cy="3135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08" name="Google Shape;908;g2d7c752037a_0_253"/>
            <p:cNvSpPr/>
            <p:nvPr/>
          </p:nvSpPr>
          <p:spPr>
            <a:xfrm>
              <a:off x="9023511" y="3658828"/>
              <a:ext cx="313500" cy="3135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905" name="Google Shape;905;g2d7c752037a_0_253"/>
            <p:cNvSpPr/>
            <p:nvPr/>
          </p:nvSpPr>
          <p:spPr>
            <a:xfrm>
              <a:off x="8347220" y="5687680"/>
              <a:ext cx="313500" cy="3135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10" name="Google Shape;910;g2d7c752037a_0_253"/>
            <p:cNvSpPr/>
            <p:nvPr/>
          </p:nvSpPr>
          <p:spPr>
            <a:xfrm>
              <a:off x="9662587" y="5530984"/>
              <a:ext cx="313500" cy="3135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15" name="Google Shape;915;g2d7c752037a_0_253"/>
            <p:cNvSpPr/>
            <p:nvPr/>
          </p:nvSpPr>
          <p:spPr>
            <a:xfrm>
              <a:off x="10596722" y="4705656"/>
              <a:ext cx="313500" cy="3135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12" name="Google Shape;912;g2d7c752037a_0_253"/>
            <p:cNvSpPr/>
            <p:nvPr/>
          </p:nvSpPr>
          <p:spPr>
            <a:xfrm>
              <a:off x="9849078" y="4071992"/>
              <a:ext cx="313500" cy="3135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>
                <a:solidFill>
                  <a:schemeClr val="bg1"/>
                </a:solidFill>
              </a:endParaRPr>
            </a:p>
          </p:txBody>
        </p:sp>
        <p:cxnSp>
          <p:nvCxnSpPr>
            <p:cNvPr id="916" name="Google Shape;916;g2d7c752037a_0_253"/>
            <p:cNvCxnSpPr>
              <a:stCxn id="908" idx="4"/>
              <a:endCxn id="905" idx="0"/>
            </p:cNvCxnSpPr>
            <p:nvPr/>
          </p:nvCxnSpPr>
          <p:spPr>
            <a:xfrm flipH="1">
              <a:off x="8504061" y="3972328"/>
              <a:ext cx="676200" cy="17154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17" name="Google Shape;917;g2d7c752037a_0_253"/>
          <p:cNvSpPr txBox="1"/>
          <p:nvPr/>
        </p:nvSpPr>
        <p:spPr>
          <a:xfrm>
            <a:off x="10496573" y="3677348"/>
            <a:ext cx="109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Bipartite!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18" name="Google Shape;918;g2d7c752037a_0_253"/>
          <p:cNvSpPr txBox="1"/>
          <p:nvPr/>
        </p:nvSpPr>
        <p:spPr>
          <a:xfrm>
            <a:off x="565139" y="3100167"/>
            <a:ext cx="15027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Not Bipartite! No color can be assigned to node 4!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d7c752037a_0_306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55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Odd Length Cycles</a:t>
            </a:r>
            <a:endParaRPr dirty="0"/>
          </a:p>
        </p:txBody>
      </p:sp>
      <p:sp>
        <p:nvSpPr>
          <p:cNvPr id="924" name="Google Shape;924;g2d7c752037a_0_306"/>
          <p:cNvSpPr txBox="1">
            <a:spLocks noGrp="1"/>
          </p:cNvSpPr>
          <p:nvPr>
            <p:ph type="body" idx="1"/>
          </p:nvPr>
        </p:nvSpPr>
        <p:spPr>
          <a:xfrm>
            <a:off x="2287652" y="1362916"/>
            <a:ext cx="7777681" cy="6038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chemeClr val="bg1"/>
                </a:solidFill>
              </a:rPr>
              <a:t>A graph is bipartite if and only if it has no odd length cycles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B5064D-D213-67C7-7BF8-FF1D5EF166AF}"/>
              </a:ext>
            </a:extLst>
          </p:cNvPr>
          <p:cNvGrpSpPr/>
          <p:nvPr/>
        </p:nvGrpSpPr>
        <p:grpSpPr>
          <a:xfrm>
            <a:off x="1435440" y="2874449"/>
            <a:ext cx="4301297" cy="2374324"/>
            <a:chOff x="1372069" y="3689260"/>
            <a:chExt cx="4301297" cy="2374324"/>
          </a:xfrm>
        </p:grpSpPr>
        <p:cxnSp>
          <p:nvCxnSpPr>
            <p:cNvPr id="3" name="Google Shape;873;g2d7c752037a_0_253">
              <a:extLst>
                <a:ext uri="{FF2B5EF4-FFF2-40B4-BE49-F238E27FC236}">
                  <a16:creationId xmlns:a16="http://schemas.microsoft.com/office/drawing/2014/main" id="{CC444043-9139-6B11-0204-73B268C58B7F}"/>
                </a:ext>
              </a:extLst>
            </p:cNvPr>
            <p:cNvCxnSpPr>
              <a:stCxn id="17" idx="7"/>
              <a:endCxn id="18" idx="2"/>
            </p:cNvCxnSpPr>
            <p:nvPr/>
          </p:nvCxnSpPr>
          <p:spPr>
            <a:xfrm rot="10800000" flipH="1">
              <a:off x="1639591" y="3845905"/>
              <a:ext cx="911504" cy="587825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" name="Google Shape;876;g2d7c752037a_0_253">
              <a:extLst>
                <a:ext uri="{FF2B5EF4-FFF2-40B4-BE49-F238E27FC236}">
                  <a16:creationId xmlns:a16="http://schemas.microsoft.com/office/drawing/2014/main" id="{2407064B-63EF-8EAF-2C60-48651A208600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>
              <a:off x="2864569" y="3845970"/>
              <a:ext cx="922128" cy="32056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" name="Google Shape;878;g2d7c752037a_0_253">
              <a:extLst>
                <a:ext uri="{FF2B5EF4-FFF2-40B4-BE49-F238E27FC236}">
                  <a16:creationId xmlns:a16="http://schemas.microsoft.com/office/drawing/2014/main" id="{684D50CA-7DF0-2342-94C6-AB0CE1380B3B}"/>
                </a:ext>
              </a:extLst>
            </p:cNvPr>
            <p:cNvCxnSpPr>
              <a:stCxn id="17" idx="4"/>
              <a:endCxn id="19" idx="1"/>
            </p:cNvCxnSpPr>
            <p:nvPr/>
          </p:nvCxnSpPr>
          <p:spPr>
            <a:xfrm>
              <a:off x="1528779" y="4701251"/>
              <a:ext cx="523895" cy="638749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" name="Google Shape;880;g2d7c752037a_0_253">
              <a:extLst>
                <a:ext uri="{FF2B5EF4-FFF2-40B4-BE49-F238E27FC236}">
                  <a16:creationId xmlns:a16="http://schemas.microsoft.com/office/drawing/2014/main" id="{DC112725-38E3-2105-3655-AD6E486E79B2}"/>
                </a:ext>
              </a:extLst>
            </p:cNvPr>
            <p:cNvCxnSpPr>
              <a:stCxn id="20" idx="3"/>
              <a:endCxn id="19" idx="7"/>
            </p:cNvCxnSpPr>
            <p:nvPr/>
          </p:nvCxnSpPr>
          <p:spPr>
            <a:xfrm flipH="1">
              <a:off x="2274179" y="4855842"/>
              <a:ext cx="715684" cy="484328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882;g2d7c752037a_0_253">
              <a:extLst>
                <a:ext uri="{FF2B5EF4-FFF2-40B4-BE49-F238E27FC236}">
                  <a16:creationId xmlns:a16="http://schemas.microsoft.com/office/drawing/2014/main" id="{2C46510D-2055-25ED-B9D1-12BDDF3EDABF}"/>
                </a:ext>
              </a:extLst>
            </p:cNvPr>
            <p:cNvCxnSpPr>
              <a:stCxn id="22" idx="2"/>
              <a:endCxn id="19" idx="5"/>
            </p:cNvCxnSpPr>
            <p:nvPr/>
          </p:nvCxnSpPr>
          <p:spPr>
            <a:xfrm rot="10800000">
              <a:off x="2274157" y="5561762"/>
              <a:ext cx="836217" cy="345111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" name="Google Shape;884;g2d7c752037a_0_253">
              <a:extLst>
                <a:ext uri="{FF2B5EF4-FFF2-40B4-BE49-F238E27FC236}">
                  <a16:creationId xmlns:a16="http://schemas.microsoft.com/office/drawing/2014/main" id="{B7C91EB9-C1D4-89EB-3A67-845799C74997}"/>
                </a:ext>
              </a:extLst>
            </p:cNvPr>
            <p:cNvCxnSpPr>
              <a:stCxn id="20" idx="5"/>
              <a:endCxn id="22" idx="0"/>
            </p:cNvCxnSpPr>
            <p:nvPr/>
          </p:nvCxnSpPr>
          <p:spPr>
            <a:xfrm>
              <a:off x="3211486" y="4855842"/>
              <a:ext cx="55687" cy="894285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" name="Google Shape;885;g2d7c752037a_0_253">
              <a:extLst>
                <a:ext uri="{FF2B5EF4-FFF2-40B4-BE49-F238E27FC236}">
                  <a16:creationId xmlns:a16="http://schemas.microsoft.com/office/drawing/2014/main" id="{95CEADFD-4FBD-3A42-370E-4DFAE4B0C4B3}"/>
                </a:ext>
              </a:extLst>
            </p:cNvPr>
            <p:cNvCxnSpPr>
              <a:stCxn id="20" idx="7"/>
              <a:endCxn id="21" idx="3"/>
            </p:cNvCxnSpPr>
            <p:nvPr/>
          </p:nvCxnSpPr>
          <p:spPr>
            <a:xfrm rot="10800000" flipH="1">
              <a:off x="3211486" y="3988694"/>
              <a:ext cx="621163" cy="645526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886;g2d7c752037a_0_253">
              <a:extLst>
                <a:ext uri="{FF2B5EF4-FFF2-40B4-BE49-F238E27FC236}">
                  <a16:creationId xmlns:a16="http://schemas.microsoft.com/office/drawing/2014/main" id="{73192D2D-96B1-FFDF-D7AB-FC84299BE34A}"/>
                </a:ext>
              </a:extLst>
            </p:cNvPr>
            <p:cNvCxnSpPr>
              <a:stCxn id="22" idx="6"/>
              <a:endCxn id="23" idx="3"/>
            </p:cNvCxnSpPr>
            <p:nvPr/>
          </p:nvCxnSpPr>
          <p:spPr>
            <a:xfrm rot="10800000" flipH="1">
              <a:off x="3423795" y="5860895"/>
              <a:ext cx="1047973" cy="45978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888;g2d7c752037a_0_253">
              <a:extLst>
                <a:ext uri="{FF2B5EF4-FFF2-40B4-BE49-F238E27FC236}">
                  <a16:creationId xmlns:a16="http://schemas.microsoft.com/office/drawing/2014/main" id="{7F94F32D-5B14-5B4E-767B-F48E6B3C881F}"/>
                </a:ext>
              </a:extLst>
            </p:cNvPr>
            <p:cNvCxnSpPr>
              <a:stCxn id="23" idx="1"/>
              <a:endCxn id="21" idx="4"/>
            </p:cNvCxnSpPr>
            <p:nvPr/>
          </p:nvCxnSpPr>
          <p:spPr>
            <a:xfrm rot="10800000">
              <a:off x="3943390" y="4034705"/>
              <a:ext cx="528291" cy="1604657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889;g2d7c752037a_0_253">
              <a:extLst>
                <a:ext uri="{FF2B5EF4-FFF2-40B4-BE49-F238E27FC236}">
                  <a16:creationId xmlns:a16="http://schemas.microsoft.com/office/drawing/2014/main" id="{0772442D-3EAD-7B7B-0756-50AD89D98837}"/>
                </a:ext>
              </a:extLst>
            </p:cNvPr>
            <p:cNvCxnSpPr>
              <a:stCxn id="25" idx="2"/>
              <a:endCxn id="21" idx="5"/>
            </p:cNvCxnSpPr>
            <p:nvPr/>
          </p:nvCxnSpPr>
          <p:spPr>
            <a:xfrm rot="10800000">
              <a:off x="4054128" y="3988706"/>
              <a:ext cx="558149" cy="30243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891;g2d7c752037a_0_253">
              <a:extLst>
                <a:ext uri="{FF2B5EF4-FFF2-40B4-BE49-F238E27FC236}">
                  <a16:creationId xmlns:a16="http://schemas.microsoft.com/office/drawing/2014/main" id="{9E015FE6-6DC7-760A-90BD-BF9BA75D3104}"/>
                </a:ext>
              </a:extLst>
            </p:cNvPr>
            <p:cNvCxnSpPr>
              <a:stCxn id="23" idx="0"/>
              <a:endCxn id="25" idx="3"/>
            </p:cNvCxnSpPr>
            <p:nvPr/>
          </p:nvCxnSpPr>
          <p:spPr>
            <a:xfrm rot="10800000" flipH="1">
              <a:off x="4582492" y="4401877"/>
              <a:ext cx="75653" cy="1191586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" name="Google Shape;892;g2d7c752037a_0_253">
              <a:extLst>
                <a:ext uri="{FF2B5EF4-FFF2-40B4-BE49-F238E27FC236}">
                  <a16:creationId xmlns:a16="http://schemas.microsoft.com/office/drawing/2014/main" id="{97BC4951-6DDE-17E1-ECE5-C98ED58886F7}"/>
                </a:ext>
              </a:extLst>
            </p:cNvPr>
            <p:cNvCxnSpPr>
              <a:stCxn id="24" idx="1"/>
              <a:endCxn id="25" idx="5"/>
            </p:cNvCxnSpPr>
            <p:nvPr/>
          </p:nvCxnSpPr>
          <p:spPr>
            <a:xfrm rot="10800000">
              <a:off x="4879752" y="4402037"/>
              <a:ext cx="526093" cy="411972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" name="Google Shape;894;g2d7c752037a_0_253">
              <a:extLst>
                <a:ext uri="{FF2B5EF4-FFF2-40B4-BE49-F238E27FC236}">
                  <a16:creationId xmlns:a16="http://schemas.microsoft.com/office/drawing/2014/main" id="{FE4FD22D-9B19-71AD-6B3A-AAB41D852D36}"/>
                </a:ext>
              </a:extLst>
            </p:cNvPr>
            <p:cNvCxnSpPr>
              <a:stCxn id="24" idx="3"/>
              <a:endCxn id="23" idx="6"/>
            </p:cNvCxnSpPr>
            <p:nvPr/>
          </p:nvCxnSpPr>
          <p:spPr>
            <a:xfrm flipH="1">
              <a:off x="4739252" y="5035630"/>
              <a:ext cx="666592" cy="714585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" name="Google Shape;895;g2d7c752037a_0_253">
              <a:extLst>
                <a:ext uri="{FF2B5EF4-FFF2-40B4-BE49-F238E27FC236}">
                  <a16:creationId xmlns:a16="http://schemas.microsoft.com/office/drawing/2014/main" id="{F80D7260-5EF6-1EAF-FABE-F01D6B0F880F}"/>
                </a:ext>
              </a:extLst>
            </p:cNvPr>
            <p:cNvCxnSpPr>
              <a:stCxn id="18" idx="4"/>
              <a:endCxn id="19" idx="0"/>
            </p:cNvCxnSpPr>
            <p:nvPr/>
          </p:nvCxnSpPr>
          <p:spPr>
            <a:xfrm flipH="1">
              <a:off x="2163448" y="4002681"/>
              <a:ext cx="544411" cy="1291419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874;g2d7c752037a_0_253">
              <a:extLst>
                <a:ext uri="{FF2B5EF4-FFF2-40B4-BE49-F238E27FC236}">
                  <a16:creationId xmlns:a16="http://schemas.microsoft.com/office/drawing/2014/main" id="{CDABC081-FC56-3664-6D67-537ADE7A26DC}"/>
                </a:ext>
              </a:extLst>
            </p:cNvPr>
            <p:cNvSpPr/>
            <p:nvPr/>
          </p:nvSpPr>
          <p:spPr>
            <a:xfrm>
              <a:off x="1372069" y="4387830"/>
              <a:ext cx="313421" cy="313421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875;g2d7c752037a_0_253">
              <a:extLst>
                <a:ext uri="{FF2B5EF4-FFF2-40B4-BE49-F238E27FC236}">
                  <a16:creationId xmlns:a16="http://schemas.microsoft.com/office/drawing/2014/main" id="{BF4EE7FE-B604-8DC2-7F35-7EF4C966CFC5}"/>
                </a:ext>
              </a:extLst>
            </p:cNvPr>
            <p:cNvSpPr/>
            <p:nvPr/>
          </p:nvSpPr>
          <p:spPr>
            <a:xfrm>
              <a:off x="2551149" y="3689260"/>
              <a:ext cx="313421" cy="31342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Google Shape;879;g2d7c752037a_0_253">
              <a:extLst>
                <a:ext uri="{FF2B5EF4-FFF2-40B4-BE49-F238E27FC236}">
                  <a16:creationId xmlns:a16="http://schemas.microsoft.com/office/drawing/2014/main" id="{D4C5D75D-7B14-6B6C-AC35-4D4B35F37F66}"/>
                </a:ext>
              </a:extLst>
            </p:cNvPr>
            <p:cNvSpPr/>
            <p:nvPr/>
          </p:nvSpPr>
          <p:spPr>
            <a:xfrm>
              <a:off x="2006706" y="5294180"/>
              <a:ext cx="313421" cy="31342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881;g2d7c752037a_0_253">
              <a:extLst>
                <a:ext uri="{FF2B5EF4-FFF2-40B4-BE49-F238E27FC236}">
                  <a16:creationId xmlns:a16="http://schemas.microsoft.com/office/drawing/2014/main" id="{AC64EC24-30F0-C877-9508-22D512EE5499}"/>
                </a:ext>
              </a:extLst>
            </p:cNvPr>
            <p:cNvSpPr/>
            <p:nvPr/>
          </p:nvSpPr>
          <p:spPr>
            <a:xfrm>
              <a:off x="2943964" y="4588321"/>
              <a:ext cx="313421" cy="313421"/>
            </a:xfrm>
            <a:prstGeom prst="ellipse">
              <a:avLst/>
            </a:prstGeom>
            <a:solidFill>
              <a:srgbClr val="FFFF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877;g2d7c752037a_0_253">
              <a:extLst>
                <a:ext uri="{FF2B5EF4-FFF2-40B4-BE49-F238E27FC236}">
                  <a16:creationId xmlns:a16="http://schemas.microsoft.com/office/drawing/2014/main" id="{D8B0F78B-84F6-B75C-8CD6-8F622BAF3ECC}"/>
                </a:ext>
              </a:extLst>
            </p:cNvPr>
            <p:cNvSpPr/>
            <p:nvPr/>
          </p:nvSpPr>
          <p:spPr>
            <a:xfrm>
              <a:off x="3786686" y="3721249"/>
              <a:ext cx="313421" cy="313421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883;g2d7c752037a_0_253">
              <a:extLst>
                <a:ext uri="{FF2B5EF4-FFF2-40B4-BE49-F238E27FC236}">
                  <a16:creationId xmlns:a16="http://schemas.microsoft.com/office/drawing/2014/main" id="{E71DBB5A-561B-E4E1-09D2-ADB5FBBD3956}"/>
                </a:ext>
              </a:extLst>
            </p:cNvPr>
            <p:cNvSpPr/>
            <p:nvPr/>
          </p:nvSpPr>
          <p:spPr>
            <a:xfrm>
              <a:off x="3110374" y="5750163"/>
              <a:ext cx="313421" cy="313421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3" name="Google Shape;887;g2d7c752037a_0_253">
              <a:extLst>
                <a:ext uri="{FF2B5EF4-FFF2-40B4-BE49-F238E27FC236}">
                  <a16:creationId xmlns:a16="http://schemas.microsoft.com/office/drawing/2014/main" id="{AE27F929-0A2B-F69A-35FF-EF3D9A4E1611}"/>
                </a:ext>
              </a:extLst>
            </p:cNvPr>
            <p:cNvSpPr/>
            <p:nvPr/>
          </p:nvSpPr>
          <p:spPr>
            <a:xfrm>
              <a:off x="4425781" y="5593462"/>
              <a:ext cx="313421" cy="31342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Google Shape;893;g2d7c752037a_0_253">
              <a:extLst>
                <a:ext uri="{FF2B5EF4-FFF2-40B4-BE49-F238E27FC236}">
                  <a16:creationId xmlns:a16="http://schemas.microsoft.com/office/drawing/2014/main" id="{9B93F933-52C0-7A9A-61FF-9795E39B6119}"/>
                </a:ext>
              </a:extLst>
            </p:cNvPr>
            <p:cNvSpPr/>
            <p:nvPr/>
          </p:nvSpPr>
          <p:spPr>
            <a:xfrm>
              <a:off x="5359945" y="4768109"/>
              <a:ext cx="313421" cy="313421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5" name="Google Shape;890;g2d7c752037a_0_253">
              <a:extLst>
                <a:ext uri="{FF2B5EF4-FFF2-40B4-BE49-F238E27FC236}">
                  <a16:creationId xmlns:a16="http://schemas.microsoft.com/office/drawing/2014/main" id="{940265AF-4860-25DD-F518-0A82CCA9D571}"/>
                </a:ext>
              </a:extLst>
            </p:cNvPr>
            <p:cNvSpPr/>
            <p:nvPr/>
          </p:nvSpPr>
          <p:spPr>
            <a:xfrm>
              <a:off x="4612278" y="4134426"/>
              <a:ext cx="313421" cy="313421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8F61BA-FC0D-5BF1-04D0-F1C0C5D3D75B}"/>
              </a:ext>
            </a:extLst>
          </p:cNvPr>
          <p:cNvGrpSpPr/>
          <p:nvPr/>
        </p:nvGrpSpPr>
        <p:grpSpPr>
          <a:xfrm>
            <a:off x="6536539" y="2821082"/>
            <a:ext cx="4301254" cy="2374340"/>
            <a:chOff x="6608968" y="3626840"/>
            <a:chExt cx="4301254" cy="2374340"/>
          </a:xfrm>
        </p:grpSpPr>
        <p:cxnSp>
          <p:nvCxnSpPr>
            <p:cNvPr id="27" name="Google Shape;897;g2d7c752037a_0_253">
              <a:extLst>
                <a:ext uri="{FF2B5EF4-FFF2-40B4-BE49-F238E27FC236}">
                  <a16:creationId xmlns:a16="http://schemas.microsoft.com/office/drawing/2014/main" id="{CE1C5E9F-E32C-EACD-2AEF-D94E11BBAA96}"/>
                </a:ext>
              </a:extLst>
            </p:cNvPr>
            <p:cNvCxnSpPr>
              <a:stCxn id="37" idx="7"/>
              <a:endCxn id="38" idx="2"/>
            </p:cNvCxnSpPr>
            <p:nvPr/>
          </p:nvCxnSpPr>
          <p:spPr>
            <a:xfrm rot="10800000" flipH="1">
              <a:off x="6876557" y="3783600"/>
              <a:ext cx="911400" cy="5877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Google Shape;900;g2d7c752037a_0_253">
              <a:extLst>
                <a:ext uri="{FF2B5EF4-FFF2-40B4-BE49-F238E27FC236}">
                  <a16:creationId xmlns:a16="http://schemas.microsoft.com/office/drawing/2014/main" id="{9E4F5DA6-CF75-9473-2686-79E7D27F12DA}"/>
                </a:ext>
              </a:extLst>
            </p:cNvPr>
            <p:cNvCxnSpPr>
              <a:stCxn id="37" idx="4"/>
              <a:endCxn id="39" idx="1"/>
            </p:cNvCxnSpPr>
            <p:nvPr/>
          </p:nvCxnSpPr>
          <p:spPr>
            <a:xfrm>
              <a:off x="6765718" y="4638889"/>
              <a:ext cx="523800" cy="6387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9" name="Google Shape;902;g2d7c752037a_0_253">
              <a:extLst>
                <a:ext uri="{FF2B5EF4-FFF2-40B4-BE49-F238E27FC236}">
                  <a16:creationId xmlns:a16="http://schemas.microsoft.com/office/drawing/2014/main" id="{B6759E7A-5625-DF23-CEBD-7AD7491BAC95}"/>
                </a:ext>
              </a:extLst>
            </p:cNvPr>
            <p:cNvCxnSpPr>
              <a:stCxn id="40" idx="1"/>
              <a:endCxn id="38" idx="4"/>
            </p:cNvCxnSpPr>
            <p:nvPr/>
          </p:nvCxnSpPr>
          <p:spPr>
            <a:xfrm rot="10800000">
              <a:off x="7944726" y="3940284"/>
              <a:ext cx="282000" cy="6315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0" name="Google Shape;904;g2d7c752037a_0_253">
              <a:extLst>
                <a:ext uri="{FF2B5EF4-FFF2-40B4-BE49-F238E27FC236}">
                  <a16:creationId xmlns:a16="http://schemas.microsoft.com/office/drawing/2014/main" id="{3707919B-EE62-52D9-2EDA-E5FC8A9F4280}"/>
                </a:ext>
              </a:extLst>
            </p:cNvPr>
            <p:cNvCxnSpPr>
              <a:stCxn id="42" idx="2"/>
              <a:endCxn id="39" idx="5"/>
            </p:cNvCxnSpPr>
            <p:nvPr/>
          </p:nvCxnSpPr>
          <p:spPr>
            <a:xfrm rot="10800000">
              <a:off x="7511120" y="5499430"/>
              <a:ext cx="836100" cy="3450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" name="Google Shape;906;g2d7c752037a_0_253">
              <a:extLst>
                <a:ext uri="{FF2B5EF4-FFF2-40B4-BE49-F238E27FC236}">
                  <a16:creationId xmlns:a16="http://schemas.microsoft.com/office/drawing/2014/main" id="{A2AED1FD-E32E-175A-D3D1-D8FF6CF288A9}"/>
                </a:ext>
              </a:extLst>
            </p:cNvPr>
            <p:cNvCxnSpPr>
              <a:stCxn id="40" idx="3"/>
              <a:endCxn id="39" idx="7"/>
            </p:cNvCxnSpPr>
            <p:nvPr/>
          </p:nvCxnSpPr>
          <p:spPr>
            <a:xfrm flipH="1">
              <a:off x="7511226" y="4793462"/>
              <a:ext cx="715500" cy="4842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" name="Google Shape;907;g2d7c752037a_0_253">
              <a:extLst>
                <a:ext uri="{FF2B5EF4-FFF2-40B4-BE49-F238E27FC236}">
                  <a16:creationId xmlns:a16="http://schemas.microsoft.com/office/drawing/2014/main" id="{B7DBA25F-176F-AE0F-F2A3-3CD757333D22}"/>
                </a:ext>
              </a:extLst>
            </p:cNvPr>
            <p:cNvCxnSpPr>
              <a:stCxn id="40" idx="7"/>
              <a:endCxn id="41" idx="3"/>
            </p:cNvCxnSpPr>
            <p:nvPr/>
          </p:nvCxnSpPr>
          <p:spPr>
            <a:xfrm rot="10800000" flipH="1">
              <a:off x="8448404" y="3926484"/>
              <a:ext cx="621000" cy="6453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" name="Google Shape;909;g2d7c752037a_0_253">
              <a:extLst>
                <a:ext uri="{FF2B5EF4-FFF2-40B4-BE49-F238E27FC236}">
                  <a16:creationId xmlns:a16="http://schemas.microsoft.com/office/drawing/2014/main" id="{E64D375D-3CDA-A446-6BA4-B87423621A98}"/>
                </a:ext>
              </a:extLst>
            </p:cNvPr>
            <p:cNvCxnSpPr>
              <a:stCxn id="42" idx="6"/>
              <a:endCxn id="43" idx="3"/>
            </p:cNvCxnSpPr>
            <p:nvPr/>
          </p:nvCxnSpPr>
          <p:spPr>
            <a:xfrm rot="10800000" flipH="1">
              <a:off x="8660720" y="5798530"/>
              <a:ext cx="1047900" cy="459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" name="Google Shape;911;g2d7c752037a_0_253">
              <a:extLst>
                <a:ext uri="{FF2B5EF4-FFF2-40B4-BE49-F238E27FC236}">
                  <a16:creationId xmlns:a16="http://schemas.microsoft.com/office/drawing/2014/main" id="{9A2C5AE2-9932-2B21-5C9A-54DB233AC574}"/>
                </a:ext>
              </a:extLst>
            </p:cNvPr>
            <p:cNvCxnSpPr>
              <a:stCxn id="45" idx="2"/>
              <a:endCxn id="41" idx="5"/>
            </p:cNvCxnSpPr>
            <p:nvPr/>
          </p:nvCxnSpPr>
          <p:spPr>
            <a:xfrm rot="10800000">
              <a:off x="9291078" y="3926342"/>
              <a:ext cx="558000" cy="3024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5" name="Google Shape;913;g2d7c752037a_0_253">
              <a:extLst>
                <a:ext uri="{FF2B5EF4-FFF2-40B4-BE49-F238E27FC236}">
                  <a16:creationId xmlns:a16="http://schemas.microsoft.com/office/drawing/2014/main" id="{15CCA278-8F01-96AD-4205-1274B4E92C14}"/>
                </a:ext>
              </a:extLst>
            </p:cNvPr>
            <p:cNvCxnSpPr>
              <a:stCxn id="43" idx="0"/>
              <a:endCxn id="45" idx="4"/>
            </p:cNvCxnSpPr>
            <p:nvPr/>
          </p:nvCxnSpPr>
          <p:spPr>
            <a:xfrm rot="10800000" flipH="1">
              <a:off x="9819337" y="4385584"/>
              <a:ext cx="186600" cy="11454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6" name="Google Shape;914;g2d7c752037a_0_253">
              <a:extLst>
                <a:ext uri="{FF2B5EF4-FFF2-40B4-BE49-F238E27FC236}">
                  <a16:creationId xmlns:a16="http://schemas.microsoft.com/office/drawing/2014/main" id="{3D11A69D-682F-3CD6-BB83-1487B6765B71}"/>
                </a:ext>
              </a:extLst>
            </p:cNvPr>
            <p:cNvCxnSpPr>
              <a:stCxn id="44" idx="3"/>
              <a:endCxn id="43" idx="6"/>
            </p:cNvCxnSpPr>
            <p:nvPr/>
          </p:nvCxnSpPr>
          <p:spPr>
            <a:xfrm flipH="1">
              <a:off x="9976033" y="4973245"/>
              <a:ext cx="666600" cy="7146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37" name="Google Shape;898;g2d7c752037a_0_253">
              <a:extLst>
                <a:ext uri="{FF2B5EF4-FFF2-40B4-BE49-F238E27FC236}">
                  <a16:creationId xmlns:a16="http://schemas.microsoft.com/office/drawing/2014/main" id="{8D4A4669-D769-27F4-E53D-AD857FCF0956}"/>
                </a:ext>
              </a:extLst>
            </p:cNvPr>
            <p:cNvSpPr/>
            <p:nvPr/>
          </p:nvSpPr>
          <p:spPr>
            <a:xfrm>
              <a:off x="6608968" y="4325389"/>
              <a:ext cx="313500" cy="3135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38" name="Google Shape;899;g2d7c752037a_0_253">
              <a:extLst>
                <a:ext uri="{FF2B5EF4-FFF2-40B4-BE49-F238E27FC236}">
                  <a16:creationId xmlns:a16="http://schemas.microsoft.com/office/drawing/2014/main" id="{3C219709-5D2A-8C35-C1D6-9769B4B55CFC}"/>
                </a:ext>
              </a:extLst>
            </p:cNvPr>
            <p:cNvSpPr/>
            <p:nvPr/>
          </p:nvSpPr>
          <p:spPr>
            <a:xfrm>
              <a:off x="7788011" y="3626840"/>
              <a:ext cx="313500" cy="3135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9" name="Google Shape;901;g2d7c752037a_0_253">
              <a:extLst>
                <a:ext uri="{FF2B5EF4-FFF2-40B4-BE49-F238E27FC236}">
                  <a16:creationId xmlns:a16="http://schemas.microsoft.com/office/drawing/2014/main" id="{0A22B074-D7AE-C7AF-3C56-61A759CDB47B}"/>
                </a:ext>
              </a:extLst>
            </p:cNvPr>
            <p:cNvSpPr/>
            <p:nvPr/>
          </p:nvSpPr>
          <p:spPr>
            <a:xfrm>
              <a:off x="7243586" y="5231711"/>
              <a:ext cx="313500" cy="3135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Google Shape;903;g2d7c752037a_0_253">
              <a:extLst>
                <a:ext uri="{FF2B5EF4-FFF2-40B4-BE49-F238E27FC236}">
                  <a16:creationId xmlns:a16="http://schemas.microsoft.com/office/drawing/2014/main" id="{993BEECD-DAF7-ABDC-F474-80FFC1393D1D}"/>
                </a:ext>
              </a:extLst>
            </p:cNvPr>
            <p:cNvSpPr/>
            <p:nvPr/>
          </p:nvSpPr>
          <p:spPr>
            <a:xfrm>
              <a:off x="8180815" y="4525873"/>
              <a:ext cx="313500" cy="3135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Google Shape;908;g2d7c752037a_0_253">
              <a:extLst>
                <a:ext uri="{FF2B5EF4-FFF2-40B4-BE49-F238E27FC236}">
                  <a16:creationId xmlns:a16="http://schemas.microsoft.com/office/drawing/2014/main" id="{2F647E9F-BD3B-D980-3D50-6BADFA2D2161}"/>
                </a:ext>
              </a:extLst>
            </p:cNvPr>
            <p:cNvSpPr/>
            <p:nvPr/>
          </p:nvSpPr>
          <p:spPr>
            <a:xfrm>
              <a:off x="9023511" y="3658828"/>
              <a:ext cx="313500" cy="3135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42" name="Google Shape;905;g2d7c752037a_0_253">
              <a:extLst>
                <a:ext uri="{FF2B5EF4-FFF2-40B4-BE49-F238E27FC236}">
                  <a16:creationId xmlns:a16="http://schemas.microsoft.com/office/drawing/2014/main" id="{85113D89-7E87-C56A-9115-FC754880B662}"/>
                </a:ext>
              </a:extLst>
            </p:cNvPr>
            <p:cNvSpPr/>
            <p:nvPr/>
          </p:nvSpPr>
          <p:spPr>
            <a:xfrm>
              <a:off x="8347220" y="5687680"/>
              <a:ext cx="313500" cy="3135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Google Shape;910;g2d7c752037a_0_253">
              <a:extLst>
                <a:ext uri="{FF2B5EF4-FFF2-40B4-BE49-F238E27FC236}">
                  <a16:creationId xmlns:a16="http://schemas.microsoft.com/office/drawing/2014/main" id="{9F5E6047-8C78-8BDF-0B52-EC6E74B61970}"/>
                </a:ext>
              </a:extLst>
            </p:cNvPr>
            <p:cNvSpPr/>
            <p:nvPr/>
          </p:nvSpPr>
          <p:spPr>
            <a:xfrm>
              <a:off x="9662587" y="5530984"/>
              <a:ext cx="313500" cy="3135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Google Shape;915;g2d7c752037a_0_253">
              <a:extLst>
                <a:ext uri="{FF2B5EF4-FFF2-40B4-BE49-F238E27FC236}">
                  <a16:creationId xmlns:a16="http://schemas.microsoft.com/office/drawing/2014/main" id="{EDF103B7-45F8-33EB-49C5-DE53EAA72094}"/>
                </a:ext>
              </a:extLst>
            </p:cNvPr>
            <p:cNvSpPr/>
            <p:nvPr/>
          </p:nvSpPr>
          <p:spPr>
            <a:xfrm>
              <a:off x="10596722" y="4705656"/>
              <a:ext cx="313500" cy="3135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Google Shape;912;g2d7c752037a_0_253">
              <a:extLst>
                <a:ext uri="{FF2B5EF4-FFF2-40B4-BE49-F238E27FC236}">
                  <a16:creationId xmlns:a16="http://schemas.microsoft.com/office/drawing/2014/main" id="{E5F0FCBE-578E-99A0-AF34-BB1597195069}"/>
                </a:ext>
              </a:extLst>
            </p:cNvPr>
            <p:cNvSpPr/>
            <p:nvPr/>
          </p:nvSpPr>
          <p:spPr>
            <a:xfrm>
              <a:off x="9849078" y="4071992"/>
              <a:ext cx="313500" cy="3135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>
                <a:solidFill>
                  <a:schemeClr val="bg1"/>
                </a:solidFill>
              </a:endParaRPr>
            </a:p>
          </p:txBody>
        </p:sp>
        <p:cxnSp>
          <p:nvCxnSpPr>
            <p:cNvPr id="46" name="Google Shape;916;g2d7c752037a_0_253">
              <a:extLst>
                <a:ext uri="{FF2B5EF4-FFF2-40B4-BE49-F238E27FC236}">
                  <a16:creationId xmlns:a16="http://schemas.microsoft.com/office/drawing/2014/main" id="{6CCECD94-13A8-5578-38D2-E2CA2352888C}"/>
                </a:ext>
              </a:extLst>
            </p:cNvPr>
            <p:cNvCxnSpPr>
              <a:stCxn id="41" idx="4"/>
              <a:endCxn id="42" idx="0"/>
            </p:cNvCxnSpPr>
            <p:nvPr/>
          </p:nvCxnSpPr>
          <p:spPr>
            <a:xfrm flipH="1">
              <a:off x="8504061" y="3972328"/>
              <a:ext cx="676200" cy="17154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d7c752037a_0_359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BFS: Bipartite Graph?</a:t>
            </a:r>
            <a:endParaRPr/>
          </a:p>
        </p:txBody>
      </p:sp>
      <p:sp>
        <p:nvSpPr>
          <p:cNvPr id="979" name="Google Shape;979;g2d7c752037a_0_359"/>
          <p:cNvSpPr txBox="1"/>
          <p:nvPr/>
        </p:nvSpPr>
        <p:spPr>
          <a:xfrm>
            <a:off x="7462469" y="1468782"/>
            <a:ext cx="3644700" cy="1384954"/>
          </a:xfrm>
          <a:prstGeom prst="rect">
            <a:avLst/>
          </a:prstGeom>
          <a:noFill/>
          <a:ln w="9525" cap="flat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Here is BFS, how do we adapt to detect if graph is bipartite?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" name="Google Shape;979;g2d7c752037a_0_359">
            <a:extLst>
              <a:ext uri="{FF2B5EF4-FFF2-40B4-BE49-F238E27FC236}">
                <a16:creationId xmlns:a16="http://schemas.microsoft.com/office/drawing/2014/main" id="{11D4818D-A6BA-50FC-7B0B-97983E7DEC71}"/>
              </a:ext>
            </a:extLst>
          </p:cNvPr>
          <p:cNvSpPr txBox="1"/>
          <p:nvPr/>
        </p:nvSpPr>
        <p:spPr>
          <a:xfrm>
            <a:off x="307279" y="1433890"/>
            <a:ext cx="6792541" cy="4154943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BFS(g, s):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toVisit.enqueue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(s)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depth[s] = 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depth = [-1,-1,-1,…] #V times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While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toVisit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not empty: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 cur =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toVisit.dequeue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 layer = depth[cur]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 for v in neighbors(cur):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    if v does not have a depth: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       depth[v] = layer + 1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     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toVisit.enqueue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(v)</a:t>
            </a:r>
            <a:endParaRPr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BC0F3B6-FD75-0CEE-67A1-B9906A36D689}"/>
              </a:ext>
            </a:extLst>
          </p:cNvPr>
          <p:cNvGrpSpPr/>
          <p:nvPr/>
        </p:nvGrpSpPr>
        <p:grpSpPr>
          <a:xfrm>
            <a:off x="7324193" y="3092687"/>
            <a:ext cx="4301254" cy="2374340"/>
            <a:chOff x="6608968" y="3626840"/>
            <a:chExt cx="4301254" cy="2374340"/>
          </a:xfrm>
        </p:grpSpPr>
        <p:cxnSp>
          <p:nvCxnSpPr>
            <p:cNvPr id="4" name="Google Shape;897;g2d7c752037a_0_253">
              <a:extLst>
                <a:ext uri="{FF2B5EF4-FFF2-40B4-BE49-F238E27FC236}">
                  <a16:creationId xmlns:a16="http://schemas.microsoft.com/office/drawing/2014/main" id="{88DB6513-11B5-9CCD-B487-9291A147EFDA}"/>
                </a:ext>
              </a:extLst>
            </p:cNvPr>
            <p:cNvCxnSpPr>
              <a:stCxn id="14" idx="7"/>
              <a:endCxn id="15" idx="2"/>
            </p:cNvCxnSpPr>
            <p:nvPr/>
          </p:nvCxnSpPr>
          <p:spPr>
            <a:xfrm rot="10800000" flipH="1">
              <a:off x="6876557" y="3783600"/>
              <a:ext cx="911400" cy="5877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" name="Google Shape;900;g2d7c752037a_0_253">
              <a:extLst>
                <a:ext uri="{FF2B5EF4-FFF2-40B4-BE49-F238E27FC236}">
                  <a16:creationId xmlns:a16="http://schemas.microsoft.com/office/drawing/2014/main" id="{F7B182FC-9B7D-2B4B-E4E1-5FEB8B5D8352}"/>
                </a:ext>
              </a:extLst>
            </p:cNvPr>
            <p:cNvCxnSpPr>
              <a:stCxn id="14" idx="4"/>
              <a:endCxn id="16" idx="1"/>
            </p:cNvCxnSpPr>
            <p:nvPr/>
          </p:nvCxnSpPr>
          <p:spPr>
            <a:xfrm>
              <a:off x="6765718" y="4638889"/>
              <a:ext cx="523800" cy="6387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" name="Google Shape;902;g2d7c752037a_0_253">
              <a:extLst>
                <a:ext uri="{FF2B5EF4-FFF2-40B4-BE49-F238E27FC236}">
                  <a16:creationId xmlns:a16="http://schemas.microsoft.com/office/drawing/2014/main" id="{363845FF-D699-241E-140D-B0BF8A1A6FFB}"/>
                </a:ext>
              </a:extLst>
            </p:cNvPr>
            <p:cNvCxnSpPr>
              <a:stCxn id="17" idx="1"/>
              <a:endCxn id="15" idx="4"/>
            </p:cNvCxnSpPr>
            <p:nvPr/>
          </p:nvCxnSpPr>
          <p:spPr>
            <a:xfrm rot="10800000">
              <a:off x="7944726" y="3940284"/>
              <a:ext cx="282000" cy="6315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904;g2d7c752037a_0_253">
              <a:extLst>
                <a:ext uri="{FF2B5EF4-FFF2-40B4-BE49-F238E27FC236}">
                  <a16:creationId xmlns:a16="http://schemas.microsoft.com/office/drawing/2014/main" id="{6E5E83A6-D38C-0520-7262-7D9C9E10426C}"/>
                </a:ext>
              </a:extLst>
            </p:cNvPr>
            <p:cNvCxnSpPr>
              <a:stCxn id="19" idx="2"/>
              <a:endCxn id="16" idx="5"/>
            </p:cNvCxnSpPr>
            <p:nvPr/>
          </p:nvCxnSpPr>
          <p:spPr>
            <a:xfrm rot="10800000">
              <a:off x="7511120" y="5499430"/>
              <a:ext cx="836100" cy="3450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" name="Google Shape;906;g2d7c752037a_0_253">
              <a:extLst>
                <a:ext uri="{FF2B5EF4-FFF2-40B4-BE49-F238E27FC236}">
                  <a16:creationId xmlns:a16="http://schemas.microsoft.com/office/drawing/2014/main" id="{2A976C2B-C026-9951-3A02-C33A3C52F556}"/>
                </a:ext>
              </a:extLst>
            </p:cNvPr>
            <p:cNvCxnSpPr>
              <a:stCxn id="17" idx="3"/>
              <a:endCxn id="16" idx="7"/>
            </p:cNvCxnSpPr>
            <p:nvPr/>
          </p:nvCxnSpPr>
          <p:spPr>
            <a:xfrm flipH="1">
              <a:off x="7511226" y="4793462"/>
              <a:ext cx="715500" cy="4842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" name="Google Shape;907;g2d7c752037a_0_253">
              <a:extLst>
                <a:ext uri="{FF2B5EF4-FFF2-40B4-BE49-F238E27FC236}">
                  <a16:creationId xmlns:a16="http://schemas.microsoft.com/office/drawing/2014/main" id="{9F70E68E-7484-CCE9-E425-FE19A0ECBB6A}"/>
                </a:ext>
              </a:extLst>
            </p:cNvPr>
            <p:cNvCxnSpPr>
              <a:stCxn id="17" idx="7"/>
              <a:endCxn id="18" idx="3"/>
            </p:cNvCxnSpPr>
            <p:nvPr/>
          </p:nvCxnSpPr>
          <p:spPr>
            <a:xfrm rot="10800000" flipH="1">
              <a:off x="8448404" y="3926484"/>
              <a:ext cx="621000" cy="6453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909;g2d7c752037a_0_253">
              <a:extLst>
                <a:ext uri="{FF2B5EF4-FFF2-40B4-BE49-F238E27FC236}">
                  <a16:creationId xmlns:a16="http://schemas.microsoft.com/office/drawing/2014/main" id="{993BEDFE-F220-C2BC-0AD3-7CAA6AAF6506}"/>
                </a:ext>
              </a:extLst>
            </p:cNvPr>
            <p:cNvCxnSpPr>
              <a:stCxn id="19" idx="6"/>
              <a:endCxn id="20" idx="3"/>
            </p:cNvCxnSpPr>
            <p:nvPr/>
          </p:nvCxnSpPr>
          <p:spPr>
            <a:xfrm rot="10800000" flipH="1">
              <a:off x="8660720" y="5798530"/>
              <a:ext cx="1047900" cy="459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911;g2d7c752037a_0_253">
              <a:extLst>
                <a:ext uri="{FF2B5EF4-FFF2-40B4-BE49-F238E27FC236}">
                  <a16:creationId xmlns:a16="http://schemas.microsoft.com/office/drawing/2014/main" id="{4F540C53-CEB2-FD83-4C3E-3FC2D43202DD}"/>
                </a:ext>
              </a:extLst>
            </p:cNvPr>
            <p:cNvCxnSpPr>
              <a:stCxn id="22" idx="2"/>
              <a:endCxn id="18" idx="5"/>
            </p:cNvCxnSpPr>
            <p:nvPr/>
          </p:nvCxnSpPr>
          <p:spPr>
            <a:xfrm rot="10800000">
              <a:off x="9291078" y="3926342"/>
              <a:ext cx="558000" cy="3024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913;g2d7c752037a_0_253">
              <a:extLst>
                <a:ext uri="{FF2B5EF4-FFF2-40B4-BE49-F238E27FC236}">
                  <a16:creationId xmlns:a16="http://schemas.microsoft.com/office/drawing/2014/main" id="{74BE97BC-7E81-502A-F152-BF014590D7D2}"/>
                </a:ext>
              </a:extLst>
            </p:cNvPr>
            <p:cNvCxnSpPr>
              <a:stCxn id="20" idx="0"/>
              <a:endCxn id="22" idx="4"/>
            </p:cNvCxnSpPr>
            <p:nvPr/>
          </p:nvCxnSpPr>
          <p:spPr>
            <a:xfrm rot="10800000" flipH="1">
              <a:off x="9819337" y="4385584"/>
              <a:ext cx="186600" cy="11454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914;g2d7c752037a_0_253">
              <a:extLst>
                <a:ext uri="{FF2B5EF4-FFF2-40B4-BE49-F238E27FC236}">
                  <a16:creationId xmlns:a16="http://schemas.microsoft.com/office/drawing/2014/main" id="{1CEA8BA3-935A-76A7-420D-1463380FB576}"/>
                </a:ext>
              </a:extLst>
            </p:cNvPr>
            <p:cNvCxnSpPr>
              <a:stCxn id="21" idx="3"/>
              <a:endCxn id="20" idx="6"/>
            </p:cNvCxnSpPr>
            <p:nvPr/>
          </p:nvCxnSpPr>
          <p:spPr>
            <a:xfrm flipH="1">
              <a:off x="9976033" y="4973245"/>
              <a:ext cx="666600" cy="7146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" name="Google Shape;898;g2d7c752037a_0_253">
              <a:extLst>
                <a:ext uri="{FF2B5EF4-FFF2-40B4-BE49-F238E27FC236}">
                  <a16:creationId xmlns:a16="http://schemas.microsoft.com/office/drawing/2014/main" id="{92247FE8-B8AD-9B1B-4CC5-4E6F6F56F8C6}"/>
                </a:ext>
              </a:extLst>
            </p:cNvPr>
            <p:cNvSpPr/>
            <p:nvPr/>
          </p:nvSpPr>
          <p:spPr>
            <a:xfrm>
              <a:off x="6608968" y="4325389"/>
              <a:ext cx="313500" cy="3135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5" name="Google Shape;899;g2d7c752037a_0_253">
              <a:extLst>
                <a:ext uri="{FF2B5EF4-FFF2-40B4-BE49-F238E27FC236}">
                  <a16:creationId xmlns:a16="http://schemas.microsoft.com/office/drawing/2014/main" id="{A92BBC8F-34E1-6EF4-0F29-6220BDEBF691}"/>
                </a:ext>
              </a:extLst>
            </p:cNvPr>
            <p:cNvSpPr/>
            <p:nvPr/>
          </p:nvSpPr>
          <p:spPr>
            <a:xfrm>
              <a:off x="7788011" y="3626840"/>
              <a:ext cx="313500" cy="3135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Google Shape;901;g2d7c752037a_0_253">
              <a:extLst>
                <a:ext uri="{FF2B5EF4-FFF2-40B4-BE49-F238E27FC236}">
                  <a16:creationId xmlns:a16="http://schemas.microsoft.com/office/drawing/2014/main" id="{FA272412-1D79-F924-0E8A-BB6A1608F543}"/>
                </a:ext>
              </a:extLst>
            </p:cNvPr>
            <p:cNvSpPr/>
            <p:nvPr/>
          </p:nvSpPr>
          <p:spPr>
            <a:xfrm>
              <a:off x="7243586" y="5231711"/>
              <a:ext cx="313500" cy="3135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Google Shape;903;g2d7c752037a_0_253">
              <a:extLst>
                <a:ext uri="{FF2B5EF4-FFF2-40B4-BE49-F238E27FC236}">
                  <a16:creationId xmlns:a16="http://schemas.microsoft.com/office/drawing/2014/main" id="{E1064093-148B-2AF5-9870-5CA2DC2B34D7}"/>
                </a:ext>
              </a:extLst>
            </p:cNvPr>
            <p:cNvSpPr/>
            <p:nvPr/>
          </p:nvSpPr>
          <p:spPr>
            <a:xfrm>
              <a:off x="8180815" y="4525873"/>
              <a:ext cx="313500" cy="3135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908;g2d7c752037a_0_253">
              <a:extLst>
                <a:ext uri="{FF2B5EF4-FFF2-40B4-BE49-F238E27FC236}">
                  <a16:creationId xmlns:a16="http://schemas.microsoft.com/office/drawing/2014/main" id="{BE43688D-0D92-C0AD-5BF9-2B8C653738C9}"/>
                </a:ext>
              </a:extLst>
            </p:cNvPr>
            <p:cNvSpPr/>
            <p:nvPr/>
          </p:nvSpPr>
          <p:spPr>
            <a:xfrm>
              <a:off x="9023511" y="3658828"/>
              <a:ext cx="313500" cy="3135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9" name="Google Shape;905;g2d7c752037a_0_253">
              <a:extLst>
                <a:ext uri="{FF2B5EF4-FFF2-40B4-BE49-F238E27FC236}">
                  <a16:creationId xmlns:a16="http://schemas.microsoft.com/office/drawing/2014/main" id="{FD1DFCFA-6AF7-20B3-AE15-338E74CA3C94}"/>
                </a:ext>
              </a:extLst>
            </p:cNvPr>
            <p:cNvSpPr/>
            <p:nvPr/>
          </p:nvSpPr>
          <p:spPr>
            <a:xfrm>
              <a:off x="8347220" y="5687680"/>
              <a:ext cx="313500" cy="3135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910;g2d7c752037a_0_253">
              <a:extLst>
                <a:ext uri="{FF2B5EF4-FFF2-40B4-BE49-F238E27FC236}">
                  <a16:creationId xmlns:a16="http://schemas.microsoft.com/office/drawing/2014/main" id="{4D7EECB8-D32B-FDA0-A0EA-7EF3232DE816}"/>
                </a:ext>
              </a:extLst>
            </p:cNvPr>
            <p:cNvSpPr/>
            <p:nvPr/>
          </p:nvSpPr>
          <p:spPr>
            <a:xfrm>
              <a:off x="9662587" y="5530984"/>
              <a:ext cx="313500" cy="3135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915;g2d7c752037a_0_253">
              <a:extLst>
                <a:ext uri="{FF2B5EF4-FFF2-40B4-BE49-F238E27FC236}">
                  <a16:creationId xmlns:a16="http://schemas.microsoft.com/office/drawing/2014/main" id="{2D7825A5-12BB-B870-903A-AF5F012274F6}"/>
                </a:ext>
              </a:extLst>
            </p:cNvPr>
            <p:cNvSpPr/>
            <p:nvPr/>
          </p:nvSpPr>
          <p:spPr>
            <a:xfrm>
              <a:off x="10596722" y="4705656"/>
              <a:ext cx="313500" cy="3135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912;g2d7c752037a_0_253">
              <a:extLst>
                <a:ext uri="{FF2B5EF4-FFF2-40B4-BE49-F238E27FC236}">
                  <a16:creationId xmlns:a16="http://schemas.microsoft.com/office/drawing/2014/main" id="{7248799C-288A-58A1-0898-AB7F4DF41EBA}"/>
                </a:ext>
              </a:extLst>
            </p:cNvPr>
            <p:cNvSpPr/>
            <p:nvPr/>
          </p:nvSpPr>
          <p:spPr>
            <a:xfrm>
              <a:off x="9849078" y="4071992"/>
              <a:ext cx="313500" cy="3135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>
                <a:solidFill>
                  <a:schemeClr val="bg1"/>
                </a:solidFill>
              </a:endParaRPr>
            </a:p>
          </p:txBody>
        </p:sp>
        <p:cxnSp>
          <p:nvCxnSpPr>
            <p:cNvPr id="23" name="Google Shape;916;g2d7c752037a_0_253">
              <a:extLst>
                <a:ext uri="{FF2B5EF4-FFF2-40B4-BE49-F238E27FC236}">
                  <a16:creationId xmlns:a16="http://schemas.microsoft.com/office/drawing/2014/main" id="{61F26AF4-9F27-8DD8-2EE4-07F9BF313358}"/>
                </a:ext>
              </a:extLst>
            </p:cNvPr>
            <p:cNvCxnSpPr>
              <a:stCxn id="18" idx="4"/>
              <a:endCxn id="19" idx="0"/>
            </p:cNvCxnSpPr>
            <p:nvPr/>
          </p:nvCxnSpPr>
          <p:spPr>
            <a:xfrm flipH="1">
              <a:off x="8504061" y="3972328"/>
              <a:ext cx="676200" cy="17154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>
          <a:extLst>
            <a:ext uri="{FF2B5EF4-FFF2-40B4-BE49-F238E27FC236}">
              <a16:creationId xmlns:a16="http://schemas.microsoft.com/office/drawing/2014/main" id="{D3A19701-545E-C0F7-7949-21C1B915A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d7c752037a_0_359">
            <a:extLst>
              <a:ext uri="{FF2B5EF4-FFF2-40B4-BE49-F238E27FC236}">
                <a16:creationId xmlns:a16="http://schemas.microsoft.com/office/drawing/2014/main" id="{7B6F34F2-9912-4681-A9C5-1BD54BC36E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732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BFS: Bipartite Graph?</a:t>
            </a:r>
            <a:endParaRPr/>
          </a:p>
        </p:txBody>
      </p:sp>
      <p:sp>
        <p:nvSpPr>
          <p:cNvPr id="979" name="Google Shape;979;g2d7c752037a_0_359">
            <a:extLst>
              <a:ext uri="{FF2B5EF4-FFF2-40B4-BE49-F238E27FC236}">
                <a16:creationId xmlns:a16="http://schemas.microsoft.com/office/drawing/2014/main" id="{0236457D-200C-ABA3-A4CF-EA96EE6A01F4}"/>
              </a:ext>
            </a:extLst>
          </p:cNvPr>
          <p:cNvSpPr txBox="1"/>
          <p:nvPr/>
        </p:nvSpPr>
        <p:spPr>
          <a:xfrm>
            <a:off x="7462469" y="1468782"/>
            <a:ext cx="3644700" cy="1384954"/>
          </a:xfrm>
          <a:prstGeom prst="rect">
            <a:avLst/>
          </a:prstGeom>
          <a:noFill/>
          <a:ln w="9525" cap="flat" cmpd="sng">
            <a:solidFill>
              <a:schemeClr val="tx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Calibri"/>
                <a:cs typeface="Calibri"/>
                <a:sym typeface="Calibri"/>
              </a:rPr>
              <a:t>Here is BFS, how do we adapt to detect if graph is bipartite?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" name="Google Shape;979;g2d7c752037a_0_359">
            <a:extLst>
              <a:ext uri="{FF2B5EF4-FFF2-40B4-BE49-F238E27FC236}">
                <a16:creationId xmlns:a16="http://schemas.microsoft.com/office/drawing/2014/main" id="{CA5172F6-5FC0-593D-C328-1810449067B9}"/>
              </a:ext>
            </a:extLst>
          </p:cNvPr>
          <p:cNvSpPr txBox="1"/>
          <p:nvPr/>
        </p:nvSpPr>
        <p:spPr>
          <a:xfrm>
            <a:off x="307279" y="1433890"/>
            <a:ext cx="7060747" cy="5262939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BFS(g, s):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toVisit.enqueue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(s)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depth[s] = 0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depth = [-1,-1,-1,…] #V times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While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toVisit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not empty: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 cur =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toVisit.dequeue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()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 layer = depth[cur]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 for v in neighbors(cur):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    if v does not have a depth: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       depth[v] = layer + 1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     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toVisit.enqueue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(v)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    </a:t>
            </a:r>
            <a:r>
              <a:rPr lang="en-US" sz="2400" b="1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elif</a:t>
            </a: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depth[v] == depth[cur]: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         return False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  return True</a:t>
            </a:r>
            <a:endParaRPr sz="2400" b="1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01EAF4-56F9-D914-D59B-E8C9BA69F89D}"/>
              </a:ext>
            </a:extLst>
          </p:cNvPr>
          <p:cNvGrpSpPr/>
          <p:nvPr/>
        </p:nvGrpSpPr>
        <p:grpSpPr>
          <a:xfrm>
            <a:off x="7612426" y="3092687"/>
            <a:ext cx="4301254" cy="2374340"/>
            <a:chOff x="6608968" y="3626840"/>
            <a:chExt cx="4301254" cy="2374340"/>
          </a:xfrm>
        </p:grpSpPr>
        <p:cxnSp>
          <p:nvCxnSpPr>
            <p:cNvPr id="4" name="Google Shape;897;g2d7c752037a_0_253">
              <a:extLst>
                <a:ext uri="{FF2B5EF4-FFF2-40B4-BE49-F238E27FC236}">
                  <a16:creationId xmlns:a16="http://schemas.microsoft.com/office/drawing/2014/main" id="{0C3BE9B9-CDB6-EB3E-3262-8A171216130C}"/>
                </a:ext>
              </a:extLst>
            </p:cNvPr>
            <p:cNvCxnSpPr>
              <a:stCxn id="14" idx="7"/>
              <a:endCxn id="15" idx="2"/>
            </p:cNvCxnSpPr>
            <p:nvPr/>
          </p:nvCxnSpPr>
          <p:spPr>
            <a:xfrm rot="10800000" flipH="1">
              <a:off x="6876557" y="3783600"/>
              <a:ext cx="911400" cy="5877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" name="Google Shape;900;g2d7c752037a_0_253">
              <a:extLst>
                <a:ext uri="{FF2B5EF4-FFF2-40B4-BE49-F238E27FC236}">
                  <a16:creationId xmlns:a16="http://schemas.microsoft.com/office/drawing/2014/main" id="{BA8B90A7-B141-67A0-0CE0-9E743E4DDED4}"/>
                </a:ext>
              </a:extLst>
            </p:cNvPr>
            <p:cNvCxnSpPr>
              <a:stCxn id="14" idx="4"/>
              <a:endCxn id="16" idx="1"/>
            </p:cNvCxnSpPr>
            <p:nvPr/>
          </p:nvCxnSpPr>
          <p:spPr>
            <a:xfrm>
              <a:off x="6765718" y="4638889"/>
              <a:ext cx="523800" cy="6387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" name="Google Shape;902;g2d7c752037a_0_253">
              <a:extLst>
                <a:ext uri="{FF2B5EF4-FFF2-40B4-BE49-F238E27FC236}">
                  <a16:creationId xmlns:a16="http://schemas.microsoft.com/office/drawing/2014/main" id="{54879641-ED02-69C5-58CC-34706768DBF9}"/>
                </a:ext>
              </a:extLst>
            </p:cNvPr>
            <p:cNvCxnSpPr>
              <a:stCxn id="17" idx="1"/>
              <a:endCxn id="15" idx="4"/>
            </p:cNvCxnSpPr>
            <p:nvPr/>
          </p:nvCxnSpPr>
          <p:spPr>
            <a:xfrm rot="10800000">
              <a:off x="7944726" y="3940284"/>
              <a:ext cx="282000" cy="6315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904;g2d7c752037a_0_253">
              <a:extLst>
                <a:ext uri="{FF2B5EF4-FFF2-40B4-BE49-F238E27FC236}">
                  <a16:creationId xmlns:a16="http://schemas.microsoft.com/office/drawing/2014/main" id="{A9F3F07B-A8E4-18CB-40E2-EEEA5739323E}"/>
                </a:ext>
              </a:extLst>
            </p:cNvPr>
            <p:cNvCxnSpPr>
              <a:stCxn id="19" idx="2"/>
              <a:endCxn id="16" idx="5"/>
            </p:cNvCxnSpPr>
            <p:nvPr/>
          </p:nvCxnSpPr>
          <p:spPr>
            <a:xfrm rot="10800000">
              <a:off x="7511120" y="5499430"/>
              <a:ext cx="836100" cy="3450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" name="Google Shape;906;g2d7c752037a_0_253">
              <a:extLst>
                <a:ext uri="{FF2B5EF4-FFF2-40B4-BE49-F238E27FC236}">
                  <a16:creationId xmlns:a16="http://schemas.microsoft.com/office/drawing/2014/main" id="{FCAF40AC-BA73-4BBB-00AC-5058DD4C7274}"/>
                </a:ext>
              </a:extLst>
            </p:cNvPr>
            <p:cNvCxnSpPr>
              <a:stCxn id="17" idx="3"/>
              <a:endCxn id="16" idx="7"/>
            </p:cNvCxnSpPr>
            <p:nvPr/>
          </p:nvCxnSpPr>
          <p:spPr>
            <a:xfrm flipH="1">
              <a:off x="7511226" y="4793462"/>
              <a:ext cx="715500" cy="4842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" name="Google Shape;907;g2d7c752037a_0_253">
              <a:extLst>
                <a:ext uri="{FF2B5EF4-FFF2-40B4-BE49-F238E27FC236}">
                  <a16:creationId xmlns:a16="http://schemas.microsoft.com/office/drawing/2014/main" id="{6854DB77-3D39-3E3B-114C-7C2B2C9FFBA0}"/>
                </a:ext>
              </a:extLst>
            </p:cNvPr>
            <p:cNvCxnSpPr>
              <a:stCxn id="17" idx="7"/>
              <a:endCxn id="18" idx="3"/>
            </p:cNvCxnSpPr>
            <p:nvPr/>
          </p:nvCxnSpPr>
          <p:spPr>
            <a:xfrm rot="10800000" flipH="1">
              <a:off x="8448404" y="3926484"/>
              <a:ext cx="621000" cy="6453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909;g2d7c752037a_0_253">
              <a:extLst>
                <a:ext uri="{FF2B5EF4-FFF2-40B4-BE49-F238E27FC236}">
                  <a16:creationId xmlns:a16="http://schemas.microsoft.com/office/drawing/2014/main" id="{6C936AD8-F902-6CC0-58A1-E0A4FA7EA997}"/>
                </a:ext>
              </a:extLst>
            </p:cNvPr>
            <p:cNvCxnSpPr>
              <a:stCxn id="19" idx="6"/>
              <a:endCxn id="20" idx="3"/>
            </p:cNvCxnSpPr>
            <p:nvPr/>
          </p:nvCxnSpPr>
          <p:spPr>
            <a:xfrm rot="10800000" flipH="1">
              <a:off x="8660720" y="5798530"/>
              <a:ext cx="1047900" cy="459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" name="Google Shape;911;g2d7c752037a_0_253">
              <a:extLst>
                <a:ext uri="{FF2B5EF4-FFF2-40B4-BE49-F238E27FC236}">
                  <a16:creationId xmlns:a16="http://schemas.microsoft.com/office/drawing/2014/main" id="{D07B7E2F-2A0C-1885-7E90-046B8694FBFD}"/>
                </a:ext>
              </a:extLst>
            </p:cNvPr>
            <p:cNvCxnSpPr>
              <a:stCxn id="22" idx="2"/>
              <a:endCxn id="18" idx="5"/>
            </p:cNvCxnSpPr>
            <p:nvPr/>
          </p:nvCxnSpPr>
          <p:spPr>
            <a:xfrm rot="10800000">
              <a:off x="9291078" y="3926342"/>
              <a:ext cx="558000" cy="3024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" name="Google Shape;913;g2d7c752037a_0_253">
              <a:extLst>
                <a:ext uri="{FF2B5EF4-FFF2-40B4-BE49-F238E27FC236}">
                  <a16:creationId xmlns:a16="http://schemas.microsoft.com/office/drawing/2014/main" id="{503FB22C-E797-2544-5A8A-325F862C357D}"/>
                </a:ext>
              </a:extLst>
            </p:cNvPr>
            <p:cNvCxnSpPr>
              <a:stCxn id="20" idx="0"/>
              <a:endCxn id="22" idx="4"/>
            </p:cNvCxnSpPr>
            <p:nvPr/>
          </p:nvCxnSpPr>
          <p:spPr>
            <a:xfrm rot="10800000" flipH="1">
              <a:off x="9819337" y="4385584"/>
              <a:ext cx="186600" cy="11454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3" name="Google Shape;914;g2d7c752037a_0_253">
              <a:extLst>
                <a:ext uri="{FF2B5EF4-FFF2-40B4-BE49-F238E27FC236}">
                  <a16:creationId xmlns:a16="http://schemas.microsoft.com/office/drawing/2014/main" id="{EAFF9E15-48E8-DF60-06D6-5ECE2AC2510A}"/>
                </a:ext>
              </a:extLst>
            </p:cNvPr>
            <p:cNvCxnSpPr>
              <a:stCxn id="21" idx="3"/>
              <a:endCxn id="20" idx="6"/>
            </p:cNvCxnSpPr>
            <p:nvPr/>
          </p:nvCxnSpPr>
          <p:spPr>
            <a:xfrm flipH="1">
              <a:off x="9976033" y="4973245"/>
              <a:ext cx="666600" cy="7146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" name="Google Shape;898;g2d7c752037a_0_253">
              <a:extLst>
                <a:ext uri="{FF2B5EF4-FFF2-40B4-BE49-F238E27FC236}">
                  <a16:creationId xmlns:a16="http://schemas.microsoft.com/office/drawing/2014/main" id="{C2989FF5-1A0A-BE25-8661-5B93F37292BF}"/>
                </a:ext>
              </a:extLst>
            </p:cNvPr>
            <p:cNvSpPr/>
            <p:nvPr/>
          </p:nvSpPr>
          <p:spPr>
            <a:xfrm>
              <a:off x="6608968" y="4325389"/>
              <a:ext cx="313500" cy="3135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5" name="Google Shape;899;g2d7c752037a_0_253">
              <a:extLst>
                <a:ext uri="{FF2B5EF4-FFF2-40B4-BE49-F238E27FC236}">
                  <a16:creationId xmlns:a16="http://schemas.microsoft.com/office/drawing/2014/main" id="{8C8A371C-9102-0032-B01D-ECC0E38ADC1A}"/>
                </a:ext>
              </a:extLst>
            </p:cNvPr>
            <p:cNvSpPr/>
            <p:nvPr/>
          </p:nvSpPr>
          <p:spPr>
            <a:xfrm>
              <a:off x="7788011" y="3626840"/>
              <a:ext cx="313500" cy="3135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Google Shape;901;g2d7c752037a_0_253">
              <a:extLst>
                <a:ext uri="{FF2B5EF4-FFF2-40B4-BE49-F238E27FC236}">
                  <a16:creationId xmlns:a16="http://schemas.microsoft.com/office/drawing/2014/main" id="{A551CB0B-F8A5-9378-9135-A8D2CF3B67F9}"/>
                </a:ext>
              </a:extLst>
            </p:cNvPr>
            <p:cNvSpPr/>
            <p:nvPr/>
          </p:nvSpPr>
          <p:spPr>
            <a:xfrm>
              <a:off x="7243586" y="5231711"/>
              <a:ext cx="313500" cy="3135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7" name="Google Shape;903;g2d7c752037a_0_253">
              <a:extLst>
                <a:ext uri="{FF2B5EF4-FFF2-40B4-BE49-F238E27FC236}">
                  <a16:creationId xmlns:a16="http://schemas.microsoft.com/office/drawing/2014/main" id="{67118523-E340-DC18-FC75-7FBF951742C7}"/>
                </a:ext>
              </a:extLst>
            </p:cNvPr>
            <p:cNvSpPr/>
            <p:nvPr/>
          </p:nvSpPr>
          <p:spPr>
            <a:xfrm>
              <a:off x="8180815" y="4525873"/>
              <a:ext cx="313500" cy="3135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8" name="Google Shape;908;g2d7c752037a_0_253">
              <a:extLst>
                <a:ext uri="{FF2B5EF4-FFF2-40B4-BE49-F238E27FC236}">
                  <a16:creationId xmlns:a16="http://schemas.microsoft.com/office/drawing/2014/main" id="{1A89BB5F-52F9-031A-7FC3-B45D2F5AE394}"/>
                </a:ext>
              </a:extLst>
            </p:cNvPr>
            <p:cNvSpPr/>
            <p:nvPr/>
          </p:nvSpPr>
          <p:spPr>
            <a:xfrm>
              <a:off x="9023511" y="3658828"/>
              <a:ext cx="313500" cy="3135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9" name="Google Shape;905;g2d7c752037a_0_253">
              <a:extLst>
                <a:ext uri="{FF2B5EF4-FFF2-40B4-BE49-F238E27FC236}">
                  <a16:creationId xmlns:a16="http://schemas.microsoft.com/office/drawing/2014/main" id="{ECDC58E2-7925-D341-80F0-FCB97EC4536B}"/>
                </a:ext>
              </a:extLst>
            </p:cNvPr>
            <p:cNvSpPr/>
            <p:nvPr/>
          </p:nvSpPr>
          <p:spPr>
            <a:xfrm>
              <a:off x="8347220" y="5687680"/>
              <a:ext cx="313500" cy="3135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910;g2d7c752037a_0_253">
              <a:extLst>
                <a:ext uri="{FF2B5EF4-FFF2-40B4-BE49-F238E27FC236}">
                  <a16:creationId xmlns:a16="http://schemas.microsoft.com/office/drawing/2014/main" id="{CCD3F0D2-84D9-DA69-1139-320C267EE4C8}"/>
                </a:ext>
              </a:extLst>
            </p:cNvPr>
            <p:cNvSpPr/>
            <p:nvPr/>
          </p:nvSpPr>
          <p:spPr>
            <a:xfrm>
              <a:off x="9662587" y="5530984"/>
              <a:ext cx="313500" cy="313500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Google Shape;915;g2d7c752037a_0_253">
              <a:extLst>
                <a:ext uri="{FF2B5EF4-FFF2-40B4-BE49-F238E27FC236}">
                  <a16:creationId xmlns:a16="http://schemas.microsoft.com/office/drawing/2014/main" id="{93A35A7F-3FD7-AB4D-9B94-B95D23A5F476}"/>
                </a:ext>
              </a:extLst>
            </p:cNvPr>
            <p:cNvSpPr/>
            <p:nvPr/>
          </p:nvSpPr>
          <p:spPr>
            <a:xfrm>
              <a:off x="10596722" y="4705656"/>
              <a:ext cx="313500" cy="3135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2" name="Google Shape;912;g2d7c752037a_0_253">
              <a:extLst>
                <a:ext uri="{FF2B5EF4-FFF2-40B4-BE49-F238E27FC236}">
                  <a16:creationId xmlns:a16="http://schemas.microsoft.com/office/drawing/2014/main" id="{6B198FA3-B776-62FB-5264-EF143392F886}"/>
                </a:ext>
              </a:extLst>
            </p:cNvPr>
            <p:cNvSpPr/>
            <p:nvPr/>
          </p:nvSpPr>
          <p:spPr>
            <a:xfrm>
              <a:off x="9849078" y="4071992"/>
              <a:ext cx="313500" cy="313500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>
                <a:solidFill>
                  <a:schemeClr val="bg1"/>
                </a:solidFill>
              </a:endParaRPr>
            </a:p>
          </p:txBody>
        </p:sp>
        <p:cxnSp>
          <p:nvCxnSpPr>
            <p:cNvPr id="23" name="Google Shape;916;g2d7c752037a_0_253">
              <a:extLst>
                <a:ext uri="{FF2B5EF4-FFF2-40B4-BE49-F238E27FC236}">
                  <a16:creationId xmlns:a16="http://schemas.microsoft.com/office/drawing/2014/main" id="{C4BA8E93-AE2D-F2DE-C4C7-1C013E175A53}"/>
                </a:ext>
              </a:extLst>
            </p:cNvPr>
            <p:cNvCxnSpPr>
              <a:stCxn id="18" idx="4"/>
              <a:endCxn id="19" idx="0"/>
            </p:cNvCxnSpPr>
            <p:nvPr/>
          </p:nvCxnSpPr>
          <p:spPr>
            <a:xfrm flipH="1">
              <a:off x="8504061" y="3972328"/>
              <a:ext cx="676200" cy="1715400"/>
            </a:xfrm>
            <a:prstGeom prst="straightConnector1">
              <a:avLst/>
            </a:prstGeom>
            <a:noFill/>
            <a:ln w="57150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4002220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d7c752037a_0_415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7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BFS Tree for a Bipartite Graph</a:t>
            </a:r>
            <a:endParaRPr/>
          </a:p>
        </p:txBody>
      </p:sp>
      <p:sp>
        <p:nvSpPr>
          <p:cNvPr id="1078" name="Google Shape;1078;g2d7c752037a_0_415"/>
          <p:cNvSpPr txBox="1"/>
          <p:nvPr/>
        </p:nvSpPr>
        <p:spPr>
          <a:xfrm>
            <a:off x="9152274" y="4429107"/>
            <a:ext cx="1812155" cy="64650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Tree edges</a:t>
            </a:r>
            <a:br>
              <a:rPr lang="en-US" sz="1800" dirty="0">
                <a:solidFill>
                  <a:schemeClr val="tx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Non-tree edges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D1B41C-E48F-8206-CD00-F046A8B85AC7}"/>
              </a:ext>
            </a:extLst>
          </p:cNvPr>
          <p:cNvGrpSpPr/>
          <p:nvPr/>
        </p:nvGrpSpPr>
        <p:grpSpPr>
          <a:xfrm>
            <a:off x="7061384" y="1693390"/>
            <a:ext cx="3305462" cy="3868102"/>
            <a:chOff x="6854454" y="1583789"/>
            <a:chExt cx="3305462" cy="3868102"/>
          </a:xfrm>
        </p:grpSpPr>
        <p:cxnSp>
          <p:nvCxnSpPr>
            <p:cNvPr id="1059" name="Google Shape;1059;g2d7c752037a_0_415"/>
            <p:cNvCxnSpPr>
              <a:stCxn id="1060" idx="7"/>
              <a:endCxn id="1061" idx="2"/>
            </p:cNvCxnSpPr>
            <p:nvPr/>
          </p:nvCxnSpPr>
          <p:spPr>
            <a:xfrm flipH="1">
              <a:off x="7390584" y="1656299"/>
              <a:ext cx="1283044" cy="802740"/>
            </a:xfrm>
            <a:prstGeom prst="straightConnector1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2" name="Google Shape;1062;g2d7c752037a_0_415"/>
            <p:cNvCxnSpPr>
              <a:stCxn id="1061" idx="4"/>
              <a:endCxn id="1063" idx="0"/>
            </p:cNvCxnSpPr>
            <p:nvPr/>
          </p:nvCxnSpPr>
          <p:spPr>
            <a:xfrm flipH="1">
              <a:off x="7432584" y="2706557"/>
              <a:ext cx="207093" cy="412656"/>
            </a:xfrm>
            <a:prstGeom prst="straightConnector1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4" name="Google Shape;1064;g2d7c752037a_0_415"/>
            <p:cNvCxnSpPr>
              <a:stCxn id="1060" idx="6"/>
              <a:endCxn id="1065" idx="1"/>
            </p:cNvCxnSpPr>
            <p:nvPr/>
          </p:nvCxnSpPr>
          <p:spPr>
            <a:xfrm>
              <a:off x="8746612" y="1831354"/>
              <a:ext cx="457876" cy="452590"/>
            </a:xfrm>
            <a:prstGeom prst="straightConnector1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6" name="Google Shape;1066;g2d7c752037a_0_415"/>
            <p:cNvCxnSpPr>
              <a:stCxn id="1067" idx="3"/>
              <a:endCxn id="1065" idx="7"/>
            </p:cNvCxnSpPr>
            <p:nvPr/>
          </p:nvCxnSpPr>
          <p:spPr>
            <a:xfrm rot="10800000" flipH="1">
              <a:off x="8469189" y="2284063"/>
              <a:ext cx="1087893" cy="1261118"/>
            </a:xfrm>
            <a:prstGeom prst="straightConnector1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8" name="Google Shape;1068;g2d7c752037a_0_415"/>
            <p:cNvCxnSpPr>
              <a:stCxn id="1069" idx="0"/>
              <a:endCxn id="1065" idx="5"/>
            </p:cNvCxnSpPr>
            <p:nvPr/>
          </p:nvCxnSpPr>
          <p:spPr>
            <a:xfrm rot="10800000">
              <a:off x="9556841" y="2634105"/>
              <a:ext cx="353893" cy="488473"/>
            </a:xfrm>
            <a:prstGeom prst="straightConnector1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0" name="Google Shape;1070;g2d7c752037a_0_415"/>
            <p:cNvCxnSpPr>
              <a:stCxn id="1069" idx="6"/>
              <a:endCxn id="1071" idx="3"/>
            </p:cNvCxnSpPr>
            <p:nvPr/>
          </p:nvCxnSpPr>
          <p:spPr>
            <a:xfrm flipH="1">
              <a:off x="7955002" y="3370143"/>
              <a:ext cx="2204914" cy="1103695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2" name="Google Shape;1072;g2d7c752037a_0_415"/>
            <p:cNvCxnSpPr>
              <a:stCxn id="1071" idx="1"/>
              <a:endCxn id="1063" idx="4"/>
            </p:cNvCxnSpPr>
            <p:nvPr/>
          </p:nvCxnSpPr>
          <p:spPr>
            <a:xfrm rot="10800000">
              <a:off x="7432519" y="3614385"/>
              <a:ext cx="522538" cy="509309"/>
            </a:xfrm>
            <a:prstGeom prst="straightConnector1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3" name="Google Shape;1073;g2d7c752037a_0_415"/>
            <p:cNvCxnSpPr>
              <a:stCxn id="1074" idx="0"/>
              <a:endCxn id="1063" idx="4"/>
            </p:cNvCxnSpPr>
            <p:nvPr/>
          </p:nvCxnSpPr>
          <p:spPr>
            <a:xfrm rot="10800000" flipH="1">
              <a:off x="7103635" y="3614308"/>
              <a:ext cx="329135" cy="423652"/>
            </a:xfrm>
            <a:prstGeom prst="straightConnector1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5" name="Google Shape;1075;g2d7c752037a_0_415"/>
            <p:cNvCxnSpPr>
              <a:stCxn id="1076" idx="0"/>
              <a:endCxn id="1074" idx="4"/>
            </p:cNvCxnSpPr>
            <p:nvPr/>
          </p:nvCxnSpPr>
          <p:spPr>
            <a:xfrm rot="10800000">
              <a:off x="7103635" y="4533109"/>
              <a:ext cx="0" cy="423652"/>
            </a:xfrm>
            <a:prstGeom prst="straightConnector1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7" name="Google Shape;1077;g2d7c752037a_0_415"/>
            <p:cNvCxnSpPr>
              <a:stCxn id="1076" idx="3"/>
              <a:endCxn id="1071" idx="6"/>
            </p:cNvCxnSpPr>
            <p:nvPr/>
          </p:nvCxnSpPr>
          <p:spPr>
            <a:xfrm rot="10800000" flipH="1">
              <a:off x="6927438" y="4298836"/>
              <a:ext cx="1452855" cy="1080545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60" name="Google Shape;1060;g2d7c752037a_0_415"/>
            <p:cNvSpPr/>
            <p:nvPr/>
          </p:nvSpPr>
          <p:spPr>
            <a:xfrm>
              <a:off x="8248249" y="1583789"/>
              <a:ext cx="498363" cy="495129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061" name="Google Shape;1061;g2d7c752037a_0_415"/>
            <p:cNvSpPr/>
            <p:nvPr/>
          </p:nvSpPr>
          <p:spPr>
            <a:xfrm>
              <a:off x="7390496" y="2211428"/>
              <a:ext cx="498363" cy="495129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065" name="Google Shape;1065;g2d7c752037a_0_415"/>
            <p:cNvSpPr/>
            <p:nvPr/>
          </p:nvSpPr>
          <p:spPr>
            <a:xfrm>
              <a:off x="9131570" y="2211429"/>
              <a:ext cx="498363" cy="495129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67" name="Google Shape;1067;g2d7c752037a_0_415"/>
            <p:cNvSpPr/>
            <p:nvPr/>
          </p:nvSpPr>
          <p:spPr>
            <a:xfrm>
              <a:off x="8396205" y="3122561"/>
              <a:ext cx="498363" cy="495129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63" name="Google Shape;1063;g2d7c752037a_0_415"/>
            <p:cNvSpPr/>
            <p:nvPr/>
          </p:nvSpPr>
          <p:spPr>
            <a:xfrm>
              <a:off x="7183465" y="3119158"/>
              <a:ext cx="498363" cy="495129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69" name="Google Shape;1069;g2d7c752037a_0_415"/>
            <p:cNvSpPr/>
            <p:nvPr/>
          </p:nvSpPr>
          <p:spPr>
            <a:xfrm>
              <a:off x="9661553" y="3122579"/>
              <a:ext cx="498363" cy="495129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71" name="Google Shape;1071;g2d7c752037a_0_415"/>
            <p:cNvSpPr/>
            <p:nvPr/>
          </p:nvSpPr>
          <p:spPr>
            <a:xfrm>
              <a:off x="7882074" y="4051184"/>
              <a:ext cx="498363" cy="495129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76" name="Google Shape;1076;g2d7c752037a_0_415"/>
            <p:cNvSpPr/>
            <p:nvPr/>
          </p:nvSpPr>
          <p:spPr>
            <a:xfrm>
              <a:off x="6854454" y="4956762"/>
              <a:ext cx="498363" cy="495129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74" name="Google Shape;1074;g2d7c752037a_0_415"/>
            <p:cNvSpPr/>
            <p:nvPr/>
          </p:nvSpPr>
          <p:spPr>
            <a:xfrm>
              <a:off x="6854454" y="4037960"/>
              <a:ext cx="498363" cy="495129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>
                <a:solidFill>
                  <a:schemeClr val="bg1"/>
                </a:solidFill>
              </a:endParaRPr>
            </a:p>
          </p:txBody>
        </p:sp>
        <p:cxnSp>
          <p:nvCxnSpPr>
            <p:cNvPr id="1080" name="Google Shape;1080;g2d7c752037a_0_415"/>
            <p:cNvCxnSpPr>
              <a:stCxn id="1067" idx="1"/>
              <a:endCxn id="1061" idx="5"/>
            </p:cNvCxnSpPr>
            <p:nvPr/>
          </p:nvCxnSpPr>
          <p:spPr>
            <a:xfrm rot="10800000">
              <a:off x="7815788" y="2634072"/>
              <a:ext cx="653400" cy="561000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1" name="Google Shape;1081;g2d7c752037a_0_415"/>
            <p:cNvCxnSpPr>
              <a:stCxn id="1071" idx="0"/>
            </p:cNvCxnSpPr>
            <p:nvPr/>
          </p:nvCxnSpPr>
          <p:spPr>
            <a:xfrm rot="10800000" flipH="1">
              <a:off x="8131255" y="3575684"/>
              <a:ext cx="448200" cy="475500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B4EB95D-4F62-F3EC-11F7-82D6B3E6109E}"/>
              </a:ext>
            </a:extLst>
          </p:cNvPr>
          <p:cNvGrpSpPr/>
          <p:nvPr/>
        </p:nvGrpSpPr>
        <p:grpSpPr>
          <a:xfrm>
            <a:off x="1146447" y="2306085"/>
            <a:ext cx="4599979" cy="2539197"/>
            <a:chOff x="1172377" y="2458992"/>
            <a:chExt cx="4599979" cy="2539197"/>
          </a:xfrm>
        </p:grpSpPr>
        <p:cxnSp>
          <p:nvCxnSpPr>
            <p:cNvPr id="1039" name="Google Shape;1039;g2d7c752037a_0_415"/>
            <p:cNvCxnSpPr>
              <a:stCxn id="1040" idx="7"/>
              <a:endCxn id="1041" idx="2"/>
            </p:cNvCxnSpPr>
            <p:nvPr/>
          </p:nvCxnSpPr>
          <p:spPr>
            <a:xfrm rot="10800000" flipH="1">
              <a:off x="1458475" y="2626515"/>
              <a:ext cx="974798" cy="628643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2" name="Google Shape;1042;g2d7c752037a_0_415"/>
            <p:cNvCxnSpPr>
              <a:stCxn id="1041" idx="6"/>
              <a:endCxn id="1043" idx="2"/>
            </p:cNvCxnSpPr>
            <p:nvPr/>
          </p:nvCxnSpPr>
          <p:spPr>
            <a:xfrm>
              <a:off x="2768517" y="2626584"/>
              <a:ext cx="986161" cy="34282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4" name="Google Shape;1044;g2d7c752037a_0_415"/>
            <p:cNvCxnSpPr>
              <a:stCxn id="1040" idx="4"/>
              <a:endCxn id="1045" idx="1"/>
            </p:cNvCxnSpPr>
            <p:nvPr/>
          </p:nvCxnSpPr>
          <p:spPr>
            <a:xfrm>
              <a:off x="1339969" y="3541256"/>
              <a:ext cx="560274" cy="683103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6" name="Google Shape;1046;g2d7c752037a_0_415"/>
            <p:cNvCxnSpPr>
              <a:stCxn id="1047" idx="3"/>
              <a:endCxn id="1045" idx="7"/>
            </p:cNvCxnSpPr>
            <p:nvPr/>
          </p:nvCxnSpPr>
          <p:spPr>
            <a:xfrm flipH="1">
              <a:off x="2137130" y="3706582"/>
              <a:ext cx="765381" cy="517960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8" name="Google Shape;1048;g2d7c752037a_0_415"/>
            <p:cNvCxnSpPr>
              <a:stCxn id="1049" idx="2"/>
              <a:endCxn id="1045" idx="5"/>
            </p:cNvCxnSpPr>
            <p:nvPr/>
          </p:nvCxnSpPr>
          <p:spPr>
            <a:xfrm rot="10800000">
              <a:off x="2137106" y="4461521"/>
              <a:ext cx="894284" cy="369076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0" name="Google Shape;1050;g2d7c752037a_0_415"/>
            <p:cNvCxnSpPr>
              <a:stCxn id="1049" idx="6"/>
              <a:endCxn id="1051" idx="3"/>
            </p:cNvCxnSpPr>
            <p:nvPr/>
          </p:nvCxnSpPr>
          <p:spPr>
            <a:xfrm rot="10800000" flipH="1">
              <a:off x="3366575" y="4781426"/>
              <a:ext cx="1120744" cy="49171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2" name="Google Shape;1052;g2d7c752037a_0_415"/>
            <p:cNvCxnSpPr>
              <a:stCxn id="1051" idx="1"/>
              <a:endCxn id="1043" idx="4"/>
            </p:cNvCxnSpPr>
            <p:nvPr/>
          </p:nvCxnSpPr>
          <p:spPr>
            <a:xfrm rot="10800000">
              <a:off x="3922250" y="2828425"/>
              <a:ext cx="564976" cy="1716084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3" name="Google Shape;1053;g2d7c752037a_0_415"/>
            <p:cNvCxnSpPr>
              <a:stCxn id="1054" idx="2"/>
              <a:endCxn id="1043" idx="5"/>
            </p:cNvCxnSpPr>
            <p:nvPr/>
          </p:nvCxnSpPr>
          <p:spPr>
            <a:xfrm rot="10800000">
              <a:off x="4040678" y="2779232"/>
              <a:ext cx="596907" cy="323431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5" name="Google Shape;1055;g2d7c752037a_0_415"/>
            <p:cNvCxnSpPr>
              <a:stCxn id="1056" idx="1"/>
              <a:endCxn id="1054" idx="5"/>
            </p:cNvCxnSpPr>
            <p:nvPr/>
          </p:nvCxnSpPr>
          <p:spPr>
            <a:xfrm rot="10800000">
              <a:off x="4923633" y="3221264"/>
              <a:ext cx="562625" cy="440579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57" name="Google Shape;1057;g2d7c752037a_0_415"/>
            <p:cNvCxnSpPr>
              <a:stCxn id="1056" idx="3"/>
              <a:endCxn id="1051" idx="6"/>
            </p:cNvCxnSpPr>
            <p:nvPr/>
          </p:nvCxnSpPr>
          <p:spPr>
            <a:xfrm flipH="1">
              <a:off x="4773378" y="3898854"/>
              <a:ext cx="712880" cy="764206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0" name="Google Shape;1040;g2d7c752037a_0_415"/>
            <p:cNvSpPr/>
            <p:nvPr/>
          </p:nvSpPr>
          <p:spPr>
            <a:xfrm>
              <a:off x="1172377" y="3206071"/>
              <a:ext cx="335185" cy="3351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 w="1270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41" name="Google Shape;1041;g2d7c752037a_0_415"/>
            <p:cNvSpPr/>
            <p:nvPr/>
          </p:nvSpPr>
          <p:spPr>
            <a:xfrm>
              <a:off x="2433332" y="2458992"/>
              <a:ext cx="335185" cy="3351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 w="1270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45" name="Google Shape;1045;g2d7c752037a_0_415"/>
            <p:cNvSpPr/>
            <p:nvPr/>
          </p:nvSpPr>
          <p:spPr>
            <a:xfrm>
              <a:off x="1851084" y="4175357"/>
              <a:ext cx="335185" cy="3351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 w="1270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47" name="Google Shape;1047;g2d7c752037a_0_415"/>
            <p:cNvSpPr/>
            <p:nvPr/>
          </p:nvSpPr>
          <p:spPr>
            <a:xfrm>
              <a:off x="2853424" y="3420484"/>
              <a:ext cx="335185" cy="3351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 w="1270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43" name="Google Shape;1043;g2d7c752037a_0_415"/>
            <p:cNvSpPr/>
            <p:nvPr/>
          </p:nvSpPr>
          <p:spPr>
            <a:xfrm>
              <a:off x="3754665" y="2493203"/>
              <a:ext cx="335185" cy="3351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 w="1270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49" name="Google Shape;1049;g2d7c752037a_0_415"/>
            <p:cNvSpPr/>
            <p:nvPr/>
          </p:nvSpPr>
          <p:spPr>
            <a:xfrm>
              <a:off x="3031390" y="4663004"/>
              <a:ext cx="335185" cy="3351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 w="1270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51" name="Google Shape;1051;g2d7c752037a_0_415"/>
            <p:cNvSpPr/>
            <p:nvPr/>
          </p:nvSpPr>
          <p:spPr>
            <a:xfrm>
              <a:off x="4438139" y="4495422"/>
              <a:ext cx="335185" cy="3351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 w="1270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56" name="Google Shape;1056;g2d7c752037a_0_415"/>
            <p:cNvSpPr/>
            <p:nvPr/>
          </p:nvSpPr>
          <p:spPr>
            <a:xfrm>
              <a:off x="5437171" y="3612756"/>
              <a:ext cx="335185" cy="3351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 w="1270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54" name="Google Shape;1054;g2d7c752037a_0_415"/>
            <p:cNvSpPr/>
            <p:nvPr/>
          </p:nvSpPr>
          <p:spPr>
            <a:xfrm>
              <a:off x="4637586" y="2935070"/>
              <a:ext cx="335185" cy="3351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 w="1270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>
                <a:solidFill>
                  <a:schemeClr val="bg1"/>
                </a:solidFill>
              </a:endParaRPr>
            </a:p>
          </p:txBody>
        </p:sp>
        <p:cxnSp>
          <p:nvCxnSpPr>
            <p:cNvPr id="1079" name="Google Shape;1079;g2d7c752037a_0_415"/>
            <p:cNvCxnSpPr>
              <a:stCxn id="1041" idx="5"/>
            </p:cNvCxnSpPr>
            <p:nvPr/>
          </p:nvCxnSpPr>
          <p:spPr>
            <a:xfrm>
              <a:off x="2719430" y="2745090"/>
              <a:ext cx="276300" cy="703200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2" name="Google Shape;1082;g2d7c752037a_0_415"/>
            <p:cNvCxnSpPr>
              <a:stCxn id="1047" idx="5"/>
              <a:endCxn id="1051" idx="2"/>
            </p:cNvCxnSpPr>
            <p:nvPr/>
          </p:nvCxnSpPr>
          <p:spPr>
            <a:xfrm>
              <a:off x="3139522" y="3706582"/>
              <a:ext cx="1298617" cy="956433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2d7c752037a_0_466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41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BFS Tree for a Non-Bipartite Graph</a:t>
            </a: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5FB594-1E99-D8B2-33FD-975B2EEF0B1B}"/>
              </a:ext>
            </a:extLst>
          </p:cNvPr>
          <p:cNvGrpSpPr/>
          <p:nvPr/>
        </p:nvGrpSpPr>
        <p:grpSpPr>
          <a:xfrm>
            <a:off x="1277758" y="2252814"/>
            <a:ext cx="4599979" cy="2539197"/>
            <a:chOff x="1070845" y="2255356"/>
            <a:chExt cx="4599979" cy="2539197"/>
          </a:xfrm>
        </p:grpSpPr>
        <p:cxnSp>
          <p:nvCxnSpPr>
            <p:cNvPr id="1091" name="Google Shape;1091;g2d7c752037a_0_466"/>
            <p:cNvCxnSpPr>
              <a:stCxn id="1092" idx="7"/>
              <a:endCxn id="1093" idx="2"/>
            </p:cNvCxnSpPr>
            <p:nvPr/>
          </p:nvCxnSpPr>
          <p:spPr>
            <a:xfrm rot="10800000" flipH="1">
              <a:off x="1356943" y="2422879"/>
              <a:ext cx="974798" cy="628643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4" name="Google Shape;1094;g2d7c752037a_0_466"/>
            <p:cNvCxnSpPr>
              <a:stCxn id="1093" idx="6"/>
              <a:endCxn id="1095" idx="2"/>
            </p:cNvCxnSpPr>
            <p:nvPr/>
          </p:nvCxnSpPr>
          <p:spPr>
            <a:xfrm>
              <a:off x="2666985" y="2422948"/>
              <a:ext cx="986161" cy="34282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6" name="Google Shape;1096;g2d7c752037a_0_466"/>
            <p:cNvCxnSpPr>
              <a:stCxn id="1092" idx="4"/>
              <a:endCxn id="1097" idx="1"/>
            </p:cNvCxnSpPr>
            <p:nvPr/>
          </p:nvCxnSpPr>
          <p:spPr>
            <a:xfrm>
              <a:off x="1238437" y="3337620"/>
              <a:ext cx="560274" cy="683103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8" name="Google Shape;1098;g2d7c752037a_0_466"/>
            <p:cNvCxnSpPr>
              <a:stCxn id="1099" idx="3"/>
              <a:endCxn id="1097" idx="7"/>
            </p:cNvCxnSpPr>
            <p:nvPr/>
          </p:nvCxnSpPr>
          <p:spPr>
            <a:xfrm flipH="1">
              <a:off x="2035598" y="3502946"/>
              <a:ext cx="765381" cy="517960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0" name="Google Shape;1100;g2d7c752037a_0_466"/>
            <p:cNvCxnSpPr>
              <a:stCxn id="1101" idx="2"/>
              <a:endCxn id="1097" idx="5"/>
            </p:cNvCxnSpPr>
            <p:nvPr/>
          </p:nvCxnSpPr>
          <p:spPr>
            <a:xfrm rot="10800000">
              <a:off x="2035574" y="4257885"/>
              <a:ext cx="894284" cy="369076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2" name="Google Shape;1102;g2d7c752037a_0_466"/>
            <p:cNvCxnSpPr>
              <a:stCxn id="1099" idx="5"/>
              <a:endCxn id="1101" idx="0"/>
            </p:cNvCxnSpPr>
            <p:nvPr/>
          </p:nvCxnSpPr>
          <p:spPr>
            <a:xfrm>
              <a:off x="3037991" y="3502946"/>
              <a:ext cx="59554" cy="956384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3" name="Google Shape;1103;g2d7c752037a_0_466"/>
            <p:cNvCxnSpPr>
              <a:stCxn id="1099" idx="7"/>
              <a:endCxn id="1095" idx="3"/>
            </p:cNvCxnSpPr>
            <p:nvPr/>
          </p:nvCxnSpPr>
          <p:spPr>
            <a:xfrm rot="10800000" flipH="1">
              <a:off x="3037991" y="2575583"/>
              <a:ext cx="664297" cy="690352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4" name="Google Shape;1104;g2d7c752037a_0_466"/>
            <p:cNvCxnSpPr>
              <a:stCxn id="1101" idx="6"/>
              <a:endCxn id="1105" idx="3"/>
            </p:cNvCxnSpPr>
            <p:nvPr/>
          </p:nvCxnSpPr>
          <p:spPr>
            <a:xfrm rot="10800000" flipH="1">
              <a:off x="3265043" y="4577790"/>
              <a:ext cx="1120744" cy="49171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6" name="Google Shape;1106;g2d7c752037a_0_466"/>
            <p:cNvCxnSpPr>
              <a:stCxn id="1105" idx="1"/>
              <a:endCxn id="1095" idx="4"/>
            </p:cNvCxnSpPr>
            <p:nvPr/>
          </p:nvCxnSpPr>
          <p:spPr>
            <a:xfrm rot="10800000">
              <a:off x="3820718" y="2624789"/>
              <a:ext cx="564976" cy="1716084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7" name="Google Shape;1107;g2d7c752037a_0_466"/>
            <p:cNvCxnSpPr>
              <a:stCxn id="1108" idx="2"/>
              <a:endCxn id="1095" idx="5"/>
            </p:cNvCxnSpPr>
            <p:nvPr/>
          </p:nvCxnSpPr>
          <p:spPr>
            <a:xfrm rot="10800000">
              <a:off x="3939146" y="2575596"/>
              <a:ext cx="596907" cy="323431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" name="Google Shape;1109;g2d7c752037a_0_466"/>
            <p:cNvCxnSpPr>
              <a:stCxn id="1105" idx="0"/>
              <a:endCxn id="1108" idx="3"/>
            </p:cNvCxnSpPr>
            <p:nvPr/>
          </p:nvCxnSpPr>
          <p:spPr>
            <a:xfrm rot="10800000" flipH="1">
              <a:off x="4504200" y="3017457"/>
              <a:ext cx="80907" cy="1274329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0" name="Google Shape;1110;g2d7c752037a_0_466"/>
            <p:cNvCxnSpPr>
              <a:stCxn id="1111" idx="1"/>
              <a:endCxn id="1108" idx="5"/>
            </p:cNvCxnSpPr>
            <p:nvPr/>
          </p:nvCxnSpPr>
          <p:spPr>
            <a:xfrm rot="10800000">
              <a:off x="4822101" y="3017628"/>
              <a:ext cx="562625" cy="440579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" name="Google Shape;1112;g2d7c752037a_0_466"/>
            <p:cNvCxnSpPr>
              <a:stCxn id="1111" idx="3"/>
              <a:endCxn id="1105" idx="6"/>
            </p:cNvCxnSpPr>
            <p:nvPr/>
          </p:nvCxnSpPr>
          <p:spPr>
            <a:xfrm flipH="1">
              <a:off x="4671846" y="3695218"/>
              <a:ext cx="712880" cy="764206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3" name="Google Shape;1113;g2d7c752037a_0_466"/>
            <p:cNvCxnSpPr>
              <a:stCxn id="1093" idx="4"/>
              <a:endCxn id="1097" idx="0"/>
            </p:cNvCxnSpPr>
            <p:nvPr/>
          </p:nvCxnSpPr>
          <p:spPr>
            <a:xfrm flipH="1">
              <a:off x="1917177" y="2590541"/>
              <a:ext cx="582215" cy="1381095"/>
            </a:xfrm>
            <a:prstGeom prst="straightConnector1">
              <a:avLst/>
            </a:prstGeom>
            <a:noFill/>
            <a:ln w="57150" cap="flat" cmpd="sng">
              <a:solidFill>
                <a:schemeClr val="tx1">
                  <a:lumMod val="9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2" name="Google Shape;1092;g2d7c752037a_0_466"/>
            <p:cNvSpPr/>
            <p:nvPr/>
          </p:nvSpPr>
          <p:spPr>
            <a:xfrm>
              <a:off x="1070845" y="3002435"/>
              <a:ext cx="335185" cy="3351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93" name="Google Shape;1093;g2d7c752037a_0_466"/>
            <p:cNvSpPr/>
            <p:nvPr/>
          </p:nvSpPr>
          <p:spPr>
            <a:xfrm>
              <a:off x="2331800" y="2255356"/>
              <a:ext cx="335185" cy="3351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97" name="Google Shape;1097;g2d7c752037a_0_466"/>
            <p:cNvSpPr/>
            <p:nvPr/>
          </p:nvSpPr>
          <p:spPr>
            <a:xfrm>
              <a:off x="1749552" y="3971721"/>
              <a:ext cx="335185" cy="3351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99" name="Google Shape;1099;g2d7c752037a_0_466"/>
            <p:cNvSpPr/>
            <p:nvPr/>
          </p:nvSpPr>
          <p:spPr>
            <a:xfrm>
              <a:off x="2751892" y="3216848"/>
              <a:ext cx="335185" cy="3351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95" name="Google Shape;1095;g2d7c752037a_0_466"/>
            <p:cNvSpPr/>
            <p:nvPr/>
          </p:nvSpPr>
          <p:spPr>
            <a:xfrm>
              <a:off x="3653133" y="2289567"/>
              <a:ext cx="335185" cy="3351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01" name="Google Shape;1101;g2d7c752037a_0_466"/>
            <p:cNvSpPr/>
            <p:nvPr/>
          </p:nvSpPr>
          <p:spPr>
            <a:xfrm>
              <a:off x="2929858" y="4459368"/>
              <a:ext cx="335185" cy="3351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05" name="Google Shape;1105;g2d7c752037a_0_466"/>
            <p:cNvSpPr/>
            <p:nvPr/>
          </p:nvSpPr>
          <p:spPr>
            <a:xfrm>
              <a:off x="4336607" y="4291786"/>
              <a:ext cx="335185" cy="3351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11" name="Google Shape;1111;g2d7c752037a_0_466"/>
            <p:cNvSpPr/>
            <p:nvPr/>
          </p:nvSpPr>
          <p:spPr>
            <a:xfrm>
              <a:off x="5335639" y="3409120"/>
              <a:ext cx="335185" cy="3351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08" name="Google Shape;1108;g2d7c752037a_0_466"/>
            <p:cNvSpPr/>
            <p:nvPr/>
          </p:nvSpPr>
          <p:spPr>
            <a:xfrm>
              <a:off x="4536054" y="2731434"/>
              <a:ext cx="335185" cy="335185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3A80676-8AF1-43CD-A995-7489BEC6C40E}"/>
              </a:ext>
            </a:extLst>
          </p:cNvPr>
          <p:cNvGrpSpPr/>
          <p:nvPr/>
        </p:nvGrpSpPr>
        <p:grpSpPr>
          <a:xfrm>
            <a:off x="6969389" y="1695502"/>
            <a:ext cx="3305462" cy="3868102"/>
            <a:chOff x="6854454" y="1583789"/>
            <a:chExt cx="3305462" cy="3868102"/>
          </a:xfrm>
        </p:grpSpPr>
        <p:cxnSp>
          <p:nvCxnSpPr>
            <p:cNvPr id="1115" name="Google Shape;1115;g2d7c752037a_0_466"/>
            <p:cNvCxnSpPr>
              <a:stCxn id="1116" idx="7"/>
              <a:endCxn id="1117" idx="2"/>
            </p:cNvCxnSpPr>
            <p:nvPr/>
          </p:nvCxnSpPr>
          <p:spPr>
            <a:xfrm flipH="1">
              <a:off x="7390584" y="1656299"/>
              <a:ext cx="1283044" cy="802740"/>
            </a:xfrm>
            <a:prstGeom prst="straightConnector1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8" name="Google Shape;1118;g2d7c752037a_0_466"/>
            <p:cNvCxnSpPr>
              <a:stCxn id="1117" idx="4"/>
              <a:endCxn id="1119" idx="0"/>
            </p:cNvCxnSpPr>
            <p:nvPr/>
          </p:nvCxnSpPr>
          <p:spPr>
            <a:xfrm flipH="1">
              <a:off x="7432584" y="2706557"/>
              <a:ext cx="207093" cy="412656"/>
            </a:xfrm>
            <a:prstGeom prst="straightConnector1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0" name="Google Shape;1120;g2d7c752037a_0_466"/>
            <p:cNvCxnSpPr>
              <a:stCxn id="1116" idx="6"/>
              <a:endCxn id="1121" idx="1"/>
            </p:cNvCxnSpPr>
            <p:nvPr/>
          </p:nvCxnSpPr>
          <p:spPr>
            <a:xfrm>
              <a:off x="8746612" y="1831354"/>
              <a:ext cx="457876" cy="452590"/>
            </a:xfrm>
            <a:prstGeom prst="straightConnector1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2" name="Google Shape;1122;g2d7c752037a_0_466"/>
            <p:cNvCxnSpPr>
              <a:stCxn id="1123" idx="3"/>
              <a:endCxn id="1121" idx="7"/>
            </p:cNvCxnSpPr>
            <p:nvPr/>
          </p:nvCxnSpPr>
          <p:spPr>
            <a:xfrm rot="10800000" flipH="1">
              <a:off x="8469189" y="2284063"/>
              <a:ext cx="1087893" cy="1261118"/>
            </a:xfrm>
            <a:prstGeom prst="straightConnector1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4" name="Google Shape;1124;g2d7c752037a_0_466"/>
            <p:cNvCxnSpPr>
              <a:stCxn id="1125" idx="0"/>
              <a:endCxn id="1121" idx="5"/>
            </p:cNvCxnSpPr>
            <p:nvPr/>
          </p:nvCxnSpPr>
          <p:spPr>
            <a:xfrm rot="10800000">
              <a:off x="9556841" y="2634105"/>
              <a:ext cx="353893" cy="488473"/>
            </a:xfrm>
            <a:prstGeom prst="straightConnector1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6" name="Google Shape;1126;g2d7c752037a_0_466"/>
            <p:cNvCxnSpPr>
              <a:stCxn id="1123" idx="6"/>
              <a:endCxn id="1125" idx="2"/>
            </p:cNvCxnSpPr>
            <p:nvPr/>
          </p:nvCxnSpPr>
          <p:spPr>
            <a:xfrm>
              <a:off x="8894568" y="3370126"/>
              <a:ext cx="766914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7" name="Google Shape;1127;g2d7c752037a_0_466"/>
            <p:cNvCxnSpPr>
              <a:stCxn id="1123" idx="2"/>
              <a:endCxn id="1119" idx="6"/>
            </p:cNvCxnSpPr>
            <p:nvPr/>
          </p:nvCxnSpPr>
          <p:spPr>
            <a:xfrm rot="10800000">
              <a:off x="7681720" y="3366653"/>
              <a:ext cx="714485" cy="3473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8" name="Google Shape;1128;g2d7c752037a_0_466"/>
            <p:cNvCxnSpPr>
              <a:stCxn id="1125" idx="6"/>
              <a:endCxn id="1129" idx="3"/>
            </p:cNvCxnSpPr>
            <p:nvPr/>
          </p:nvCxnSpPr>
          <p:spPr>
            <a:xfrm flipH="1">
              <a:off x="7955002" y="3370143"/>
              <a:ext cx="2204914" cy="1103695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0" name="Google Shape;1130;g2d7c752037a_0_466"/>
            <p:cNvCxnSpPr>
              <a:stCxn id="1129" idx="1"/>
              <a:endCxn id="1119" idx="4"/>
            </p:cNvCxnSpPr>
            <p:nvPr/>
          </p:nvCxnSpPr>
          <p:spPr>
            <a:xfrm rot="10800000">
              <a:off x="7432519" y="3614385"/>
              <a:ext cx="522538" cy="509309"/>
            </a:xfrm>
            <a:prstGeom prst="straightConnector1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1" name="Google Shape;1131;g2d7c752037a_0_466"/>
            <p:cNvCxnSpPr>
              <a:stCxn id="1132" idx="0"/>
              <a:endCxn id="1119" idx="4"/>
            </p:cNvCxnSpPr>
            <p:nvPr/>
          </p:nvCxnSpPr>
          <p:spPr>
            <a:xfrm rot="10800000" flipH="1">
              <a:off x="7103635" y="3614308"/>
              <a:ext cx="329135" cy="423652"/>
            </a:xfrm>
            <a:prstGeom prst="straightConnector1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3" name="Google Shape;1133;g2d7c752037a_0_466"/>
            <p:cNvCxnSpPr>
              <a:stCxn id="1129" idx="2"/>
              <a:endCxn id="1132" idx="6"/>
            </p:cNvCxnSpPr>
            <p:nvPr/>
          </p:nvCxnSpPr>
          <p:spPr>
            <a:xfrm rot="10800000">
              <a:off x="7352836" y="4285437"/>
              <a:ext cx="529238" cy="13311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4" name="Google Shape;1134;g2d7c752037a_0_466"/>
            <p:cNvCxnSpPr>
              <a:stCxn id="1135" idx="0"/>
              <a:endCxn id="1132" idx="4"/>
            </p:cNvCxnSpPr>
            <p:nvPr/>
          </p:nvCxnSpPr>
          <p:spPr>
            <a:xfrm rot="10800000">
              <a:off x="7103635" y="4533109"/>
              <a:ext cx="0" cy="423652"/>
            </a:xfrm>
            <a:prstGeom prst="straightConnector1">
              <a:avLst/>
            </a:prstGeom>
            <a:noFill/>
            <a:ln w="5715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6" name="Google Shape;1136;g2d7c752037a_0_466"/>
            <p:cNvCxnSpPr>
              <a:stCxn id="1135" idx="3"/>
              <a:endCxn id="1129" idx="6"/>
            </p:cNvCxnSpPr>
            <p:nvPr/>
          </p:nvCxnSpPr>
          <p:spPr>
            <a:xfrm rot="10800000" flipH="1">
              <a:off x="6927438" y="4298836"/>
              <a:ext cx="1452855" cy="1080545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7" name="Google Shape;1137;g2d7c752037a_0_466"/>
            <p:cNvCxnSpPr>
              <a:stCxn id="1117" idx="6"/>
              <a:endCxn id="1121" idx="2"/>
            </p:cNvCxnSpPr>
            <p:nvPr/>
          </p:nvCxnSpPr>
          <p:spPr>
            <a:xfrm>
              <a:off x="7888859" y="2458993"/>
              <a:ext cx="1242849" cy="0"/>
            </a:xfrm>
            <a:prstGeom prst="straightConnector1">
              <a:avLst/>
            </a:prstGeom>
            <a:noFill/>
            <a:ln w="57150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16" name="Google Shape;1116;g2d7c752037a_0_466"/>
            <p:cNvSpPr/>
            <p:nvPr/>
          </p:nvSpPr>
          <p:spPr>
            <a:xfrm>
              <a:off x="8248249" y="1583789"/>
              <a:ext cx="498363" cy="495129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17" name="Google Shape;1117;g2d7c752037a_0_466"/>
            <p:cNvSpPr/>
            <p:nvPr/>
          </p:nvSpPr>
          <p:spPr>
            <a:xfrm>
              <a:off x="7390496" y="2211428"/>
              <a:ext cx="498363" cy="495129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1" name="Google Shape;1121;g2d7c752037a_0_466"/>
            <p:cNvSpPr/>
            <p:nvPr/>
          </p:nvSpPr>
          <p:spPr>
            <a:xfrm>
              <a:off x="9131570" y="2211429"/>
              <a:ext cx="498363" cy="495129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3" name="Google Shape;1123;g2d7c752037a_0_466"/>
            <p:cNvSpPr/>
            <p:nvPr/>
          </p:nvSpPr>
          <p:spPr>
            <a:xfrm>
              <a:off x="8396205" y="3122561"/>
              <a:ext cx="498363" cy="495129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19" name="Google Shape;1119;g2d7c752037a_0_466"/>
            <p:cNvSpPr/>
            <p:nvPr/>
          </p:nvSpPr>
          <p:spPr>
            <a:xfrm>
              <a:off x="7183465" y="3119158"/>
              <a:ext cx="498363" cy="495129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5" name="Google Shape;1125;g2d7c752037a_0_466"/>
            <p:cNvSpPr/>
            <p:nvPr/>
          </p:nvSpPr>
          <p:spPr>
            <a:xfrm>
              <a:off x="9661553" y="3122579"/>
              <a:ext cx="498363" cy="495129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29" name="Google Shape;1129;g2d7c752037a_0_466"/>
            <p:cNvSpPr/>
            <p:nvPr/>
          </p:nvSpPr>
          <p:spPr>
            <a:xfrm>
              <a:off x="7882074" y="4051184"/>
              <a:ext cx="498363" cy="495129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35" name="Google Shape;1135;g2d7c752037a_0_466"/>
            <p:cNvSpPr/>
            <p:nvPr/>
          </p:nvSpPr>
          <p:spPr>
            <a:xfrm>
              <a:off x="6854454" y="4956762"/>
              <a:ext cx="498363" cy="495129"/>
            </a:xfrm>
            <a:prstGeom prst="ellipse">
              <a:avLst/>
            </a:prstGeom>
            <a:solidFill>
              <a:schemeClr val="accent3"/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32" name="Google Shape;1132;g2d7c752037a_0_466"/>
            <p:cNvSpPr/>
            <p:nvPr/>
          </p:nvSpPr>
          <p:spPr>
            <a:xfrm>
              <a:off x="6854454" y="4037960"/>
              <a:ext cx="498363" cy="495129"/>
            </a:xfrm>
            <a:prstGeom prst="ellipse">
              <a:avLst/>
            </a:prstGeom>
            <a:solidFill>
              <a:schemeClr val="accent2"/>
            </a:solidFill>
            <a:ln w="12700" cap="flat" cmpd="sng">
              <a:solidFill>
                <a:schemeClr val="bg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" name="Google Shape;1078;g2d7c752037a_0_415">
            <a:extLst>
              <a:ext uri="{FF2B5EF4-FFF2-40B4-BE49-F238E27FC236}">
                <a16:creationId xmlns:a16="http://schemas.microsoft.com/office/drawing/2014/main" id="{D08122B6-C738-D0D5-22C8-06D44DD70B85}"/>
              </a:ext>
            </a:extLst>
          </p:cNvPr>
          <p:cNvSpPr txBox="1"/>
          <p:nvPr/>
        </p:nvSpPr>
        <p:spPr>
          <a:xfrm>
            <a:off x="9162055" y="4262301"/>
            <a:ext cx="1812155" cy="64650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Tree edges</a:t>
            </a:r>
            <a:br>
              <a:rPr lang="en-US" sz="1800" dirty="0">
                <a:solidFill>
                  <a:schemeClr val="tx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Non-tree edges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342A-659A-615D-263A-33060ED5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54526"/>
            <a:ext cx="9905998" cy="875304"/>
          </a:xfrm>
        </p:spPr>
        <p:txBody>
          <a:bodyPr/>
          <a:lstStyle/>
          <a:p>
            <a:pPr algn="ctr"/>
            <a:r>
              <a:rPr lang="en-US" dirty="0"/>
              <a:t>What did we learn in this section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1999BA-D34C-23C6-E2B5-9F707FE1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8706" y="1823974"/>
            <a:ext cx="4954588" cy="42418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Graphs:</a:t>
            </a:r>
          </a:p>
          <a:p>
            <a:pPr lvl="1"/>
            <a:r>
              <a:rPr lang="en-US" dirty="0"/>
              <a:t>How to represent them, pros and cons of each approach</a:t>
            </a:r>
          </a:p>
          <a:p>
            <a:r>
              <a:rPr lang="en-US" dirty="0"/>
              <a:t>BFS:</a:t>
            </a:r>
          </a:p>
          <a:p>
            <a:pPr lvl="1"/>
            <a:r>
              <a:rPr lang="en-US" dirty="0"/>
              <a:t>Traversing a graph. Pretty simple algorithm once you get the hang of it</a:t>
            </a:r>
          </a:p>
          <a:p>
            <a:r>
              <a:rPr lang="en-US" dirty="0"/>
              <a:t>Bipartite Graphs:</a:t>
            </a:r>
          </a:p>
          <a:p>
            <a:pPr lvl="1"/>
            <a:r>
              <a:rPr lang="en-US" dirty="0"/>
              <a:t>Structure property of graphs. BFS can help us find this property. Will be important later!</a:t>
            </a:r>
          </a:p>
        </p:txBody>
      </p:sp>
    </p:spTree>
    <p:extLst>
      <p:ext uri="{BB962C8B-B14F-4D97-AF65-F5344CB8AC3E}">
        <p14:creationId xmlns:p14="http://schemas.microsoft.com/office/powerpoint/2010/main" val="424576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215318"/>
            <a:ext cx="9905998" cy="663082"/>
          </a:xfrm>
        </p:spPr>
        <p:txBody>
          <a:bodyPr/>
          <a:lstStyle/>
          <a:p>
            <a:pPr algn="ctr"/>
            <a:r>
              <a:rPr lang="en-US" dirty="0"/>
              <a:t>What is a Graph?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447612" y="1026336"/>
            <a:ext cx="7293600" cy="4851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graph models the relation: X is a proper factor of Y</a:t>
            </a:r>
          </a:p>
        </p:txBody>
      </p:sp>
      <p:grpSp>
        <p:nvGrpSpPr>
          <p:cNvPr id="18448" name="Group 18447">
            <a:extLst>
              <a:ext uri="{FF2B5EF4-FFF2-40B4-BE49-F238E27FC236}">
                <a16:creationId xmlns:a16="http://schemas.microsoft.com/office/drawing/2014/main" id="{7B50CE66-870B-F910-36D4-A659A73A8F81}"/>
              </a:ext>
            </a:extLst>
          </p:cNvPr>
          <p:cNvGrpSpPr/>
          <p:nvPr/>
        </p:nvGrpSpPr>
        <p:grpSpPr>
          <a:xfrm>
            <a:off x="2736000" y="1517664"/>
            <a:ext cx="6242400" cy="2836800"/>
            <a:chOff x="1973189" y="2732558"/>
            <a:chExt cx="6242400" cy="2836800"/>
          </a:xfrm>
        </p:grpSpPr>
        <p:sp>
          <p:nvSpPr>
            <p:cNvPr id="18447" name="Rectangle 18446">
              <a:extLst>
                <a:ext uri="{FF2B5EF4-FFF2-40B4-BE49-F238E27FC236}">
                  <a16:creationId xmlns:a16="http://schemas.microsoft.com/office/drawing/2014/main" id="{14DB3CFA-87CE-C721-EDB3-0B0DA381683C}"/>
                </a:ext>
              </a:extLst>
            </p:cNvPr>
            <p:cNvSpPr/>
            <p:nvPr/>
          </p:nvSpPr>
          <p:spPr>
            <a:xfrm>
              <a:off x="1973189" y="2732558"/>
              <a:ext cx="6242400" cy="28368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ABDAC49-479E-9DE2-AAFD-B8ACB5CBDE19}"/>
                </a:ext>
              </a:extLst>
            </p:cNvPr>
            <p:cNvSpPr/>
            <p:nvPr/>
          </p:nvSpPr>
          <p:spPr>
            <a:xfrm>
              <a:off x="2044800" y="357840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A35A68A-BCC7-B67B-204A-7BE9D7498013}"/>
                </a:ext>
              </a:extLst>
            </p:cNvPr>
            <p:cNvSpPr/>
            <p:nvPr/>
          </p:nvSpPr>
          <p:spPr>
            <a:xfrm>
              <a:off x="2888400" y="357840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2FF6232-7A62-6060-2EF5-10D8345D558B}"/>
                </a:ext>
              </a:extLst>
            </p:cNvPr>
            <p:cNvSpPr/>
            <p:nvPr/>
          </p:nvSpPr>
          <p:spPr>
            <a:xfrm>
              <a:off x="4296776" y="357840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5ED0E4-61A2-7B3F-6A1D-3F18406CA173}"/>
                </a:ext>
              </a:extLst>
            </p:cNvPr>
            <p:cNvSpPr/>
            <p:nvPr/>
          </p:nvSpPr>
          <p:spPr>
            <a:xfrm>
              <a:off x="5496352" y="357840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3658EFC-FA50-0C9E-B7D0-672784223CC2}"/>
                </a:ext>
              </a:extLst>
            </p:cNvPr>
            <p:cNvSpPr/>
            <p:nvPr/>
          </p:nvSpPr>
          <p:spPr>
            <a:xfrm>
              <a:off x="6129602" y="281160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68470EB-3D91-8650-62E3-25B6E3796FC7}"/>
                </a:ext>
              </a:extLst>
            </p:cNvPr>
            <p:cNvSpPr/>
            <p:nvPr/>
          </p:nvSpPr>
          <p:spPr>
            <a:xfrm>
              <a:off x="6705602" y="3605568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F43318-DE90-DF82-2384-C9B632D44492}"/>
                </a:ext>
              </a:extLst>
            </p:cNvPr>
            <p:cNvSpPr/>
            <p:nvPr/>
          </p:nvSpPr>
          <p:spPr>
            <a:xfrm>
              <a:off x="7556928" y="3717529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BFB9AC-DDCA-EC04-FB1E-01184AC9F46E}"/>
                </a:ext>
              </a:extLst>
            </p:cNvPr>
            <p:cNvSpPr/>
            <p:nvPr/>
          </p:nvSpPr>
          <p:spPr>
            <a:xfrm>
              <a:off x="3162603" y="475336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6C3DB1-704A-06B2-7A49-A8EE5823AC78}"/>
                </a:ext>
              </a:extLst>
            </p:cNvPr>
            <p:cNvSpPr/>
            <p:nvPr/>
          </p:nvSpPr>
          <p:spPr>
            <a:xfrm>
              <a:off x="5388176" y="4876783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8D587C-358C-1CFB-4FBE-8DEE13217A62}"/>
                </a:ext>
              </a:extLst>
            </p:cNvPr>
            <p:cNvSpPr/>
            <p:nvPr/>
          </p:nvSpPr>
          <p:spPr>
            <a:xfrm>
              <a:off x="7203952" y="4912783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4436D5A-404F-1158-8A88-CFDA717D2B71}"/>
                </a:ext>
              </a:extLst>
            </p:cNvPr>
            <p:cNvCxnSpPr>
              <a:stCxn id="3" idx="2"/>
              <a:endCxn id="2" idx="6"/>
            </p:cNvCxnSpPr>
            <p:nvPr/>
          </p:nvCxnSpPr>
          <p:spPr>
            <a:xfrm flipH="1">
              <a:off x="2620800" y="3866400"/>
              <a:ext cx="26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52DE0E-6A85-8E8E-66D7-BF70E13D4F4E}"/>
                </a:ext>
              </a:extLst>
            </p:cNvPr>
            <p:cNvCxnSpPr>
              <a:cxnSpLocks/>
              <a:stCxn id="13" idx="1"/>
              <a:endCxn id="2" idx="5"/>
            </p:cNvCxnSpPr>
            <p:nvPr/>
          </p:nvCxnSpPr>
          <p:spPr>
            <a:xfrm flipH="1" flipV="1">
              <a:off x="2536447" y="4070047"/>
              <a:ext cx="2936082" cy="891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C3654A0-25C7-65DF-B42F-A80F8447F87B}"/>
                </a:ext>
              </a:extLst>
            </p:cNvPr>
            <p:cNvCxnSpPr>
              <a:cxnSpLocks/>
              <a:stCxn id="10" idx="1"/>
              <a:endCxn id="2" idx="4"/>
            </p:cNvCxnSpPr>
            <p:nvPr/>
          </p:nvCxnSpPr>
          <p:spPr>
            <a:xfrm flipH="1" flipV="1">
              <a:off x="2332800" y="4154400"/>
              <a:ext cx="914156" cy="683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9410C7B-A261-1788-C1EF-E9F210436E5E}"/>
                </a:ext>
              </a:extLst>
            </p:cNvPr>
            <p:cNvCxnSpPr>
              <a:cxnSpLocks/>
              <a:stCxn id="13" idx="1"/>
              <a:endCxn id="3" idx="5"/>
            </p:cNvCxnSpPr>
            <p:nvPr/>
          </p:nvCxnSpPr>
          <p:spPr>
            <a:xfrm flipH="1" flipV="1">
              <a:off x="3380047" y="4070047"/>
              <a:ext cx="2092482" cy="891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FDF6341-9D8F-A7CB-B3ED-B6F4E2A2579B}"/>
                </a:ext>
              </a:extLst>
            </p:cNvPr>
            <p:cNvCxnSpPr>
              <a:cxnSpLocks/>
              <a:stCxn id="13" idx="0"/>
              <a:endCxn id="4" idx="4"/>
            </p:cNvCxnSpPr>
            <p:nvPr/>
          </p:nvCxnSpPr>
          <p:spPr>
            <a:xfrm flipH="1" flipV="1">
              <a:off x="4584776" y="4154400"/>
              <a:ext cx="1091400" cy="722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87982B-73A8-947B-11A9-3698D94A8A89}"/>
                </a:ext>
              </a:extLst>
            </p:cNvPr>
            <p:cNvCxnSpPr>
              <a:cxnSpLocks/>
              <a:stCxn id="13" idx="0"/>
              <a:endCxn id="5" idx="4"/>
            </p:cNvCxnSpPr>
            <p:nvPr/>
          </p:nvCxnSpPr>
          <p:spPr>
            <a:xfrm flipV="1">
              <a:off x="5676176" y="4154400"/>
              <a:ext cx="108176" cy="722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272785-2E7A-A839-30A0-CE0B506A9ED7}"/>
                </a:ext>
              </a:extLst>
            </p:cNvPr>
            <p:cNvCxnSpPr>
              <a:cxnSpLocks/>
              <a:stCxn id="13" idx="7"/>
              <a:endCxn id="6" idx="4"/>
            </p:cNvCxnSpPr>
            <p:nvPr/>
          </p:nvCxnSpPr>
          <p:spPr>
            <a:xfrm flipV="1">
              <a:off x="5879823" y="3387600"/>
              <a:ext cx="537779" cy="1573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13611-6D30-50C8-C92E-DAE6D7490435}"/>
                </a:ext>
              </a:extLst>
            </p:cNvPr>
            <p:cNvCxnSpPr>
              <a:cxnSpLocks/>
              <a:stCxn id="13" idx="7"/>
              <a:endCxn id="7" idx="3"/>
            </p:cNvCxnSpPr>
            <p:nvPr/>
          </p:nvCxnSpPr>
          <p:spPr>
            <a:xfrm flipV="1">
              <a:off x="5879823" y="4097215"/>
              <a:ext cx="910132" cy="86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814AE39-048B-29E5-65EF-433DF1C38909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5964176" y="5164783"/>
              <a:ext cx="1239776" cy="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D75D44-3FC5-EBF3-C9DF-2F101E5C599D}"/>
                </a:ext>
              </a:extLst>
            </p:cNvPr>
            <p:cNvCxnSpPr>
              <a:cxnSpLocks/>
              <a:stCxn id="13" idx="2"/>
              <a:endCxn id="10" idx="6"/>
            </p:cNvCxnSpPr>
            <p:nvPr/>
          </p:nvCxnSpPr>
          <p:spPr>
            <a:xfrm flipH="1" flipV="1">
              <a:off x="3738603" y="5041360"/>
              <a:ext cx="1649573" cy="123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001B88D-ACFE-F3F5-C0D2-96B5527A9A65}"/>
                </a:ext>
              </a:extLst>
            </p:cNvPr>
            <p:cNvCxnSpPr>
              <a:cxnSpLocks/>
              <a:stCxn id="13" idx="7"/>
              <a:endCxn id="8" idx="3"/>
            </p:cNvCxnSpPr>
            <p:nvPr/>
          </p:nvCxnSpPr>
          <p:spPr>
            <a:xfrm flipV="1">
              <a:off x="5879823" y="4209176"/>
              <a:ext cx="1761458" cy="751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FC554DE-1895-C72D-1582-312AC7E83353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7281602" y="3893568"/>
              <a:ext cx="275326" cy="111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FA9CD12-1B92-A169-3B8B-A46CD1A2F7FD}"/>
                </a:ext>
              </a:extLst>
            </p:cNvPr>
            <p:cNvCxnSpPr>
              <a:cxnSpLocks/>
              <a:stCxn id="7" idx="0"/>
              <a:endCxn id="6" idx="5"/>
            </p:cNvCxnSpPr>
            <p:nvPr/>
          </p:nvCxnSpPr>
          <p:spPr>
            <a:xfrm flipH="1" flipV="1">
              <a:off x="6621249" y="3303247"/>
              <a:ext cx="372353" cy="302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D41545D-CD5B-EAE2-53AF-F9DC7671A318}"/>
                </a:ext>
              </a:extLst>
            </p:cNvPr>
            <p:cNvCxnSpPr>
              <a:cxnSpLocks/>
              <a:stCxn id="3" idx="7"/>
              <a:endCxn id="6" idx="2"/>
            </p:cNvCxnSpPr>
            <p:nvPr/>
          </p:nvCxnSpPr>
          <p:spPr>
            <a:xfrm flipV="1">
              <a:off x="3380047" y="3099600"/>
              <a:ext cx="2749555" cy="563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1C32C90-A124-98FC-4A1D-4945C72603DD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3464400" y="3866400"/>
              <a:ext cx="8323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19246178-7BC5-6EE9-1CF9-283DD4483DB9}"/>
                </a:ext>
              </a:extLst>
            </p:cNvPr>
            <p:cNvCxnSpPr>
              <a:stCxn id="3" idx="0"/>
              <a:endCxn id="5" idx="0"/>
            </p:cNvCxnSpPr>
            <p:nvPr/>
          </p:nvCxnSpPr>
          <p:spPr>
            <a:xfrm rot="5400000" flipH="1" flipV="1">
              <a:off x="4480376" y="2274424"/>
              <a:ext cx="12700" cy="260795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32" name="Straight Arrow Connector 18431">
              <a:extLst>
                <a:ext uri="{FF2B5EF4-FFF2-40B4-BE49-F238E27FC236}">
                  <a16:creationId xmlns:a16="http://schemas.microsoft.com/office/drawing/2014/main" id="{1B877890-DF8B-F4C1-FC74-1A575A27FFBF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4872776" y="3866400"/>
              <a:ext cx="623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49" name="Content Placeholder 8">
            <a:extLst>
              <a:ext uri="{FF2B5EF4-FFF2-40B4-BE49-F238E27FC236}">
                <a16:creationId xmlns:a16="http://schemas.microsoft.com/office/drawing/2014/main" id="{2F40A9EE-2F58-0991-ACF2-5BFB2520C8AC}"/>
              </a:ext>
            </a:extLst>
          </p:cNvPr>
          <p:cNvSpPr txBox="1">
            <a:spLocks/>
          </p:cNvSpPr>
          <p:nvPr/>
        </p:nvSpPr>
        <p:spPr>
          <a:xfrm>
            <a:off x="10166400" y="1742674"/>
            <a:ext cx="1750977" cy="133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Graphs are made up of nodes and edges connecting those nodes</a:t>
            </a:r>
          </a:p>
        </p:txBody>
      </p:sp>
      <p:cxnSp>
        <p:nvCxnSpPr>
          <p:cNvPr id="18451" name="Straight Connector 18450">
            <a:extLst>
              <a:ext uri="{FF2B5EF4-FFF2-40B4-BE49-F238E27FC236}">
                <a16:creationId xmlns:a16="http://schemas.microsoft.com/office/drawing/2014/main" id="{65525C92-3251-E636-242E-BE83BF58616B}"/>
              </a:ext>
            </a:extLst>
          </p:cNvPr>
          <p:cNvCxnSpPr>
            <a:cxnSpLocks/>
          </p:cNvCxnSpPr>
          <p:nvPr/>
        </p:nvCxnSpPr>
        <p:spPr>
          <a:xfrm flipV="1">
            <a:off x="9086400" y="2166282"/>
            <a:ext cx="1131568" cy="5068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2" name="Content Placeholder 8">
            <a:extLst>
              <a:ext uri="{FF2B5EF4-FFF2-40B4-BE49-F238E27FC236}">
                <a16:creationId xmlns:a16="http://schemas.microsoft.com/office/drawing/2014/main" id="{42D1882B-E8CF-57F8-4CD6-A0F07886F853}"/>
              </a:ext>
            </a:extLst>
          </p:cNvPr>
          <p:cNvSpPr txBox="1">
            <a:spLocks/>
          </p:cNvSpPr>
          <p:nvPr/>
        </p:nvSpPr>
        <p:spPr>
          <a:xfrm>
            <a:off x="10116088" y="3783873"/>
            <a:ext cx="1750977" cy="1331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Note that the edges have arrowheads. This means the direction matters. This is called a </a:t>
            </a:r>
            <a:r>
              <a:rPr lang="en-US" sz="1600" b="1" i="1" dirty="0"/>
              <a:t>Directed Graph</a:t>
            </a:r>
            <a:endParaRPr lang="en-US" sz="1600" i="1" dirty="0"/>
          </a:p>
        </p:txBody>
      </p:sp>
      <p:cxnSp>
        <p:nvCxnSpPr>
          <p:cNvPr id="18453" name="Straight Connector 18452">
            <a:extLst>
              <a:ext uri="{FF2B5EF4-FFF2-40B4-BE49-F238E27FC236}">
                <a16:creationId xmlns:a16="http://schemas.microsoft.com/office/drawing/2014/main" id="{C5DC256A-3E3B-629B-6365-F210F310BC5D}"/>
              </a:ext>
            </a:extLst>
          </p:cNvPr>
          <p:cNvCxnSpPr>
            <a:cxnSpLocks/>
          </p:cNvCxnSpPr>
          <p:nvPr/>
        </p:nvCxnSpPr>
        <p:spPr>
          <a:xfrm>
            <a:off x="9073871" y="4136066"/>
            <a:ext cx="984529" cy="1378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55" name="Content Placeholder 8">
                <a:extLst>
                  <a:ext uri="{FF2B5EF4-FFF2-40B4-BE49-F238E27FC236}">
                    <a16:creationId xmlns:a16="http://schemas.microsoft.com/office/drawing/2014/main" id="{2C25E708-4D89-FD46-6800-A4362CF561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0485" y="4782073"/>
                <a:ext cx="8465827" cy="18606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i="1" dirty="0">
                    <a:solidFill>
                      <a:sysClr val="windowText" lastClr="000000"/>
                    </a:solidFill>
                  </a:rPr>
                  <a:t>A Graph is a tuple G = (V,E), where V is the set of vertices (or nodes) in the graph and E is the set of edges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400" i="1" dirty="0">
                  <a:solidFill>
                    <a:sysClr val="windowText" lastClr="00000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ℕ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br>
                  <a:rPr lang="en-US" sz="1400" b="0" i="1" dirty="0">
                    <a:solidFill>
                      <a:sysClr val="windowText" lastClr="0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i="1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455" name="Content Placeholder 8">
                <a:extLst>
                  <a:ext uri="{FF2B5EF4-FFF2-40B4-BE49-F238E27FC236}">
                    <a16:creationId xmlns:a16="http://schemas.microsoft.com/office/drawing/2014/main" id="{2C25E708-4D89-FD46-6800-A4362CF5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85" y="4782073"/>
                <a:ext cx="8465827" cy="1860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290640"/>
            <a:ext cx="9905998" cy="670282"/>
          </a:xfrm>
        </p:spPr>
        <p:txBody>
          <a:bodyPr/>
          <a:lstStyle/>
          <a:p>
            <a:pPr algn="ctr"/>
            <a:r>
              <a:rPr lang="en-US" dirty="0"/>
              <a:t>Another Example: Airline Routes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3EBF291-443D-B3DE-2E1D-86CF78542B42}"/>
              </a:ext>
            </a:extLst>
          </p:cNvPr>
          <p:cNvGrpSpPr/>
          <p:nvPr/>
        </p:nvGrpSpPr>
        <p:grpSpPr>
          <a:xfrm>
            <a:off x="1512000" y="1706400"/>
            <a:ext cx="4694400" cy="3967200"/>
            <a:chOff x="3441600" y="1814400"/>
            <a:chExt cx="4694400" cy="39672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02AC22F-28E9-DBD0-89CD-A1EC8F8849C6}"/>
                </a:ext>
              </a:extLst>
            </p:cNvPr>
            <p:cNvSpPr/>
            <p:nvPr/>
          </p:nvSpPr>
          <p:spPr>
            <a:xfrm>
              <a:off x="3441600" y="1814400"/>
              <a:ext cx="4694400" cy="39672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AD1022C-EA3D-A93A-E502-F6C3A0315EF0}"/>
                </a:ext>
              </a:extLst>
            </p:cNvPr>
            <p:cNvSpPr/>
            <p:nvPr/>
          </p:nvSpPr>
          <p:spPr>
            <a:xfrm>
              <a:off x="6901200" y="367355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CHO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5492444-6A68-6194-0E11-C18DE5F64DD9}"/>
                </a:ext>
              </a:extLst>
            </p:cNvPr>
            <p:cNvSpPr/>
            <p:nvPr/>
          </p:nvSpPr>
          <p:spPr>
            <a:xfrm>
              <a:off x="7124327" y="18753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LGA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C816C36-BF54-9F13-8D23-C7DFEC46B948}"/>
                </a:ext>
              </a:extLst>
            </p:cNvPr>
            <p:cNvSpPr/>
            <p:nvPr/>
          </p:nvSpPr>
          <p:spPr>
            <a:xfrm>
              <a:off x="6150356" y="269285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IAD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01510-7012-11B2-E692-E8F55209C891}"/>
                </a:ext>
              </a:extLst>
            </p:cNvPr>
            <p:cNvSpPr/>
            <p:nvPr/>
          </p:nvSpPr>
          <p:spPr>
            <a:xfrm>
              <a:off x="3499757" y="2971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NRT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839C43-F1EF-A5FD-03C4-DD6E40ED2DC0}"/>
                </a:ext>
              </a:extLst>
            </p:cNvPr>
            <p:cNvSpPr/>
            <p:nvPr/>
          </p:nvSpPr>
          <p:spPr>
            <a:xfrm>
              <a:off x="4905600" y="4345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LAX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D856481-0DEC-207A-4FFF-84DF7ECD7D40}"/>
                </a:ext>
              </a:extLst>
            </p:cNvPr>
            <p:cNvSpPr/>
            <p:nvPr/>
          </p:nvSpPr>
          <p:spPr>
            <a:xfrm>
              <a:off x="6555563" y="4803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CLT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213BF62-EA43-4ECD-4B6E-88DD44AFFCD6}"/>
                </a:ext>
              </a:extLst>
            </p:cNvPr>
            <p:cNvCxnSpPr>
              <a:stCxn id="5" idx="4"/>
              <a:endCxn id="2" idx="0"/>
            </p:cNvCxnSpPr>
            <p:nvPr/>
          </p:nvCxnSpPr>
          <p:spPr>
            <a:xfrm>
              <a:off x="6607556" y="3607256"/>
              <a:ext cx="750844" cy="66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84636B5-5F82-1196-25C7-25B3AB96FEC9}"/>
                </a:ext>
              </a:extLst>
            </p:cNvPr>
            <p:cNvCxnSpPr>
              <a:cxnSpLocks/>
              <a:stCxn id="2" idx="0"/>
              <a:endCxn id="3" idx="4"/>
            </p:cNvCxnSpPr>
            <p:nvPr/>
          </p:nvCxnSpPr>
          <p:spPr>
            <a:xfrm flipV="1">
              <a:off x="7358400" y="2789722"/>
              <a:ext cx="223127" cy="883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AA234F-392A-EFAF-556C-5350860E03BD}"/>
                </a:ext>
              </a:extLst>
            </p:cNvPr>
            <p:cNvCxnSpPr>
              <a:cxnSpLocks/>
              <a:stCxn id="2" idx="4"/>
              <a:endCxn id="8" idx="0"/>
            </p:cNvCxnSpPr>
            <p:nvPr/>
          </p:nvCxnSpPr>
          <p:spPr>
            <a:xfrm flipH="1">
              <a:off x="7012763" y="4587954"/>
              <a:ext cx="345637" cy="215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E6630A-83C2-ED5D-2DA3-7471705EEE1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5820000" y="4803000"/>
              <a:ext cx="735563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B35B47B-837E-8080-3519-B9D91737D8FD}"/>
                </a:ext>
              </a:extLst>
            </p:cNvPr>
            <p:cNvCxnSpPr>
              <a:cxnSpLocks/>
              <a:stCxn id="6" idx="5"/>
              <a:endCxn id="7" idx="2"/>
            </p:cNvCxnSpPr>
            <p:nvPr/>
          </p:nvCxnSpPr>
          <p:spPr>
            <a:xfrm>
              <a:off x="4280246" y="3752289"/>
              <a:ext cx="625354" cy="1050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2654B2-A292-40D1-CC85-07D0130279A3}"/>
                </a:ext>
              </a:extLst>
            </p:cNvPr>
            <p:cNvCxnSpPr>
              <a:cxnSpLocks/>
              <a:stCxn id="6" idx="6"/>
              <a:endCxn id="5" idx="2"/>
            </p:cNvCxnSpPr>
            <p:nvPr/>
          </p:nvCxnSpPr>
          <p:spPr>
            <a:xfrm flipV="1">
              <a:off x="4414157" y="3150056"/>
              <a:ext cx="1736199" cy="278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152C7D-6D5C-55FA-8B9D-68ABF7E72A35}"/>
                </a:ext>
              </a:extLst>
            </p:cNvPr>
            <p:cNvCxnSpPr>
              <a:cxnSpLocks/>
              <a:stCxn id="6" idx="7"/>
              <a:endCxn id="3" idx="2"/>
            </p:cNvCxnSpPr>
            <p:nvPr/>
          </p:nvCxnSpPr>
          <p:spPr>
            <a:xfrm flipV="1">
              <a:off x="4280246" y="2332522"/>
              <a:ext cx="2844081" cy="773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Content Placeholder 8">
            <a:extLst>
              <a:ext uri="{FF2B5EF4-FFF2-40B4-BE49-F238E27FC236}">
                <a16:creationId xmlns:a16="http://schemas.microsoft.com/office/drawing/2014/main" id="{BA9112B0-0C13-93C5-5497-E1339CD00DA4}"/>
              </a:ext>
            </a:extLst>
          </p:cNvPr>
          <p:cNvSpPr txBox="1">
            <a:spLocks/>
          </p:cNvSpPr>
          <p:nvPr/>
        </p:nvSpPr>
        <p:spPr>
          <a:xfrm>
            <a:off x="7417971" y="1868669"/>
            <a:ext cx="4001229" cy="100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Note the lack of arrow heads, this is called an </a:t>
            </a:r>
            <a:r>
              <a:rPr lang="en-US" sz="1600" b="1" i="1" dirty="0"/>
              <a:t>undirected graph</a:t>
            </a:r>
            <a:r>
              <a:rPr lang="en-US" sz="1600" i="1" dirty="0"/>
              <a:t> because the edges don’t have a particular direction.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69B16D-5EB5-1E41-D0DF-F8044A1DB2C8}"/>
              </a:ext>
            </a:extLst>
          </p:cNvPr>
          <p:cNvCxnSpPr>
            <a:cxnSpLocks/>
          </p:cNvCxnSpPr>
          <p:nvPr/>
        </p:nvCxnSpPr>
        <p:spPr>
          <a:xfrm flipV="1">
            <a:off x="6265971" y="2234677"/>
            <a:ext cx="1131568" cy="5068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51AC77-0A15-ADB5-794A-5CEFD688337E}"/>
              </a:ext>
            </a:extLst>
          </p:cNvPr>
          <p:cNvCxnSpPr>
            <a:cxnSpLocks/>
          </p:cNvCxnSpPr>
          <p:nvPr/>
        </p:nvCxnSpPr>
        <p:spPr>
          <a:xfrm>
            <a:off x="6343200" y="4667068"/>
            <a:ext cx="944400" cy="3657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4" name="Content Placeholder 8">
            <a:extLst>
              <a:ext uri="{FF2B5EF4-FFF2-40B4-BE49-F238E27FC236}">
                <a16:creationId xmlns:a16="http://schemas.microsoft.com/office/drawing/2014/main" id="{D3A6B53F-B646-AD11-D6E2-9F33EADDC2A3}"/>
              </a:ext>
            </a:extLst>
          </p:cNvPr>
          <p:cNvSpPr txBox="1">
            <a:spLocks/>
          </p:cNvSpPr>
          <p:nvPr/>
        </p:nvSpPr>
        <p:spPr>
          <a:xfrm>
            <a:off x="7215385" y="4692656"/>
            <a:ext cx="4001229" cy="100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In this case the relationship is inferred to exist in both directions. The order of the tuple (CHO, LGA) versus (LGA, CHO) does not matter</a:t>
            </a:r>
          </a:p>
        </p:txBody>
      </p:sp>
    </p:spTree>
    <p:extLst>
      <p:ext uri="{BB962C8B-B14F-4D97-AF65-F5344CB8AC3E}">
        <p14:creationId xmlns:p14="http://schemas.microsoft.com/office/powerpoint/2010/main" val="90410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16118"/>
            <a:ext cx="9905998" cy="677482"/>
          </a:xfrm>
        </p:spPr>
        <p:txBody>
          <a:bodyPr/>
          <a:lstStyle/>
          <a:p>
            <a:pPr algn="ctr"/>
            <a:r>
              <a:rPr lang="en-US" dirty="0"/>
              <a:t>Real-World Graph Examples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4C6C173-0A18-B274-6414-EFA1E856BE6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143000" y="1652403"/>
            <a:ext cx="9905999" cy="50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Internet Traffic</a:t>
            </a:r>
            <a:r>
              <a:rPr lang="en-US" i="1" dirty="0">
                <a:solidFill>
                  <a:sysClr val="windowText" lastClr="000000"/>
                </a:solidFill>
              </a:rPr>
              <a:t>: Nodes are routers / servers; edges are wired connections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A4C3A7D-A25C-53D2-9EDD-C09D58C0DE56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141413" y="2257202"/>
            <a:ext cx="9905999" cy="50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GPS Navigation</a:t>
            </a:r>
            <a:r>
              <a:rPr lang="en-US" i="1" dirty="0">
                <a:solidFill>
                  <a:sysClr val="windowText" lastClr="000000"/>
                </a:solidFill>
              </a:rPr>
              <a:t>: Nodes are intersections; edges are roads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BC589-B72C-B747-6292-9F0CB4212EE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141413" y="2862001"/>
            <a:ext cx="9905999" cy="50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Social Networks</a:t>
            </a:r>
            <a:r>
              <a:rPr lang="en-US" i="1" dirty="0">
                <a:solidFill>
                  <a:sysClr val="windowText" lastClr="000000"/>
                </a:solidFill>
              </a:rPr>
              <a:t>: Nodes are users, edges are friendship connections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E38B8E2-43E0-9551-0DA2-7A8BD2A2A3B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143000" y="3486943"/>
            <a:ext cx="9905999" cy="50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Puzzle Solving (e.g., Rubik’s Cube)</a:t>
            </a:r>
            <a:r>
              <a:rPr lang="en-US" i="1" dirty="0">
                <a:solidFill>
                  <a:sysClr val="windowText" lastClr="000000"/>
                </a:solidFill>
              </a:rPr>
              <a:t>: Nodes are configurations; connect similar configurations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3D36046-8260-5A70-7452-D4E36CE4FC5A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1143000" y="4091742"/>
            <a:ext cx="9905999" cy="50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Neural Networks</a:t>
            </a:r>
            <a:r>
              <a:rPr lang="en-US" i="1" dirty="0">
                <a:solidFill>
                  <a:sysClr val="windowText" lastClr="000000"/>
                </a:solidFill>
              </a:rPr>
              <a:t>: Nodes are </a:t>
            </a:r>
            <a:r>
              <a:rPr lang="en-US" i="1" dirty="0" err="1">
                <a:solidFill>
                  <a:sysClr val="windowText" lastClr="000000"/>
                </a:solidFill>
              </a:rPr>
              <a:t>perceptrons</a:t>
            </a:r>
            <a:r>
              <a:rPr lang="en-US" i="1" dirty="0">
                <a:solidFill>
                  <a:sysClr val="windowText" lastClr="000000"/>
                </a:solidFill>
              </a:rPr>
              <a:t>, edges are synapses between them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40AE64-394E-4C77-2D5D-7F32163CF968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1141413" y="4696540"/>
            <a:ext cx="9905999" cy="50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Markov Decision Processes</a:t>
            </a:r>
            <a:r>
              <a:rPr lang="en-US" i="1" dirty="0">
                <a:solidFill>
                  <a:sysClr val="windowText" lastClr="000000"/>
                </a:solidFill>
              </a:rPr>
              <a:t>: Nodes are states an agent can be in, edges are transitions between states</a:t>
            </a:r>
          </a:p>
        </p:txBody>
      </p:sp>
    </p:spTree>
    <p:extLst>
      <p:ext uri="{BB962C8B-B14F-4D97-AF65-F5344CB8AC3E}">
        <p14:creationId xmlns:p14="http://schemas.microsoft.com/office/powerpoint/2010/main" val="175700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29718"/>
            <a:ext cx="9905998" cy="727882"/>
          </a:xfrm>
        </p:spPr>
        <p:txBody>
          <a:bodyPr/>
          <a:lstStyle/>
          <a:p>
            <a:pPr algn="ctr"/>
            <a:r>
              <a:rPr lang="en-US" dirty="0"/>
              <a:t>There are a lot of Graphs Terms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8B26E6D-9D33-09D5-D837-E24C11C8EB6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659813" y="1328910"/>
            <a:ext cx="3041787" cy="102348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Degree of a vertex</a:t>
            </a:r>
            <a:r>
              <a:rPr lang="en-US" dirty="0">
                <a:solidFill>
                  <a:sysClr val="windowText" lastClr="000000"/>
                </a:solidFill>
              </a:rPr>
              <a:t>: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sz="1900" dirty="0">
                <a:solidFill>
                  <a:sysClr val="windowText" lastClr="000000"/>
                </a:solidFill>
              </a:rPr>
              <a:t>Number of edges connected to that vertex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57F878-3E83-AC71-A66D-00CF0533D541}"/>
              </a:ext>
            </a:extLst>
          </p:cNvPr>
          <p:cNvCxnSpPr/>
          <p:nvPr/>
        </p:nvCxnSpPr>
        <p:spPr>
          <a:xfrm>
            <a:off x="259200" y="2714400"/>
            <a:ext cx="1146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586B44F-2525-72B3-F1E7-3A561A396620}"/>
              </a:ext>
            </a:extLst>
          </p:cNvPr>
          <p:cNvSpPr/>
          <p:nvPr/>
        </p:nvSpPr>
        <p:spPr>
          <a:xfrm>
            <a:off x="5472000" y="1607400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BC480F-EC15-0E10-6B24-F2667B5F625C}"/>
              </a:ext>
            </a:extLst>
          </p:cNvPr>
          <p:cNvSpPr/>
          <p:nvPr/>
        </p:nvSpPr>
        <p:spPr>
          <a:xfrm>
            <a:off x="6344612" y="1170000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3DA7A5-7536-C53C-EF5F-4A02E64E8D7E}"/>
              </a:ext>
            </a:extLst>
          </p:cNvPr>
          <p:cNvSpPr/>
          <p:nvPr/>
        </p:nvSpPr>
        <p:spPr>
          <a:xfrm>
            <a:off x="6344612" y="1974600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564DA8-2EA2-61A2-EB61-2AD24D0E4009}"/>
              </a:ext>
            </a:extLst>
          </p:cNvPr>
          <p:cNvCxnSpPr>
            <a:stCxn id="6" idx="7"/>
            <a:endCxn id="7" idx="2"/>
          </p:cNvCxnSpPr>
          <p:nvPr/>
        </p:nvCxnSpPr>
        <p:spPr>
          <a:xfrm flipV="1">
            <a:off x="5929846" y="1438200"/>
            <a:ext cx="414766" cy="24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AE32C4-8D1C-062C-7445-5892B411F3F5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5929846" y="2065246"/>
            <a:ext cx="414766" cy="17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>
            <a:extLst>
              <a:ext uri="{FF2B5EF4-FFF2-40B4-BE49-F238E27FC236}">
                <a16:creationId xmlns:a16="http://schemas.microsoft.com/office/drawing/2014/main" id="{B2572FC4-38C7-67AE-8A74-41B1436AE602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7295778" y="1495800"/>
            <a:ext cx="3031200" cy="72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1600" i="1" dirty="0"/>
              <a:t>In this graph, node A has degree 2 and node B has degree 1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2C50642-4435-7318-768F-99B78D5C10B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659813" y="2917801"/>
            <a:ext cx="3041787" cy="102348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Indegree vs. Outdegree</a:t>
            </a:r>
            <a:r>
              <a:rPr lang="en-US" dirty="0">
                <a:solidFill>
                  <a:sysClr val="windowText" lastClr="000000"/>
                </a:solidFill>
              </a:rPr>
              <a:t>: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sz="1900" dirty="0">
                <a:solidFill>
                  <a:sysClr val="windowText" lastClr="000000"/>
                </a:solidFill>
              </a:rPr>
              <a:t>Number of edges coming in versus out of a node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0CEC87-D92B-DCD6-8031-8DBA7C2F5485}"/>
              </a:ext>
            </a:extLst>
          </p:cNvPr>
          <p:cNvSpPr/>
          <p:nvPr/>
        </p:nvSpPr>
        <p:spPr>
          <a:xfrm>
            <a:off x="5779412" y="3166201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9F791B-F754-EDF7-39DC-7D96EA3AD835}"/>
              </a:ext>
            </a:extLst>
          </p:cNvPr>
          <p:cNvCxnSpPr>
            <a:endCxn id="18" idx="1"/>
          </p:cNvCxnSpPr>
          <p:nvPr/>
        </p:nvCxnSpPr>
        <p:spPr>
          <a:xfrm>
            <a:off x="5191200" y="3088800"/>
            <a:ext cx="666766" cy="15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6D5BA8-2E18-0B29-1A0C-57FB5134AB6E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5228123" y="3624047"/>
            <a:ext cx="629843" cy="9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7691D-6DBA-8F58-73F7-FF9DFE9B970B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315812" y="3434401"/>
            <a:ext cx="4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">
            <a:extLst>
              <a:ext uri="{FF2B5EF4-FFF2-40B4-BE49-F238E27FC236}">
                <a16:creationId xmlns:a16="http://schemas.microsoft.com/office/drawing/2014/main" id="{1C60B907-25AA-88F1-AA55-C25332659EC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7393624" y="3076402"/>
            <a:ext cx="3031200" cy="72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1600" i="1" dirty="0"/>
              <a:t>Node A has in-degree of 2 and out-degree of 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1E6915-13D2-689F-6F6E-4E0835FEBBB6}"/>
              </a:ext>
            </a:extLst>
          </p:cNvPr>
          <p:cNvCxnSpPr/>
          <p:nvPr/>
        </p:nvCxnSpPr>
        <p:spPr>
          <a:xfrm>
            <a:off x="259200" y="4292400"/>
            <a:ext cx="1146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">
            <a:extLst>
              <a:ext uri="{FF2B5EF4-FFF2-40B4-BE49-F238E27FC236}">
                <a16:creationId xmlns:a16="http://schemas.microsoft.com/office/drawing/2014/main" id="{A9017B87-040D-AC6A-3C67-79B2DBA4EB93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1659812" y="4726201"/>
            <a:ext cx="3041787" cy="102348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Loop</a:t>
            </a:r>
            <a:r>
              <a:rPr lang="en-US" dirty="0">
                <a:solidFill>
                  <a:sysClr val="windowText" lastClr="000000"/>
                </a:solidFill>
              </a:rPr>
              <a:t>: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sz="1900" dirty="0">
                <a:solidFill>
                  <a:sysClr val="windowText" lastClr="000000"/>
                </a:solidFill>
              </a:rPr>
              <a:t>An edge from a node back onto itself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75273C0-B354-0081-5A3E-7A56BEF2161C}"/>
              </a:ext>
            </a:extLst>
          </p:cNvPr>
          <p:cNvSpPr/>
          <p:nvPr/>
        </p:nvSpPr>
        <p:spPr>
          <a:xfrm>
            <a:off x="5725800" y="5012400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7FC2738-4630-D75A-F825-AEAC1802E7CE}"/>
              </a:ext>
            </a:extLst>
          </p:cNvPr>
          <p:cNvCxnSpPr>
            <a:stCxn id="30" idx="0"/>
            <a:endCxn id="30" idx="6"/>
          </p:cNvCxnSpPr>
          <p:nvPr/>
        </p:nvCxnSpPr>
        <p:spPr>
          <a:xfrm rot="16200000" flipH="1">
            <a:off x="5994000" y="5012400"/>
            <a:ext cx="268200" cy="268200"/>
          </a:xfrm>
          <a:prstGeom prst="bentConnector4">
            <a:avLst>
              <a:gd name="adj1" fmla="val -85235"/>
              <a:gd name="adj2" fmla="val 185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">
            <a:extLst>
              <a:ext uri="{FF2B5EF4-FFF2-40B4-BE49-F238E27FC236}">
                <a16:creationId xmlns:a16="http://schemas.microsoft.com/office/drawing/2014/main" id="{0BE1E1F0-8DDB-28C6-9E3F-9AD5B735385F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7393624" y="4726201"/>
            <a:ext cx="3363176" cy="9183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1600" i="1" dirty="0"/>
              <a:t>Some graphs / problems allow loops, some don’t. Always good to ask / check! In general, these are NOT allowed unless explicitly noted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1F2CC-A133-384D-C606-C7E185810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FF79B6F-EC75-9DE5-2D50-587C981C359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215318"/>
            <a:ext cx="9905998" cy="663082"/>
          </a:xfrm>
        </p:spPr>
        <p:txBody>
          <a:bodyPr/>
          <a:lstStyle/>
          <a:p>
            <a:pPr algn="ctr"/>
            <a:r>
              <a:rPr lang="en-US" dirty="0"/>
              <a:t>What is the SIZE of A graph</a:t>
            </a:r>
          </a:p>
        </p:txBody>
      </p:sp>
      <p:grpSp>
        <p:nvGrpSpPr>
          <p:cNvPr id="18448" name="Group 18447">
            <a:extLst>
              <a:ext uri="{FF2B5EF4-FFF2-40B4-BE49-F238E27FC236}">
                <a16:creationId xmlns:a16="http://schemas.microsoft.com/office/drawing/2014/main" id="{E4EBE469-7EC7-76A9-900C-A8BDBB9B5322}"/>
              </a:ext>
            </a:extLst>
          </p:cNvPr>
          <p:cNvGrpSpPr/>
          <p:nvPr/>
        </p:nvGrpSpPr>
        <p:grpSpPr>
          <a:xfrm>
            <a:off x="493924" y="2077835"/>
            <a:ext cx="6242400" cy="2836800"/>
            <a:chOff x="1973189" y="2732558"/>
            <a:chExt cx="6242400" cy="2836800"/>
          </a:xfrm>
        </p:grpSpPr>
        <p:sp>
          <p:nvSpPr>
            <p:cNvPr id="18447" name="Rectangle 18446">
              <a:extLst>
                <a:ext uri="{FF2B5EF4-FFF2-40B4-BE49-F238E27FC236}">
                  <a16:creationId xmlns:a16="http://schemas.microsoft.com/office/drawing/2014/main" id="{6EF37BD1-83B3-1EBE-9D0C-17A77FFA91E6}"/>
                </a:ext>
              </a:extLst>
            </p:cNvPr>
            <p:cNvSpPr/>
            <p:nvPr/>
          </p:nvSpPr>
          <p:spPr>
            <a:xfrm>
              <a:off x="1973189" y="2732558"/>
              <a:ext cx="6242400" cy="28368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4C47532-795F-B6EC-16BA-D404D265C050}"/>
                </a:ext>
              </a:extLst>
            </p:cNvPr>
            <p:cNvSpPr/>
            <p:nvPr/>
          </p:nvSpPr>
          <p:spPr>
            <a:xfrm>
              <a:off x="2044800" y="357840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9FDC173-C596-436A-4826-237D853A8FC1}"/>
                </a:ext>
              </a:extLst>
            </p:cNvPr>
            <p:cNvSpPr/>
            <p:nvPr/>
          </p:nvSpPr>
          <p:spPr>
            <a:xfrm>
              <a:off x="2888400" y="357840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D56B9BB-F2F4-5223-1D2B-1D238FED1233}"/>
                </a:ext>
              </a:extLst>
            </p:cNvPr>
            <p:cNvSpPr/>
            <p:nvPr/>
          </p:nvSpPr>
          <p:spPr>
            <a:xfrm>
              <a:off x="4296776" y="357840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EA083E0-339B-1E22-96A0-A0F2475FB448}"/>
                </a:ext>
              </a:extLst>
            </p:cNvPr>
            <p:cNvSpPr/>
            <p:nvPr/>
          </p:nvSpPr>
          <p:spPr>
            <a:xfrm>
              <a:off x="5496352" y="357840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211F29-DE61-42D7-0187-3F132F6E66A5}"/>
                </a:ext>
              </a:extLst>
            </p:cNvPr>
            <p:cNvSpPr/>
            <p:nvPr/>
          </p:nvSpPr>
          <p:spPr>
            <a:xfrm>
              <a:off x="6129602" y="281160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819AF3E-FC6B-EE43-92B3-9E7DBD0343DB}"/>
                </a:ext>
              </a:extLst>
            </p:cNvPr>
            <p:cNvSpPr/>
            <p:nvPr/>
          </p:nvSpPr>
          <p:spPr>
            <a:xfrm>
              <a:off x="6705602" y="3605568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DBB976-C162-757C-364D-036AF0BA4916}"/>
                </a:ext>
              </a:extLst>
            </p:cNvPr>
            <p:cNvSpPr/>
            <p:nvPr/>
          </p:nvSpPr>
          <p:spPr>
            <a:xfrm>
              <a:off x="7556928" y="3717529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F7217B-1552-5E55-B2A9-09FAE2FF8D9E}"/>
                </a:ext>
              </a:extLst>
            </p:cNvPr>
            <p:cNvSpPr/>
            <p:nvPr/>
          </p:nvSpPr>
          <p:spPr>
            <a:xfrm>
              <a:off x="3162603" y="475336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33EAA8-EFF0-B75D-3E65-D7981CFB7B35}"/>
                </a:ext>
              </a:extLst>
            </p:cNvPr>
            <p:cNvSpPr/>
            <p:nvPr/>
          </p:nvSpPr>
          <p:spPr>
            <a:xfrm>
              <a:off x="5388176" y="4876783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CAD2769-7589-A27D-D7B6-01F65091BAC4}"/>
                </a:ext>
              </a:extLst>
            </p:cNvPr>
            <p:cNvSpPr/>
            <p:nvPr/>
          </p:nvSpPr>
          <p:spPr>
            <a:xfrm>
              <a:off x="7203952" y="4912783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00F03B0-0237-E4AB-CC4E-CE04EB942C77}"/>
                </a:ext>
              </a:extLst>
            </p:cNvPr>
            <p:cNvCxnSpPr>
              <a:stCxn id="3" idx="2"/>
              <a:endCxn id="2" idx="6"/>
            </p:cNvCxnSpPr>
            <p:nvPr/>
          </p:nvCxnSpPr>
          <p:spPr>
            <a:xfrm flipH="1">
              <a:off x="2620800" y="3866400"/>
              <a:ext cx="26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A35D9E-B977-483A-6147-4C2019420F34}"/>
                </a:ext>
              </a:extLst>
            </p:cNvPr>
            <p:cNvCxnSpPr>
              <a:cxnSpLocks/>
              <a:stCxn id="13" idx="1"/>
              <a:endCxn id="2" idx="5"/>
            </p:cNvCxnSpPr>
            <p:nvPr/>
          </p:nvCxnSpPr>
          <p:spPr>
            <a:xfrm flipH="1" flipV="1">
              <a:off x="2536447" y="4070047"/>
              <a:ext cx="2936082" cy="891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B7B3947-77A0-BD79-EC90-2C8119ABE486}"/>
                </a:ext>
              </a:extLst>
            </p:cNvPr>
            <p:cNvCxnSpPr>
              <a:cxnSpLocks/>
              <a:stCxn id="10" idx="1"/>
              <a:endCxn id="2" idx="4"/>
            </p:cNvCxnSpPr>
            <p:nvPr/>
          </p:nvCxnSpPr>
          <p:spPr>
            <a:xfrm flipH="1" flipV="1">
              <a:off x="2332800" y="4154400"/>
              <a:ext cx="914156" cy="683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E7F2C12-7449-BEAD-67A3-F83B7A8C6795}"/>
                </a:ext>
              </a:extLst>
            </p:cNvPr>
            <p:cNvCxnSpPr>
              <a:cxnSpLocks/>
              <a:stCxn id="13" idx="1"/>
              <a:endCxn id="3" idx="5"/>
            </p:cNvCxnSpPr>
            <p:nvPr/>
          </p:nvCxnSpPr>
          <p:spPr>
            <a:xfrm flipH="1" flipV="1">
              <a:off x="3380047" y="4070047"/>
              <a:ext cx="2092482" cy="891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7C7310E-E854-C540-B226-0A6EF26046BE}"/>
                </a:ext>
              </a:extLst>
            </p:cNvPr>
            <p:cNvCxnSpPr>
              <a:cxnSpLocks/>
              <a:stCxn id="13" idx="0"/>
              <a:endCxn id="4" idx="4"/>
            </p:cNvCxnSpPr>
            <p:nvPr/>
          </p:nvCxnSpPr>
          <p:spPr>
            <a:xfrm flipH="1" flipV="1">
              <a:off x="4584776" y="4154400"/>
              <a:ext cx="1091400" cy="722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4BAA4D-8634-6E23-AEEF-1FEE64BBBC3E}"/>
                </a:ext>
              </a:extLst>
            </p:cNvPr>
            <p:cNvCxnSpPr>
              <a:cxnSpLocks/>
              <a:stCxn id="13" idx="0"/>
              <a:endCxn id="5" idx="4"/>
            </p:cNvCxnSpPr>
            <p:nvPr/>
          </p:nvCxnSpPr>
          <p:spPr>
            <a:xfrm flipV="1">
              <a:off x="5676176" y="4154400"/>
              <a:ext cx="108176" cy="722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2165FBC-8267-80EB-4E77-1CA17A533B3E}"/>
                </a:ext>
              </a:extLst>
            </p:cNvPr>
            <p:cNvCxnSpPr>
              <a:cxnSpLocks/>
              <a:stCxn id="13" idx="7"/>
              <a:endCxn id="6" idx="4"/>
            </p:cNvCxnSpPr>
            <p:nvPr/>
          </p:nvCxnSpPr>
          <p:spPr>
            <a:xfrm flipV="1">
              <a:off x="5879823" y="3387600"/>
              <a:ext cx="537779" cy="1573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E981BBF-E668-EC77-467A-6CA21AF06211}"/>
                </a:ext>
              </a:extLst>
            </p:cNvPr>
            <p:cNvCxnSpPr>
              <a:cxnSpLocks/>
              <a:stCxn id="13" idx="7"/>
              <a:endCxn id="7" idx="3"/>
            </p:cNvCxnSpPr>
            <p:nvPr/>
          </p:nvCxnSpPr>
          <p:spPr>
            <a:xfrm flipV="1">
              <a:off x="5879823" y="4097215"/>
              <a:ext cx="910132" cy="86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85E5908-3D3C-1AE2-FB0B-C11086320AE5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5964176" y="5164783"/>
              <a:ext cx="1239776" cy="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63CBAF7-0F20-4B1B-2E47-1C41CB13B414}"/>
                </a:ext>
              </a:extLst>
            </p:cNvPr>
            <p:cNvCxnSpPr>
              <a:cxnSpLocks/>
              <a:stCxn id="13" idx="2"/>
              <a:endCxn id="10" idx="6"/>
            </p:cNvCxnSpPr>
            <p:nvPr/>
          </p:nvCxnSpPr>
          <p:spPr>
            <a:xfrm flipH="1" flipV="1">
              <a:off x="3738603" y="5041360"/>
              <a:ext cx="1649573" cy="123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454DA50-6AFE-4536-9E63-C91D952906CB}"/>
                </a:ext>
              </a:extLst>
            </p:cNvPr>
            <p:cNvCxnSpPr>
              <a:cxnSpLocks/>
              <a:stCxn id="13" idx="7"/>
              <a:endCxn id="8" idx="3"/>
            </p:cNvCxnSpPr>
            <p:nvPr/>
          </p:nvCxnSpPr>
          <p:spPr>
            <a:xfrm flipV="1">
              <a:off x="5879823" y="4209176"/>
              <a:ext cx="1761458" cy="751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0C46C23-3DD8-3D0A-9CF3-126BFFFD15E1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7281602" y="3893568"/>
              <a:ext cx="275326" cy="111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5DAA4EA-991B-F07D-9570-9C0380833FFC}"/>
                </a:ext>
              </a:extLst>
            </p:cNvPr>
            <p:cNvCxnSpPr>
              <a:cxnSpLocks/>
              <a:stCxn id="7" idx="0"/>
              <a:endCxn id="6" idx="5"/>
            </p:cNvCxnSpPr>
            <p:nvPr/>
          </p:nvCxnSpPr>
          <p:spPr>
            <a:xfrm flipH="1" flipV="1">
              <a:off x="6621249" y="3303247"/>
              <a:ext cx="372353" cy="302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057851E-8254-7DC0-6C1C-E258B03D0639}"/>
                </a:ext>
              </a:extLst>
            </p:cNvPr>
            <p:cNvCxnSpPr>
              <a:cxnSpLocks/>
              <a:stCxn id="3" idx="7"/>
              <a:endCxn id="6" idx="2"/>
            </p:cNvCxnSpPr>
            <p:nvPr/>
          </p:nvCxnSpPr>
          <p:spPr>
            <a:xfrm flipV="1">
              <a:off x="3380047" y="3099600"/>
              <a:ext cx="2749555" cy="563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534F41A-8542-6CDE-141F-C94AE0877653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3464400" y="3866400"/>
              <a:ext cx="8323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09188EA8-958D-F14C-CEA0-48FB2A513BEB}"/>
                </a:ext>
              </a:extLst>
            </p:cNvPr>
            <p:cNvCxnSpPr>
              <a:stCxn id="3" idx="0"/>
              <a:endCxn id="5" idx="0"/>
            </p:cNvCxnSpPr>
            <p:nvPr/>
          </p:nvCxnSpPr>
          <p:spPr>
            <a:xfrm rot="5400000" flipH="1" flipV="1">
              <a:off x="4480376" y="2274424"/>
              <a:ext cx="12700" cy="260795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32" name="Straight Arrow Connector 18431">
              <a:extLst>
                <a:ext uri="{FF2B5EF4-FFF2-40B4-BE49-F238E27FC236}">
                  <a16:creationId xmlns:a16="http://schemas.microsoft.com/office/drawing/2014/main" id="{E8A26935-786E-6797-A5F3-ABBA7B9E5072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4872776" y="3866400"/>
              <a:ext cx="623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49" name="Content Placeholder 8">
                <a:extLst>
                  <a:ext uri="{FF2B5EF4-FFF2-40B4-BE49-F238E27FC236}">
                    <a16:creationId xmlns:a16="http://schemas.microsoft.com/office/drawing/2014/main" id="{795DB78D-87BA-9FCE-4444-75CC7CDEF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5892" y="1251664"/>
                <a:ext cx="2916845" cy="13968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Graph size is based on the number of nodes and number of edges. These are denoted by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1600" i="1" dirty="0"/>
                  <a:t> respectively</a:t>
                </a:r>
              </a:p>
            </p:txBody>
          </p:sp>
        </mc:Choice>
        <mc:Fallback xmlns="">
          <p:sp>
            <p:nvSpPr>
              <p:cNvPr id="18449" name="Content Placeholder 8">
                <a:extLst>
                  <a:ext uri="{FF2B5EF4-FFF2-40B4-BE49-F238E27FC236}">
                    <a16:creationId xmlns:a16="http://schemas.microsoft.com/office/drawing/2014/main" id="{795DB78D-87BA-9FCE-4444-75CC7CDEF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892" y="1251664"/>
                <a:ext cx="2916845" cy="1396860"/>
              </a:xfrm>
              <a:prstGeom prst="rect">
                <a:avLst/>
              </a:prstGeom>
              <a:blipFill>
                <a:blip r:embed="rId3"/>
                <a:stretch>
                  <a:fillRect r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51" name="Straight Connector 18450">
            <a:extLst>
              <a:ext uri="{FF2B5EF4-FFF2-40B4-BE49-F238E27FC236}">
                <a16:creationId xmlns:a16="http://schemas.microsoft.com/office/drawing/2014/main" id="{FACDEA1A-856D-CBF0-2605-4FBECC654D86}"/>
              </a:ext>
            </a:extLst>
          </p:cNvPr>
          <p:cNvCxnSpPr>
            <a:cxnSpLocks/>
          </p:cNvCxnSpPr>
          <p:nvPr/>
        </p:nvCxnSpPr>
        <p:spPr>
          <a:xfrm flipV="1">
            <a:off x="6869415" y="1903465"/>
            <a:ext cx="1131568" cy="5068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52" name="Content Placeholder 8">
                <a:extLst>
                  <a:ext uri="{FF2B5EF4-FFF2-40B4-BE49-F238E27FC236}">
                    <a16:creationId xmlns:a16="http://schemas.microsoft.com/office/drawing/2014/main" id="{77973463-7CEB-E4B1-2EC1-56DAB16E13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93913" y="3496235"/>
                <a:ext cx="3954887" cy="30629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What is the maximum number of edges in a graph? Depends on: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Undirected (loops):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Undirected (no loops):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6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Directed (loops):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Directed (no loops):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8452" name="Content Placeholder 8">
                <a:extLst>
                  <a:ext uri="{FF2B5EF4-FFF2-40B4-BE49-F238E27FC236}">
                    <a16:creationId xmlns:a16="http://schemas.microsoft.com/office/drawing/2014/main" id="{77973463-7CEB-E4B1-2EC1-56DAB16E1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913" y="3496235"/>
                <a:ext cx="3954887" cy="3062965"/>
              </a:xfrm>
              <a:prstGeom prst="rect">
                <a:avLst/>
              </a:prstGeom>
              <a:blipFill>
                <a:blip r:embed="rId4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53" name="Straight Connector 18452">
            <a:extLst>
              <a:ext uri="{FF2B5EF4-FFF2-40B4-BE49-F238E27FC236}">
                <a16:creationId xmlns:a16="http://schemas.microsoft.com/office/drawing/2014/main" id="{A77B5E1B-F7A4-87E8-5B72-BFA78228205D}"/>
              </a:ext>
            </a:extLst>
          </p:cNvPr>
          <p:cNvCxnSpPr>
            <a:cxnSpLocks/>
          </p:cNvCxnSpPr>
          <p:nvPr/>
        </p:nvCxnSpPr>
        <p:spPr>
          <a:xfrm>
            <a:off x="6869415" y="3751200"/>
            <a:ext cx="682016" cy="15234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8695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40622</TotalTime>
  <Words>2916</Words>
  <Application>Microsoft Macintosh PowerPoint</Application>
  <PresentationFormat>Widescreen</PresentationFormat>
  <Paragraphs>483</Paragraphs>
  <Slides>49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Cambria Math</vt:lpstr>
      <vt:lpstr>Courier New</vt:lpstr>
      <vt:lpstr>Tw Cen MT</vt:lpstr>
      <vt:lpstr>Circuit</vt:lpstr>
      <vt:lpstr>Graphs – Basic Structure and BFS</vt:lpstr>
      <vt:lpstr>Graphs Introduction</vt:lpstr>
      <vt:lpstr>Module 1 Topics</vt:lpstr>
      <vt:lpstr>Graphs - Introduction</vt:lpstr>
      <vt:lpstr>What is a Graph?</vt:lpstr>
      <vt:lpstr>Another Example: Airline Routes</vt:lpstr>
      <vt:lpstr>Real-World Graph Examples</vt:lpstr>
      <vt:lpstr>There are a lot of Graphs Terms</vt:lpstr>
      <vt:lpstr>What is the SIZE of A graph</vt:lpstr>
      <vt:lpstr>More Graph Terms!</vt:lpstr>
      <vt:lpstr>Cycle</vt:lpstr>
      <vt:lpstr>Definitions: Weighted Graph</vt:lpstr>
      <vt:lpstr>Graphs - Representation</vt:lpstr>
      <vt:lpstr>Graph Representation 1: Adjacency Matrix</vt:lpstr>
      <vt:lpstr>Graph Representation 1: Adjacency List</vt:lpstr>
      <vt:lpstr>Runtime Comparison</vt:lpstr>
      <vt:lpstr>Pros and Cons</vt:lpstr>
      <vt:lpstr>Quick Implementation Detail</vt:lpstr>
      <vt:lpstr>Discussion: How to store weighted Graphs?</vt:lpstr>
      <vt:lpstr>Breadth-First Search</vt:lpstr>
      <vt:lpstr>Breadth-First Search: What’s the Point?</vt:lpstr>
      <vt:lpstr>BFS: Input and Output</vt:lpstr>
      <vt:lpstr>Breadth-First Search: Overall Strategy</vt:lpstr>
      <vt:lpstr>Breadth-first search, quick example</vt:lpstr>
      <vt:lpstr>Breadth-first search implementation</vt:lpstr>
      <vt:lpstr>Breadth-first search implementation</vt:lpstr>
      <vt:lpstr>Breadth-first search implementation</vt:lpstr>
      <vt:lpstr>Correctness of BFS</vt:lpstr>
      <vt:lpstr>Breadth-first search: Some Properties</vt:lpstr>
      <vt:lpstr>Breadth-first search: Some Properties</vt:lpstr>
      <vt:lpstr>Breadth-first search: Some Properties</vt:lpstr>
      <vt:lpstr>Correctness of BFS</vt:lpstr>
      <vt:lpstr>Proof of Correctness</vt:lpstr>
      <vt:lpstr>REMINDER: The Code!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  <vt:lpstr>Bipartite Graphs</vt:lpstr>
      <vt:lpstr>Definition: Bipartite</vt:lpstr>
      <vt:lpstr>Odd Length Cycles</vt:lpstr>
      <vt:lpstr>BFS: Bipartite Graph?</vt:lpstr>
      <vt:lpstr>BFS: Bipartite Graph?</vt:lpstr>
      <vt:lpstr>BFS Tree for a Bipartite Graph</vt:lpstr>
      <vt:lpstr>BFS Tree for a Non-Bipartite Graph</vt:lpstr>
      <vt:lpstr>What did we learn in this section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249</cp:revision>
  <dcterms:created xsi:type="dcterms:W3CDTF">2023-02-24T14:15:53Z</dcterms:created>
  <dcterms:modified xsi:type="dcterms:W3CDTF">2025-08-20T14:27:25Z</dcterms:modified>
</cp:coreProperties>
</file>