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512" r:id="rId2"/>
    <p:sldId id="541" r:id="rId3"/>
    <p:sldId id="419" r:id="rId4"/>
    <p:sldId id="619" r:id="rId5"/>
    <p:sldId id="598" r:id="rId6"/>
    <p:sldId id="421" r:id="rId7"/>
    <p:sldId id="610" r:id="rId8"/>
    <p:sldId id="612" r:id="rId9"/>
    <p:sldId id="620" r:id="rId10"/>
    <p:sldId id="601" r:id="rId11"/>
    <p:sldId id="602" r:id="rId12"/>
    <p:sldId id="621" r:id="rId13"/>
    <p:sldId id="622" r:id="rId14"/>
    <p:sldId id="623" r:id="rId15"/>
    <p:sldId id="577" r:id="rId16"/>
    <p:sldId id="562" r:id="rId17"/>
    <p:sldId id="613" r:id="rId18"/>
    <p:sldId id="624" r:id="rId19"/>
    <p:sldId id="625" r:id="rId20"/>
    <p:sldId id="423" r:id="rId21"/>
    <p:sldId id="626" r:id="rId22"/>
    <p:sldId id="627" r:id="rId23"/>
    <p:sldId id="628" r:id="rId24"/>
    <p:sldId id="599" r:id="rId25"/>
    <p:sldId id="429" r:id="rId26"/>
    <p:sldId id="629" r:id="rId27"/>
    <p:sldId id="630" r:id="rId28"/>
    <p:sldId id="600" r:id="rId29"/>
    <p:sldId id="575" r:id="rId30"/>
    <p:sldId id="576" r:id="rId31"/>
    <p:sldId id="631" r:id="rId32"/>
    <p:sldId id="632" r:id="rId33"/>
    <p:sldId id="633" r:id="rId34"/>
    <p:sldId id="634" r:id="rId35"/>
    <p:sldId id="635" r:id="rId36"/>
    <p:sldId id="636" r:id="rId37"/>
    <p:sldId id="637" r:id="rId38"/>
    <p:sldId id="573" r:id="rId39"/>
    <p:sldId id="476" r:id="rId40"/>
    <p:sldId id="607" r:id="rId41"/>
    <p:sldId id="5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8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22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43E5FA-0191-504A-8FD6-E1043C54A67F}" type="datetime1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2F8C9-1239-5B41-8EA2-387C8ABB56FB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EA5A-9710-4640-ACFE-7FCAD89229E3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6A28-3CA2-1A4E-94C9-C0018E4E1508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DF80-A96A-1644-8BEC-347213D06827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171A-B694-CF4D-967E-6C3376551638}" type="datetime1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5939-2B02-DB46-8CDD-39BB4B0FC7A4}" type="datetime1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C11E-B6DC-134D-9519-5ABE3489D59C}" type="datetime1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BF88-8835-074C-A712-129F6C5CFAE9}" type="datetime1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505F-B696-6F40-860D-1759DB80CC18}" type="datetime1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B8B78-C2DC-6E43-B685-7602203C7B14}" type="datetime1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A2F71-92E7-AC46-A1AD-F8EF9B4390F2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EEB8-4283-5345-B3A6-82544F2A1C7D}" type="datetime1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52E5-947E-6943-80AA-7688724E705C}" type="datetime1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B7DE-4E36-8748-B975-D7E4A921F2CA}" type="datetime1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B064-3F9E-0F42-A460-B72FBB159B0A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8E72-EF4C-7C4C-AB16-36CB2B12084F}" type="datetime1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BB3E-9DFC-D442-B61A-44C581F9F893}" type="datetime1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4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5.xml"/><Relationship Id="rId7" Type="http://schemas.openxmlformats.org/officeDocument/2006/relationships/image" Target="../media/image1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9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21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29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2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27.png"/><Relationship Id="rId5" Type="http://schemas.openxmlformats.org/officeDocument/2006/relationships/tags" Target="../tags/tag5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tags" Target="../tags/tag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9.xml"/><Relationship Id="rId7" Type="http://schemas.openxmlformats.org/officeDocument/2006/relationships/image" Target="../media/image30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64.xml"/><Relationship Id="rId7" Type="http://schemas.openxmlformats.org/officeDocument/2006/relationships/image" Target="../media/image3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69.xml"/><Relationship Id="rId7" Type="http://schemas.openxmlformats.org/officeDocument/2006/relationships/image" Target="../media/image36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41.png"/><Relationship Id="rId5" Type="http://schemas.openxmlformats.org/officeDocument/2006/relationships/tags" Target="../tags/tag76.xml"/><Relationship Id="rId10" Type="http://schemas.openxmlformats.org/officeDocument/2006/relationships/image" Target="../media/image40.png"/><Relationship Id="rId4" Type="http://schemas.openxmlformats.org/officeDocument/2006/relationships/tags" Target="../tags/tag75.xml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44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43.png"/><Relationship Id="rId5" Type="http://schemas.openxmlformats.org/officeDocument/2006/relationships/tags" Target="../tags/tag83.xml"/><Relationship Id="rId10" Type="http://schemas.openxmlformats.org/officeDocument/2006/relationships/image" Target="../media/image42.png"/><Relationship Id="rId4" Type="http://schemas.openxmlformats.org/officeDocument/2006/relationships/tags" Target="../tags/tag82.xml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88.xml"/><Relationship Id="rId7" Type="http://schemas.openxmlformats.org/officeDocument/2006/relationships/image" Target="../media/image45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../media/image47.png"/><Relationship Id="rId5" Type="http://schemas.openxmlformats.org/officeDocument/2006/relationships/tags" Target="../tags/tag95.xml"/><Relationship Id="rId10" Type="http://schemas.openxmlformats.org/officeDocument/2006/relationships/image" Target="../media/image40.png"/><Relationship Id="rId4" Type="http://schemas.openxmlformats.org/officeDocument/2006/relationships/tags" Target="../tags/tag94.xml"/><Relationship Id="rId9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tags" Target="../tags/tag99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tags" Target="../tags/tag98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tags" Target="../tags/tag100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26" Type="http://schemas.openxmlformats.org/officeDocument/2006/relationships/image" Target="../media/image120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5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29" Type="http://schemas.openxmlformats.org/officeDocument/2006/relationships/image" Target="../media/image123.png"/><Relationship Id="rId1" Type="http://schemas.openxmlformats.org/officeDocument/2006/relationships/tags" Target="../tags/tag10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24" Type="http://schemas.openxmlformats.org/officeDocument/2006/relationships/image" Target="../media/image118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28" Type="http://schemas.openxmlformats.org/officeDocument/2006/relationships/image" Target="../media/image122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Relationship Id="rId27" Type="http://schemas.openxmlformats.org/officeDocument/2006/relationships/image" Target="../media/image121.png"/><Relationship Id="rId30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127.pn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image" Target="../media/image126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image" Target="../media/image125.png"/><Relationship Id="rId5" Type="http://schemas.openxmlformats.org/officeDocument/2006/relationships/tags" Target="../tags/tag10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tags" Target="../tags/tag115.xml"/><Relationship Id="rId7" Type="http://schemas.openxmlformats.org/officeDocument/2006/relationships/image" Target="../media/image129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3" Type="http://schemas.openxmlformats.org/officeDocument/2006/relationships/tags" Target="../tags/tag120.xml"/><Relationship Id="rId21" Type="http://schemas.openxmlformats.org/officeDocument/2006/relationships/image" Target="../media/image145.png"/><Relationship Id="rId7" Type="http://schemas.openxmlformats.org/officeDocument/2006/relationships/image" Target="../media/image129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2" Type="http://schemas.openxmlformats.org/officeDocument/2006/relationships/tags" Target="../tags/tag119.xml"/><Relationship Id="rId16" Type="http://schemas.openxmlformats.org/officeDocument/2006/relationships/image" Target="../media/image140.png"/><Relationship Id="rId20" Type="http://schemas.openxmlformats.org/officeDocument/2006/relationships/image" Target="../media/image144.png"/><Relationship Id="rId1" Type="http://schemas.openxmlformats.org/officeDocument/2006/relationships/tags" Target="../tags/tag1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5" Type="http://schemas.openxmlformats.org/officeDocument/2006/relationships/tags" Target="../tags/tag122.xml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4" Type="http://schemas.openxmlformats.org/officeDocument/2006/relationships/tags" Target="../tags/tag121.xml"/><Relationship Id="rId9" Type="http://schemas.openxmlformats.org/officeDocument/2006/relationships/image" Target="../media/image133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tags" Target="../tags/tag1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tags" Target="../tags/tag124.xml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image" Target="../media/image156.png"/><Relationship Id="rId5" Type="http://schemas.openxmlformats.org/officeDocument/2006/relationships/tags" Target="../tags/tag127.xml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tags" Target="../tags/tag126.xml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tags" Target="../tags/tag13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tags" Target="../tags/tag130.xml"/><Relationship Id="rId16" Type="http://schemas.openxmlformats.org/officeDocument/2006/relationships/image" Target="../media/image162.png"/><Relationship Id="rId20" Type="http://schemas.openxmlformats.org/officeDocument/2006/relationships/image" Target="../media/image169.png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157.png"/><Relationship Id="rId5" Type="http://schemas.openxmlformats.org/officeDocument/2006/relationships/tags" Target="../tags/tag133.xml"/><Relationship Id="rId15" Type="http://schemas.openxmlformats.org/officeDocument/2006/relationships/image" Target="../media/image161.png"/><Relationship Id="rId10" Type="http://schemas.openxmlformats.org/officeDocument/2006/relationships/image" Target="../media/image167.png"/><Relationship Id="rId19" Type="http://schemas.openxmlformats.org/officeDocument/2006/relationships/image" Target="../media/image168.png"/><Relationship Id="rId4" Type="http://schemas.openxmlformats.org/officeDocument/2006/relationships/tags" Target="../tags/tag132.xml"/><Relationship Id="rId9" Type="http://schemas.openxmlformats.org/officeDocument/2006/relationships/image" Target="../media/image166.png"/><Relationship Id="rId1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tags" Target="../tags/tag1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tags" Target="../tags/tag136.xml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image" Target="../media/image171.png"/><Relationship Id="rId5" Type="http://schemas.openxmlformats.org/officeDocument/2006/relationships/tags" Target="../tags/tag139.xml"/><Relationship Id="rId15" Type="http://schemas.openxmlformats.org/officeDocument/2006/relationships/image" Target="../media/image175.png"/><Relationship Id="rId10" Type="http://schemas.openxmlformats.org/officeDocument/2006/relationships/image" Target="../media/image167.png"/><Relationship Id="rId19" Type="http://schemas.openxmlformats.org/officeDocument/2006/relationships/image" Target="../media/image179.png"/><Relationship Id="rId4" Type="http://schemas.openxmlformats.org/officeDocument/2006/relationships/tags" Target="../tags/tag138.xml"/><Relationship Id="rId9" Type="http://schemas.openxmlformats.org/officeDocument/2006/relationships/image" Target="../media/image166.png"/><Relationship Id="rId14" Type="http://schemas.openxmlformats.org/officeDocument/2006/relationships/image" Target="../media/image17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tags" Target="../tags/tag143.xml"/><Relationship Id="rId7" Type="http://schemas.openxmlformats.org/officeDocument/2006/relationships/image" Target="../media/image170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tags" Target="../tags/tag142.xml"/><Relationship Id="rId16" Type="http://schemas.openxmlformats.org/officeDocument/2006/relationships/image" Target="../media/image188.png"/><Relationship Id="rId1" Type="http://schemas.openxmlformats.org/officeDocument/2006/relationships/tags" Target="../tags/tag14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3.png"/><Relationship Id="rId5" Type="http://schemas.openxmlformats.org/officeDocument/2006/relationships/tags" Target="../tags/tag145.xml"/><Relationship Id="rId15" Type="http://schemas.openxmlformats.org/officeDocument/2006/relationships/image" Target="../media/image187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4" Type="http://schemas.openxmlformats.org/officeDocument/2006/relationships/tags" Target="../tags/tag144.xml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image" Target="../media/image127.png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image" Target="../media/image126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image" Target="../media/image125.png"/><Relationship Id="rId5" Type="http://schemas.openxmlformats.org/officeDocument/2006/relationships/tags" Target="../tags/tag15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image" Target="../media/image1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5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image" Target="../media/image199.png"/><Relationship Id="rId3" Type="http://schemas.openxmlformats.org/officeDocument/2006/relationships/tags" Target="../tags/tag159.xml"/><Relationship Id="rId21" Type="http://schemas.openxmlformats.org/officeDocument/2006/relationships/image" Target="../media/image202.png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image" Target="../media/image198.png"/><Relationship Id="rId2" Type="http://schemas.openxmlformats.org/officeDocument/2006/relationships/tags" Target="../tags/tag158.xml"/><Relationship Id="rId16" Type="http://schemas.openxmlformats.org/officeDocument/2006/relationships/image" Target="../media/image197.png"/><Relationship Id="rId20" Type="http://schemas.openxmlformats.org/officeDocument/2006/relationships/image" Target="../media/image201.png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5" Type="http://schemas.openxmlformats.org/officeDocument/2006/relationships/image" Target="../media/image196.png"/><Relationship Id="rId10" Type="http://schemas.openxmlformats.org/officeDocument/2006/relationships/tags" Target="../tags/tag166.xml"/><Relationship Id="rId19" Type="http://schemas.openxmlformats.org/officeDocument/2006/relationships/image" Target="../media/image200.png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20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4" Type="http://schemas.openxmlformats.org/officeDocument/2006/relationships/image" Target="../media/image20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2.xml"/><Relationship Id="rId7" Type="http://schemas.openxmlformats.org/officeDocument/2006/relationships/image" Target="../media/image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7.xml"/><Relationship Id="rId7" Type="http://schemas.openxmlformats.org/officeDocument/2006/relationships/image" Target="../media/image1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CS 3100: Data Structures and Algorithms II</a:t>
            </a:r>
          </a:p>
          <a:p>
            <a:pPr algn="ctr"/>
            <a:r>
              <a:rPr lang="en-US" dirty="0"/>
              <a:t>Mark Floryan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628875"/>
            <a:ext cx="9905998" cy="73976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Another Example!!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725347" y="2107445"/>
            <a:ext cx="2738130" cy="502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287ACE6-7D80-F0E8-F7D0-6AB64F1CB66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725347" y="2583402"/>
                <a:ext cx="2738130" cy="918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287ACE6-7D80-F0E8-F7D0-6AB64F1C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725347" y="2583402"/>
                <a:ext cx="2738130" cy="918100"/>
              </a:xfrm>
              <a:prstGeom prst="rect">
                <a:avLst/>
              </a:prstGeom>
              <a:blipFill>
                <a:blip r:embed="rId5"/>
                <a:stretch>
                  <a:fillRect b="-27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17442"/>
            <a:ext cx="9905998" cy="60068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Unroll 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67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761394" y="1976433"/>
                <a:ext cx="3495376" cy="4595545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761394" y="1976433"/>
                <a:ext cx="3495376" cy="4595545"/>
              </a:xfr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9BFD5BFD-5184-7F60-4709-D9D85A7B47C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761393" y="1158398"/>
                <a:ext cx="3495376" cy="70133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9BFD5BFD-5184-7F60-4709-D9D85A7B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761393" y="1158398"/>
                <a:ext cx="3495376" cy="7013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D94FA484-0BE0-32F3-1C8E-C196DA408448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096001" y="2924269"/>
                <a:ext cx="4465320" cy="12996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D94FA484-0BE0-32F3-1C8E-C196DA408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096001" y="2924269"/>
                <a:ext cx="4465320" cy="1299672"/>
              </a:xfrm>
              <a:prstGeom prst="rect">
                <a:avLst/>
              </a:prstGeom>
              <a:blipFill>
                <a:blip r:embed="rId9"/>
                <a:stretch>
                  <a:fillRect t="-60000" b="-1209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F0C3405-706C-05AF-A77A-E365CD55D14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095999" y="2409339"/>
            <a:ext cx="2504793" cy="4491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General pattern is:</a:t>
            </a:r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6C96A-BD4A-564C-0549-547C3183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7EA9BFD-3B68-B098-02F7-7C4CF05AF5F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98922"/>
            <a:ext cx="9905998" cy="677622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8E09B24-3830-265B-D494-16E8C2BBDE7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2152836" y="4753942"/>
            <a:ext cx="3473388" cy="121113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Next Step: When does this parameter hit 1? This is when the T() term finally goes away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CAB175-DF53-77E3-3553-494DC5DEF929}"/>
              </a:ext>
            </a:extLst>
          </p:cNvPr>
          <p:cNvCxnSpPr>
            <a:cxnSpLocks/>
          </p:cNvCxnSpPr>
          <p:nvPr/>
        </p:nvCxnSpPr>
        <p:spPr>
          <a:xfrm flipV="1">
            <a:off x="4097231" y="3695786"/>
            <a:ext cx="329029" cy="7732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254AC26-8B56-EA17-6D9A-705DC222499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7574258" y="2254928"/>
                <a:ext cx="2188908" cy="18288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254AC26-8B56-EA17-6D9A-705DC2224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7574258" y="2254928"/>
                <a:ext cx="2188908" cy="1828800"/>
              </a:xfrm>
              <a:prstGeom prst="rect">
                <a:avLst/>
              </a:prstGeom>
              <a:blipFill>
                <a:blip r:embed="rId6"/>
                <a:stretch>
                  <a:fillRect l="-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BEC6C1F-1F44-CDD6-CB8D-66CDB6473D2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59280" y="2254928"/>
                <a:ext cx="4465320" cy="129967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BEC6C1F-1F44-CDD6-CB8D-66CDB647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59280" y="2254928"/>
                <a:ext cx="4465320" cy="1299672"/>
              </a:xfrm>
              <a:prstGeom prst="rect">
                <a:avLst/>
              </a:prstGeom>
              <a:blipFill>
                <a:blip r:embed="rId7"/>
                <a:stretch>
                  <a:fillRect t="-61538" b="-12307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62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AD4C3-AF46-10A7-A23A-E354C8E9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D388009-5A18-81CF-C67A-09195D8A935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98922"/>
            <a:ext cx="9905998" cy="677622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F294DFB2-8D09-3130-4CD7-D84E3CEB2D3F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712156" y="1793177"/>
                <a:ext cx="5997753" cy="2237174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F294DFB2-8D09-3130-4CD7-D84E3CEB2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712156" y="1793177"/>
                <a:ext cx="5997753" cy="2237174"/>
              </a:xfrm>
              <a:blipFill>
                <a:blip r:embed="rId6"/>
                <a:stretch>
                  <a:fillRect t="-33708" b="-6292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0368BF5F-72D6-BEF1-0B26-A9E1FC6DE5F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8264" y="3705456"/>
            <a:ext cx="2188908" cy="4491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…from previous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0CED35E-B0D0-AA13-D702-30498777176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638264" y="1793177"/>
                <a:ext cx="2188908" cy="18288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0CED35E-B0D0-AA13-D702-30498777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638264" y="1793177"/>
                <a:ext cx="2188908" cy="1828800"/>
              </a:xfrm>
              <a:prstGeom prst="rect">
                <a:avLst/>
              </a:prstGeom>
              <a:blipFill>
                <a:blip r:embed="rId7"/>
                <a:stretch>
                  <a:fillRect l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741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7B4A9-D8A5-4C8F-8BAE-204E2BE6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67B240E-024C-38A6-B292-81130A6F84D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98922"/>
            <a:ext cx="9905998" cy="677622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97BF0D8B-A716-F99D-FB43-25FD97FDED8E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817371" y="1079414"/>
                <a:ext cx="5749290" cy="5612130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 fontScale="92500"/>
              </a:bodyPr>
              <a:lstStyle/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sSub>
                            <m:sSubPr>
                              <m:ctrl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func>
                        </m:sup>
                      </m:s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97BF0D8B-A716-F99D-FB43-25FD97FDED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817371" y="1079414"/>
                <a:ext cx="5749290" cy="5612130"/>
              </a:xfrm>
              <a:blipFill>
                <a:blip r:embed="rId4"/>
                <a:stretch>
                  <a:fillRect t="-1261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33BA5-2851-82A0-383F-031E43841E7F}"/>
                  </a:ext>
                </a:extLst>
              </p:cNvPr>
              <p:cNvSpPr txBox="1"/>
              <p:nvPr/>
            </p:nvSpPr>
            <p:spPr>
              <a:xfrm>
                <a:off x="7680960" y="2457450"/>
                <a:ext cx="3623310" cy="38164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simplification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33BA5-2851-82A0-383F-031E43841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457450"/>
                <a:ext cx="3623310" cy="381643"/>
              </a:xfrm>
              <a:prstGeom prst="rect">
                <a:avLst/>
              </a:prstGeom>
              <a:blipFill>
                <a:blip r:embed="rId5"/>
                <a:stretch>
                  <a:fillRect l="-1394" b="-2121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5726F-F5C2-8DBD-3F71-0B7B538AA036}"/>
                  </a:ext>
                </a:extLst>
              </p:cNvPr>
              <p:cNvSpPr txBox="1"/>
              <p:nvPr/>
            </p:nvSpPr>
            <p:spPr>
              <a:xfrm>
                <a:off x="7680960" y="3501068"/>
                <a:ext cx="3623310" cy="392993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log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35726F-F5C2-8DBD-3F71-0B7B538AA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501068"/>
                <a:ext cx="3623310" cy="392993"/>
              </a:xfrm>
              <a:prstGeom prst="rect">
                <a:avLst/>
              </a:prstGeom>
              <a:blipFill>
                <a:blip r:embed="rId6"/>
                <a:stretch>
                  <a:fillRect l="-1394" t="-3030" b="-1818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28695E-14EA-C57C-450B-B640B4C1DBAC}"/>
                  </a:ext>
                </a:extLst>
              </p:cNvPr>
              <p:cNvSpPr txBox="1"/>
              <p:nvPr/>
            </p:nvSpPr>
            <p:spPr>
              <a:xfrm>
                <a:off x="7680960" y="4556036"/>
                <a:ext cx="3623310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28695E-14EA-C57C-450B-B640B4C1D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556036"/>
                <a:ext cx="3623310" cy="369332"/>
              </a:xfrm>
              <a:prstGeom prst="rect">
                <a:avLst/>
              </a:prstGeom>
              <a:blipFill>
                <a:blip r:embed="rId7"/>
                <a:stretch>
                  <a:fillRect l="-1394" t="-6452" b="-2258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F49DF-DEDB-D94F-2648-7C04B25E094E}"/>
                  </a:ext>
                </a:extLst>
              </p:cNvPr>
              <p:cNvSpPr txBox="1"/>
              <p:nvPr/>
            </p:nvSpPr>
            <p:spPr>
              <a:xfrm>
                <a:off x="7680960" y="5320881"/>
                <a:ext cx="3623310" cy="62664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Geometric series: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F49DF-DEDB-D94F-2648-7C04B25E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5320881"/>
                <a:ext cx="3623310" cy="626646"/>
              </a:xfrm>
              <a:prstGeom prst="rect">
                <a:avLst/>
              </a:prstGeom>
              <a:blipFill>
                <a:blip r:embed="rId8"/>
                <a:stretch>
                  <a:fillRect l="-1394" t="-49020" b="-7254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7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98478"/>
            <a:ext cx="9905998" cy="673072"/>
          </a:xfrm>
        </p:spPr>
        <p:txBody>
          <a:bodyPr/>
          <a:lstStyle/>
          <a:p>
            <a:pPr algn="ctr"/>
            <a:r>
              <a:rPr lang="en-US" dirty="0"/>
              <a:t>Iteration or Substitution Method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F10B9A4-4A87-C2B1-580D-B99981A4C59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876064" y="1686891"/>
            <a:ext cx="3927207" cy="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Strategy: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92534D-E91C-3B8A-348B-A6B8E612424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6524534" y="1686891"/>
            <a:ext cx="3927207" cy="558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32169F-9028-249F-D64C-04A429D76B3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876064" y="2342437"/>
            <a:ext cx="3927207" cy="5583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Look at recurrence carefully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5C3CED9-44B7-F4C9-4780-78048AA125B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524534" y="2341722"/>
                <a:ext cx="3927207" cy="5583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F5C3CED9-44B7-F4C9-4780-78048AA1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524534" y="2341722"/>
                <a:ext cx="3927207" cy="558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2BEB803C-4580-B6A7-15BA-19F3B73F90B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876064" y="3210061"/>
            <a:ext cx="3927207" cy="5583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Guess the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D06387-7CF6-A3F7-D2AA-0B418FF6650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524533" y="3210061"/>
                <a:ext cx="3927207" cy="5583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Guess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𝑛𝑙𝑜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AAD06387-7CF6-A3F7-D2AA-0B418FF66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524533" y="3210061"/>
                <a:ext cx="3927207" cy="558370"/>
              </a:xfrm>
              <a:prstGeom prst="rect">
                <a:avLst/>
              </a:prstGeom>
              <a:blipFill>
                <a:blip r:embed="rId12"/>
                <a:stretch>
                  <a:fillRect l="-1929" b="-434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43486E13-FFD8-8B3E-E8B7-2F819609EB8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876064" y="4077685"/>
            <a:ext cx="3927207" cy="5583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Check solution w/ induction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40F2D473-1739-9C3E-37BF-1AB753857BD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524532" y="4065689"/>
                <a:ext cx="3927207" cy="11943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Prove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𝑐𝑛𝑙𝑜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40F2D473-1739-9C3E-37BF-1AB753857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524532" y="4065689"/>
                <a:ext cx="3927207" cy="1194375"/>
              </a:xfrm>
              <a:prstGeom prst="rect">
                <a:avLst/>
              </a:prstGeom>
              <a:blipFill>
                <a:blip r:embed="rId13"/>
                <a:stretch>
                  <a:fillRect l="-1608" t="-2083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20166"/>
            <a:ext cx="9905998" cy="739502"/>
          </a:xfrm>
        </p:spPr>
        <p:txBody>
          <a:bodyPr/>
          <a:lstStyle/>
          <a:p>
            <a:pPr algn="ctr"/>
            <a:r>
              <a:rPr lang="en-US" dirty="0"/>
              <a:t>Iteration or Substitution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1862B63-B456-523D-F814-A510D283B22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03560" y="1382051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1862B63-B456-523D-F814-A510D283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03560" y="1382051"/>
                <a:ext cx="2293541" cy="739501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3479342-4FD5-CE58-0EF4-027ABBEB628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61233" y="1382051"/>
                <a:ext cx="3927207" cy="11943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Prove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𝑐𝑛𝑙𝑜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3479342-4FD5-CE58-0EF4-027ABBEB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61233" y="1382051"/>
                <a:ext cx="3927207" cy="1194375"/>
              </a:xfrm>
              <a:prstGeom prst="rect">
                <a:avLst/>
              </a:prstGeom>
              <a:blipFill>
                <a:blip r:embed="rId8"/>
                <a:stretch>
                  <a:fillRect l="-1608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A897AFE-B4F5-3D1F-0974-3359328CE646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959383" y="3488149"/>
            <a:ext cx="2996022" cy="5516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Base Case (n=2):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28FA763-FD48-6CCD-498A-4256B0241DD8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950330" y="4027894"/>
                <a:ext cx="3927207" cy="24091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𝑐𝑛𝑙𝑜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2+2≤2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4≤2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  <a:r>
                  <a:rPr lang="en-US" dirty="0">
                    <a:solidFill>
                      <a:schemeClr val="accent1"/>
                    </a:solidFill>
                  </a:rPr>
                  <a:t>//if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28FA763-FD48-6CCD-498A-4256B0241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950330" y="4027894"/>
                <a:ext cx="3927207" cy="2409124"/>
              </a:xfrm>
              <a:prstGeom prst="rect">
                <a:avLst/>
              </a:prstGeom>
              <a:blipFill>
                <a:blip r:embed="rId9"/>
                <a:stretch>
                  <a:fillRect b="-260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75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A827-A396-F53A-4BA0-2F2A8AEA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07B72EC-C775-F9AF-AC2B-E7BC4014F5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20166"/>
            <a:ext cx="9905998" cy="739502"/>
          </a:xfrm>
        </p:spPr>
        <p:txBody>
          <a:bodyPr/>
          <a:lstStyle/>
          <a:p>
            <a:pPr algn="ctr"/>
            <a:r>
              <a:rPr lang="en-US" dirty="0"/>
              <a:t>Iteration or Substitution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75B24E0-4701-DDE4-42C4-740E38BA332E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03560" y="1463531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75B24E0-4701-DDE4-42C4-740E38BA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03560" y="1463531"/>
                <a:ext cx="2293541" cy="739501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5C469194-D935-D4CA-78FE-123792450A7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61233" y="1463531"/>
                <a:ext cx="3927207" cy="11943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Prove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𝑐𝑛𝑙𝑜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5C469194-D935-D4CA-78FE-12379245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61233" y="1463531"/>
                <a:ext cx="3927207" cy="1194375"/>
              </a:xfrm>
              <a:prstGeom prst="rect">
                <a:avLst/>
              </a:prstGeom>
              <a:blipFill>
                <a:blip r:embed="rId8"/>
                <a:stretch>
                  <a:fillRect l="-1608" t="-2083" b="-41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FFCE49-4DE8-C671-7C8B-018E69B2E4F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936338" y="3910531"/>
            <a:ext cx="2996022" cy="55165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Inductive Hypothesis: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F8D65DE-CAB5-106E-99BF-D39765A896F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927285" y="4450276"/>
                <a:ext cx="6497369" cy="62213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Assume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F8D65DE-CAB5-106E-99BF-D39765A8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927285" y="4450276"/>
                <a:ext cx="6497369" cy="622139"/>
              </a:xfrm>
              <a:prstGeom prst="rect">
                <a:avLst/>
              </a:prstGeom>
              <a:blipFill>
                <a:blip r:embed="rId9"/>
                <a:stretch>
                  <a:fillRect l="-1362" b="-19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94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93D78-F565-169A-0ADA-CD4E3E63E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36DCC0F-0069-B57E-CD74-B8192603FC2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30045"/>
            <a:ext cx="9905998" cy="739502"/>
          </a:xfrm>
        </p:spPr>
        <p:txBody>
          <a:bodyPr/>
          <a:lstStyle/>
          <a:p>
            <a:pPr algn="ctr"/>
            <a:r>
              <a:rPr lang="en-US" dirty="0"/>
              <a:t>Iteration or Substitution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C3F922DD-09C4-760D-97C6-693B036FECF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03560" y="802633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C3F922DD-09C4-760D-97C6-693B036FE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803560" y="802633"/>
                <a:ext cx="2293541" cy="739501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C567754-2DA7-A42D-42CE-FDE89A6847F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61233" y="802633"/>
                <a:ext cx="3927207" cy="11943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Prove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𝑐𝑛𝑙𝑜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C567754-2DA7-A42D-42CE-FDE89A68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61233" y="802633"/>
                <a:ext cx="3927207" cy="1194375"/>
              </a:xfrm>
              <a:prstGeom prst="rect">
                <a:avLst/>
              </a:prstGeom>
              <a:blipFill>
                <a:blip r:embed="rId8"/>
                <a:stretch>
                  <a:fillRect l="-1608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4BB9517-055E-5337-AC41-DC902D8EE87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936338" y="2145110"/>
            <a:ext cx="2996022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Inductive Step: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4C97CF5-8DDB-A05E-5028-6A5228017B2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927285" y="2684855"/>
                <a:ext cx="6497369" cy="39875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𝑐𝑘𝑙𝑜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𝒄𝒌𝒍𝒐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4C97CF5-8DDB-A05E-5028-6A5228017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2927285" y="2684855"/>
                <a:ext cx="6497369" cy="39875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9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Recurrence Relations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6379"/>
            <a:ext cx="9905998" cy="603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Substitution Method: Subtleties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417537C-9592-872E-26B2-95981423843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417537C-9592-872E-26B2-95981423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D936945-985D-2D0F-B483-98B304C9696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0659" y="3418295"/>
                <a:ext cx="2784826" cy="99734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BD936945-985D-2D0F-B483-98B304C9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0659" y="3418295"/>
                <a:ext cx="2784826" cy="997345"/>
              </a:xfrm>
              <a:prstGeom prst="rect">
                <a:avLst/>
              </a:prstGeom>
              <a:blipFill>
                <a:blip r:embed="rId10"/>
                <a:stretch>
                  <a:fillRect l="-2252" b="-1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9A34AA-57C4-7950-3BFE-9A94787A218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197980" y="1431533"/>
            <a:ext cx="2996022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Inductive Step: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472CFD3-92FB-D7CC-97C7-9357F8DC3E4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88928" y="1971278"/>
                <a:ext cx="3588816" cy="2274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4472CFD3-92FB-D7CC-97C7-9357F8DC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88928" y="1971278"/>
                <a:ext cx="3588816" cy="2274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C790699E-E091-A198-7EA8-BED9CFBB277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2696633" y="1431533"/>
            <a:ext cx="199025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Consider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9DEFCA8-3269-786E-9168-82ADA522FAB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2696633" y="2917665"/>
            <a:ext cx="154663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Prove That: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350FE-CE34-AEB9-1075-4A2019D8CE67}"/>
              </a:ext>
            </a:extLst>
          </p:cNvPr>
          <p:cNvSpPr txBox="1"/>
          <p:nvPr/>
        </p:nvSpPr>
        <p:spPr>
          <a:xfrm>
            <a:off x="7695991" y="5567881"/>
            <a:ext cx="34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correct. Need to prove exact form of inductive hypothesis! How do we fix this?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7F5500-2534-95C2-0A65-2A1AAE522A89}"/>
              </a:ext>
            </a:extLst>
          </p:cNvPr>
          <p:cNvCxnSpPr/>
          <p:nvPr/>
        </p:nvCxnSpPr>
        <p:spPr>
          <a:xfrm>
            <a:off x="7840301" y="4415640"/>
            <a:ext cx="570368" cy="10254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C3AA-E91B-4A7F-B9ED-8B80B944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C64B1D-FBB1-086F-6397-6C251AE9F2B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6379"/>
            <a:ext cx="9905998" cy="603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Substitution Method: Subtleties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2C4A44CC-50B3-1AE8-1E2D-A244FE7972F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2C4A44CC-50B3-1AE8-1E2D-A244FE79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FE605702-FD26-531B-EAE8-C14FF6392E9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0659" y="3418295"/>
                <a:ext cx="2784826" cy="99734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FE605702-FD26-531B-EAE8-C14FF639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0659" y="3418295"/>
                <a:ext cx="2784826" cy="997345"/>
              </a:xfrm>
              <a:prstGeom prst="rect">
                <a:avLst/>
              </a:prstGeom>
              <a:blipFill>
                <a:blip r:embed="rId10"/>
                <a:stretch>
                  <a:fillRect l="-2252" b="-1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EC921E-5681-343E-E441-D5BC32FD7A9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197980" y="1431533"/>
            <a:ext cx="2996022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Inductive Step: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1377A67-7B82-913D-9310-F886C70231F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88927" y="1971278"/>
                <a:ext cx="4177291" cy="2274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1377A67-7B82-913D-9310-F886C7023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88927" y="1971278"/>
                <a:ext cx="4177291" cy="2274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532B6EB1-AC99-6EE3-A38B-79B1AFA6EE2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2696633" y="1431533"/>
            <a:ext cx="199025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Consider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BBBFF3-1590-C8BD-F584-B28C30FD2264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2696633" y="2917665"/>
            <a:ext cx="154663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Prove That: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CDA6C-E9C6-0112-98D5-93CDB4C62786}"/>
              </a:ext>
            </a:extLst>
          </p:cNvPr>
          <p:cNvSpPr txBox="1"/>
          <p:nvPr/>
        </p:nvSpPr>
        <p:spPr>
          <a:xfrm>
            <a:off x="7608683" y="5357276"/>
            <a:ext cx="34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constant decrease, we can now prove the exact form of the inductive hypothesis!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CB86FD-0101-36EA-4F45-BDF02386CBED}"/>
              </a:ext>
            </a:extLst>
          </p:cNvPr>
          <p:cNvCxnSpPr>
            <a:cxnSpLocks/>
          </p:cNvCxnSpPr>
          <p:nvPr/>
        </p:nvCxnSpPr>
        <p:spPr>
          <a:xfrm flipH="1">
            <a:off x="2833735" y="4542388"/>
            <a:ext cx="488886" cy="7060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4D837D-FBBA-CCC6-B586-BC5BF9476D03}"/>
                  </a:ext>
                </a:extLst>
              </p:cNvPr>
              <p:cNvSpPr txBox="1"/>
              <p:nvPr/>
            </p:nvSpPr>
            <p:spPr>
              <a:xfrm>
                <a:off x="1686283" y="5527596"/>
                <a:ext cx="34403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were only “over” by 1, so weaken the claim to be some constant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4D837D-FBBA-CCC6-B586-BC5BF947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283" y="5527596"/>
                <a:ext cx="3440316" cy="923330"/>
              </a:xfrm>
              <a:prstGeom prst="rect">
                <a:avLst/>
              </a:prstGeom>
              <a:blipFill>
                <a:blip r:embed="rId12"/>
                <a:stretch>
                  <a:fillRect l="-1471" t="-411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80DB6E-DAFB-3FBA-E704-C1B5FF55355F}"/>
              </a:ext>
            </a:extLst>
          </p:cNvPr>
          <p:cNvCxnSpPr>
            <a:cxnSpLocks/>
          </p:cNvCxnSpPr>
          <p:nvPr/>
        </p:nvCxnSpPr>
        <p:spPr>
          <a:xfrm>
            <a:off x="9632887" y="4415640"/>
            <a:ext cx="0" cy="94163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2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AAD11-FE43-ED50-1816-5AEB1EAF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E131CD1-0570-336C-9563-B0F8A94BBFA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6379"/>
            <a:ext cx="9905998" cy="603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Substitution Method: Another Pitfall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9DB564F-71BC-0751-F90B-E3A215B5448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A9DB564F-71BC-0751-F90B-E3A215B5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9333C7BD-F861-58CC-3893-4DAA3B159F7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740731" y="1929900"/>
                <a:ext cx="2784826" cy="99734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9333C7BD-F861-58CC-3893-4DAA3B159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740731" y="1929900"/>
                <a:ext cx="2784826" cy="997345"/>
              </a:xfrm>
              <a:prstGeom prst="rect">
                <a:avLst/>
              </a:prstGeom>
              <a:blipFill>
                <a:blip r:embed="rId8"/>
                <a:stretch>
                  <a:fillRect l="-2262" b="-1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03F45D38-C382-8BAA-9380-F9AD65F6187C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696633" y="1431533"/>
            <a:ext cx="199025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Consider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A6580E6-7CA3-4D42-7095-7A6CF9CAABE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5756705" y="1429270"/>
            <a:ext cx="154663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Prove That: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2F3DB-8D97-C52C-B8E1-94DB4CA6C517}"/>
              </a:ext>
            </a:extLst>
          </p:cNvPr>
          <p:cNvSpPr txBox="1"/>
          <p:nvPr/>
        </p:nvSpPr>
        <p:spPr>
          <a:xfrm>
            <a:off x="4926124" y="4505400"/>
            <a:ext cx="3440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this guess is INCORRECT! We want to see what happens when the proof fails!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4E62E8-4648-05CC-8643-0AEE4DB02A9B}"/>
              </a:ext>
            </a:extLst>
          </p:cNvPr>
          <p:cNvCxnSpPr>
            <a:cxnSpLocks/>
          </p:cNvCxnSpPr>
          <p:nvPr/>
        </p:nvCxnSpPr>
        <p:spPr>
          <a:xfrm>
            <a:off x="4643441" y="2927245"/>
            <a:ext cx="879173" cy="143652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E1A9AC-B4F4-37DC-415D-2F3D2AC59368}"/>
              </a:ext>
            </a:extLst>
          </p:cNvPr>
          <p:cNvCxnSpPr>
            <a:cxnSpLocks/>
          </p:cNvCxnSpPr>
          <p:nvPr/>
        </p:nvCxnSpPr>
        <p:spPr>
          <a:xfrm flipH="1">
            <a:off x="5658416" y="3051018"/>
            <a:ext cx="871605" cy="131275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22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A6675-4A24-A6FA-FBDA-B9F1279DA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8D3BBEE-97B7-8CAF-9952-6B33929BC60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6379"/>
            <a:ext cx="9905998" cy="6037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Substitution Method: Another Pitfall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DEA7A00-64A2-F477-5175-832E9B0197F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DEA7A00-64A2-F477-5175-832E9B019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680658" y="1950731"/>
                <a:ext cx="2293541" cy="739501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BF96F5B-163D-2178-EFEA-0C3F65A813C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0659" y="3418295"/>
                <a:ext cx="2784826" cy="99734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BF96F5B-163D-2178-EFEA-0C3F65A8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680659" y="3418295"/>
                <a:ext cx="2784826" cy="997345"/>
              </a:xfrm>
              <a:prstGeom prst="rect">
                <a:avLst/>
              </a:prstGeom>
              <a:blipFill>
                <a:blip r:embed="rId10"/>
                <a:stretch>
                  <a:fillRect l="-2252" b="-1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8F752B-CF83-7901-BA17-FCFD078A457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197980" y="1431533"/>
            <a:ext cx="2996022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Inductive Step: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DD9F399-F6B8-8226-6744-1935ED07853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88928" y="1971278"/>
                <a:ext cx="3588816" cy="2274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7DD9F399-F6B8-8226-6744-1935ED07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88928" y="1971278"/>
                <a:ext cx="3588816" cy="22747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1CF28E5C-306D-D9E8-2276-1F62B7D648B4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2696633" y="1431533"/>
            <a:ext cx="199025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Consider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9FD4EF6-5398-85A5-14D4-CDCC068CDA94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2696633" y="2917665"/>
            <a:ext cx="1546633" cy="53974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Prove That: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0204D-938D-79E5-858F-666A6123421D}"/>
              </a:ext>
            </a:extLst>
          </p:cNvPr>
          <p:cNvSpPr txBox="1"/>
          <p:nvPr/>
        </p:nvSpPr>
        <p:spPr>
          <a:xfrm>
            <a:off x="6681457" y="5567881"/>
            <a:ext cx="445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not prove the exact form, so proof failed. Why does the trick of removing a constant to weaken the claim not work this time?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04C9A1-8F2E-3234-AC21-892E0CA1B260}"/>
              </a:ext>
            </a:extLst>
          </p:cNvPr>
          <p:cNvCxnSpPr/>
          <p:nvPr/>
        </p:nvCxnSpPr>
        <p:spPr>
          <a:xfrm>
            <a:off x="7840301" y="4415640"/>
            <a:ext cx="570368" cy="102549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68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Recursion Tree Method</a:t>
            </a:r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79611" y="190877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Recursion Tree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6" name="Rectangle 4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2754020" y="991058"/>
                <a:ext cx="6680782" cy="828689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bg1"/>
                    </a:solidFill>
                  </a:rPr>
                  <a:t>Consider the classic recurrence: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91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2754020" y="991058"/>
                <a:ext cx="6680782" cy="828689"/>
              </a:xfrm>
              <a:blipFill>
                <a:blip r:embed="rId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932" name="Group 38931">
            <a:extLst>
              <a:ext uri="{FF2B5EF4-FFF2-40B4-BE49-F238E27FC236}">
                <a16:creationId xmlns:a16="http://schemas.microsoft.com/office/drawing/2014/main" id="{F458B4A8-F4E3-359A-3186-DB5EE4FD2BC0}"/>
              </a:ext>
            </a:extLst>
          </p:cNvPr>
          <p:cNvGrpSpPr/>
          <p:nvPr/>
        </p:nvGrpSpPr>
        <p:grpSpPr>
          <a:xfrm>
            <a:off x="494923" y="2176979"/>
            <a:ext cx="10189421" cy="4490144"/>
            <a:chOff x="440858" y="2176979"/>
            <a:chExt cx="10189421" cy="4490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213B7D3-14B1-A5DA-FCF2-CE46445ACCCB}"/>
                </a:ext>
              </a:extLst>
            </p:cNvPr>
            <p:cNvGrpSpPr/>
            <p:nvPr/>
          </p:nvGrpSpPr>
          <p:grpSpPr>
            <a:xfrm>
              <a:off x="4710818" y="2176979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8C236B4E-87DB-1B1F-641E-9B23EDC93889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8C236B4E-87DB-1B1F-641E-9B23EDC938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AC987EF-1468-4C84-7EB8-1930FD43494D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AC987EF-1468-4C84-7EB8-1930FD4349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06626-1C93-D58C-AFBA-546B29D54AEA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3BAD3B-4D48-C79A-4D1E-C9348E8427EC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3BAD3B-4D48-C79A-4D1E-C9348E842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3742C19-F446-7966-765B-CF7FCBE6B2E8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03742C19-F446-7966-765B-CF7FCBE6B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94273F-7BD4-4808-454D-7F19C985D75A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E454A93-2C46-6EE1-376B-B55E31F63714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E454A93-2C46-6EE1-376B-B55E31F637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E4E797F-F4B6-4664-EF86-CECF66F103CD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E4E797F-F4B6-4664-EF86-CECF66F103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022854-0447-1980-2556-CAD325D889D9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B747AE2-1283-D524-0FBA-7605D2B62683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8B747AE2-1283-D524-0FBA-7605D2B626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68E99EF-A911-EE79-EADB-A9E95C52DDBB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68E99EF-A911-EE79-EADB-A9E95C52DD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BC64880-E6FD-3A56-0C45-41F6C4158A59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1A1CA70-C0E1-9C8F-FF5D-7184BADE2DC4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B1A1CA70-C0E1-9C8F-FF5D-7184BADE2D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3BEFE4C-6CC7-6FDF-7874-EBB89F05FD4B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3BEFE4C-6CC7-6FDF-7874-EBB89F05FD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493878-AA6E-C6A6-0E8A-FAC0C571789E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5ED4C8F-0526-122C-9614-C758A19044B4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5ED4C8F-0526-122C-9614-C758A19044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7AFDE3D-2CE9-F3DD-FB78-695070A37DE1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7AFDE3D-2CE9-F3DD-FB78-695070A37D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66CC38-74FF-CF9A-CE23-8746C8E95653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9B066B1-48F3-1539-4AA8-F816C6590A42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9B066B1-48F3-1539-4AA8-F816C6590A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064394-16BB-B41E-0CD0-92F35C4E294D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C064394-16BB-B41E-0CD0-92F35C4E29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C6F0186-7BEF-4DA7-CF68-FED0AD1281B4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3323361A-B674-281C-DC95-369D5737BC0F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3323361A-B674-281C-DC95-369D5737BC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A8F7639-A7A5-0B7C-ABD8-4595D287187D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0A8F7639-A7A5-0B7C-ABD8-4595D28718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9DBCDE-5914-35DB-D149-91D909CBA8F0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E3B399E-E193-5E79-7EA0-D31F398FACCF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4E3B399E-E193-5E79-7EA0-D31F398FAC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EEA1FBD-7EF5-30AC-8880-41D2A156C2D5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2EEA1FBD-7EF5-30AC-8880-41D2A156C2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A36F4D-33EF-1FD5-2A4F-DF13F3C40B28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3AF5385-CA28-4E47-5CD1-B4DF3E97C461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3AF5385-CA28-4E47-5CD1-B4DF3E97C4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2216865-7453-5348-6556-DAED4E9A61F3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12216865-7453-5348-6556-DAED4E9A61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188D525-93E8-3B34-D823-ABD6251589D1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87E0A34-CCCF-0CF7-B358-01F5859ED146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87E0A34-CCCF-0CF7-B358-01F5859ED1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F27EA98-7EE2-A681-25C4-294702FDAD53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6F27EA98-7EE2-A681-25C4-294702FDAD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3AC251-CDFD-FAB2-6F59-090E52DF1E1D}"/>
                </a:ext>
              </a:extLst>
            </p:cNvPr>
            <p:cNvCxnSpPr>
              <a:stCxn id="3" idx="2"/>
              <a:endCxn id="11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196312-7B68-B8F5-B3A6-C036ED57B08C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54CE57-D390-B1CC-1B61-025230AC9B5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B5D592-258A-245B-B732-A6835A2EFDF6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1FC173-772E-3E97-753A-366B871B2165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BFC3AE-4CAF-E136-EA81-367B6FAC5A11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471AE-0277-26E1-D599-E5E66A344236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D279BA-B35A-05EC-C3C9-F44E28A810DE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19545B-708B-C708-F66E-4DCB1F34E4E8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232E4D-A786-F26F-CB95-C159EFEF093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228E582-57C3-0F7F-11C9-73B82A67D46B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3" name="Straight Connector 38912">
              <a:extLst>
                <a:ext uri="{FF2B5EF4-FFF2-40B4-BE49-F238E27FC236}">
                  <a16:creationId xmlns:a16="http://schemas.microsoft.com/office/drawing/2014/main" id="{697E92E1-AC24-5A91-1267-B724CD74EE6B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9" name="Straight Connector 38918">
              <a:extLst>
                <a:ext uri="{FF2B5EF4-FFF2-40B4-BE49-F238E27FC236}">
                  <a16:creationId xmlns:a16="http://schemas.microsoft.com/office/drawing/2014/main" id="{59C23763-C401-8C55-1FD1-8952812349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0" name="Straight Connector 38919">
              <a:extLst>
                <a:ext uri="{FF2B5EF4-FFF2-40B4-BE49-F238E27FC236}">
                  <a16:creationId xmlns:a16="http://schemas.microsoft.com/office/drawing/2014/main" id="{6D52C756-6EFE-23D7-769F-CB1EF2B5652F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1" name="Straight Connector 38920">
              <a:extLst>
                <a:ext uri="{FF2B5EF4-FFF2-40B4-BE49-F238E27FC236}">
                  <a16:creationId xmlns:a16="http://schemas.microsoft.com/office/drawing/2014/main" id="{475F4AA8-6460-6C29-2971-44F8946DF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2" name="Straight Connector 38921">
              <a:extLst>
                <a:ext uri="{FF2B5EF4-FFF2-40B4-BE49-F238E27FC236}">
                  <a16:creationId xmlns:a16="http://schemas.microsoft.com/office/drawing/2014/main" id="{214D8714-5AA0-AE81-953F-71B02E5E449D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3" name="Straight Connector 38922">
              <a:extLst>
                <a:ext uri="{FF2B5EF4-FFF2-40B4-BE49-F238E27FC236}">
                  <a16:creationId xmlns:a16="http://schemas.microsoft.com/office/drawing/2014/main" id="{E1273524-D4F7-2457-5BF2-44634DD2B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4" name="Straight Connector 38923">
              <a:extLst>
                <a:ext uri="{FF2B5EF4-FFF2-40B4-BE49-F238E27FC236}">
                  <a16:creationId xmlns:a16="http://schemas.microsoft.com/office/drawing/2014/main" id="{0E229BE2-0E7A-D28C-5BE4-060A8E212264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5" name="Straight Connector 38924">
              <a:extLst>
                <a:ext uri="{FF2B5EF4-FFF2-40B4-BE49-F238E27FC236}">
                  <a16:creationId xmlns:a16="http://schemas.microsoft.com/office/drawing/2014/main" id="{6E84C90F-2AEA-D959-BCCA-6511541CB0B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8" name="Straight Connector 38927">
              <a:extLst>
                <a:ext uri="{FF2B5EF4-FFF2-40B4-BE49-F238E27FC236}">
                  <a16:creationId xmlns:a16="http://schemas.microsoft.com/office/drawing/2014/main" id="{17A27D77-C2D3-D498-6844-96FE29719388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1" name="TextBox 38930">
              <a:extLst>
                <a:ext uri="{FF2B5EF4-FFF2-40B4-BE49-F238E27FC236}">
                  <a16:creationId xmlns:a16="http://schemas.microsoft.com/office/drawing/2014/main" id="{AB47559F-2CC9-A803-8ACD-4EA438838861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p:sp>
        <p:nvSpPr>
          <p:cNvPr id="38933" name="TextBox 38932">
            <a:extLst>
              <a:ext uri="{FF2B5EF4-FFF2-40B4-BE49-F238E27FC236}">
                <a16:creationId xmlns:a16="http://schemas.microsoft.com/office/drawing/2014/main" id="{A4F8D2AD-056C-F8FC-D733-A7D4D542837A}"/>
              </a:ext>
            </a:extLst>
          </p:cNvPr>
          <p:cNvSpPr txBox="1"/>
          <p:nvPr/>
        </p:nvSpPr>
        <p:spPr>
          <a:xfrm>
            <a:off x="8869636" y="2176979"/>
            <a:ext cx="211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up the recursive work. </a:t>
            </a:r>
            <a:r>
              <a:rPr lang="en-US" dirty="0">
                <a:solidFill>
                  <a:schemeClr val="accent1"/>
                </a:solidFill>
              </a:rPr>
              <a:t>Parameter value is in green box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amount of work done is in blue box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82B89-14E9-EB23-4273-13BDDFE3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AE14279C-423E-D0DE-279B-4AD65F55878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79611" y="190877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Recursion Tree Method</a:t>
            </a:r>
          </a:p>
        </p:txBody>
      </p:sp>
      <p:grpSp>
        <p:nvGrpSpPr>
          <p:cNvPr id="38932" name="Group 38931">
            <a:extLst>
              <a:ext uri="{FF2B5EF4-FFF2-40B4-BE49-F238E27FC236}">
                <a16:creationId xmlns:a16="http://schemas.microsoft.com/office/drawing/2014/main" id="{C6F25E17-5DC0-BEE9-273C-5B7B4BC70701}"/>
              </a:ext>
            </a:extLst>
          </p:cNvPr>
          <p:cNvGrpSpPr/>
          <p:nvPr/>
        </p:nvGrpSpPr>
        <p:grpSpPr>
          <a:xfrm>
            <a:off x="114677" y="1443648"/>
            <a:ext cx="10189421" cy="4490144"/>
            <a:chOff x="440858" y="2176979"/>
            <a:chExt cx="10189421" cy="4490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D6EE49-0D20-877F-6D06-75A82E89DB4E}"/>
                </a:ext>
              </a:extLst>
            </p:cNvPr>
            <p:cNvGrpSpPr/>
            <p:nvPr/>
          </p:nvGrpSpPr>
          <p:grpSpPr>
            <a:xfrm>
              <a:off x="4710818" y="2176979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DEA8334F-F409-2ABA-EFB6-DB8AB154E0B7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DEA8334F-F409-2ABA-EFB6-DB8AB154E0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EA12EC4-7971-60E2-80D6-7576FE13B50A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4EA12EC4-7971-60E2-80D6-7576FE13B5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9260A6-4BFF-0408-1F92-1598F577C8CA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7DF77C5-B582-3D56-B0B1-44C4C119C184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F7DF77C5-B582-3D56-B0B1-44C4C119C1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3EE939F-EF9A-336C-3DCE-0CE02C8025FD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3EE939F-EF9A-336C-3DCE-0CE02C8025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FEC157-82CD-9D2F-B2BE-85DDB0172B81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2A7D8E5-29F2-BE76-A726-2F9DFBE2AB09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2A7D8E5-29F2-BE76-A726-2F9DFBE2AB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4A8ED77-A2B3-B7F8-0184-3F0E54334FA7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E4A8ED77-A2B3-B7F8-0184-3F0E54334F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36686F-B036-6F9A-B859-943C49FBE4AB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919E70E-C7AE-D47B-AF71-8F5ADBE2750C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919E70E-C7AE-D47B-AF71-8F5ADBE275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1C3CAD3-7707-4874-DC78-4C3275F7D8B5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1C3CAD3-7707-4874-DC78-4C3275F7D8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A6F74C0-45CE-43E0-311C-6925147DCACF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AE3DBD8-C2C7-D88F-A9C4-3941709AE6FD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AE3DBD8-C2C7-D88F-A9C4-3941709AE6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54DECBB-86A7-EB07-05D7-5824D4A2DDD9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54DECBB-86A7-EB07-05D7-5824D4A2DD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BB59884-15AC-BC01-483F-4C973BAEF4DF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DAAE605-D95E-2E08-AE5A-CA569E3442E4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DAAE605-D95E-2E08-AE5A-CA569E3442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6A2F7495-23E4-6ED3-0D51-CF9E51D6C20C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6A2F7495-23E4-6ED3-0D51-CF9E51D6C2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A07946-6E14-9E70-C915-24DF97C18AF6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47BA9844-9226-8483-1750-714051E2E74B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47BA9844-9226-8483-1750-714051E2E7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5415750-9BB6-9E49-40AC-53F9308387A5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5415750-9BB6-9E49-40AC-53F9308387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29B35A-9CE2-09B4-3606-D4590530A228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520E891D-25AB-C9EC-B576-3B2A55B51851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520E891D-25AB-C9EC-B576-3B2A55B518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BCA4EA1-38DB-8420-C21C-81EBB7E7C699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BCA4EA1-38DB-8420-C21C-81EBB7E7C6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670286-1C95-A916-6D1B-76629B29510A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DD6A628-100F-6F57-01B0-0A8370D9C64E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DD6A628-100F-6F57-01B0-0A8370D9C6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CF23FF0-0598-8723-3516-BD8CD4DDACB4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9CF23FF0-0598-8723-3516-BD8CD4DDAC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598CEB0-42E7-FE05-EFD1-93F3F19C002C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0459762-8712-C53D-1A1D-9F6F14ACEBF2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0459762-8712-C53D-1A1D-9F6F14ACEB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26153C5-B855-23F8-83A2-84996C3450BB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26153C5-B855-23F8-83A2-84996C3450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0DE2B8-4BC4-4B7D-704E-2F359410B642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DF0FC44-ADA9-996F-5B48-C0AAD3F26E88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DF0FC44-ADA9-996F-5B48-C0AAD3F26E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E254F3B-B526-B23D-0CD9-29501733314E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E254F3B-B526-B23D-0CD9-2950173331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FB56E-0F39-9E30-B221-9CA68F15D41B}"/>
                </a:ext>
              </a:extLst>
            </p:cNvPr>
            <p:cNvCxnSpPr>
              <a:stCxn id="3" idx="2"/>
              <a:endCxn id="11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DFCF79-FC1C-CB28-84CC-13F9D4E90064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7ABF9E5-C52A-354A-CA7D-9E7F63DAC2BE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200E0F9-16F6-6BD3-CFCF-86C1A657B722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241825-0494-65C9-4AA9-46645E04CAED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6930B9-B6C7-4F8F-44A9-05BCA13A959F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293044-CEFD-0F69-7986-0C7F88CA93AC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A6651B-C917-8D30-1D04-795E3DC79427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1155DAE-F183-2C62-6A47-7F29396D89F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11F390-38B1-87A4-29B1-C35227174820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1C26827-44EA-06DC-D408-6EC4DF306CE5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3" name="Straight Connector 38912">
              <a:extLst>
                <a:ext uri="{FF2B5EF4-FFF2-40B4-BE49-F238E27FC236}">
                  <a16:creationId xmlns:a16="http://schemas.microsoft.com/office/drawing/2014/main" id="{D8D39835-00F7-69C6-A866-21795D5AAEDA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9" name="Straight Connector 38918">
              <a:extLst>
                <a:ext uri="{FF2B5EF4-FFF2-40B4-BE49-F238E27FC236}">
                  <a16:creationId xmlns:a16="http://schemas.microsoft.com/office/drawing/2014/main" id="{B461AD29-4341-3B85-3B92-090669403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0" name="Straight Connector 38919">
              <a:extLst>
                <a:ext uri="{FF2B5EF4-FFF2-40B4-BE49-F238E27FC236}">
                  <a16:creationId xmlns:a16="http://schemas.microsoft.com/office/drawing/2014/main" id="{46DBFED1-A16A-F3EC-4EA9-705BF31E60DF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1" name="Straight Connector 38920">
              <a:extLst>
                <a:ext uri="{FF2B5EF4-FFF2-40B4-BE49-F238E27FC236}">
                  <a16:creationId xmlns:a16="http://schemas.microsoft.com/office/drawing/2014/main" id="{3C1B51A7-A1CF-E021-7691-F4388C4D31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2" name="Straight Connector 38921">
              <a:extLst>
                <a:ext uri="{FF2B5EF4-FFF2-40B4-BE49-F238E27FC236}">
                  <a16:creationId xmlns:a16="http://schemas.microsoft.com/office/drawing/2014/main" id="{9C7A5C9B-A6C7-BF70-CE3A-EBE514CC029B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3" name="Straight Connector 38922">
              <a:extLst>
                <a:ext uri="{FF2B5EF4-FFF2-40B4-BE49-F238E27FC236}">
                  <a16:creationId xmlns:a16="http://schemas.microsoft.com/office/drawing/2014/main" id="{363D09CC-E6D0-520E-A1A1-F5119FA27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4" name="Straight Connector 38923">
              <a:extLst>
                <a:ext uri="{FF2B5EF4-FFF2-40B4-BE49-F238E27FC236}">
                  <a16:creationId xmlns:a16="http://schemas.microsoft.com/office/drawing/2014/main" id="{4991CAD9-9ECF-D052-244D-01074920D1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5" name="Straight Connector 38924">
              <a:extLst>
                <a:ext uri="{FF2B5EF4-FFF2-40B4-BE49-F238E27FC236}">
                  <a16:creationId xmlns:a16="http://schemas.microsoft.com/office/drawing/2014/main" id="{E1F4E3A6-FB2A-E4F3-9D6A-BF08C92E278E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8" name="Straight Connector 38927">
              <a:extLst>
                <a:ext uri="{FF2B5EF4-FFF2-40B4-BE49-F238E27FC236}">
                  <a16:creationId xmlns:a16="http://schemas.microsoft.com/office/drawing/2014/main" id="{E4D16D28-2BE8-3C6B-9E0B-758AC6620F70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1" name="TextBox 38930">
              <a:extLst>
                <a:ext uri="{FF2B5EF4-FFF2-40B4-BE49-F238E27FC236}">
                  <a16:creationId xmlns:a16="http://schemas.microsoft.com/office/drawing/2014/main" id="{D71718AC-BB71-0C65-6BF3-0ECE68A361B2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p:sp>
        <p:nvSpPr>
          <p:cNvPr id="38933" name="TextBox 38932">
            <a:extLst>
              <a:ext uri="{FF2B5EF4-FFF2-40B4-BE49-F238E27FC236}">
                <a16:creationId xmlns:a16="http://schemas.microsoft.com/office/drawing/2014/main" id="{04C11D26-42CF-FB20-C713-504269D11E48}"/>
              </a:ext>
            </a:extLst>
          </p:cNvPr>
          <p:cNvSpPr txBox="1"/>
          <p:nvPr/>
        </p:nvSpPr>
        <p:spPr>
          <a:xfrm>
            <a:off x="1205428" y="660575"/>
            <a:ext cx="211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up the recursive work. </a:t>
            </a:r>
            <a:r>
              <a:rPr lang="en-US" dirty="0">
                <a:solidFill>
                  <a:schemeClr val="accent1"/>
                </a:solidFill>
              </a:rPr>
              <a:t>Parameter value is in green box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amount of work done is in blue box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F33DA3-9F23-30A0-22A5-1A5ACB7D8893}"/>
              </a:ext>
            </a:extLst>
          </p:cNvPr>
          <p:cNvCxnSpPr>
            <a:cxnSpLocks/>
          </p:cNvCxnSpPr>
          <p:nvPr/>
        </p:nvCxnSpPr>
        <p:spPr>
          <a:xfrm>
            <a:off x="6195848" y="1701671"/>
            <a:ext cx="28938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82853D-11EE-0C2B-B9E7-728688756CFE}"/>
                  </a:ext>
                </a:extLst>
              </p:cNvPr>
              <p:cNvSpPr txBox="1"/>
              <p:nvPr/>
            </p:nvSpPr>
            <p:spPr>
              <a:xfrm>
                <a:off x="9340085" y="1537738"/>
                <a:ext cx="597529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82853D-11EE-0C2B-B9E7-728688756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85" y="1537738"/>
                <a:ext cx="5975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CCBDD-BAB5-4EC2-4D5C-D970C74002D9}"/>
              </a:ext>
            </a:extLst>
          </p:cNvPr>
          <p:cNvCxnSpPr>
            <a:cxnSpLocks/>
          </p:cNvCxnSpPr>
          <p:nvPr/>
        </p:nvCxnSpPr>
        <p:spPr>
          <a:xfrm>
            <a:off x="8074352" y="2625527"/>
            <a:ext cx="112522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194EB5-3033-E8F2-2684-698EE48AA682}"/>
                  </a:ext>
                </a:extLst>
              </p:cNvPr>
              <p:cNvSpPr txBox="1"/>
              <p:nvPr/>
            </p:nvSpPr>
            <p:spPr>
              <a:xfrm>
                <a:off x="9340085" y="2343901"/>
                <a:ext cx="1352064" cy="56489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194EB5-3033-E8F2-2684-698EE48AA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85" y="2343901"/>
                <a:ext cx="1352064" cy="564898"/>
              </a:xfrm>
              <a:prstGeom prst="rect">
                <a:avLst/>
              </a:prstGeom>
              <a:blipFill>
                <a:blip r:embed="rId26"/>
                <a:stretch>
                  <a:fillRect b="-42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96105F-EDE9-D4AE-89E2-9D47A67952DD}"/>
              </a:ext>
            </a:extLst>
          </p:cNvPr>
          <p:cNvCxnSpPr>
            <a:cxnSpLocks/>
          </p:cNvCxnSpPr>
          <p:nvPr/>
        </p:nvCxnSpPr>
        <p:spPr>
          <a:xfrm>
            <a:off x="9641941" y="3940149"/>
            <a:ext cx="1991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88C32F-79F3-7850-D598-2E61E09857C9}"/>
                  </a:ext>
                </a:extLst>
              </p:cNvPr>
              <p:cNvSpPr txBox="1"/>
              <p:nvPr/>
            </p:nvSpPr>
            <p:spPr>
              <a:xfrm>
                <a:off x="9951283" y="3667576"/>
                <a:ext cx="1352064" cy="56489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88C32F-79F3-7850-D598-2E61E0985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283" y="3667576"/>
                <a:ext cx="1352064" cy="564898"/>
              </a:xfrm>
              <a:prstGeom prst="rect">
                <a:avLst/>
              </a:prstGeom>
              <a:blipFill>
                <a:blip r:embed="rId27"/>
                <a:stretch>
                  <a:fillRect b="-43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8A423E-A88C-2E1D-92D0-7EFC539CB9E0}"/>
              </a:ext>
            </a:extLst>
          </p:cNvPr>
          <p:cNvCxnSpPr>
            <a:cxnSpLocks/>
          </p:cNvCxnSpPr>
          <p:nvPr/>
        </p:nvCxnSpPr>
        <p:spPr>
          <a:xfrm>
            <a:off x="10415759" y="5657871"/>
            <a:ext cx="285437" cy="3988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C29D40-CA0C-FDDA-42CF-34AF1A04397F}"/>
                  </a:ext>
                </a:extLst>
              </p:cNvPr>
              <p:cNvSpPr txBox="1"/>
              <p:nvPr/>
            </p:nvSpPr>
            <p:spPr>
              <a:xfrm>
                <a:off x="9344431" y="6200110"/>
                <a:ext cx="1352064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AC29D40-CA0C-FDDA-42CF-34AF1A04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31" y="6200110"/>
                <a:ext cx="1352064" cy="369332"/>
              </a:xfrm>
              <a:prstGeom prst="rect">
                <a:avLst/>
              </a:prstGeom>
              <a:blipFill>
                <a:blip r:embed="rId28"/>
                <a:stretch>
                  <a:fillRect b="-129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73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7086-99D9-9DC1-107D-9AD0876D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C30B340A-B03C-D888-4C81-F38C634AA26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79611" y="190877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Recursion Tree Method</a:t>
            </a:r>
          </a:p>
        </p:txBody>
      </p:sp>
      <p:grpSp>
        <p:nvGrpSpPr>
          <p:cNvPr id="38932" name="Group 38931">
            <a:extLst>
              <a:ext uri="{FF2B5EF4-FFF2-40B4-BE49-F238E27FC236}">
                <a16:creationId xmlns:a16="http://schemas.microsoft.com/office/drawing/2014/main" id="{3D597649-0D3C-AEC4-FC81-451ED318B7B3}"/>
              </a:ext>
            </a:extLst>
          </p:cNvPr>
          <p:cNvGrpSpPr/>
          <p:nvPr/>
        </p:nvGrpSpPr>
        <p:grpSpPr>
          <a:xfrm>
            <a:off x="114677" y="1443648"/>
            <a:ext cx="7959675" cy="4490144"/>
            <a:chOff x="440858" y="2176979"/>
            <a:chExt cx="10189421" cy="44901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7666F5-CCE8-0BD3-419A-8566D9ABAA5D}"/>
                </a:ext>
              </a:extLst>
            </p:cNvPr>
            <p:cNvGrpSpPr/>
            <p:nvPr/>
          </p:nvGrpSpPr>
          <p:grpSpPr>
            <a:xfrm>
              <a:off x="4710818" y="2176979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F09DF26E-C8AE-5815-6E4A-822B4D0364F0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F09DF26E-C8AE-5815-6E4A-822B4D0364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1A39643-E54F-E87B-2BE2-7A72CD4906E6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D1A39643-E54F-E87B-2BE2-7A72CD4906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732BBC-65E4-4251-A602-0F7FCC0D3AE5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8D55A1C-5211-1DE9-FE6A-9FBB73607765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98D55A1C-5211-1DE9-FE6A-9FBB736077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A4678A9-9FE0-E5AD-81DC-73143318F68F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4A4678A9-9FE0-E5AD-81DC-73143318F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480F28-D7F2-7695-63EF-17732F9D6B78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6854584-7EF8-794A-E4A1-5B81EFA16660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6854584-7EF8-794A-E4A1-5B81EFA166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DEE09D5-4A8D-98C2-DB31-12FB8D8F4713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DEE09D5-4A8D-98C2-DB31-12FB8D8F47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30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6C4BBD-0C24-7819-5A2F-D5E5ED0014ED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E18D4BB-D7EA-8361-61AE-17587F17AFC0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E18D4BB-D7EA-8361-61AE-17587F17AF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FF0FFD6-8A49-8531-0BCE-E59618186F0F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FF0FFD6-8A49-8531-0BCE-E59618186F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7E9864-4F59-AE4A-2186-051717221B87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C7495DF-2C49-2933-7457-43645754BCD2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6C7495DF-2C49-2933-7457-43645754BC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FA3D4D1-9771-7CD9-3A2B-5719793F7791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FA3D4D1-9771-7CD9-3A2B-5719793F77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32C716-78EF-7BBB-C93D-EB46FF8F0398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55D9F19-B4A8-7D3A-618D-DF029ADEE6C0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855D9F19-B4A8-7D3A-618D-DF029ADEE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1957DF1-45EF-48F5-010B-4E1761664569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E1957DF1-45EF-48F5-010B-4E17616645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331D6D5-6945-98FF-3B6D-79F3A27AB1F7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D565033-E323-D723-0E1C-04845FA6EC2D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ED565033-E323-D723-0E1C-04845FA6EC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CEAB724-457D-4F9B-E8F4-BE86D5A5AE97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CEAB724-457D-4F9B-E8F4-BE86D5A5AE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D8228ED-E7ED-90B6-2D02-32D4217E5A54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190E51E-BDBF-4B4D-8490-6721AF7F7966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190E51E-BDBF-4B4D-8490-6721AF7F79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E5BAF23-DED6-C1A0-F4C3-C14810A30100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E5BAF23-DED6-C1A0-F4C3-C14810A301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53FDEE3-9C4C-57AE-59E4-4F9CDD1D6412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8ABD111-9C5F-B812-8A63-C76151FEC6A5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8ABD111-9C5F-B812-8A63-C76151FEC6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B31E3D2-9ED4-19BC-AF2D-5825B4E1FFDA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B31E3D2-9ED4-19BC-AF2D-5825B4E1FF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F82D08-7F62-00AC-8E12-265DC1A82590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7BE5CFE-C8A6-2430-5DFA-D5780382C153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C7BE5CFE-C8A6-2430-5DFA-D5780382C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226E173-457F-842E-EDA0-4B6C1B853CC9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226E173-457F-842E-EDA0-4B6C1B853C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BCE186-927F-5F42-2BB8-AD2B5F87C75E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D55552F-BF28-D25C-3CD5-34EC4AD82CEB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D55552F-BF28-D25C-3CD5-34EC4AD82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E1CDB2F-D063-0563-8AB9-CC0D317221F4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2E1CDB2F-D063-0563-8AB9-CC0D317221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C2804B-16B2-5AB0-3206-4547A692B90A}"/>
                </a:ext>
              </a:extLst>
            </p:cNvPr>
            <p:cNvCxnSpPr>
              <a:stCxn id="3" idx="2"/>
              <a:endCxn id="11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A9685B-5696-E175-AAA9-150C39184C36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06FC71-4E9E-0B17-D5C7-27D9D962371B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1F20875-80E6-D398-7645-C244CBBA66C9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102DC3-8C8F-51A7-775F-FAEF1171AE95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E2A88B-6FF9-9602-0F0A-7CBB16F06A25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5899FB-64C4-2282-BB80-ACC7784A5A22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459BF3-D3B8-AD91-4312-2EB439F6ED2C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2386F0-7E70-8118-030B-F75CBF0344FE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59C41A6-FFF5-712C-2EF3-1BF8E26F33A0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649BD9F-397E-614B-2457-FC35706FEEBD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3" name="Straight Connector 38912">
              <a:extLst>
                <a:ext uri="{FF2B5EF4-FFF2-40B4-BE49-F238E27FC236}">
                  <a16:creationId xmlns:a16="http://schemas.microsoft.com/office/drawing/2014/main" id="{4337BD3D-74ED-8450-A9F2-FEBC742885C3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19" name="Straight Connector 38918">
              <a:extLst>
                <a:ext uri="{FF2B5EF4-FFF2-40B4-BE49-F238E27FC236}">
                  <a16:creationId xmlns:a16="http://schemas.microsoft.com/office/drawing/2014/main" id="{E7EBB6DF-739F-AEAF-41CF-D38B3FA2D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0" name="Straight Connector 38919">
              <a:extLst>
                <a:ext uri="{FF2B5EF4-FFF2-40B4-BE49-F238E27FC236}">
                  <a16:creationId xmlns:a16="http://schemas.microsoft.com/office/drawing/2014/main" id="{FA3B53A5-56E2-A79E-C6E7-F95C71DA8E30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1" name="Straight Connector 38920">
              <a:extLst>
                <a:ext uri="{FF2B5EF4-FFF2-40B4-BE49-F238E27FC236}">
                  <a16:creationId xmlns:a16="http://schemas.microsoft.com/office/drawing/2014/main" id="{C28F4239-6C73-373E-2985-EA06874A2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2" name="Straight Connector 38921">
              <a:extLst>
                <a:ext uri="{FF2B5EF4-FFF2-40B4-BE49-F238E27FC236}">
                  <a16:creationId xmlns:a16="http://schemas.microsoft.com/office/drawing/2014/main" id="{89EF912F-37C0-06E1-8B65-2C1AC13AA3CC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3" name="Straight Connector 38922">
              <a:extLst>
                <a:ext uri="{FF2B5EF4-FFF2-40B4-BE49-F238E27FC236}">
                  <a16:creationId xmlns:a16="http://schemas.microsoft.com/office/drawing/2014/main" id="{9F8B19F7-4FCA-5540-527B-D75A993B2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4" name="Straight Connector 38923">
              <a:extLst>
                <a:ext uri="{FF2B5EF4-FFF2-40B4-BE49-F238E27FC236}">
                  <a16:creationId xmlns:a16="http://schemas.microsoft.com/office/drawing/2014/main" id="{281B5FC5-1BFE-8D39-7F60-01CBCA1334BD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5" name="Straight Connector 38924">
              <a:extLst>
                <a:ext uri="{FF2B5EF4-FFF2-40B4-BE49-F238E27FC236}">
                  <a16:creationId xmlns:a16="http://schemas.microsoft.com/office/drawing/2014/main" id="{BD9FF1D0-76AD-0DFF-4378-09A82B9A58E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28" name="Straight Connector 38927">
              <a:extLst>
                <a:ext uri="{FF2B5EF4-FFF2-40B4-BE49-F238E27FC236}">
                  <a16:creationId xmlns:a16="http://schemas.microsoft.com/office/drawing/2014/main" id="{4B0FBB0B-A619-CA2E-0D4A-03C90C814EB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31" name="TextBox 38930">
              <a:extLst>
                <a:ext uri="{FF2B5EF4-FFF2-40B4-BE49-F238E27FC236}">
                  <a16:creationId xmlns:a16="http://schemas.microsoft.com/office/drawing/2014/main" id="{FF72EBE2-8E2F-B145-A8A3-639080DA3319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p:sp>
        <p:nvSpPr>
          <p:cNvPr id="38933" name="TextBox 38932">
            <a:extLst>
              <a:ext uri="{FF2B5EF4-FFF2-40B4-BE49-F238E27FC236}">
                <a16:creationId xmlns:a16="http://schemas.microsoft.com/office/drawing/2014/main" id="{B3021B52-1BF1-867A-3F14-90DF567B4A1C}"/>
              </a:ext>
            </a:extLst>
          </p:cNvPr>
          <p:cNvSpPr txBox="1"/>
          <p:nvPr/>
        </p:nvSpPr>
        <p:spPr>
          <a:xfrm>
            <a:off x="1296519" y="515561"/>
            <a:ext cx="2119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up the recursive work. </a:t>
            </a:r>
            <a:r>
              <a:rPr lang="en-US" dirty="0">
                <a:solidFill>
                  <a:schemeClr val="accent1"/>
                </a:solidFill>
              </a:rPr>
              <a:t>Parameter value is in green box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amount of work done is in blue box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406258-DAA0-673E-0554-0D27D629B0A5}"/>
              </a:ext>
            </a:extLst>
          </p:cNvPr>
          <p:cNvCxnSpPr>
            <a:cxnSpLocks/>
          </p:cNvCxnSpPr>
          <p:nvPr/>
        </p:nvCxnSpPr>
        <p:spPr>
          <a:xfrm>
            <a:off x="4817554" y="1701671"/>
            <a:ext cx="21988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FFE446-0A8E-E9F8-4E16-EB71BFB05583}"/>
                  </a:ext>
                </a:extLst>
              </p:cNvPr>
              <p:cNvSpPr txBox="1"/>
              <p:nvPr/>
            </p:nvSpPr>
            <p:spPr>
              <a:xfrm>
                <a:off x="7266836" y="1537738"/>
                <a:ext cx="597529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CFFE446-0A8E-E9F8-4E16-EB71BFB0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36" y="1537738"/>
                <a:ext cx="597529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81D368-3426-D849-D504-AB5B25048C73}"/>
              </a:ext>
            </a:extLst>
          </p:cNvPr>
          <p:cNvCxnSpPr>
            <a:cxnSpLocks/>
          </p:cNvCxnSpPr>
          <p:nvPr/>
        </p:nvCxnSpPr>
        <p:spPr>
          <a:xfrm>
            <a:off x="6473756" y="2625527"/>
            <a:ext cx="65257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315C76-68D6-91AD-2DC0-0F73BEB452A1}"/>
                  </a:ext>
                </a:extLst>
              </p:cNvPr>
              <p:cNvSpPr txBox="1"/>
              <p:nvPr/>
            </p:nvSpPr>
            <p:spPr>
              <a:xfrm>
                <a:off x="7266836" y="2343901"/>
                <a:ext cx="1352064" cy="56489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315C76-68D6-91AD-2DC0-0F73BEB4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836" y="2343901"/>
                <a:ext cx="1352064" cy="564898"/>
              </a:xfrm>
              <a:prstGeom prst="rect">
                <a:avLst/>
              </a:prstGeom>
              <a:blipFill>
                <a:blip r:embed="rId26"/>
                <a:stretch>
                  <a:fillRect b="-425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3C0C9F-C3DB-CB23-3BAD-44B0C7680F56}"/>
              </a:ext>
            </a:extLst>
          </p:cNvPr>
          <p:cNvCxnSpPr>
            <a:cxnSpLocks/>
          </p:cNvCxnSpPr>
          <p:nvPr/>
        </p:nvCxnSpPr>
        <p:spPr>
          <a:xfrm>
            <a:off x="7568692" y="3940149"/>
            <a:ext cx="1991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A5799A-A699-6EE6-1CD2-5C1B6B8DAF73}"/>
                  </a:ext>
                </a:extLst>
              </p:cNvPr>
              <p:cNvSpPr txBox="1"/>
              <p:nvPr/>
            </p:nvSpPr>
            <p:spPr>
              <a:xfrm>
                <a:off x="7878034" y="3667576"/>
                <a:ext cx="1352064" cy="56489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A5799A-A699-6EE6-1CD2-5C1B6B8DA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034" y="3667576"/>
                <a:ext cx="1352064" cy="564898"/>
              </a:xfrm>
              <a:prstGeom prst="rect">
                <a:avLst/>
              </a:prstGeom>
              <a:blipFill>
                <a:blip r:embed="rId27"/>
                <a:stretch>
                  <a:fillRect b="-4348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908BEB-1484-CF12-2F35-BF3ACDC1787F}"/>
              </a:ext>
            </a:extLst>
          </p:cNvPr>
          <p:cNvCxnSpPr>
            <a:cxnSpLocks/>
          </p:cNvCxnSpPr>
          <p:nvPr/>
        </p:nvCxnSpPr>
        <p:spPr>
          <a:xfrm>
            <a:off x="8159026" y="5699698"/>
            <a:ext cx="285437" cy="3988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5AC68EB-8DCD-3528-B443-CD83C9D650B3}"/>
                  </a:ext>
                </a:extLst>
              </p:cNvPr>
              <p:cNvSpPr txBox="1"/>
              <p:nvPr/>
            </p:nvSpPr>
            <p:spPr>
              <a:xfrm>
                <a:off x="7271182" y="6200110"/>
                <a:ext cx="1352064" cy="36933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(1)=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5AC68EB-8DCD-3528-B443-CD83C9D6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82" y="6200110"/>
                <a:ext cx="1352064" cy="369332"/>
              </a:xfrm>
              <a:prstGeom prst="rect">
                <a:avLst/>
              </a:prstGeom>
              <a:blipFill>
                <a:blip r:embed="rId28"/>
                <a:stretch>
                  <a:fillRect b="-1290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739E38-BBC4-DDE4-BE67-4C933E051EA6}"/>
              </a:ext>
            </a:extLst>
          </p:cNvPr>
          <p:cNvCxnSpPr>
            <a:cxnSpLocks/>
          </p:cNvCxnSpPr>
          <p:nvPr/>
        </p:nvCxnSpPr>
        <p:spPr>
          <a:xfrm flipV="1">
            <a:off x="9492872" y="1248308"/>
            <a:ext cx="0" cy="540343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AFDED-288B-AAAF-410B-55CDAF737A66}"/>
                  </a:ext>
                </a:extLst>
              </p:cNvPr>
              <p:cNvSpPr txBox="1"/>
              <p:nvPr/>
            </p:nvSpPr>
            <p:spPr>
              <a:xfrm>
                <a:off x="9737095" y="1875504"/>
                <a:ext cx="1940518" cy="646331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solidFill>
                      <a:schemeClr val="accent5"/>
                    </a:solidFill>
                    <a:latin typeface="Cambria Math" panose="02040503050406030204" pitchFamily="18" charset="0"/>
                  </a:rPr>
                  <a:t>How many layers: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FAFDED-288B-AAAF-410B-55CDAF73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095" y="1875504"/>
                <a:ext cx="1940518" cy="646331"/>
              </a:xfrm>
              <a:prstGeom prst="rect">
                <a:avLst/>
              </a:prstGeom>
              <a:blipFill>
                <a:blip r:embed="rId29"/>
                <a:stretch>
                  <a:fillRect l="-2581" t="-3774" r="-1290" b="-7547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4CF821-0A9C-9C73-5F9C-4B9184336B97}"/>
                  </a:ext>
                </a:extLst>
              </p:cNvPr>
              <p:cNvSpPr txBox="1"/>
              <p:nvPr/>
            </p:nvSpPr>
            <p:spPr>
              <a:xfrm>
                <a:off x="9755647" y="3197496"/>
                <a:ext cx="1940518" cy="175432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i="1" dirty="0">
                    <a:solidFill>
                      <a:schemeClr val="tx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Total Cost:</a:t>
                </a:r>
              </a:p>
              <a:p>
                <a:endParaRPr lang="en-US" i="1" dirty="0">
                  <a:solidFill>
                    <a:schemeClr val="tx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 work per layer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  <a:latin typeface="Cambria Math" panose="02040503050406030204" pitchFamily="18" charset="0"/>
                  </a:rPr>
                  <a:t> layers</a:t>
                </a:r>
              </a:p>
              <a:p>
                <a:endParaRPr lang="en-US" i="1" dirty="0">
                  <a:solidFill>
                    <a:schemeClr val="tx1">
                      <a:lumMod val="9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4CF821-0A9C-9C73-5F9C-4B9184336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647" y="3197496"/>
                <a:ext cx="1940518" cy="1754326"/>
              </a:xfrm>
              <a:prstGeom prst="rect">
                <a:avLst/>
              </a:prstGeom>
              <a:blipFill>
                <a:blip r:embed="rId30"/>
                <a:stretch>
                  <a:fillRect l="-1935" t="-1429" b="-214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05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410288"/>
            <a:ext cx="9905998" cy="721395"/>
          </a:xfrm>
        </p:spPr>
        <p:txBody>
          <a:bodyPr/>
          <a:lstStyle/>
          <a:p>
            <a:pPr algn="ctr"/>
            <a:r>
              <a:rPr lang="en-US" dirty="0"/>
              <a:t>The Master Theorem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2538326" y="2134974"/>
            <a:ext cx="7115348" cy="2471596"/>
          </a:xfrm>
        </p:spPr>
        <p:txBody>
          <a:bodyPr>
            <a:normAutofit/>
          </a:bodyPr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accent3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69943"/>
            <a:ext cx="9905998" cy="633233"/>
          </a:xfrm>
        </p:spPr>
        <p:txBody>
          <a:bodyPr/>
          <a:lstStyle/>
          <a:p>
            <a:pPr algn="ctr"/>
            <a:r>
              <a:rPr lang="en-US" dirty="0"/>
              <a:t>Recurrence Relations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489969" y="1778452"/>
            <a:ext cx="9557442" cy="3544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an example of a recurrence relation: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39B11583-DE7E-003D-68AC-F32539F3A42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89969" y="2133997"/>
                <a:ext cx="9557442" cy="9554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39B11583-DE7E-003D-68AC-F32539F3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489969" y="2133997"/>
                <a:ext cx="9557442" cy="9554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6EE690E1-F5A0-9CFE-9A17-386BD85070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818443" y="4136995"/>
            <a:ext cx="2877845" cy="1211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general, how do we solve these formulas?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583995E4-67EC-D5FD-7EB2-58F9DDA3434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111014" y="4580879"/>
                <a:ext cx="3861787" cy="1816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Especially when our algorithm has one with a non-traditional form: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583995E4-67EC-D5FD-7EB2-58F9DDA3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111014" y="4580879"/>
                <a:ext cx="3861787" cy="1816300"/>
              </a:xfrm>
              <a:prstGeom prst="rect">
                <a:avLst/>
              </a:prstGeom>
              <a:blipFill>
                <a:blip r:embed="rId8"/>
                <a:stretch>
                  <a:fillRect l="-1967"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67F21A-0553-0707-4757-7130C36B8A3B}"/>
              </a:ext>
            </a:extLst>
          </p:cNvPr>
          <p:cNvCxnSpPr/>
          <p:nvPr/>
        </p:nvCxnSpPr>
        <p:spPr>
          <a:xfrm flipV="1">
            <a:off x="4279037" y="3258105"/>
            <a:ext cx="594804" cy="7812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D10D8-ED8F-246C-0581-68A2328692C4}"/>
              </a:ext>
            </a:extLst>
          </p:cNvPr>
          <p:cNvCxnSpPr>
            <a:cxnSpLocks/>
          </p:cNvCxnSpPr>
          <p:nvPr/>
        </p:nvCxnSpPr>
        <p:spPr>
          <a:xfrm flipH="1" flipV="1">
            <a:off x="6356412" y="3258105"/>
            <a:ext cx="1183691" cy="129170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28803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987742"/>
                <a:ext cx="9017251" cy="3775294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987742"/>
                <a:ext cx="9017251" cy="3775294"/>
              </a:xfrm>
              <a:blipFill>
                <a:blip r:embed="rId11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D4F4DCB3-BF39-C248-809A-39448E9F472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1510001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F98951B-AC06-60B6-C68F-76C2012AC5A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87332" y="3019837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2F98951B-AC06-60B6-C68F-76C2012A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87332" y="3019837"/>
                <a:ext cx="7462318" cy="651482"/>
              </a:xfrm>
              <a:prstGeom prst="rect">
                <a:avLst/>
              </a:prstGeom>
              <a:blipFill>
                <a:blip r:embed="rId12"/>
                <a:stretch>
                  <a:fillRect l="-847" r="-339" b="-943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AEA33D-59A4-2F9A-60B2-9A030471995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87332" y="3794461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func>
                      <m:func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AEA33D-59A4-2F9A-60B2-9A0304719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87332" y="3794461"/>
                <a:ext cx="7462318" cy="651482"/>
              </a:xfrm>
              <a:prstGeom prst="rect">
                <a:avLst/>
              </a:prstGeom>
              <a:blipFill>
                <a:blip r:embed="rId13"/>
                <a:stretch>
                  <a:fillRect b="-566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79A887F-E82F-04D1-2910-AEBA4DAB8113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087332" y="4569084"/>
                <a:ext cx="7462318" cy="9857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sufficiently large 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79A887F-E82F-04D1-2910-AEBA4DAB8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087332" y="4569084"/>
                <a:ext cx="7462318" cy="985723"/>
              </a:xfrm>
              <a:prstGeom prst="rect">
                <a:avLst/>
              </a:prstGeom>
              <a:blipFill>
                <a:blip r:embed="rId14"/>
                <a:stretch>
                  <a:fillRect l="-678" r="-1695" b="-88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27AB7080-532F-5347-8F8D-01E661FDBA1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791075" y="3019838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1: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4A5B8D-0701-74EF-7483-CB4D5D989CC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791075" y="3794462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2: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96D1CAB-7ABD-47AD-1EEC-681C75C45533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1791075" y="4569084"/>
            <a:ext cx="1131684" cy="9857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3: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27817-1985-7BDF-8C14-F603EF9EC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DD6BF8A-76F3-C663-7C60-C39086A0255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129629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23C1A1D7-9B1A-D81F-36CE-35B9FA639354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308739"/>
                <a:ext cx="9017251" cy="972741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23C1A1D7-9B1A-D81F-36CE-35B9FA639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308739"/>
                <a:ext cx="9017251" cy="972741"/>
              </a:xfrm>
              <a:blipFill>
                <a:blip r:embed="rId7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774FAC92-5935-C360-E307-063C2785545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830998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53C1EF2-01DD-31DB-E767-F26E50314D8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85312" y="2561637"/>
                <a:ext cx="2301089" cy="1313755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represents how much work is done by the top level of recursion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53C1EF2-01DD-31DB-E767-F26E50314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185312" y="2561637"/>
                <a:ext cx="2301089" cy="1313755"/>
              </a:xfrm>
              <a:prstGeom prst="rect">
                <a:avLst/>
              </a:prstGeom>
              <a:blipFill>
                <a:blip r:embed="rId8"/>
                <a:stretch>
                  <a:fillRect l="-2732" t="-1905" r="-3825" b="-7619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9756ABC-721A-3645-71BC-A99358EBD98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768980" y="2561637"/>
                <a:ext cx="3886955" cy="972741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accent4"/>
                    </a:solidFill>
                  </a:rPr>
                  <a:t>k</a:t>
                </a:r>
                <a:r>
                  <a:rPr lang="en-US" dirty="0"/>
                  <a:t> is the depth of the recursion.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amount of work done at the very bottom of the recursion tree. </a:t>
                </a:r>
              </a:p>
            </p:txBody>
          </p:sp>
        </mc:Choice>
        <mc:Fallback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29756ABC-721A-3645-71BC-A99358EB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768980" y="2561637"/>
                <a:ext cx="3886955" cy="972741"/>
              </a:xfrm>
              <a:prstGeom prst="rect">
                <a:avLst/>
              </a:prstGeom>
              <a:blipFill>
                <a:blip r:embed="rId9"/>
                <a:stretch>
                  <a:fillRect l="-1299" t="-2564" b="-10256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56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3104-B9C7-C3EA-A3C2-D3BE57A9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8C53DA5-5F23-C1DA-3C5E-C6B6A1D2EE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129629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1F2F72E8-DEB7-0B9B-36CF-3B0FBB3A0C86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308739"/>
                <a:ext cx="9017251" cy="972741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1F2F72E8-DEB7-0B9B-36CF-3B0FBB3A0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308739"/>
                <a:ext cx="9017251" cy="972741"/>
              </a:xfrm>
              <a:blipFill>
                <a:blip r:embed="rId7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C6C9EC58-AE9B-3B25-0F34-80E1A0C7BD2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830998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3E24D-A5DA-9AE6-EEAC-0421DCAC4B54}"/>
              </a:ext>
            </a:extLst>
          </p:cNvPr>
          <p:cNvGrpSpPr/>
          <p:nvPr/>
        </p:nvGrpSpPr>
        <p:grpSpPr>
          <a:xfrm>
            <a:off x="1233286" y="2499891"/>
            <a:ext cx="7362480" cy="4153260"/>
            <a:chOff x="440858" y="2176979"/>
            <a:chExt cx="10189421" cy="44901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EFB210F-21F3-5E71-8C98-BD74B5E2E4B4}"/>
                </a:ext>
              </a:extLst>
            </p:cNvPr>
            <p:cNvGrpSpPr/>
            <p:nvPr/>
          </p:nvGrpSpPr>
          <p:grpSpPr>
            <a:xfrm>
              <a:off x="4710818" y="2176979"/>
              <a:ext cx="1899720" cy="516047"/>
              <a:chOff x="4906978" y="2236206"/>
              <a:chExt cx="1899720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984" name="Rectangle 41983">
                    <a:extLst>
                      <a:ext uri="{FF2B5EF4-FFF2-40B4-BE49-F238E27FC236}">
                        <a16:creationId xmlns:a16="http://schemas.microsoft.com/office/drawing/2014/main" id="{39E35A6D-0734-DAF0-C12B-6A4977D300A0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984" name="Rectangle 41983">
                    <a:extLst>
                      <a:ext uri="{FF2B5EF4-FFF2-40B4-BE49-F238E27FC236}">
                        <a16:creationId xmlns:a16="http://schemas.microsoft.com/office/drawing/2014/main" id="{39E35A6D-0734-DAF0-C12B-6A4977D300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985" name="Rectangle 41984">
                    <a:extLst>
                      <a:ext uri="{FF2B5EF4-FFF2-40B4-BE49-F238E27FC236}">
                        <a16:creationId xmlns:a16="http://schemas.microsoft.com/office/drawing/2014/main" id="{4E73F6E2-7B58-9401-4D99-D20CA5AE0907}"/>
                      </a:ext>
                    </a:extLst>
                  </p:cNvPr>
                  <p:cNvSpPr/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985" name="Rectangle 41984">
                    <a:extLst>
                      <a:ext uri="{FF2B5EF4-FFF2-40B4-BE49-F238E27FC236}">
                        <a16:creationId xmlns:a16="http://schemas.microsoft.com/office/drawing/2014/main" id="{4E73F6E2-7B58-9401-4D99-D20CA5AE09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5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7C84D6-F7E3-E81D-3055-4A658FF6DC36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9EEC06C-4F07-0A3C-4D27-24B62DA6CAB2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9EEC06C-4F07-0A3C-4D27-24B62DA6CA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EFAC86B-17B4-6558-649C-317406942586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AEFAC86B-17B4-6558-649C-3174069425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54A4EC-E53A-5D46-D140-B338C8CC4E5A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47BC43E-C6B1-2CA6-2A93-DACF5C3AFF9D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47BC43E-C6B1-2CA6-2A93-DACF5C3AFF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3FF6331-6345-30FA-2194-AB32714AFA26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3FF6331-6345-30FA-2194-AB32714AFA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F1C711E-0747-CEE6-3C0F-AA194ADBD1C9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BEB3349-6639-1FBF-31D7-E118DB8C2308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BEB3349-6639-1FBF-31D7-E118DB8C23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083D12C-0F74-25CA-2C58-3AEB6F5F9C86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0083D12C-0F74-25CA-2C58-3AEB6F5F9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2BC463-43E7-4AF5-3DE9-26E467308D26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BCEF246B-5CCA-1C70-D863-3659C232CF2D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BCEF246B-5CCA-1C70-D863-3659C232CF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7C1114E-5E41-1545-9C7A-752C8F5BB8C5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7C1114E-5E41-1545-9C7A-752C8F5BB8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6C9BA4-897D-7EA0-BDBF-80716A54DFE3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D7B772B-0E05-A5C8-8898-052E1FC766DC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D7B772B-0E05-A5C8-8898-052E1FC766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E8A78DA-D357-0D91-DFC5-BE397469D931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E8A78DA-D357-0D91-DFC5-BE397469D9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C84229-B689-F635-D017-C6BEE64423F7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838D23-C3FA-1942-E20F-11548E41A62F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6838D23-C3FA-1942-E20F-11548E41A6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464814E-1B40-84FD-F1A5-DDB3ABC44995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464814E-1B40-84FD-F1A5-DDB3ABC449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2500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4089730-FB5A-BB4F-B276-2841143FC36A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80BADD39-ED30-CB8F-9F5A-8C16DDA09D2A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80BADD39-ED30-CB8F-9F5A-8C16DDA09D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E0B2EB-18B1-BA07-2A6F-7EF8DC8409C4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BE0B2EB-18B1-BA07-2A6F-7EF8DC8409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3254999-5E28-3F97-8385-22B9BCEAA674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368AEAA-A708-356D-E5E8-0640CD7BCF46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7368AEAA-A708-356D-E5E8-0640CD7BCF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968F025-B830-0718-1FFD-716F12F5D9CF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5968F025-B830-0718-1FFD-716F12F5D9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F158FC-844C-BBB5-ABD2-68AEA56AA631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A38F8A4-E9E2-2762-7E8A-B3FA8B40149D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A38F8A4-E9E2-2762-7E8A-B3FA8B4014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F63B40E-587A-143C-9A78-7D0B6410257A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2F63B40E-587A-143C-9A78-7D0B641025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110DD7D-B58C-04D4-B3D5-E1678E08BA74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4CBE015-BB98-2B95-2407-F73F4257729E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4CBE015-BB98-2B95-2407-F73F425772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CD6BE6C-C903-6BFF-AFD8-901BD5492AE6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8CD6BE6C-C903-6BFF-AFD8-901BD5492A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8B111A-4004-3026-3ABB-724F672771D1}"/>
                </a:ext>
              </a:extLst>
            </p:cNvPr>
            <p:cNvCxnSpPr>
              <a:stCxn id="41984" idx="2"/>
              <a:endCxn id="60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74835D-5E00-8122-6AB8-A554CBF3983D}"/>
                </a:ext>
              </a:extLst>
            </p:cNvPr>
            <p:cNvCxnSpPr>
              <a:cxnSpLocks/>
              <a:stCxn id="41984" idx="2"/>
              <a:endCxn id="62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BD9766-D1EB-237C-4F69-2FAD17C0BAEB}"/>
                </a:ext>
              </a:extLst>
            </p:cNvPr>
            <p:cNvCxnSpPr>
              <a:cxnSpLocks/>
              <a:stCxn id="60" idx="2"/>
              <a:endCxn id="58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696D18-29DA-A44E-8A2A-A6D30DD83F90}"/>
                </a:ext>
              </a:extLst>
            </p:cNvPr>
            <p:cNvCxnSpPr>
              <a:cxnSpLocks/>
              <a:stCxn id="60" idx="2"/>
              <a:endCxn id="56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64D0C9-666E-58BF-F62A-4913C1E2D1D5}"/>
                </a:ext>
              </a:extLst>
            </p:cNvPr>
            <p:cNvCxnSpPr>
              <a:cxnSpLocks/>
              <a:stCxn id="62" idx="2"/>
              <a:endCxn id="54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CC65F8-30AE-6412-11D7-532BDD6C15ED}"/>
                </a:ext>
              </a:extLst>
            </p:cNvPr>
            <p:cNvCxnSpPr>
              <a:cxnSpLocks/>
              <a:stCxn id="62" idx="2"/>
              <a:endCxn id="52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C5715B-D396-FE04-4A96-173E0F0454E7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4D99E6-A3EA-FF7A-1A2B-25C50561E895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1FC7657-4780-21BE-02DD-0BC7ED37A263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C369F-7B24-E310-8912-A9FE21C97FED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1700752-C500-DEAF-DAF1-BDB7B6FF4BE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E8890F5-86C5-2DD2-ABB7-E3FF4CCCC49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238E17-24F3-EF4E-A3F2-A7CE992EC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3E7BE0-764D-0958-C009-6CE505C1ADEA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2EAC10-6A5C-521C-32BC-6965B3C0C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5292E7-88A8-89B2-5251-F4EB88D9557B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22C3F8-7DB3-61EB-0A57-148F02DDA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ADBCDE-53F1-550C-24C9-9BC920D1EB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1E8E87-7671-A9B8-A4E2-179C42DCF053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389A67-0532-1A67-3817-C97E500F1016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979422-6664-60C2-14B6-6FEDB29A3411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C065C25-577B-7565-6168-5030D0D283E8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929815" y="2496916"/>
                <a:ext cx="4572208" cy="484905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might dominate the runtime</a:t>
                </a: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CC065C25-577B-7565-6168-5030D0D28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929815" y="2496916"/>
                <a:ext cx="4572208" cy="484905"/>
              </a:xfrm>
              <a:prstGeom prst="rect">
                <a:avLst/>
              </a:prstGeom>
              <a:blipFill>
                <a:blip r:embed="rId27"/>
                <a:stretch>
                  <a:fillRect l="-1105" t="-7500" b="-22500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421E4-B9E4-F6C8-C36C-4B9B0FEE947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8699414" y="5509596"/>
                <a:ext cx="2526052" cy="1143552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the total number of times code hits these bottom nodes. This might also dominate runtime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421E4-B9E4-F6C8-C36C-4B9B0FEE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8699414" y="5509596"/>
                <a:ext cx="2526052" cy="1143552"/>
              </a:xfrm>
              <a:prstGeom prst="rect">
                <a:avLst/>
              </a:prstGeom>
              <a:blipFill>
                <a:blip r:embed="rId28"/>
                <a:stretch>
                  <a:fillRect l="-995" t="-1087" b="-5435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14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45B90-03E8-803F-195C-D91E7D831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2D375E8-FD73-408D-2DD6-E79957FAE15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75307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B40FAB31-18E0-4EAB-4E71-5284CB66FCFC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823767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B40FAB31-18E0-4EAB-4E71-5284CB66F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823767"/>
              </a:xfrm>
              <a:blipFill>
                <a:blip r:embed="rId8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58807026-9B87-73AB-FF6D-CBC3FB2DE15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794781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7BD95442-C7D1-6B0C-7776-286FDD8F090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87332" y="2304617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7BD95442-C7D1-6B0C-7776-286FDD8F0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87332" y="2304617"/>
                <a:ext cx="7462318" cy="651482"/>
              </a:xfrm>
              <a:prstGeom prst="rect">
                <a:avLst/>
              </a:prstGeom>
              <a:blipFill>
                <a:blip r:embed="rId9"/>
                <a:stretch>
                  <a:fillRect l="-847" r="-339" b="-92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DF9A1D09-33FA-E844-2644-533FD1A8E2FD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791075" y="2304618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1: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5158A-BD15-D757-7BFF-6736567ACFCA}"/>
              </a:ext>
            </a:extLst>
          </p:cNvPr>
          <p:cNvGrpSpPr/>
          <p:nvPr/>
        </p:nvGrpSpPr>
        <p:grpSpPr>
          <a:xfrm>
            <a:off x="1233286" y="3252915"/>
            <a:ext cx="6027593" cy="3400235"/>
            <a:chOff x="440858" y="2176979"/>
            <a:chExt cx="10189421" cy="44901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31D5C8-4ABD-755E-B202-AFA58370F21B}"/>
                </a:ext>
              </a:extLst>
            </p:cNvPr>
            <p:cNvGrpSpPr/>
            <p:nvPr/>
          </p:nvGrpSpPr>
          <p:grpSpPr>
            <a:xfrm>
              <a:off x="4710818" y="2176979"/>
              <a:ext cx="1899720" cy="516047"/>
              <a:chOff x="4906978" y="2236206"/>
              <a:chExt cx="1899720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E393F64-3984-E49F-174B-B3F1A3133C99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E393F64-3984-E49F-174B-B3F1A3133C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000" b="-9091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808B0C8-8F2B-9058-0B25-E220E14B20D2}"/>
                      </a:ext>
                    </a:extLst>
                  </p:cNvPr>
                  <p:cNvSpPr/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808B0C8-8F2B-9058-0B25-E220E14B20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182" r="-6818" b="-9091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0062F3-D4AB-E065-E5A1-18CCDFF10839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E26A732-B3CF-A1E3-ED01-22A8DFD746D2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0F3C29-A95D-9299-BF6A-3FB34F271858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E0AE5D-70E7-0576-1184-863FD3B98E84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7F27842-A0AE-53FA-5DA9-C2B65A3CD209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E3A7654-E703-11FF-AEB8-4C259C941166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782FB12-B55D-AFB4-977A-446DC641C83C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0CE57F0-1CF5-06DD-B533-526C40855645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1D38304-3877-69FE-98F7-89509C18CF04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65AB42-46A9-5E14-E062-D94FF76D27EA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8146BDF-3F76-E39A-CA86-233E4C0EDA97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F02FEC2-1537-F45C-C1B0-E17448CB09AE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CCCA752-4739-859A-0A43-45F0CAF9ADEA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9D68A18-576B-10C2-25B7-EF2256B43B5B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085D6AF-8D23-C979-FA08-55F5B9BC524F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FECB2F-5D4F-42C5-F066-2D64894FB036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ED135-3196-6FA0-3148-3C7D4B681A5A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292162E-6FF1-09E5-DA83-A51E38FE3D08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932C18-1F22-92FB-3D3C-0DCDB28A19A3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61DAA00-838D-4E58-363B-2F0EABD30CFE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361DAA00-838D-4E58-363B-2F0EABD30C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5D83557-6CFE-CA66-2643-334ED6DF55EC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5D83557-6CFE-CA66-2643-334ED6DF55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4223E0-D127-AFE2-AE44-B692C93D1F23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3ED0D18-EFBB-A4D5-5CDD-7AA2CD14EDC3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3ED0D18-EFBB-A4D5-5CDD-7AA2CD14ED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84070F7-68CA-16AA-7FE3-180C06ED774C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84070F7-68CA-16AA-7FE3-180C06ED77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CECF29F-D471-3B71-F9EE-829B56DA3FD8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9971AD12-36A5-6F53-596B-0BD7458093E9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9971AD12-36A5-6F53-596B-0BD7458093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6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EE3D22B-1575-32C0-2630-D0B5B9C24834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EE3D22B-1575-32C0-2630-D0B5B9C248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E8CF02-52E9-92EB-E046-6350722135ED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49864487-DD15-5691-1956-EF2FDAAF0D8B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49864487-DD15-5691-1956-EF2FDAAF0D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FAE5F37-D27E-0D0D-7D49-0C4BBD608DAD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FAE5F37-D27E-0D0D-7D49-0C4BBD608D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C767D4-B9DF-ABEC-00CF-061AEC1D8938}"/>
                </a:ext>
              </a:extLst>
            </p:cNvPr>
            <p:cNvCxnSpPr>
              <a:stCxn id="62" idx="2"/>
              <a:endCxn id="58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02BDCC-74E7-AC04-4583-23B64066931A}"/>
                </a:ext>
              </a:extLst>
            </p:cNvPr>
            <p:cNvCxnSpPr>
              <a:cxnSpLocks/>
              <a:stCxn id="62" idx="2"/>
              <a:endCxn id="60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8BCAEF-E0A9-F723-CFF4-D52AF2E42475}"/>
                </a:ext>
              </a:extLst>
            </p:cNvPr>
            <p:cNvCxnSpPr>
              <a:cxnSpLocks/>
              <a:stCxn id="58" idx="2"/>
              <a:endCxn id="56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889796-DC44-9332-C332-C78FC0823717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98F669-5E8D-CACF-CFCE-9D9CFC610F7C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C13F3F-3B8E-F28D-4406-1197C8D01FC3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D1C99C-29A4-2596-2E71-277BFC3CEFE2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055418-285E-F91D-26E1-C9D2F65F4F84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22A24D-DE73-99D1-8E70-BF0C69DC6F45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A1DB67-2488-9BEC-C1CF-B5FC6C4B10E0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BD427F-17DB-B558-E7E4-7406E464C7C2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62394F9-930D-8741-7E10-FC34C3A3321D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34A9B4-FC61-792E-DF74-E9795BED6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55DA95-43F5-6481-384F-99B1705D1998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A2E7F2-B363-FC47-B7AF-4D644BED88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A754C1-450F-3F9C-F163-C427C1A804D5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962A442-54CB-7500-C0FD-CB0BBE8C9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5D344F1-D9D1-9E50-CBFD-65C794B0536A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285A30-127F-0B0C-1165-EEB9D8622B19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3C5F3F-4836-A4F5-2E10-A9724B222C91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C4B37B9-F9BD-7A92-5892-1D958E0F6623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41B9A6AD-BAB4-8317-3B97-398EFDF6F01E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7688792" y="3968850"/>
                <a:ext cx="3360207" cy="1938994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strictly worse, so it IS the runtime! The base cases dominate the runtime!</a:t>
                </a:r>
              </a:p>
            </p:txBody>
          </p:sp>
        </mc:Choice>
        <mc:Fallback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41B9A6AD-BAB4-8317-3B97-398EFDF6F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7688792" y="3968850"/>
                <a:ext cx="3360207" cy="1938994"/>
              </a:xfrm>
              <a:prstGeom prst="rect">
                <a:avLst/>
              </a:prstGeom>
              <a:blipFill>
                <a:blip r:embed="rId20"/>
                <a:stretch>
                  <a:fillRect l="-2247" t="-649" r="-4494" b="-1299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98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3398-4073-C624-1574-17112535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1700CAF-1F3B-B821-32C4-FB4FFB3892F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75307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BA3FA5A-2B91-9BD7-B23A-A800764DDFC3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823767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BA3FA5A-2B91-9BD7-B23A-A800764DD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823767"/>
              </a:xfrm>
              <a:blipFill>
                <a:blip r:embed="rId8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1AD0AFD1-91E8-3C3A-50CB-8FF30CF04C5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794781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E681DA-D72E-9861-0071-C2D3866911CE}"/>
              </a:ext>
            </a:extLst>
          </p:cNvPr>
          <p:cNvGrpSpPr/>
          <p:nvPr/>
        </p:nvGrpSpPr>
        <p:grpSpPr>
          <a:xfrm>
            <a:off x="1233286" y="3252915"/>
            <a:ext cx="6027593" cy="3400235"/>
            <a:chOff x="440858" y="2176979"/>
            <a:chExt cx="10189421" cy="44901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E67602-1930-FD48-AAB1-E5C58B56B78C}"/>
                </a:ext>
              </a:extLst>
            </p:cNvPr>
            <p:cNvGrpSpPr/>
            <p:nvPr/>
          </p:nvGrpSpPr>
          <p:grpSpPr>
            <a:xfrm>
              <a:off x="4710818" y="2176979"/>
              <a:ext cx="1899720" cy="516047"/>
              <a:chOff x="4906978" y="2236206"/>
              <a:chExt cx="1899720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5728654A-1991-2A10-58B2-73B910E8AB2B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5728654A-1991-2A10-58B2-73B910E8AB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EED8E18A-4EBE-D213-3446-01565E31E8D4}"/>
                      </a:ext>
                    </a:extLst>
                  </p:cNvPr>
                  <p:cNvSpPr/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EED8E18A-4EBE-D213-3446-01565E31E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182" r="-681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F6FE8E-D573-3D9E-738D-FB39541A4375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C554656-46F4-7F1D-5302-2F34EA5E9BE9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ED1D365-3B5F-3EFF-92B6-341CA93FB416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C71C82-892F-3D23-321C-23DF22BB16F2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B22AD4C-4A6C-01B0-96BE-76B0540244A9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897F4F5-641E-91B5-9EB0-8362D21E63EF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8492A83-A7E7-7719-7067-458ED5A38462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FDA5E70-7B4A-419A-F290-4B361FD083CB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5F6B8A3-A209-7382-8C43-31182F57CA60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168A59-5391-F002-5B86-3F75F2E990E2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6BFFB9C-2C38-7F18-61D3-097411083899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082173-7D5E-2878-2014-2E8065BE890C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23009D-5DA1-05DD-8EFB-67C66E521505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AE7E607-70DC-8254-A20C-AC795061B79C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B509017-6CC6-5491-431F-C8872B147858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A453C85-06BF-6BF1-E845-57DA473F047D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26C903D-D547-7B6D-410D-C0337A8548E8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FF297B-B057-DE8A-12B1-F52D2D636C55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6DB9F3-C47B-2823-A853-0B50A161E9F5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7F21F50-EBA0-A142-D692-D250146E45F2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7F21F50-EBA0-A142-D692-D250146E45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B47E67C-86BE-D51B-FA53-8E2C30E22C90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FB47E67C-86BE-D51B-FA53-8E2C30E22C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0A5B2F-89F8-6A72-1173-A3968CDBDEED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86B3C54-9EB5-5905-1193-FA57BB589D29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86B3C54-9EB5-5905-1193-FA57BB589D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20D7423-847A-4294-865A-B82C6AC0852B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20D7423-847A-4294-865A-B82C6AC085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ADF3AD4-35BC-4D7B-5189-CC94371936AF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2983D3-DEEB-8457-C09A-C970BD6B54E3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2983D3-DEEB-8457-C09A-C970BD6B54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D2EDDA7-2F4B-464D-37A5-1F611C4DA1FE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D2EDDA7-2F4B-464D-37A5-1F611C4DA1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DF8DDEB-0CD7-FAE2-4C7F-FBAB9378BF16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1394952-5706-95D7-DF2A-0AD4CD2CE4D2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01394952-5706-95D7-DF2A-0AD4CD2CE4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6122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5828942-492C-7AC2-0153-6D16ECD6123C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accent4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5828942-492C-7AC2-0153-6D16ECD612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4D4A49-E086-FAA7-C5EE-F4A925674477}"/>
                </a:ext>
              </a:extLst>
            </p:cNvPr>
            <p:cNvCxnSpPr>
              <a:stCxn id="62" idx="2"/>
              <a:endCxn id="58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EE16A7-1009-9F01-1871-014A3399D643}"/>
                </a:ext>
              </a:extLst>
            </p:cNvPr>
            <p:cNvCxnSpPr>
              <a:cxnSpLocks/>
              <a:stCxn id="62" idx="2"/>
              <a:endCxn id="60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28B6A-BD19-3B16-36AC-9A25CFFA9AF2}"/>
                </a:ext>
              </a:extLst>
            </p:cNvPr>
            <p:cNvCxnSpPr>
              <a:cxnSpLocks/>
              <a:stCxn id="58" idx="2"/>
              <a:endCxn id="56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DCAA09-0845-3743-B833-7695F53584B3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129C49D-6DA6-00B1-C952-7D39F1C9FE92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11FFD8-089E-1C76-5642-A0A20747930F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DAF70A-7A38-A75B-104C-BB118000DDEC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C650CC-285E-7E0D-CA75-20F265516D94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15F211F-4586-F8C5-5BB3-C83EC3A9B5FB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CC64E9-9454-0F2E-5877-D2B92E56C7CE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C92FEB-09C9-27BB-C08F-1EB23848E9B5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D6C25B-B142-287D-1B02-5E0CDC1C5E8E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F2487F-4449-53C0-5EB1-F8CB5158B5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1353CF-93A3-842B-8033-C3B850E154BB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46DB28-DC90-4CCC-54DA-667302503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49F807-3709-F08F-B089-9F682EEF6894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5AA6AB-C3FA-E660-4479-373A77D57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22A5D6-F073-E1BA-68C4-D40A680C5135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A50DD2-4D5E-0848-9756-66D0A7E4B059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BC3EEF2-98A7-37D4-4031-BF8C4E06D937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EB56F8-2F79-A636-88A0-D27327ACF691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277325B5-AE15-DA91-72E7-02D09CD05B6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688792" y="3968850"/>
                <a:ext cx="3360207" cy="1938994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have same runtime! You 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work at each layer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layers!</a:t>
                </a:r>
              </a:p>
            </p:txBody>
          </p:sp>
        </mc:Choice>
        <mc:Fallback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277325B5-AE15-DA91-72E7-02D09CD05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688792" y="3968850"/>
                <a:ext cx="3360207" cy="1938994"/>
              </a:xfrm>
              <a:prstGeom prst="rect">
                <a:avLst/>
              </a:prstGeom>
              <a:blipFill>
                <a:blip r:embed="rId19"/>
                <a:stretch>
                  <a:fillRect l="-2247" t="-649" b="-194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0F7921-7A89-7D04-EF8D-AA313352A6E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14209" y="2216930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func>
                      <m:func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0F7921-7A89-7D04-EF8D-AA313352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14209" y="2216930"/>
                <a:ext cx="7462318" cy="651482"/>
              </a:xfrm>
              <a:prstGeom prst="rect">
                <a:avLst/>
              </a:prstGeom>
              <a:blipFill>
                <a:blip r:embed="rId20"/>
                <a:stretch>
                  <a:fillRect b="-566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83E9DE6C-0D0F-2F34-FAA2-ACDAFECA9B0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717952" y="2216931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2:</a:t>
            </a:r>
          </a:p>
        </p:txBody>
      </p:sp>
    </p:spTree>
    <p:extLst>
      <p:ext uri="{BB962C8B-B14F-4D97-AF65-F5344CB8AC3E}">
        <p14:creationId xmlns:p14="http://schemas.microsoft.com/office/powerpoint/2010/main" val="414533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50CA0-362D-6CDC-6326-A1A0209D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ADB3359-828F-BF19-EDF1-7445DE8FCA9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75307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E307E5F-0ACF-FF0F-DA2C-A614E15140FF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902601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E307E5F-0ACF-FF0F-DA2C-A614E1514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902601"/>
              </a:xfrm>
              <a:blipFill>
                <a:blip r:embed="rId8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0AF04233-3EA0-211D-8263-3D9AD23F952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794781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E42E84-7BB4-6150-88B9-FED9C0A1397E}"/>
              </a:ext>
            </a:extLst>
          </p:cNvPr>
          <p:cNvGrpSpPr/>
          <p:nvPr/>
        </p:nvGrpSpPr>
        <p:grpSpPr>
          <a:xfrm>
            <a:off x="1233286" y="3252915"/>
            <a:ext cx="6027593" cy="3400235"/>
            <a:chOff x="440858" y="2176979"/>
            <a:chExt cx="10189421" cy="44901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BD339B3-E381-AF3F-D3F3-C4DF45FAD701}"/>
                </a:ext>
              </a:extLst>
            </p:cNvPr>
            <p:cNvGrpSpPr/>
            <p:nvPr/>
          </p:nvGrpSpPr>
          <p:grpSpPr>
            <a:xfrm>
              <a:off x="4710818" y="2176979"/>
              <a:ext cx="1899720" cy="516047"/>
              <a:chOff x="4906978" y="2236206"/>
              <a:chExt cx="1899720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0169B402-CFED-4BA4-69BC-F12600539761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0169B402-CFED-4BA4-69BC-F126005397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453FC59-7EBF-307A-135B-E721F452F52A}"/>
                      </a:ext>
                    </a:extLst>
                  </p:cNvPr>
                  <p:cNvSpPr/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C453FC59-7EBF-307A-135B-E721F452F5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7" y="2236206"/>
                    <a:ext cx="885731" cy="5160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8182" r="-6818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C521E0C-FBDD-1956-9562-7A8EA67E8FE8}"/>
                </a:ext>
              </a:extLst>
            </p:cNvPr>
            <p:cNvGrpSpPr/>
            <p:nvPr/>
          </p:nvGrpSpPr>
          <p:grpSpPr>
            <a:xfrm>
              <a:off x="6656897" y="3170976"/>
              <a:ext cx="1611517" cy="516047"/>
              <a:chOff x="4906978" y="2236206"/>
              <a:chExt cx="1611517" cy="51604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067CC56-4ED6-ACB5-4E64-DD17335E4919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11C84E3-F5D8-49AA-9106-EC7F8AAF7EA0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A60668-42E3-9364-8F03-A5FCD34D603D}"/>
                </a:ext>
              </a:extLst>
            </p:cNvPr>
            <p:cNvGrpSpPr/>
            <p:nvPr/>
          </p:nvGrpSpPr>
          <p:grpSpPr>
            <a:xfrm>
              <a:off x="2874473" y="3170976"/>
              <a:ext cx="1611517" cy="516047"/>
              <a:chOff x="4906978" y="2236206"/>
              <a:chExt cx="1611517" cy="51604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9D770C8-7A43-027F-A327-9DC53139F9A2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B0C8E68-E1FC-CAD8-258A-1C9683F152FA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F1CBE7F-20AD-197E-E1F9-08EFBFCB2BF7}"/>
                </a:ext>
              </a:extLst>
            </p:cNvPr>
            <p:cNvGrpSpPr/>
            <p:nvPr/>
          </p:nvGrpSpPr>
          <p:grpSpPr>
            <a:xfrm>
              <a:off x="1561721" y="4425638"/>
              <a:ext cx="1611517" cy="516047"/>
              <a:chOff x="4906978" y="2236206"/>
              <a:chExt cx="1611517" cy="51604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35DF4AD-4663-7168-1949-5AAC39553E6B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CE0BC2F-5834-C536-0CD0-DF254E8D3AE7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AC438F-AA39-FCEB-5593-D800049B43C8}"/>
                </a:ext>
              </a:extLst>
            </p:cNvPr>
            <p:cNvGrpSpPr/>
            <p:nvPr/>
          </p:nvGrpSpPr>
          <p:grpSpPr>
            <a:xfrm>
              <a:off x="3878992" y="4425635"/>
              <a:ext cx="1611517" cy="516047"/>
              <a:chOff x="4906978" y="2236206"/>
              <a:chExt cx="1611517" cy="516047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53F33C-D964-A16B-4E51-C68F98AF5032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FC7D310-C78D-C475-48D7-8DC13B7E1841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9E49A2-7DD0-528C-ED4E-1049EF1E915E}"/>
                </a:ext>
              </a:extLst>
            </p:cNvPr>
            <p:cNvGrpSpPr/>
            <p:nvPr/>
          </p:nvGrpSpPr>
          <p:grpSpPr>
            <a:xfrm>
              <a:off x="6103543" y="4425635"/>
              <a:ext cx="1611517" cy="516047"/>
              <a:chOff x="4906978" y="2236206"/>
              <a:chExt cx="1611517" cy="516047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D2B57FB-5D32-E5C0-887D-D9D10150CC88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C8EAF11-798B-B217-962C-DF4ADCCA2A16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93EC1A-80B9-A12E-DCD2-AD18B87A60E3}"/>
                </a:ext>
              </a:extLst>
            </p:cNvPr>
            <p:cNvGrpSpPr/>
            <p:nvPr/>
          </p:nvGrpSpPr>
          <p:grpSpPr>
            <a:xfrm>
              <a:off x="8255090" y="4425635"/>
              <a:ext cx="1611517" cy="516047"/>
              <a:chOff x="4906978" y="2236206"/>
              <a:chExt cx="1611517" cy="51604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CEB4ECF-A1AB-9EF1-C20C-F615A509B7EC}"/>
                  </a:ext>
                </a:extLst>
              </p:cNvPr>
              <p:cNvSpPr/>
              <p:nvPr/>
            </p:nvSpPr>
            <p:spPr>
              <a:xfrm>
                <a:off x="4906978" y="2236206"/>
                <a:ext cx="1013988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1200CD4-8960-9E1B-02AF-3D8242B08974}"/>
                  </a:ext>
                </a:extLst>
              </p:cNvPr>
              <p:cNvSpPr/>
              <p:nvPr/>
            </p:nvSpPr>
            <p:spPr>
              <a:xfrm>
                <a:off x="5920966" y="2236206"/>
                <a:ext cx="597529" cy="516047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85000"/>
                    </a:schemeClr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6023E1-C462-3B51-B78F-9F1832A6CCE5}"/>
                </a:ext>
              </a:extLst>
            </p:cNvPr>
            <p:cNvGrpSpPr/>
            <p:nvPr/>
          </p:nvGrpSpPr>
          <p:grpSpPr>
            <a:xfrm>
              <a:off x="440858" y="6151076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E069E2C-7911-782F-C86C-DAC8D8D75A5F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E069E2C-7911-782F-C86C-DAC8D8D75A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000" b="-9091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64633AF-4D33-E69F-8E87-8C082696C858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64633AF-4D33-E69F-8E87-8C082696C8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E13436-FD72-8DAF-B907-88ECF86E6EE7}"/>
                </a:ext>
              </a:extLst>
            </p:cNvPr>
            <p:cNvGrpSpPr/>
            <p:nvPr/>
          </p:nvGrpSpPr>
          <p:grpSpPr>
            <a:xfrm>
              <a:off x="2367479" y="6151075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F732BD4-C77C-50DF-91E8-4A4E8EAABBB6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FF732BD4-C77C-50DF-91E8-4A4E8EAABB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6000" b="-9091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A0D3528-6244-F7EC-EC14-2F813783A809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9A0D3528-6244-F7EC-EC14-2F813783A8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E0D0974-8A9A-147E-9A69-893A9A973B87}"/>
                </a:ext>
              </a:extLst>
            </p:cNvPr>
            <p:cNvGrpSpPr/>
            <p:nvPr/>
          </p:nvGrpSpPr>
          <p:grpSpPr>
            <a:xfrm>
              <a:off x="4395455" y="6151074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C6C450C-203D-DBAB-6550-CF9561EAC7E9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C6C450C-203D-DBAB-6550-CF9561EAC7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000" b="-9091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E645F34-A8B0-C04B-F07C-58A3AC5C0A23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E645F34-A8B0-C04B-F07C-58A3AC5C0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C8759A4-3DC8-FC8E-0D01-B63A4C1F203D}"/>
                </a:ext>
              </a:extLst>
            </p:cNvPr>
            <p:cNvGrpSpPr/>
            <p:nvPr/>
          </p:nvGrpSpPr>
          <p:grpSpPr>
            <a:xfrm>
              <a:off x="9018762" y="6151073"/>
              <a:ext cx="1611517" cy="516047"/>
              <a:chOff x="4906978" y="2236206"/>
              <a:chExt cx="1611517" cy="51604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999FF46-2829-0100-07CA-93A7D125836D}"/>
                      </a:ext>
                    </a:extLst>
                  </p:cNvPr>
                  <p:cNvSpPr/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2999FF46-2829-0100-07CA-93A7D1258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978" y="2236206"/>
                    <a:ext cx="1013988" cy="51604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6122" b="-9091"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452B867-900C-0453-2F10-6DB5EBCE08D9}"/>
                      </a:ext>
                    </a:extLst>
                  </p:cNvPr>
                  <p:cNvSpPr/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solidFill>
                    <a:schemeClr val="tx1">
                      <a:lumMod val="85000"/>
                    </a:schemeClr>
                  </a:solid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>
                          <a:lumMod val="8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452B867-900C-0453-2F10-6DB5EBCE08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0966" y="2236206"/>
                    <a:ext cx="597529" cy="51604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>
                        <a:lumMod val="8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659FAF-34C1-EEE3-9C67-A145814224B4}"/>
                </a:ext>
              </a:extLst>
            </p:cNvPr>
            <p:cNvCxnSpPr>
              <a:stCxn id="62" idx="2"/>
              <a:endCxn id="58" idx="0"/>
            </p:cNvCxnSpPr>
            <p:nvPr/>
          </p:nvCxnSpPr>
          <p:spPr>
            <a:xfrm flipH="1">
              <a:off x="3381467" y="2693026"/>
              <a:ext cx="1836345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43F5E1-EC2F-EDDE-F9AC-97522329341D}"/>
                </a:ext>
              </a:extLst>
            </p:cNvPr>
            <p:cNvCxnSpPr>
              <a:cxnSpLocks/>
              <a:stCxn id="62" idx="2"/>
              <a:endCxn id="60" idx="0"/>
            </p:cNvCxnSpPr>
            <p:nvPr/>
          </p:nvCxnSpPr>
          <p:spPr>
            <a:xfrm>
              <a:off x="5217812" y="2693026"/>
              <a:ext cx="1946079" cy="477950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21231C-A038-9147-30D5-97C70AE8BE33}"/>
                </a:ext>
              </a:extLst>
            </p:cNvPr>
            <p:cNvCxnSpPr>
              <a:cxnSpLocks/>
              <a:stCxn id="58" idx="2"/>
              <a:endCxn id="56" idx="0"/>
            </p:cNvCxnSpPr>
            <p:nvPr/>
          </p:nvCxnSpPr>
          <p:spPr>
            <a:xfrm flipH="1">
              <a:off x="2068715" y="3687023"/>
              <a:ext cx="1312752" cy="738615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6F9BB7-DCEC-5445-AB78-46B531CD532A}"/>
                </a:ext>
              </a:extLst>
            </p:cNvPr>
            <p:cNvCxnSpPr>
              <a:cxnSpLocks/>
              <a:stCxn id="58" idx="2"/>
              <a:endCxn id="54" idx="0"/>
            </p:cNvCxnSpPr>
            <p:nvPr/>
          </p:nvCxnSpPr>
          <p:spPr>
            <a:xfrm>
              <a:off x="3381467" y="3687023"/>
              <a:ext cx="1004519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DDAA0B-B206-2F08-4B29-407C5F7299DC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6610537" y="3687023"/>
              <a:ext cx="553354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FA7AE2-FE7C-CA89-D473-7202208B7228}"/>
                </a:ext>
              </a:extLst>
            </p:cNvPr>
            <p:cNvCxnSpPr>
              <a:cxnSpLocks/>
              <a:stCxn id="60" idx="2"/>
              <a:endCxn id="50" idx="0"/>
            </p:cNvCxnSpPr>
            <p:nvPr/>
          </p:nvCxnSpPr>
          <p:spPr>
            <a:xfrm>
              <a:off x="7163891" y="3687023"/>
              <a:ext cx="1598193" cy="738612"/>
            </a:xfrm>
            <a:prstGeom prst="lin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0385B0-4161-745B-7587-724B93933647}"/>
                </a:ext>
              </a:extLst>
            </p:cNvPr>
            <p:cNvSpPr txBox="1"/>
            <p:nvPr/>
          </p:nvSpPr>
          <p:spPr>
            <a:xfrm>
              <a:off x="2640168" y="54124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62AFF-961B-A7E2-DD7B-88881752BE5E}"/>
                </a:ext>
              </a:extLst>
            </p:cNvPr>
            <p:cNvSpPr txBox="1"/>
            <p:nvPr/>
          </p:nvSpPr>
          <p:spPr>
            <a:xfrm>
              <a:off x="7293573" y="536963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B99A64D-37B7-A5F7-C35A-16E97744838F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947852" y="5884752"/>
              <a:ext cx="805758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6DDF60-F428-06E1-C3A0-D659D4752C22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H="1" flipV="1">
              <a:off x="2640168" y="5928507"/>
              <a:ext cx="234305" cy="222568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0642AB-C610-7557-356C-30084A047F50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 flipH="1">
              <a:off x="1707164" y="4941685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CAA618D-1DE8-6944-7FBC-F54D67E35CF5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2068715" y="4941685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47D9BD-7BFD-5164-A9E1-EC361346E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796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EE0257-4DDB-5175-4D68-568A1D3AC01B}"/>
                </a:ext>
              </a:extLst>
            </p:cNvPr>
            <p:cNvCxnSpPr>
              <a:cxnSpLocks/>
            </p:cNvCxnSpPr>
            <p:nvPr/>
          </p:nvCxnSpPr>
          <p:spPr>
            <a:xfrm>
              <a:off x="4412347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1033D5-3682-9C78-21FA-CF6AE294B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379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A7F031D-21A4-EE83-D0D5-AB0D46DCAF14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30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ECE28B-E665-12D1-6691-8C06371AE1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0533" y="4941682"/>
              <a:ext cx="361551" cy="266324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D9CCD7-B6BE-6491-50B0-B2F4C3AA5015}"/>
                </a:ext>
              </a:extLst>
            </p:cNvPr>
            <p:cNvCxnSpPr>
              <a:cxnSpLocks/>
            </p:cNvCxnSpPr>
            <p:nvPr/>
          </p:nvCxnSpPr>
          <p:spPr>
            <a:xfrm>
              <a:off x="8762084" y="4941682"/>
              <a:ext cx="298764" cy="26217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2C1368-6966-9122-0972-53CB7E05E8B5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902449" y="5928507"/>
              <a:ext cx="315363" cy="222567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F432CC-45DE-247D-EE3E-955225EDB259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9018762" y="5884752"/>
              <a:ext cx="506994" cy="266321"/>
            </a:xfrm>
            <a:prstGeom prst="line">
              <a:avLst/>
            </a:prstGeom>
            <a:ln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DBF500-874E-42D0-D093-0A3098078301}"/>
                </a:ext>
              </a:extLst>
            </p:cNvPr>
            <p:cNvSpPr txBox="1"/>
            <p:nvPr/>
          </p:nvSpPr>
          <p:spPr>
            <a:xfrm>
              <a:off x="6791312" y="61872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7E233BDE-CD07-86F9-02CB-F87FABA5C03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688792" y="3968850"/>
                <a:ext cx="3360207" cy="1938994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dominates the runtime so it is the total runtime. But what about that weird condition!!</a:t>
                </a:r>
              </a:p>
            </p:txBody>
          </p:sp>
        </mc:Choice>
        <mc:Fallback>
          <p:sp>
            <p:nvSpPr>
              <p:cNvPr id="41985" name="Rectangle 3">
                <a:extLst>
                  <a:ext uri="{FF2B5EF4-FFF2-40B4-BE49-F238E27FC236}">
                    <a16:creationId xmlns:a16="http://schemas.microsoft.com/office/drawing/2014/main" id="{7E233BDE-CD07-86F9-02CB-F87FABA5C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7688792" y="3968850"/>
                <a:ext cx="3360207" cy="1938994"/>
              </a:xfrm>
              <a:prstGeom prst="rect">
                <a:avLst/>
              </a:prstGeom>
              <a:blipFill>
                <a:blip r:embed="rId19"/>
                <a:stretch>
                  <a:fillRect l="-2247" t="-649" b="-129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4B7DAFF7-F0D3-C642-3F05-98710A0F474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77966" y="2125345"/>
                <a:ext cx="7462318" cy="9857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sufficiently large 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4B7DAFF7-F0D3-C642-3F05-98710A0F4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77966" y="2125345"/>
                <a:ext cx="7462318" cy="985723"/>
              </a:xfrm>
              <a:prstGeom prst="rect">
                <a:avLst/>
              </a:prstGeom>
              <a:blipFill>
                <a:blip r:embed="rId20"/>
                <a:stretch>
                  <a:fillRect l="-678" r="-1695" b="-88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09D4ACE8-76B2-8BB3-A871-B5CBDCC5147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781709" y="2125345"/>
            <a:ext cx="1131684" cy="9857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3:</a:t>
            </a:r>
          </a:p>
        </p:txBody>
      </p:sp>
    </p:spTree>
    <p:extLst>
      <p:ext uri="{BB962C8B-B14F-4D97-AF65-F5344CB8AC3E}">
        <p14:creationId xmlns:p14="http://schemas.microsoft.com/office/powerpoint/2010/main" val="260666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2BD0-AA46-50DA-394F-41B4A508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2B553B5-AAE0-92AD-F204-DB7DBA9D248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75307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485EB1F-F927-3D34-DB9E-C73B23B69638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902601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485EB1F-F927-3D34-DB9E-C73B23B69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272522"/>
                <a:ext cx="9017251" cy="1902601"/>
              </a:xfrm>
              <a:blipFill>
                <a:blip r:embed="rId7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B1B98858-A65E-0262-BB1F-F394FB4C03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794781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FDF2FDFF-2AD1-EAC6-9F5A-ECFA3FD7A58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77966" y="2125345"/>
                <a:ext cx="7462318" cy="9857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sufficiently large 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FDF2FDFF-2AD1-EAC6-9F5A-ECFA3FD7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77966" y="2125345"/>
                <a:ext cx="7462318" cy="985723"/>
              </a:xfrm>
              <a:prstGeom prst="rect">
                <a:avLst/>
              </a:prstGeom>
              <a:blipFill>
                <a:blip r:embed="rId8"/>
                <a:stretch>
                  <a:fillRect l="-678" r="-1695" b="-88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214FD76C-DAA3-CA70-749E-4012BC595ABA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781709" y="2125345"/>
            <a:ext cx="1131684" cy="9857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51397C-8958-D058-B522-C1DAB9989AE1}"/>
                  </a:ext>
                </a:extLst>
              </p:cNvPr>
              <p:cNvSpPr/>
              <p:nvPr/>
            </p:nvSpPr>
            <p:spPr>
              <a:xfrm>
                <a:off x="3143176" y="3817620"/>
                <a:ext cx="1013988" cy="5160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51397C-8958-D058-B522-C1DAB9989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76" y="3817620"/>
                <a:ext cx="1013988" cy="5160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C60CBA-C5E8-C779-B494-A64B8DB0566C}"/>
                  </a:ext>
                </a:extLst>
              </p:cNvPr>
              <p:cNvSpPr/>
              <p:nvPr/>
            </p:nvSpPr>
            <p:spPr>
              <a:xfrm>
                <a:off x="4157164" y="3817620"/>
                <a:ext cx="597529" cy="51604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C60CBA-C5E8-C779-B494-A64B8DB05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164" y="3817620"/>
                <a:ext cx="597529" cy="516047"/>
              </a:xfrm>
              <a:prstGeom prst="rect">
                <a:avLst/>
              </a:prstGeom>
              <a:blipFill>
                <a:blip r:embed="rId10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412305-2D37-0604-9C0B-601EBB529B5A}"/>
                  </a:ext>
                </a:extLst>
              </p:cNvPr>
              <p:cNvSpPr/>
              <p:nvPr/>
            </p:nvSpPr>
            <p:spPr>
              <a:xfrm>
                <a:off x="3386185" y="4811617"/>
                <a:ext cx="1013988" cy="5160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412305-2D37-0604-9C0B-601EBB529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185" y="4811617"/>
                <a:ext cx="1013988" cy="516047"/>
              </a:xfrm>
              <a:prstGeom prst="rect">
                <a:avLst/>
              </a:prstGeom>
              <a:blipFill>
                <a:blip r:embed="rId11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F8ABA-E05C-F5E7-C101-D1767052C26C}"/>
                  </a:ext>
                </a:extLst>
              </p:cNvPr>
              <p:cNvSpPr/>
              <p:nvPr/>
            </p:nvSpPr>
            <p:spPr>
              <a:xfrm>
                <a:off x="4400173" y="4811617"/>
                <a:ext cx="822357" cy="51604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F8ABA-E05C-F5E7-C101-D1767052C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173" y="4811617"/>
                <a:ext cx="822357" cy="516047"/>
              </a:xfrm>
              <a:prstGeom prst="rect">
                <a:avLst/>
              </a:prstGeom>
              <a:blipFill>
                <a:blip r:embed="rId12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84" name="Rectangle 41983">
                <a:extLst>
                  <a:ext uri="{FF2B5EF4-FFF2-40B4-BE49-F238E27FC236}">
                    <a16:creationId xmlns:a16="http://schemas.microsoft.com/office/drawing/2014/main" id="{479F602B-34E1-F20C-047E-706F25491B7F}"/>
                  </a:ext>
                </a:extLst>
              </p:cNvPr>
              <p:cNvSpPr/>
              <p:nvPr/>
            </p:nvSpPr>
            <p:spPr>
              <a:xfrm>
                <a:off x="1306831" y="4811617"/>
                <a:ext cx="1013988" cy="5160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4" name="Rectangle 41983">
                <a:extLst>
                  <a:ext uri="{FF2B5EF4-FFF2-40B4-BE49-F238E27FC236}">
                    <a16:creationId xmlns:a16="http://schemas.microsoft.com/office/drawing/2014/main" id="{479F602B-34E1-F20C-047E-706F25491B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31" y="4811617"/>
                <a:ext cx="1013988" cy="516047"/>
              </a:xfrm>
              <a:prstGeom prst="rect">
                <a:avLst/>
              </a:prstGeom>
              <a:blipFill>
                <a:blip r:embed="rId13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88" name="Rectangle 41987">
                <a:extLst>
                  <a:ext uri="{FF2B5EF4-FFF2-40B4-BE49-F238E27FC236}">
                    <a16:creationId xmlns:a16="http://schemas.microsoft.com/office/drawing/2014/main" id="{785B1F25-A104-C331-8D45-FBC755052F18}"/>
                  </a:ext>
                </a:extLst>
              </p:cNvPr>
              <p:cNvSpPr/>
              <p:nvPr/>
            </p:nvSpPr>
            <p:spPr>
              <a:xfrm>
                <a:off x="2320819" y="4811617"/>
                <a:ext cx="750003" cy="51604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988" name="Rectangle 41987">
                <a:extLst>
                  <a:ext uri="{FF2B5EF4-FFF2-40B4-BE49-F238E27FC236}">
                    <a16:creationId xmlns:a16="http://schemas.microsoft.com/office/drawing/2014/main" id="{785B1F25-A104-C331-8D45-FBC755052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819" y="4811617"/>
                <a:ext cx="750003" cy="516047"/>
              </a:xfrm>
              <a:prstGeom prst="rect">
                <a:avLst/>
              </a:prstGeom>
              <a:blipFill>
                <a:blip r:embed="rId14"/>
                <a:stretch>
                  <a:fillRect l="-327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89" name="Straight Connector 41988">
            <a:extLst>
              <a:ext uri="{FF2B5EF4-FFF2-40B4-BE49-F238E27FC236}">
                <a16:creationId xmlns:a16="http://schemas.microsoft.com/office/drawing/2014/main" id="{8DBCF9D9-C6F0-F6F7-EC76-71A23DF1A873}"/>
              </a:ext>
            </a:extLst>
          </p:cNvPr>
          <p:cNvCxnSpPr>
            <a:stCxn id="4" idx="2"/>
            <a:endCxn id="41984" idx="0"/>
          </p:cNvCxnSpPr>
          <p:nvPr/>
        </p:nvCxnSpPr>
        <p:spPr>
          <a:xfrm flipH="1">
            <a:off x="1813825" y="4333667"/>
            <a:ext cx="1836345" cy="4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90" name="Straight Connector 41989">
            <a:extLst>
              <a:ext uri="{FF2B5EF4-FFF2-40B4-BE49-F238E27FC236}">
                <a16:creationId xmlns:a16="http://schemas.microsoft.com/office/drawing/2014/main" id="{D0CF7024-4EBA-88CF-5E00-B141200BF09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650170" y="4333667"/>
            <a:ext cx="243009" cy="4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91" name="Rectangle 41990">
                <a:extLst>
                  <a:ext uri="{FF2B5EF4-FFF2-40B4-BE49-F238E27FC236}">
                    <a16:creationId xmlns:a16="http://schemas.microsoft.com/office/drawing/2014/main" id="{28062BBA-F210-CDBD-9E80-9C23182418D5}"/>
                  </a:ext>
                </a:extLst>
              </p:cNvPr>
              <p:cNvSpPr/>
              <p:nvPr/>
            </p:nvSpPr>
            <p:spPr>
              <a:xfrm>
                <a:off x="5503851" y="4811617"/>
                <a:ext cx="1013988" cy="5160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91" name="Rectangle 41990">
                <a:extLst>
                  <a:ext uri="{FF2B5EF4-FFF2-40B4-BE49-F238E27FC236}">
                    <a16:creationId xmlns:a16="http://schemas.microsoft.com/office/drawing/2014/main" id="{28062BBA-F210-CDBD-9E80-9C231824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851" y="4811617"/>
                <a:ext cx="1013988" cy="516047"/>
              </a:xfrm>
              <a:prstGeom prst="rect">
                <a:avLst/>
              </a:prstGeom>
              <a:blipFill>
                <a:blip r:embed="rId1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92" name="Rectangle 41991">
                <a:extLst>
                  <a:ext uri="{FF2B5EF4-FFF2-40B4-BE49-F238E27FC236}">
                    <a16:creationId xmlns:a16="http://schemas.microsoft.com/office/drawing/2014/main" id="{6B29AA77-AB03-9274-6901-2E36D60F00A2}"/>
                  </a:ext>
                </a:extLst>
              </p:cNvPr>
              <p:cNvSpPr/>
              <p:nvPr/>
            </p:nvSpPr>
            <p:spPr>
              <a:xfrm>
                <a:off x="6517839" y="4811617"/>
                <a:ext cx="822357" cy="51604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992" name="Rectangle 41991">
                <a:extLst>
                  <a:ext uri="{FF2B5EF4-FFF2-40B4-BE49-F238E27FC236}">
                    <a16:creationId xmlns:a16="http://schemas.microsoft.com/office/drawing/2014/main" id="{6B29AA77-AB03-9274-6901-2E36D60F0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39" y="4811617"/>
                <a:ext cx="822357" cy="516047"/>
              </a:xfrm>
              <a:prstGeom prst="rect">
                <a:avLst/>
              </a:prstGeom>
              <a:blipFill>
                <a:blip r:embed="rId1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93" name="Straight Connector 41992">
            <a:extLst>
              <a:ext uri="{FF2B5EF4-FFF2-40B4-BE49-F238E27FC236}">
                <a16:creationId xmlns:a16="http://schemas.microsoft.com/office/drawing/2014/main" id="{FF05F9F8-CDAE-98FF-D79B-738843A081CD}"/>
              </a:ext>
            </a:extLst>
          </p:cNvPr>
          <p:cNvCxnSpPr>
            <a:cxnSpLocks/>
            <a:stCxn id="4" idx="2"/>
            <a:endCxn id="41991" idx="0"/>
          </p:cNvCxnSpPr>
          <p:nvPr/>
        </p:nvCxnSpPr>
        <p:spPr>
          <a:xfrm>
            <a:off x="3650170" y="4333667"/>
            <a:ext cx="2360675" cy="477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996" name="TextBox 41995">
                <a:extLst>
                  <a:ext uri="{FF2B5EF4-FFF2-40B4-BE49-F238E27FC236}">
                    <a16:creationId xmlns:a16="http://schemas.microsoft.com/office/drawing/2014/main" id="{1CAE7BFF-8A3E-127E-8E66-561766C769B5}"/>
                  </a:ext>
                </a:extLst>
              </p:cNvPr>
              <p:cNvSpPr txBox="1"/>
              <p:nvPr/>
            </p:nvSpPr>
            <p:spPr>
              <a:xfrm>
                <a:off x="4879918" y="3879547"/>
                <a:ext cx="3543991" cy="369332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work at one layer of recursion</a:t>
                </a:r>
              </a:p>
            </p:txBody>
          </p:sp>
        </mc:Choice>
        <mc:Fallback>
          <p:sp>
            <p:nvSpPr>
              <p:cNvPr id="41996" name="TextBox 41995">
                <a:extLst>
                  <a:ext uri="{FF2B5EF4-FFF2-40B4-BE49-F238E27FC236}">
                    <a16:creationId xmlns:a16="http://schemas.microsoft.com/office/drawing/2014/main" id="{1CAE7BFF-8A3E-127E-8E66-561766C7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918" y="3879547"/>
                <a:ext cx="3543991" cy="369332"/>
              </a:xfrm>
              <a:prstGeom prst="rect">
                <a:avLst/>
              </a:prstGeom>
              <a:blipFill>
                <a:blip r:embed="rId17"/>
                <a:stretch>
                  <a:fillRect l="-714" t="-3125" b="-2187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97" name="TextBox 41996">
                <a:extLst>
                  <a:ext uri="{FF2B5EF4-FFF2-40B4-BE49-F238E27FC236}">
                    <a16:creationId xmlns:a16="http://schemas.microsoft.com/office/drawing/2014/main" id="{4660688B-0A32-4E6F-1373-053480C4622D}"/>
                  </a:ext>
                </a:extLst>
              </p:cNvPr>
              <p:cNvSpPr txBox="1"/>
              <p:nvPr/>
            </p:nvSpPr>
            <p:spPr>
              <a:xfrm>
                <a:off x="7443066" y="4816205"/>
                <a:ext cx="4055439" cy="50687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work at the next layer of recursion</a:t>
                </a:r>
              </a:p>
            </p:txBody>
          </p:sp>
        </mc:Choice>
        <mc:Fallback>
          <p:sp>
            <p:nvSpPr>
              <p:cNvPr id="41997" name="TextBox 41996">
                <a:extLst>
                  <a:ext uri="{FF2B5EF4-FFF2-40B4-BE49-F238E27FC236}">
                    <a16:creationId xmlns:a16="http://schemas.microsoft.com/office/drawing/2014/main" id="{4660688B-0A32-4E6F-1373-053480C4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66" y="4816205"/>
                <a:ext cx="4055439" cy="506870"/>
              </a:xfrm>
              <a:prstGeom prst="rect">
                <a:avLst/>
              </a:prstGeom>
              <a:blipFill>
                <a:blip r:embed="rId18"/>
                <a:stretch>
                  <a:fillRect l="-312" r="-312" b="-4762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98" name="TextBox 41997">
                <a:extLst>
                  <a:ext uri="{FF2B5EF4-FFF2-40B4-BE49-F238E27FC236}">
                    <a16:creationId xmlns:a16="http://schemas.microsoft.com/office/drawing/2014/main" id="{8A60FD6C-242E-BB26-CAE2-94A02ED2F9C9}"/>
                  </a:ext>
                </a:extLst>
              </p:cNvPr>
              <p:cNvSpPr txBox="1"/>
              <p:nvPr/>
            </p:nvSpPr>
            <p:spPr>
              <a:xfrm>
                <a:off x="2129444" y="5668454"/>
                <a:ext cx="438839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Top layer only dominates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1998" name="TextBox 41997">
                <a:extLst>
                  <a:ext uri="{FF2B5EF4-FFF2-40B4-BE49-F238E27FC236}">
                    <a16:creationId xmlns:a16="http://schemas.microsoft.com/office/drawing/2014/main" id="{8A60FD6C-242E-BB26-CAE2-94A02ED2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444" y="5668454"/>
                <a:ext cx="4388395" cy="506870"/>
              </a:xfrm>
              <a:prstGeom prst="rect">
                <a:avLst/>
              </a:prstGeom>
              <a:blipFill>
                <a:blip r:embed="rId19"/>
                <a:stretch>
                  <a:fillRect l="-115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134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1AE3-F9D1-7920-BC51-D01021C6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DE3924B-1521-1AAB-9873-0A929255972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28803"/>
            <a:ext cx="9905998" cy="651482"/>
          </a:xfrm>
        </p:spPr>
        <p:txBody>
          <a:bodyPr/>
          <a:lstStyle/>
          <a:p>
            <a:pPr algn="ctr"/>
            <a:r>
              <a:rPr lang="en-US" dirty="0"/>
              <a:t>The Master Theorem (from 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2FC8DC1-5B21-FBA4-6ED6-129F492E2761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987742"/>
                <a:ext cx="9017251" cy="3775294"/>
              </a:xfr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E2FC8DC1-5B21-FBA4-6ED6-129F492E2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1637169" y="1987742"/>
                <a:ext cx="9017251" cy="3775294"/>
              </a:xfrm>
              <a:blipFill>
                <a:blip r:embed="rId11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>
            <a:extLst>
              <a:ext uri="{FF2B5EF4-FFF2-40B4-BE49-F238E27FC236}">
                <a16:creationId xmlns:a16="http://schemas.microsoft.com/office/drawing/2014/main" id="{464AD22B-DDF3-9A4E-5E93-BFF05355AA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637169" y="1510001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9E1EBAD0-B214-20D5-0868-164152E0BCB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87332" y="3019837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9E1EBAD0-B214-20D5-0868-164152E0B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87332" y="3019837"/>
                <a:ext cx="7462318" cy="651482"/>
              </a:xfrm>
              <a:prstGeom prst="rect">
                <a:avLst/>
              </a:prstGeom>
              <a:blipFill>
                <a:blip r:embed="rId12"/>
                <a:stretch>
                  <a:fillRect l="-847" r="-339" b="-943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C1D9D9-FFF3-95DA-6B7D-116771B0873E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87332" y="3794461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func>
                      <m:func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C1D9D9-FFF3-95DA-6B7D-116771B08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87332" y="3794461"/>
                <a:ext cx="7462318" cy="651482"/>
              </a:xfrm>
              <a:prstGeom prst="rect">
                <a:avLst/>
              </a:prstGeom>
              <a:blipFill>
                <a:blip r:embed="rId13"/>
                <a:stretch>
                  <a:fillRect b="-566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F63BA61-782B-9131-F9DD-86F72BD9F51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087332" y="4569084"/>
                <a:ext cx="7462318" cy="9857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sufficiently large 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F63BA61-782B-9131-F9DD-86F72BD9F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087332" y="4569084"/>
                <a:ext cx="7462318" cy="985723"/>
              </a:xfrm>
              <a:prstGeom prst="rect">
                <a:avLst/>
              </a:prstGeom>
              <a:blipFill>
                <a:blip r:embed="rId14"/>
                <a:stretch>
                  <a:fillRect l="-678" r="-1695" b="-886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B8B15566-36A9-7F4A-6A33-318C7C0EBB25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791075" y="3019838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1: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252FC3-A2CD-F3E4-4196-30BE6DC05F2F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791075" y="3794462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2: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902501A-D299-1D7F-10DD-3E84E781DDC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1791075" y="4569084"/>
            <a:ext cx="1131684" cy="9857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3:</a:t>
            </a:r>
          </a:p>
        </p:txBody>
      </p:sp>
    </p:spTree>
    <p:extLst>
      <p:ext uri="{BB962C8B-B14F-4D97-AF65-F5344CB8AC3E}">
        <p14:creationId xmlns:p14="http://schemas.microsoft.com/office/powerpoint/2010/main" val="3510804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13717"/>
            <a:ext cx="9905998" cy="753082"/>
          </a:xfrm>
        </p:spPr>
        <p:txBody>
          <a:bodyPr/>
          <a:lstStyle/>
          <a:p>
            <a:pPr algn="ctr"/>
            <a:r>
              <a:rPr lang="en-US" dirty="0"/>
              <a:t>Using the Master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7A57BD-E0D8-8B0E-48C9-7186F33789B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512468" y="1421128"/>
                <a:ext cx="3163887" cy="92202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E7A57BD-E0D8-8B0E-48C9-7186F337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4512468" y="1421128"/>
                <a:ext cx="3163887" cy="922021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32862-D822-29B1-A941-25B899277CE0}"/>
                  </a:ext>
                </a:extLst>
              </p:cNvPr>
              <p:cNvSpPr txBox="1"/>
              <p:nvPr/>
            </p:nvSpPr>
            <p:spPr>
              <a:xfrm>
                <a:off x="982979" y="2490056"/>
                <a:ext cx="3086101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32862-D822-29B1-A941-25B899277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9" y="2490056"/>
                <a:ext cx="3086101" cy="961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5BC7AD-2CD6-03DF-AFD1-A7B25A21A5FC}"/>
              </a:ext>
            </a:extLst>
          </p:cNvPr>
          <p:cNvCxnSpPr>
            <a:cxnSpLocks/>
          </p:cNvCxnSpPr>
          <p:nvPr/>
        </p:nvCxnSpPr>
        <p:spPr>
          <a:xfrm flipV="1">
            <a:off x="3268980" y="2152649"/>
            <a:ext cx="800100" cy="3048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F49C4B-133F-1E9B-F184-A358AD605EF8}"/>
                  </a:ext>
                </a:extLst>
              </p:cNvPr>
              <p:cNvSpPr txBox="1"/>
              <p:nvPr/>
            </p:nvSpPr>
            <p:spPr>
              <a:xfrm>
                <a:off x="8600599" y="2583623"/>
                <a:ext cx="30861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F49C4B-133F-1E9B-F184-A358AD605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599" y="2583623"/>
                <a:ext cx="3086101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44DD4B-0F39-E941-E2FA-DA5052AD83E0}"/>
              </a:ext>
            </a:extLst>
          </p:cNvPr>
          <p:cNvCxnSpPr>
            <a:cxnSpLocks/>
          </p:cNvCxnSpPr>
          <p:nvPr/>
        </p:nvCxnSpPr>
        <p:spPr>
          <a:xfrm flipH="1" flipV="1">
            <a:off x="7875270" y="2095499"/>
            <a:ext cx="1239680" cy="4881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3B9BB-D5C2-C602-61F5-D00280F9DC38}"/>
                  </a:ext>
                </a:extLst>
              </p:cNvPr>
              <p:cNvSpPr txBox="1"/>
              <p:nvPr/>
            </p:nvSpPr>
            <p:spPr>
              <a:xfrm>
                <a:off x="3806504" y="3715193"/>
                <a:ext cx="4575813" cy="2246769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Compare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−0.0001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1.9999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800" b="1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93B9BB-D5C2-C602-61F5-D00280F9D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504" y="3715193"/>
                <a:ext cx="4575813" cy="2246769"/>
              </a:xfrm>
              <a:prstGeom prst="rect">
                <a:avLst/>
              </a:prstGeom>
              <a:blipFill>
                <a:blip r:embed="rId7"/>
                <a:stretch>
                  <a:fillRect l="-2762" t="-1676" b="-726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127028"/>
            <a:ext cx="9905998" cy="593062"/>
          </a:xfrm>
        </p:spPr>
        <p:txBody>
          <a:bodyPr/>
          <a:lstStyle/>
          <a:p>
            <a:pPr algn="ctr"/>
            <a:r>
              <a:rPr lang="en-US" dirty="0">
                <a:sym typeface="Symbol" charset="2"/>
              </a:rPr>
              <a:t>Problems to 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C66DF4D-CD7B-250B-05CC-B05D9CB02C9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585787" y="1094961"/>
                <a:ext cx="9017251" cy="3775294"/>
              </a:xfrm>
              <a:prstGeom prst="rect">
                <a:avLst/>
              </a:prstGeom>
              <a:solidFill>
                <a:schemeClr val="tx1">
                  <a:lumMod val="6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		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1C66DF4D-CD7B-250B-05CC-B05D9CB02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585787" y="1094961"/>
                <a:ext cx="9017251" cy="3775294"/>
              </a:xfrm>
              <a:prstGeom prst="rect">
                <a:avLst/>
              </a:prstGeom>
              <a:blipFill>
                <a:blip r:embed="rId15"/>
                <a:stretch>
                  <a:fillRect l="-9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DEC92EC0-6119-57E3-0AEE-EF8C804C559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85787" y="617220"/>
            <a:ext cx="9017250" cy="53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Master Theorem: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7E70AB5-4AEE-ABFF-DA0C-5859759CA93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35950" y="2127056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7E70AB5-4AEE-ABFF-DA0C-5859759CA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035950" y="2127056"/>
                <a:ext cx="7462318" cy="651482"/>
              </a:xfrm>
              <a:prstGeom prst="rect">
                <a:avLst/>
              </a:prstGeom>
              <a:blipFill>
                <a:blip r:embed="rId16"/>
                <a:stretch>
                  <a:fillRect l="-847" r="-169" b="-943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FE4EA5A-2DAC-31F3-DF1E-A567F687829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35950" y="2901680"/>
                <a:ext cx="7462318" cy="65148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func>
                      <m:func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8FE4EA5A-2DAC-31F3-DF1E-A567F687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35950" y="2901680"/>
                <a:ext cx="7462318" cy="651482"/>
              </a:xfrm>
              <a:prstGeom prst="rect">
                <a:avLst/>
              </a:prstGeom>
              <a:blipFill>
                <a:blip r:embed="rId17"/>
                <a:stretch>
                  <a:fillRect b="-566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B023B0B-5529-0D7C-84CA-2F1BE31BFC6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035950" y="3676303"/>
                <a:ext cx="7462318" cy="98572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sufficiently large 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B023B0B-5529-0D7C-84CA-2F1BE31B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035950" y="3676303"/>
                <a:ext cx="7462318" cy="985723"/>
              </a:xfrm>
              <a:prstGeom prst="rect">
                <a:avLst/>
              </a:prstGeom>
              <a:blipFill>
                <a:blip r:embed="rId18"/>
                <a:stretch>
                  <a:fillRect l="-678" r="-1695" b="-87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632584C6-33BF-8D46-8533-6FDAA71ED3C0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739693" y="2127057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1: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58A679-386A-7F52-26CC-80807D6D0404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739693" y="2901681"/>
            <a:ext cx="1131684" cy="6514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2: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49D3B6-82F5-B7DC-4059-51DA9042C94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1739693" y="3676303"/>
            <a:ext cx="1131684" cy="9857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Case 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AAE0562-C111-DFA4-9FCC-249CD73F346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871377" y="5150986"/>
                <a:ext cx="3303270" cy="687202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Symbol" charset="2"/>
                </a:endParaRPr>
              </a:p>
            </p:txBody>
          </p:sp>
        </mc:Choice>
        <mc:Fallback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AAE0562-C111-DFA4-9FCC-249CD73F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2871377" y="5150986"/>
                <a:ext cx="3303270" cy="687202"/>
              </a:xfrm>
              <a:prstGeom prst="rect">
                <a:avLst/>
              </a:prstGeom>
              <a:blipFill>
                <a:blip r:embed="rId19"/>
                <a:stretch>
                  <a:fillRect b="-3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D0B1DB4-73C2-C4D5-E8FB-F0A2BF1B724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2871377" y="6043770"/>
                <a:ext cx="3303270" cy="687202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Symbol" charset="2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D0B1DB4-73C2-C4D5-E8FB-F0A2BF1B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2871377" y="6043770"/>
                <a:ext cx="3303270" cy="687202"/>
              </a:xfrm>
              <a:prstGeom prst="rect">
                <a:avLst/>
              </a:prstGeom>
              <a:blipFill>
                <a:blip r:embed="rId20"/>
                <a:stretch>
                  <a:fillRect b="-53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494EAFF8-1E17-0F8C-FC37-086A937096A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641689" y="5150986"/>
                <a:ext cx="3303270" cy="687202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Symbol" charset="2"/>
                </a:endParaRPr>
              </a:p>
            </p:txBody>
          </p:sp>
        </mc:Choice>
        <mc:Fallback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494EAFF8-1E17-0F8C-FC37-086A9370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6641689" y="5150986"/>
                <a:ext cx="3303270" cy="687202"/>
              </a:xfrm>
              <a:prstGeom prst="rect">
                <a:avLst/>
              </a:prstGeom>
              <a:blipFill>
                <a:blip r:embed="rId21"/>
                <a:stretch>
                  <a:fillRect b="-3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40D973F-31E9-80A5-994D-1293C3E5D72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6641689" y="6043770"/>
                <a:ext cx="3303270" cy="687202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=2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sym typeface="Symbol" charset="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sym typeface="Symbol" charset="2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sym typeface="Symbol" charset="2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  <a:sym typeface="Symbol" charset="2"/>
                </a:endParaRPr>
              </a:p>
            </p:txBody>
          </p:sp>
        </mc:Choice>
        <mc:Fallback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940D973F-31E9-80A5-994D-1293C3E5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6641689" y="6043770"/>
                <a:ext cx="3303270" cy="687202"/>
              </a:xfrm>
              <a:prstGeom prst="rect">
                <a:avLst/>
              </a:prstGeom>
              <a:blipFill>
                <a:blip r:embed="rId22"/>
                <a:stretch>
                  <a:fillRect b="-535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A8A2-032E-3BB4-B2F6-D54878626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5C0C802-286B-EED4-E844-937E7CB1146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69943"/>
            <a:ext cx="9905998" cy="633233"/>
          </a:xfrm>
        </p:spPr>
        <p:txBody>
          <a:bodyPr/>
          <a:lstStyle/>
          <a:p>
            <a:pPr algn="ctr"/>
            <a:r>
              <a:rPr lang="en-US" dirty="0"/>
              <a:t>Methods for Solving Recurrence Relations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CFF1B47-16B6-3D67-5D94-29F58A3584B4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489969" y="1778452"/>
            <a:ext cx="9557442" cy="3544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Several methods for solving these: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B8E82E4-D621-08A6-DF0F-FA0ABA7109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489969" y="2133997"/>
            <a:ext cx="9557442" cy="6332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Directly Solve</a:t>
            </a:r>
            <a:r>
              <a:rPr lang="en-US" dirty="0">
                <a:solidFill>
                  <a:schemeClr val="bg1"/>
                </a:solidFill>
              </a:rPr>
              <a:t>: Roll the recurrence out and solve for a closed-form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BCD74CC-6899-3FCF-9751-3052DC6A9B4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489969" y="2949064"/>
            <a:ext cx="9557442" cy="6332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Substitution Method</a:t>
            </a:r>
            <a:r>
              <a:rPr lang="en-US" dirty="0">
                <a:solidFill>
                  <a:schemeClr val="bg1"/>
                </a:solidFill>
              </a:rPr>
              <a:t>: Guess the runtime and check the solution (by induction)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77E10F-7D07-55C8-9C18-A0E6716C48D2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489969" y="3764131"/>
            <a:ext cx="9557442" cy="6332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Recurrence Trees</a:t>
            </a:r>
            <a:r>
              <a:rPr lang="en-US" dirty="0">
                <a:solidFill>
                  <a:schemeClr val="bg1"/>
                </a:solidFill>
              </a:rPr>
              <a:t>: Draw it out and count it manually!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5CD8AC-7D09-E3E9-2C4F-ED80631F7F9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489969" y="4580878"/>
            <a:ext cx="9557442" cy="63323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Master Theorem</a:t>
            </a:r>
            <a:r>
              <a:rPr lang="en-US" dirty="0">
                <a:solidFill>
                  <a:schemeClr val="bg1"/>
                </a:solidFill>
              </a:rPr>
              <a:t>: A proven theorem that provides a solution automatically!</a:t>
            </a:r>
          </a:p>
        </p:txBody>
      </p:sp>
    </p:spTree>
    <p:extLst>
      <p:ext uri="{BB962C8B-B14F-4D97-AF65-F5344CB8AC3E}">
        <p14:creationId xmlns:p14="http://schemas.microsoft.com/office/powerpoint/2010/main" val="3579372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Master Theorem Examples</a:t>
            </a:r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13717"/>
            <a:ext cx="9905998" cy="753082"/>
          </a:xfrm>
        </p:spPr>
        <p:txBody>
          <a:bodyPr/>
          <a:lstStyle/>
          <a:p>
            <a:pPr algn="ctr"/>
            <a:r>
              <a:rPr lang="en-US" dirty="0">
                <a:sym typeface="Symbol" charset="2"/>
              </a:rPr>
              <a:t>Problems to 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106386" y="1860866"/>
                <a:ext cx="3979228" cy="424275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ym typeface="Symbol" charset="2"/>
                  </a:rPr>
                  <a:t>Let’s try these?</a:t>
                </a:r>
              </a:p>
              <a:p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=7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=3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charset="2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ym typeface="Symbol" charset="2"/>
                </a:endParaRPr>
              </a:p>
            </p:txBody>
          </p:sp>
        </mc:Choice>
        <mc:Fallback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106386" y="1860866"/>
                <a:ext cx="3979228" cy="4242753"/>
              </a:xfrm>
              <a:blipFill>
                <a:blip r:embed="rId4"/>
                <a:stretch>
                  <a:fillRect l="-286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Directly Solving (or Iteration Method)</a:t>
            </a:r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343310"/>
            <a:ext cx="9905998" cy="828542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88308" y="2198111"/>
            <a:ext cx="4412204" cy="533659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D2007FFB-BC9C-5B0A-8BDE-2B5838A4283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888308" y="2791194"/>
                <a:ext cx="4412204" cy="96683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D2007FFB-BC9C-5B0A-8BDE-2B5838A42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3888308" y="2791194"/>
                <a:ext cx="4412204" cy="9668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335911"/>
            <a:ext cx="9905998" cy="730888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4B0AC61A-CFE1-CCF6-B4C8-4BB8E96CF40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589100" y="1973323"/>
                <a:ext cx="4412205" cy="46494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4B0AC61A-CFE1-CCF6-B4C8-4BB8E96C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589100" y="1973323"/>
                <a:ext cx="4412205" cy="46494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FF268A-B3FE-9709-915B-A13A0DBF0A6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589102" y="1193306"/>
                <a:ext cx="4412204" cy="65350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FF268A-B3FE-9709-915B-A13A0DBF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589102" y="1193306"/>
                <a:ext cx="4412204" cy="6535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579E67EA-6038-EB64-6B62-F4E2EBCB365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7029636" y="2687399"/>
            <a:ext cx="2877845" cy="121113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the general pattern here? How does this formula change as you continue to unroll?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049268-DDE8-A951-5722-0260A17632B0}"/>
              </a:ext>
            </a:extLst>
          </p:cNvPr>
          <p:cNvCxnSpPr>
            <a:cxnSpLocks/>
          </p:cNvCxnSpPr>
          <p:nvPr/>
        </p:nvCxnSpPr>
        <p:spPr>
          <a:xfrm flipV="1">
            <a:off x="6094411" y="4074849"/>
            <a:ext cx="935225" cy="9144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87416EC-94D4-07E4-3093-7F2FEA4F389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521493" y="4136994"/>
                <a:ext cx="3410507" cy="11123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D87416EC-94D4-07E4-3093-7F2FEA4F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521493" y="4136994"/>
                <a:ext cx="3410507" cy="1112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8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98922"/>
            <a:ext cx="9905998" cy="677622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8CD34B5C-F85E-FA6E-3E43-8D686780918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163378" y="2254928"/>
                <a:ext cx="3410507" cy="83535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𝑑𝑛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8CD34B5C-F85E-FA6E-3E43-8D6867809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2163378" y="2254928"/>
                <a:ext cx="3410507" cy="835358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09F7F940-37AB-F337-603A-6963B518452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924236" y="4368670"/>
            <a:ext cx="3473388" cy="121113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Next Step: When does this parameter hit 1? This is when the T() term finally goes away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2B2375-8C2D-8139-15C1-943C51818950}"/>
              </a:ext>
            </a:extLst>
          </p:cNvPr>
          <p:cNvCxnSpPr>
            <a:cxnSpLocks/>
          </p:cNvCxnSpPr>
          <p:nvPr/>
        </p:nvCxnSpPr>
        <p:spPr>
          <a:xfrm flipV="1">
            <a:off x="3868631" y="3310514"/>
            <a:ext cx="329029" cy="77321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B130E6BA-7794-2350-B725-D2BA681A14EC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899888" y="2254928"/>
                <a:ext cx="2188908" cy="18288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B130E6BA-7794-2350-B725-D2BA681A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899888" y="2254928"/>
                <a:ext cx="2188908" cy="1828800"/>
              </a:xfrm>
              <a:prstGeom prst="rect">
                <a:avLst/>
              </a:prstGeom>
              <a:blipFill>
                <a:blip r:embed="rId8"/>
                <a:stretch>
                  <a:fillRect l="-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3001CDA0-9337-FF44-87B9-F4C04714186E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660690" y="5347939"/>
            <a:ext cx="3473388" cy="1211139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Assume n is power of 2. Remember that T(1)=1.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D32379-54C3-F5B3-1817-3D149A6F579B}"/>
              </a:ext>
            </a:extLst>
          </p:cNvPr>
          <p:cNvCxnSpPr>
            <a:cxnSpLocks/>
          </p:cNvCxnSpPr>
          <p:nvPr/>
        </p:nvCxnSpPr>
        <p:spPr>
          <a:xfrm flipH="1" flipV="1">
            <a:off x="8336132" y="4199138"/>
            <a:ext cx="435006" cy="9321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13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896A9-9ADC-93A4-61A8-D3BEC85F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F683B1B-56D0-89A9-E0C4-28F83100C7B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98922"/>
            <a:ext cx="9905998" cy="677622"/>
          </a:xfrm>
        </p:spPr>
        <p:txBody>
          <a:bodyPr/>
          <a:lstStyle/>
          <a:p>
            <a:pPr algn="ctr"/>
            <a:r>
              <a:rPr lang="en-US" dirty="0"/>
              <a:t>Directly Solve (unrolling the recurrence)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00DC97EC-B28B-D95A-E310-D7B10FEEA60F}"/>
                  </a:ext>
                </a:extLst>
              </p:cNvPr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5157927" y="1873187"/>
                <a:ext cx="5193438" cy="2237174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	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274320" lvl="1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	=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00DC97EC-B28B-D95A-E310-D7B10FEEA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5157927" y="1873187"/>
                <a:ext cx="5193438" cy="2237174"/>
              </a:xfr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525603FF-B7FF-282D-AD73-F918D7126551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084034" y="1873187"/>
                <a:ext cx="2188908" cy="18288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525603FF-B7FF-282D-AD73-F918D7126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084034" y="1873187"/>
                <a:ext cx="2188908" cy="1828800"/>
              </a:xfrm>
              <a:prstGeom prst="rect">
                <a:avLst/>
              </a:prstGeom>
              <a:blipFill>
                <a:blip r:embed="rId8"/>
                <a:stretch>
                  <a:fillRect l="-5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">
            <a:extLst>
              <a:ext uri="{FF2B5EF4-FFF2-40B4-BE49-F238E27FC236}">
                <a16:creationId xmlns:a16="http://schemas.microsoft.com/office/drawing/2014/main" id="{E9009DA2-F137-7466-704E-8689D5153F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084034" y="3785466"/>
            <a:ext cx="2188908" cy="449181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…from previous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063165-66CC-419D-F7F1-24A014B26A84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660690" y="5347939"/>
                <a:ext cx="2930370" cy="1211139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We are done! Solution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063165-66CC-419D-F7F1-24A014B26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7660690" y="5347939"/>
                <a:ext cx="2930370" cy="1211139"/>
              </a:xfrm>
              <a:prstGeom prst="rect">
                <a:avLst/>
              </a:prstGeom>
              <a:blipFill>
                <a:blip r:embed="rId9"/>
                <a:stretch>
                  <a:fillRect l="-3004" r="-214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0F8FC1-B0A5-13F2-C0F3-F74EC3222F47}"/>
              </a:ext>
            </a:extLst>
          </p:cNvPr>
          <p:cNvCxnSpPr>
            <a:cxnSpLocks/>
          </p:cNvCxnSpPr>
          <p:nvPr/>
        </p:nvCxnSpPr>
        <p:spPr>
          <a:xfrm flipV="1">
            <a:off x="8771138" y="4332303"/>
            <a:ext cx="248575" cy="7989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80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40836</TotalTime>
  <Words>2679</Words>
  <Application>Microsoft Macintosh PowerPoint</Application>
  <PresentationFormat>Widescreen</PresentationFormat>
  <Paragraphs>383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Symbol</vt:lpstr>
      <vt:lpstr>Tw Cen MT</vt:lpstr>
      <vt:lpstr>Circuit</vt:lpstr>
      <vt:lpstr>Recurrence Relations</vt:lpstr>
      <vt:lpstr>Recurrence Relations</vt:lpstr>
      <vt:lpstr>Recurrence Relations</vt:lpstr>
      <vt:lpstr>Methods for Solving Recurrence Relations</vt:lpstr>
      <vt:lpstr>Directly Solving (or Iteration Method)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Another Example!!</vt:lpstr>
      <vt:lpstr>Unroll the recurrence</vt:lpstr>
      <vt:lpstr>Directly Solve (unrolling the recurrence)</vt:lpstr>
      <vt:lpstr>Directly Solve (unrolling the recurrence)</vt:lpstr>
      <vt:lpstr>Directly Solve (unrolling the recurrence)</vt:lpstr>
      <vt:lpstr>Substitution Method</vt:lpstr>
      <vt:lpstr>Iteration or Substitution Method</vt:lpstr>
      <vt:lpstr>Iteration or Substitution Method</vt:lpstr>
      <vt:lpstr>Iteration or Substitution Method</vt:lpstr>
      <vt:lpstr>Iteration or Substitution Method</vt:lpstr>
      <vt:lpstr>Substitution Method: Subtleties</vt:lpstr>
      <vt:lpstr>Substitution Method: Subtleties</vt:lpstr>
      <vt:lpstr>Substitution Method: Another Pitfall</vt:lpstr>
      <vt:lpstr>Substitution Method: Another Pitfall</vt:lpstr>
      <vt:lpstr>Recursion Tree Method</vt:lpstr>
      <vt:lpstr>Recursion Tree Method</vt:lpstr>
      <vt:lpstr>Recursion Tree Method</vt:lpstr>
      <vt:lpstr>Recursion Tree Method</vt:lpstr>
      <vt:lpstr>The Master Theorem</vt:lpstr>
      <vt:lpstr>The Master Theorem</vt:lpstr>
      <vt:lpstr>The Master Theorem (from Cormen)</vt:lpstr>
      <vt:lpstr>The Master Theorem (from Cormen)</vt:lpstr>
      <vt:lpstr>The Master Theorem (from Cormen)</vt:lpstr>
      <vt:lpstr>The Master Theorem (from Cormen)</vt:lpstr>
      <vt:lpstr>The Master Theorem (from Cormen)</vt:lpstr>
      <vt:lpstr>The Master Theorem (from Cormen)</vt:lpstr>
      <vt:lpstr>The Master Theorem (from Cormen)</vt:lpstr>
      <vt:lpstr>The Master Theorem (from Cormen)</vt:lpstr>
      <vt:lpstr>Using the Master Theorem</vt:lpstr>
      <vt:lpstr>Problems to Try</vt:lpstr>
      <vt:lpstr>More Master Theorem Examples</vt:lpstr>
      <vt:lpstr>Problems to 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245</cp:revision>
  <dcterms:created xsi:type="dcterms:W3CDTF">2023-02-24T14:15:53Z</dcterms:created>
  <dcterms:modified xsi:type="dcterms:W3CDTF">2025-08-19T17:58:19Z</dcterms:modified>
</cp:coreProperties>
</file>