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7"/>
  </p:notesMasterIdLst>
  <p:sldIdLst>
    <p:sldId id="512" r:id="rId2"/>
    <p:sldId id="542" r:id="rId3"/>
    <p:sldId id="342" r:id="rId4"/>
    <p:sldId id="346" r:id="rId5"/>
    <p:sldId id="347" r:id="rId6"/>
    <p:sldId id="548" r:id="rId7"/>
    <p:sldId id="348" r:id="rId8"/>
    <p:sldId id="549" r:id="rId9"/>
    <p:sldId id="550" r:id="rId10"/>
    <p:sldId id="551" r:id="rId11"/>
    <p:sldId id="552" r:id="rId12"/>
    <p:sldId id="553" r:id="rId13"/>
    <p:sldId id="554" r:id="rId14"/>
    <p:sldId id="443" r:id="rId15"/>
    <p:sldId id="54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89"/>
    <p:restoredTop sz="94645"/>
  </p:normalViewPr>
  <p:slideViewPr>
    <p:cSldViewPr snapToGrid="0" snapToObjects="1">
      <p:cViewPr varScale="1">
        <p:scale>
          <a:sx n="140" d="100"/>
          <a:sy n="140" d="100"/>
        </p:scale>
        <p:origin x="20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2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30FCFFE-258A-074E-8FD7-0EB0A569CBEB}" type="datetime1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2033-71C3-AD43-A135-E0FE15DB5E6C}" type="datetime1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C976-CAEB-FC4E-9291-F73F8685F9B5}" type="datetime1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BAE5-B5BD-0E49-8C17-B398AC0E6F8C}" type="datetime1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B89A-D4A4-4847-9646-4167B2B7DAB8}" type="datetime1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442D-A3B6-104E-B2C4-04EBE5CD3A86}" type="datetime1">
              <a:rPr lang="en-US" smtClean="0"/>
              <a:t>8/12/25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AE38-7C08-004A-B8D4-CB11E3A6B341}" type="datetime1">
              <a:rPr lang="en-US" smtClean="0"/>
              <a:t>8/12/25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854E-1A4F-4644-A48B-83D5FC13672A}" type="datetime1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1E-537A-914C-9D8D-A1F7EFEBB5B0}" type="datetime1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57BA-6648-0B48-99C7-D7621DA9BEA6}" type="datetime1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ABFE-FAFA-9F41-AC00-13260AA0DB6E}" type="datetime1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5302-E07E-D047-B72D-5EA1F4217547}" type="datetime1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74D-F323-6049-8BE4-C47720D4CC7A}" type="datetime1">
              <a:rPr lang="en-US" smtClean="0"/>
              <a:t>8/12/25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7F8-29E8-974D-B150-F756084B5AD9}" type="datetime1">
              <a:rPr lang="en-US" smtClean="0"/>
              <a:t>8/12/25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9670-4D20-4B4B-8EF1-7DC779D74B96}" type="datetime1">
              <a:rPr lang="en-US" smtClean="0"/>
              <a:t>8/12/25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D6C5-C717-EB4A-862C-0E6AA670F87E}" type="datetime1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63E3-9B65-3242-8202-D31C08B5810D}" type="datetime1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DA36-6533-3A4A-B84C-ACD42B52C5B4}" type="datetime1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More Divide and Conquer:</a:t>
            </a:r>
            <a:br>
              <a:rPr lang="en-US" dirty="0"/>
            </a:br>
            <a:r>
              <a:rPr lang="en-US" dirty="0"/>
              <a:t>Closest Pair of Points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CS 3100: DSA 2</a:t>
            </a:r>
          </a:p>
          <a:p>
            <a:pPr algn="ctr"/>
            <a:r>
              <a:rPr lang="en-US" dirty="0"/>
              <a:t>Mark Floryan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E45AA-0B3E-0ADE-8FAC-F91D6A7DA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84E88F-A50A-1301-1682-F13868527B8D}"/>
              </a:ext>
            </a:extLst>
          </p:cNvPr>
          <p:cNvSpPr/>
          <p:nvPr/>
        </p:nvSpPr>
        <p:spPr>
          <a:xfrm>
            <a:off x="7882147" y="1770106"/>
            <a:ext cx="1467344" cy="38862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F6894-F967-51CF-02BD-B60F3998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3593"/>
            <a:ext cx="9905998" cy="763793"/>
          </a:xfrm>
        </p:spPr>
        <p:txBody>
          <a:bodyPr/>
          <a:lstStyle/>
          <a:p>
            <a:pPr algn="ctr"/>
            <a:r>
              <a:rPr lang="en-US" dirty="0"/>
              <a:t>Closest Pair of Points: D&amp;C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641EE-AAFD-F344-9F9F-4B8453863AF7}"/>
              </a:ext>
            </a:extLst>
          </p:cNvPr>
          <p:cNvSpPr txBox="1"/>
          <p:nvPr/>
        </p:nvSpPr>
        <p:spPr>
          <a:xfrm>
            <a:off x="1638534" y="135550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u="sng" dirty="0">
                <a:solidFill>
                  <a:schemeClr val="tx1">
                    <a:lumMod val="95000"/>
                  </a:schemeClr>
                </a:solidFill>
              </a:rPr>
              <a:t>Combine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F21BB6-AE2A-AF6D-35E5-C87DADCEF1B5}"/>
                  </a:ext>
                </a:extLst>
              </p:cNvPr>
              <p:cNvSpPr txBox="1"/>
              <p:nvPr/>
            </p:nvSpPr>
            <p:spPr>
              <a:xfrm>
                <a:off x="1670911" y="1777540"/>
                <a:ext cx="4447273" cy="73866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>
                    <a:solidFill>
                      <a:schemeClr val="bg1"/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chemeClr val="bg1"/>
                    </a:solidFill>
                  </a:rPr>
                  <a:t> efficiently</a:t>
                </a:r>
                <a:br>
                  <a:rPr lang="en-US" sz="2100" dirty="0">
                    <a:solidFill>
                      <a:schemeClr val="bg1"/>
                    </a:solidFill>
                  </a:rPr>
                </a:br>
                <a:r>
                  <a:rPr lang="en-US" sz="2100" dirty="0">
                    <a:solidFill>
                      <a:schemeClr val="bg1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F21BB6-AE2A-AF6D-35E5-C87DADCEF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11" y="1777540"/>
                <a:ext cx="4447273" cy="738664"/>
              </a:xfrm>
              <a:prstGeom prst="rect">
                <a:avLst/>
              </a:prstGeom>
              <a:blipFill>
                <a:blip r:embed="rId2"/>
                <a:stretch>
                  <a:fillRect l="-1420" t="-3333" b="-13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7E61F7B-2E20-7082-BAB5-581F3BA1BE99}"/>
              </a:ext>
            </a:extLst>
          </p:cNvPr>
          <p:cNvSpPr/>
          <p:nvPr/>
        </p:nvSpPr>
        <p:spPr>
          <a:xfrm>
            <a:off x="8597412" y="17716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2608E2-1A1A-5CA9-AD5E-40D709B614D7}"/>
              </a:ext>
            </a:extLst>
          </p:cNvPr>
          <p:cNvSpPr/>
          <p:nvPr/>
        </p:nvSpPr>
        <p:spPr>
          <a:xfrm>
            <a:off x="7196315" y="200025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004735-0704-1C1B-74AC-9EFD1B8D8895}"/>
              </a:ext>
            </a:extLst>
          </p:cNvPr>
          <p:cNvSpPr/>
          <p:nvPr/>
        </p:nvSpPr>
        <p:spPr>
          <a:xfrm>
            <a:off x="9283212" y="188595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128D52-1331-0247-AB55-2D888F4DF1D3}"/>
              </a:ext>
            </a:extLst>
          </p:cNvPr>
          <p:cNvSpPr/>
          <p:nvPr/>
        </p:nvSpPr>
        <p:spPr>
          <a:xfrm>
            <a:off x="7273744" y="4835628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5DB23A-1D5F-D119-FA6F-EE0C5E9DE440}"/>
              </a:ext>
            </a:extLst>
          </p:cNvPr>
          <p:cNvSpPr/>
          <p:nvPr/>
        </p:nvSpPr>
        <p:spPr>
          <a:xfrm>
            <a:off x="10083312" y="2997609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1D6BD-30A8-ABE8-DDC3-762E3A1625DB}"/>
              </a:ext>
            </a:extLst>
          </p:cNvPr>
          <p:cNvSpPr/>
          <p:nvPr/>
        </p:nvSpPr>
        <p:spPr>
          <a:xfrm>
            <a:off x="7703291" y="274320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F4A677-38B3-6758-F5E2-3BAA839ED033}"/>
              </a:ext>
            </a:extLst>
          </p:cNvPr>
          <p:cNvSpPr/>
          <p:nvPr/>
        </p:nvSpPr>
        <p:spPr>
          <a:xfrm>
            <a:off x="8866570" y="3226209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434CEE-EA05-C0DF-F669-9C46DF0E8EAC}"/>
              </a:ext>
            </a:extLst>
          </p:cNvPr>
          <p:cNvSpPr/>
          <p:nvPr/>
        </p:nvSpPr>
        <p:spPr>
          <a:xfrm>
            <a:off x="8145742" y="4289937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222E3C-6FFD-A1EC-0920-02C77186DB3C}"/>
              </a:ext>
            </a:extLst>
          </p:cNvPr>
          <p:cNvSpPr/>
          <p:nvPr/>
        </p:nvSpPr>
        <p:spPr>
          <a:xfrm>
            <a:off x="9283212" y="5064228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E302CE-CAA8-EC6E-0C3B-32FA416D84BC}"/>
              </a:ext>
            </a:extLst>
          </p:cNvPr>
          <p:cNvSpPr/>
          <p:nvPr/>
        </p:nvSpPr>
        <p:spPr>
          <a:xfrm>
            <a:off x="6825762" y="17679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6B02F-C359-B92F-836C-E56B475FC23C}"/>
              </a:ext>
            </a:extLst>
          </p:cNvPr>
          <p:cNvSpPr txBox="1"/>
          <p:nvPr/>
        </p:nvSpPr>
        <p:spPr>
          <a:xfrm>
            <a:off x="6825762" y="5675355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E70172-E00A-ADD8-D8B0-64D8C5A39E91}"/>
              </a:ext>
            </a:extLst>
          </p:cNvPr>
          <p:cNvSpPr txBox="1"/>
          <p:nvPr/>
        </p:nvSpPr>
        <p:spPr>
          <a:xfrm>
            <a:off x="8597412" y="5675355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RightPoints</a:t>
            </a: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1C704-AA02-725F-7263-6C6752A10824}"/>
                  </a:ext>
                </a:extLst>
              </p:cNvPr>
              <p:cNvSpPr txBox="1"/>
              <p:nvPr/>
            </p:nvSpPr>
            <p:spPr>
              <a:xfrm>
                <a:off x="1385744" y="3236222"/>
                <a:ext cx="5107258" cy="1200329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i="1" u="sng" dirty="0"/>
                  <a:t>Observation</a:t>
                </a:r>
                <a:r>
                  <a:rPr lang="en-US" sz="1800" dirty="0"/>
                  <a:t>:</a:t>
                </a:r>
                <a:br>
                  <a:rPr lang="en-US" sz="1800" dirty="0"/>
                </a:br>
                <a:br>
                  <a:rPr lang="en-US" sz="1800" dirty="0"/>
                </a:b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sub>
                            </m:sSub>
                            <m:r>
                              <a:rPr lang="en-US" sz="1800" b="0" i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US" sz="1800" dirty="0"/>
                </a:b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1800" dirty="0"/>
                  <a:t>is best, points MUST be within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800" dirty="0"/>
                  <a:t> of dividing line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1C704-AA02-725F-7263-6C6752A10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744" y="3236222"/>
                <a:ext cx="5107258" cy="1200329"/>
              </a:xfrm>
              <a:prstGeom prst="rect">
                <a:avLst/>
              </a:prstGeom>
              <a:blipFill>
                <a:blip r:embed="rId3"/>
                <a:stretch>
                  <a:fillRect l="-743" t="-2083" b="-729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C3EB37-7F51-4F3A-9964-74E01505240E}"/>
              </a:ext>
            </a:extLst>
          </p:cNvPr>
          <p:cNvCxnSpPr/>
          <p:nvPr/>
        </p:nvCxnSpPr>
        <p:spPr>
          <a:xfrm>
            <a:off x="7878608" y="5304829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2ACE87-526B-136B-081F-9192B9599C2E}"/>
                  </a:ext>
                </a:extLst>
              </p:cNvPr>
              <p:cNvSpPr txBox="1"/>
              <p:nvPr/>
            </p:nvSpPr>
            <p:spPr>
              <a:xfrm>
                <a:off x="8067205" y="4991686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2ACE87-526B-136B-081F-9192B9599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205" y="4991686"/>
                <a:ext cx="440052" cy="415498"/>
              </a:xfrm>
              <a:prstGeom prst="rect">
                <a:avLst/>
              </a:prstGeom>
              <a:blipFill>
                <a:blip r:embed="rId4"/>
                <a:stretch>
                  <a:fillRect l="-2778"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16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0ED96-CAAB-63F6-817C-6564F7CD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F79309-D9E1-D79D-83B6-80A229BC7D2D}"/>
              </a:ext>
            </a:extLst>
          </p:cNvPr>
          <p:cNvSpPr/>
          <p:nvPr/>
        </p:nvSpPr>
        <p:spPr>
          <a:xfrm>
            <a:off x="7882147" y="1770106"/>
            <a:ext cx="1467344" cy="38862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70265-B0BD-7BAE-5B1E-F2AE44C2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3593"/>
            <a:ext cx="9905998" cy="763793"/>
          </a:xfrm>
        </p:spPr>
        <p:txBody>
          <a:bodyPr/>
          <a:lstStyle/>
          <a:p>
            <a:pPr algn="ctr"/>
            <a:r>
              <a:rPr lang="en-US" dirty="0"/>
              <a:t>Closest Pair of Points: D&amp;C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B3128-0D94-35F6-22A6-712C0A78BDB4}"/>
              </a:ext>
            </a:extLst>
          </p:cNvPr>
          <p:cNvSpPr txBox="1"/>
          <p:nvPr/>
        </p:nvSpPr>
        <p:spPr>
          <a:xfrm>
            <a:off x="1638534" y="135550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u="sng" dirty="0">
                <a:solidFill>
                  <a:schemeClr val="tx1">
                    <a:lumMod val="95000"/>
                  </a:schemeClr>
                </a:solidFill>
              </a:rPr>
              <a:t>Combine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820FB30-6DE7-DB0D-27B5-E25306C4F189}"/>
                  </a:ext>
                </a:extLst>
              </p:cNvPr>
              <p:cNvSpPr txBox="1"/>
              <p:nvPr/>
            </p:nvSpPr>
            <p:spPr>
              <a:xfrm>
                <a:off x="1670911" y="1777540"/>
                <a:ext cx="4447273" cy="73866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>
                    <a:solidFill>
                      <a:schemeClr val="bg1"/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chemeClr val="bg1"/>
                    </a:solidFill>
                  </a:rPr>
                  <a:t> efficiently</a:t>
                </a:r>
                <a:br>
                  <a:rPr lang="en-US" sz="2100" dirty="0">
                    <a:solidFill>
                      <a:schemeClr val="bg1"/>
                    </a:solidFill>
                  </a:rPr>
                </a:br>
                <a:r>
                  <a:rPr lang="en-US" sz="2100" dirty="0">
                    <a:solidFill>
                      <a:schemeClr val="bg1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820FB30-6DE7-DB0D-27B5-E25306C4F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11" y="1777540"/>
                <a:ext cx="4447273" cy="738664"/>
              </a:xfrm>
              <a:prstGeom prst="rect">
                <a:avLst/>
              </a:prstGeom>
              <a:blipFill>
                <a:blip r:embed="rId2"/>
                <a:stretch>
                  <a:fillRect l="-1420" t="-3333" b="-13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E63B28E-3425-4ADF-3B8B-9858AF60D56F}"/>
              </a:ext>
            </a:extLst>
          </p:cNvPr>
          <p:cNvSpPr/>
          <p:nvPr/>
        </p:nvSpPr>
        <p:spPr>
          <a:xfrm>
            <a:off x="8597412" y="17716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2E7438-8A76-EF5D-F01B-67086D679691}"/>
              </a:ext>
            </a:extLst>
          </p:cNvPr>
          <p:cNvSpPr/>
          <p:nvPr/>
        </p:nvSpPr>
        <p:spPr>
          <a:xfrm>
            <a:off x="7196315" y="200025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EF8548-D651-D563-D7E3-AC17E597A2DB}"/>
              </a:ext>
            </a:extLst>
          </p:cNvPr>
          <p:cNvSpPr/>
          <p:nvPr/>
        </p:nvSpPr>
        <p:spPr>
          <a:xfrm>
            <a:off x="9283212" y="188595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379D85-ABDE-1BB3-347C-252565D7F54C}"/>
              </a:ext>
            </a:extLst>
          </p:cNvPr>
          <p:cNvSpPr/>
          <p:nvPr/>
        </p:nvSpPr>
        <p:spPr>
          <a:xfrm>
            <a:off x="7273744" y="4835628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6644E3-F15B-3335-20F9-043241E59D0F}"/>
              </a:ext>
            </a:extLst>
          </p:cNvPr>
          <p:cNvSpPr/>
          <p:nvPr/>
        </p:nvSpPr>
        <p:spPr>
          <a:xfrm>
            <a:off x="10083312" y="2997609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B2C22A-33F7-8FE4-3022-8E1DADE1D8B4}"/>
              </a:ext>
            </a:extLst>
          </p:cNvPr>
          <p:cNvSpPr/>
          <p:nvPr/>
        </p:nvSpPr>
        <p:spPr>
          <a:xfrm>
            <a:off x="7703291" y="274320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252E6F6-8587-B8B1-66F6-49A5C7BB6CD6}"/>
              </a:ext>
            </a:extLst>
          </p:cNvPr>
          <p:cNvSpPr/>
          <p:nvPr/>
        </p:nvSpPr>
        <p:spPr>
          <a:xfrm>
            <a:off x="8866570" y="3226209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810B06-2C9A-1070-AE86-A1A61ED113B0}"/>
              </a:ext>
            </a:extLst>
          </p:cNvPr>
          <p:cNvSpPr/>
          <p:nvPr/>
        </p:nvSpPr>
        <p:spPr>
          <a:xfrm>
            <a:off x="8145742" y="4289937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041ED2-BE4C-6A3E-CD3B-09EB7B6B53D6}"/>
              </a:ext>
            </a:extLst>
          </p:cNvPr>
          <p:cNvSpPr/>
          <p:nvPr/>
        </p:nvSpPr>
        <p:spPr>
          <a:xfrm>
            <a:off x="9283212" y="5064228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EBB3D3-4CD1-7C85-8EC1-F1BD4327F856}"/>
              </a:ext>
            </a:extLst>
          </p:cNvPr>
          <p:cNvSpPr/>
          <p:nvPr/>
        </p:nvSpPr>
        <p:spPr>
          <a:xfrm>
            <a:off x="6825762" y="17679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28947-90A7-2BF0-ECFC-A112B5747B39}"/>
              </a:ext>
            </a:extLst>
          </p:cNvPr>
          <p:cNvSpPr txBox="1"/>
          <p:nvPr/>
        </p:nvSpPr>
        <p:spPr>
          <a:xfrm>
            <a:off x="6825762" y="5675355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9C31CB-510D-4134-CB5D-F4603B4A4A49}"/>
              </a:ext>
            </a:extLst>
          </p:cNvPr>
          <p:cNvSpPr txBox="1"/>
          <p:nvPr/>
        </p:nvSpPr>
        <p:spPr>
          <a:xfrm>
            <a:off x="8597412" y="5675355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RightPoints</a:t>
            </a:r>
            <a:endParaRPr lang="en-US" sz="1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79E3A1-608A-B3EE-69FC-27D2C0D46953}"/>
              </a:ext>
            </a:extLst>
          </p:cNvPr>
          <p:cNvCxnSpPr/>
          <p:nvPr/>
        </p:nvCxnSpPr>
        <p:spPr>
          <a:xfrm>
            <a:off x="7878608" y="5304829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C0AA2E-4944-AECC-EFF9-61932A9EA852}"/>
                  </a:ext>
                </a:extLst>
              </p:cNvPr>
              <p:cNvSpPr txBox="1"/>
              <p:nvPr/>
            </p:nvSpPr>
            <p:spPr>
              <a:xfrm>
                <a:off x="8067205" y="4991686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C0AA2E-4944-AECC-EFF9-61932A9EA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205" y="4991686"/>
                <a:ext cx="440052" cy="415498"/>
              </a:xfrm>
              <a:prstGeom prst="rect">
                <a:avLst/>
              </a:prstGeom>
              <a:blipFill>
                <a:blip r:embed="rId3"/>
                <a:stretch>
                  <a:fillRect l="-2778"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5F527F2-9F4A-893C-0C9E-781722F2D65F}"/>
              </a:ext>
            </a:extLst>
          </p:cNvPr>
          <p:cNvSpPr txBox="1"/>
          <p:nvPr/>
        </p:nvSpPr>
        <p:spPr>
          <a:xfrm>
            <a:off x="1670911" y="2910609"/>
            <a:ext cx="4425089" cy="73866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b="1" i="1" u="sng" dirty="0">
                <a:solidFill>
                  <a:schemeClr val="tx1">
                    <a:lumMod val="95000"/>
                  </a:schemeClr>
                </a:solidFill>
              </a:rPr>
              <a:t>Possible Solution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en-US" sz="2100" dirty="0">
                <a:solidFill>
                  <a:schemeClr val="accent2"/>
                </a:solidFill>
              </a:rPr>
              <a:t>Compute all points across gap that are within this strip!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438293-5000-E201-97F4-138A16D9092E}"/>
                  </a:ext>
                </a:extLst>
              </p:cNvPr>
              <p:cNvSpPr txBox="1"/>
              <p:nvPr/>
            </p:nvSpPr>
            <p:spPr>
              <a:xfrm>
                <a:off x="1586566" y="3889292"/>
                <a:ext cx="4615962" cy="1613199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1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Problem</a:t>
                </a:r>
                <a:r>
                  <a:rPr lang="en-US" sz="2100" dirty="0">
                    <a:solidFill>
                      <a:schemeClr val="tx1">
                        <a:lumMod val="95000"/>
                      </a:schemeClr>
                    </a:solidFill>
                  </a:rPr>
                  <a:t>: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chemeClr val="tx1">
                        <a:lumMod val="95000"/>
                      </a:schemeClr>
                    </a:solidFill>
                  </a:rPr>
                  <a:t> still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1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endParaRPr lang="en-US" sz="2100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US" sz="21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Total runtime</a:t>
                </a:r>
                <a:r>
                  <a:rPr lang="en-US" sz="21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1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1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1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1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1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1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1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1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1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1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438293-5000-E201-97F4-138A16D90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566" y="3889292"/>
                <a:ext cx="4615962" cy="1613199"/>
              </a:xfrm>
              <a:prstGeom prst="rect">
                <a:avLst/>
              </a:prstGeom>
              <a:blipFill>
                <a:blip r:embed="rId4"/>
                <a:stretch>
                  <a:fillRect l="-1370" t="-1550" b="-2326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27E53C0-D31A-3058-C8CE-0FECC37735E3}"/>
              </a:ext>
            </a:extLst>
          </p:cNvPr>
          <p:cNvSpPr txBox="1"/>
          <p:nvPr/>
        </p:nvSpPr>
        <p:spPr>
          <a:xfrm>
            <a:off x="3873190" y="6129479"/>
            <a:ext cx="325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All the points might be inside this strip (tall vertical lines of points)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8BB525-F36E-71D2-DE7D-E321D3B5E095}"/>
              </a:ext>
            </a:extLst>
          </p:cNvPr>
          <p:cNvCxnSpPr>
            <a:cxnSpLocks/>
          </p:cNvCxnSpPr>
          <p:nvPr/>
        </p:nvCxnSpPr>
        <p:spPr>
          <a:xfrm flipH="1">
            <a:off x="4913971" y="5654164"/>
            <a:ext cx="237892" cy="47531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4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0934F-4842-A41F-995B-028D83E79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4D755E-887B-7957-072F-8488BB3D9A4A}"/>
              </a:ext>
            </a:extLst>
          </p:cNvPr>
          <p:cNvSpPr/>
          <p:nvPr/>
        </p:nvSpPr>
        <p:spPr>
          <a:xfrm>
            <a:off x="6840604" y="1771007"/>
            <a:ext cx="3886199" cy="38862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B319F-B84E-5BE0-DB1A-348CF1D0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3593"/>
            <a:ext cx="9905998" cy="763793"/>
          </a:xfrm>
        </p:spPr>
        <p:txBody>
          <a:bodyPr/>
          <a:lstStyle/>
          <a:p>
            <a:pPr algn="ctr"/>
            <a:r>
              <a:rPr lang="en-US" dirty="0"/>
              <a:t>Closest Pair of Points: D&amp;C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C1120-26FA-E3A0-60DF-7C881CEA1304}"/>
              </a:ext>
            </a:extLst>
          </p:cNvPr>
          <p:cNvSpPr txBox="1"/>
          <p:nvPr/>
        </p:nvSpPr>
        <p:spPr>
          <a:xfrm>
            <a:off x="1638534" y="135550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u="sng" dirty="0">
                <a:solidFill>
                  <a:schemeClr val="tx1">
                    <a:lumMod val="95000"/>
                  </a:schemeClr>
                </a:solidFill>
              </a:rPr>
              <a:t>Combine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35DBD3-FDE7-6AAD-06E7-715115C950D4}"/>
                  </a:ext>
                </a:extLst>
              </p:cNvPr>
              <p:cNvSpPr txBox="1"/>
              <p:nvPr/>
            </p:nvSpPr>
            <p:spPr>
              <a:xfrm>
                <a:off x="1670911" y="1777540"/>
                <a:ext cx="4447273" cy="73866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>
                    <a:solidFill>
                      <a:schemeClr val="bg1"/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chemeClr val="bg1"/>
                    </a:solidFill>
                  </a:rPr>
                  <a:t> efficiently</a:t>
                </a:r>
                <a:br>
                  <a:rPr lang="en-US" sz="2100" dirty="0">
                    <a:solidFill>
                      <a:schemeClr val="bg1"/>
                    </a:solidFill>
                  </a:rPr>
                </a:br>
                <a:r>
                  <a:rPr lang="en-US" sz="2100" dirty="0">
                    <a:solidFill>
                      <a:schemeClr val="bg1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35DBD3-FDE7-6AAD-06E7-715115C95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11" y="1777540"/>
                <a:ext cx="4447273" cy="738664"/>
              </a:xfrm>
              <a:prstGeom prst="rect">
                <a:avLst/>
              </a:prstGeom>
              <a:blipFill>
                <a:blip r:embed="rId2"/>
                <a:stretch>
                  <a:fillRect l="-1420" t="-3333" b="-13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221790C-9E03-7049-A360-E80227E415ED}"/>
              </a:ext>
            </a:extLst>
          </p:cNvPr>
          <p:cNvSpPr/>
          <p:nvPr/>
        </p:nvSpPr>
        <p:spPr>
          <a:xfrm>
            <a:off x="8597412" y="17716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E7D778-61ED-255C-6AC4-903E1A22C833}"/>
              </a:ext>
            </a:extLst>
          </p:cNvPr>
          <p:cNvSpPr/>
          <p:nvPr/>
        </p:nvSpPr>
        <p:spPr>
          <a:xfrm>
            <a:off x="8424441" y="3634213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DF41FF-FE7F-333A-9C58-D927168BC011}"/>
              </a:ext>
            </a:extLst>
          </p:cNvPr>
          <p:cNvSpPr/>
          <p:nvPr/>
        </p:nvSpPr>
        <p:spPr>
          <a:xfrm>
            <a:off x="8464369" y="5136826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AB8141-7D47-1A2D-7049-A6598F492A17}"/>
              </a:ext>
            </a:extLst>
          </p:cNvPr>
          <p:cNvSpPr/>
          <p:nvPr/>
        </p:nvSpPr>
        <p:spPr>
          <a:xfrm>
            <a:off x="6825762" y="17679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1A48F-747D-43A4-065F-6A51CC2D0FBB}"/>
              </a:ext>
            </a:extLst>
          </p:cNvPr>
          <p:cNvSpPr txBox="1"/>
          <p:nvPr/>
        </p:nvSpPr>
        <p:spPr>
          <a:xfrm>
            <a:off x="6825762" y="5675355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0BA72-1BCF-1ADD-F6AD-D5DFAD77C8AF}"/>
              </a:ext>
            </a:extLst>
          </p:cNvPr>
          <p:cNvSpPr txBox="1"/>
          <p:nvPr/>
        </p:nvSpPr>
        <p:spPr>
          <a:xfrm>
            <a:off x="8597412" y="5675355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642173-7119-6D29-DEFD-23FACE0A74F6}"/>
              </a:ext>
            </a:extLst>
          </p:cNvPr>
          <p:cNvSpPr txBox="1"/>
          <p:nvPr/>
        </p:nvSpPr>
        <p:spPr>
          <a:xfrm>
            <a:off x="1385744" y="3236222"/>
            <a:ext cx="5107258" cy="258532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1" u="sng" dirty="0"/>
              <a:t>Observation 2</a:t>
            </a:r>
            <a:r>
              <a:rPr lang="en-US" sz="1800" dirty="0"/>
              <a:t>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Sort the points in the strip by increasing y-coordinate</a:t>
            </a:r>
          </a:p>
          <a:p>
            <a:endParaRPr lang="en-US" dirty="0"/>
          </a:p>
          <a:p>
            <a:r>
              <a:rPr lang="en-US" dirty="0"/>
              <a:t>When analyzing point 3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it is the one of the closes points that span the gap then its partner MUST be within the next 7 points in the sorted list. Why?</a:t>
            </a:r>
            <a:endParaRPr lang="en-US" sz="1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34A87-8393-7D4E-EC8B-4A52BFA8ACD0}"/>
              </a:ext>
            </a:extLst>
          </p:cNvPr>
          <p:cNvCxnSpPr>
            <a:cxnSpLocks/>
          </p:cNvCxnSpPr>
          <p:nvPr/>
        </p:nvCxnSpPr>
        <p:spPr>
          <a:xfrm>
            <a:off x="6825762" y="5292828"/>
            <a:ext cx="38585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A79741-3A1E-8945-F118-FC78BB04E82A}"/>
                  </a:ext>
                </a:extLst>
              </p:cNvPr>
              <p:cNvSpPr txBox="1"/>
              <p:nvPr/>
            </p:nvSpPr>
            <p:spPr>
              <a:xfrm>
                <a:off x="7863037" y="4949928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A79741-3A1E-8945-F118-FC78BB04E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037" y="4949928"/>
                <a:ext cx="440052" cy="415498"/>
              </a:xfrm>
              <a:prstGeom prst="rect">
                <a:avLst/>
              </a:prstGeom>
              <a:blipFill>
                <a:blip r:embed="rId3"/>
                <a:stretch>
                  <a:fillRect l="-2857" r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C44A9D-EDC5-AF24-1E60-6E33BD0FFFDA}"/>
              </a:ext>
            </a:extLst>
          </p:cNvPr>
          <p:cNvCxnSpPr>
            <a:cxnSpLocks/>
          </p:cNvCxnSpPr>
          <p:nvPr/>
        </p:nvCxnSpPr>
        <p:spPr>
          <a:xfrm flipV="1">
            <a:off x="8597412" y="3711064"/>
            <a:ext cx="0" cy="157032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13EA2F-2CF8-4B5F-B016-CFBC69395079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8579086" y="3714107"/>
            <a:ext cx="2147717" cy="127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758886-4EA0-570D-D206-8175D648EBF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726803" y="3714107"/>
            <a:ext cx="0" cy="159105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2F60A7-538E-38E9-74ED-0CC8DE343132}"/>
                  </a:ext>
                </a:extLst>
              </p:cNvPr>
              <p:cNvSpPr txBox="1"/>
              <p:nvPr/>
            </p:nvSpPr>
            <p:spPr>
              <a:xfrm>
                <a:off x="10715005" y="4310788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2F60A7-538E-38E9-74ED-0CC8DE34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5" y="4310788"/>
                <a:ext cx="440052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7E4786-1FC1-B037-1AC3-0128DA2812B8}"/>
                  </a:ext>
                </a:extLst>
              </p:cNvPr>
              <p:cNvSpPr txBox="1"/>
              <p:nvPr/>
            </p:nvSpPr>
            <p:spPr>
              <a:xfrm>
                <a:off x="9397512" y="3340509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7E4786-1FC1-B037-1AC3-0128DA281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512" y="3340509"/>
                <a:ext cx="440052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B3C740-0A00-38E4-355F-14F8D6EC71D0}"/>
              </a:ext>
            </a:extLst>
          </p:cNvPr>
          <p:cNvCxnSpPr>
            <a:cxnSpLocks/>
            <a:endCxn id="19" idx="1"/>
          </p:cNvCxnSpPr>
          <p:nvPr/>
        </p:nvCxnSpPr>
        <p:spPr>
          <a:xfrm flipH="1" flipV="1">
            <a:off x="6825762" y="3711064"/>
            <a:ext cx="1786713" cy="229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3C02B45-90A5-3582-C62E-B301D40EDAE1}"/>
                  </a:ext>
                </a:extLst>
              </p:cNvPr>
              <p:cNvSpPr txBox="1"/>
              <p:nvPr/>
            </p:nvSpPr>
            <p:spPr>
              <a:xfrm>
                <a:off x="7283184" y="3360448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3C02B45-90A5-3582-C62E-B301D40ED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184" y="3360448"/>
                <a:ext cx="440052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EDDF027F-337B-33D1-27E8-721BE084A0FB}"/>
              </a:ext>
            </a:extLst>
          </p:cNvPr>
          <p:cNvSpPr/>
          <p:nvPr/>
        </p:nvSpPr>
        <p:spPr>
          <a:xfrm>
            <a:off x="6748612" y="5157677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70283D-97FD-6686-0195-69543560E53C}"/>
              </a:ext>
            </a:extLst>
          </p:cNvPr>
          <p:cNvSpPr/>
          <p:nvPr/>
        </p:nvSpPr>
        <p:spPr>
          <a:xfrm>
            <a:off x="8520262" y="5129332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6304E7-3B5F-0EA9-0802-7E4FE7A8B658}"/>
              </a:ext>
            </a:extLst>
          </p:cNvPr>
          <p:cNvSpPr/>
          <p:nvPr/>
        </p:nvSpPr>
        <p:spPr>
          <a:xfrm>
            <a:off x="6726310" y="3659026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E0A15-748E-DB26-C5DD-D6834122F4CC}"/>
              </a:ext>
            </a:extLst>
          </p:cNvPr>
          <p:cNvSpPr/>
          <p:nvPr/>
        </p:nvSpPr>
        <p:spPr>
          <a:xfrm>
            <a:off x="10577656" y="3641707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32FA0B-A699-8AA9-F7E2-8A1B80DBECCC}"/>
              </a:ext>
            </a:extLst>
          </p:cNvPr>
          <p:cNvSpPr/>
          <p:nvPr/>
        </p:nvSpPr>
        <p:spPr>
          <a:xfrm>
            <a:off x="10577656" y="5152363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0731FF-F304-CD4D-8C04-894E13D71FC5}"/>
              </a:ext>
            </a:extLst>
          </p:cNvPr>
          <p:cNvSpPr/>
          <p:nvPr/>
        </p:nvSpPr>
        <p:spPr>
          <a:xfrm>
            <a:off x="8532107" y="3641707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0289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502F2-8BF4-0314-D2EA-7614858B0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70D1-10A1-1C76-1ED4-428C9144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3593"/>
            <a:ext cx="9905998" cy="763793"/>
          </a:xfrm>
        </p:spPr>
        <p:txBody>
          <a:bodyPr/>
          <a:lstStyle/>
          <a:p>
            <a:pPr algn="ctr"/>
            <a:r>
              <a:rPr lang="en-US" dirty="0"/>
              <a:t>Closest Pair of Points: D&amp;C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9D5B8-CC12-320B-26FD-200EA081470D}"/>
              </a:ext>
            </a:extLst>
          </p:cNvPr>
          <p:cNvSpPr txBox="1"/>
          <p:nvPr/>
        </p:nvSpPr>
        <p:spPr>
          <a:xfrm>
            <a:off x="1525686" y="1114614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u="sng" dirty="0">
                <a:solidFill>
                  <a:schemeClr val="tx1">
                    <a:lumMod val="95000"/>
                  </a:schemeClr>
                </a:solidFill>
              </a:rPr>
              <a:t>Divide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4FC65-C2E6-02FA-DA20-C3AFB7745182}"/>
              </a:ext>
            </a:extLst>
          </p:cNvPr>
          <p:cNvSpPr txBox="1"/>
          <p:nvPr/>
        </p:nvSpPr>
        <p:spPr>
          <a:xfrm>
            <a:off x="1558063" y="1536645"/>
            <a:ext cx="4447273" cy="4154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At median x coordinate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5293B-BF07-231D-1C15-BAAE7ABB0117}"/>
              </a:ext>
            </a:extLst>
          </p:cNvPr>
          <p:cNvSpPr txBox="1"/>
          <p:nvPr/>
        </p:nvSpPr>
        <p:spPr>
          <a:xfrm>
            <a:off x="1558063" y="229705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u="sng" dirty="0">
                <a:solidFill>
                  <a:schemeClr val="tx1">
                    <a:lumMod val="95000"/>
                  </a:schemeClr>
                </a:solidFill>
              </a:rPr>
              <a:t>Conquer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B480A-2B5E-C7B6-0293-670203C5724F}"/>
              </a:ext>
            </a:extLst>
          </p:cNvPr>
          <p:cNvSpPr txBox="1"/>
          <p:nvPr/>
        </p:nvSpPr>
        <p:spPr>
          <a:xfrm>
            <a:off x="1590440" y="2719090"/>
            <a:ext cx="4447273" cy="10618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Recursively find closest pair of points on left half and right half via two recursive calls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8324F-7200-8328-F995-ADA581270F63}"/>
              </a:ext>
            </a:extLst>
          </p:cNvPr>
          <p:cNvSpPr txBox="1"/>
          <p:nvPr/>
        </p:nvSpPr>
        <p:spPr>
          <a:xfrm>
            <a:off x="1558063" y="4023476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u="sng" dirty="0">
                <a:solidFill>
                  <a:schemeClr val="tx1">
                    <a:lumMod val="95000"/>
                  </a:schemeClr>
                </a:solidFill>
              </a:rPr>
              <a:t>Combine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2E2C40-A3BE-58B1-3075-8B53F159A0A8}"/>
                  </a:ext>
                </a:extLst>
              </p:cNvPr>
              <p:cNvSpPr txBox="1"/>
              <p:nvPr/>
            </p:nvSpPr>
            <p:spPr>
              <a:xfrm>
                <a:off x="1590440" y="4445507"/>
                <a:ext cx="4447273" cy="138499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>
                    <a:solidFill>
                      <a:schemeClr val="bg1"/>
                    </a:solidFill>
                  </a:rPr>
                  <a:t>Compute delta and filter points in strip</a:t>
                </a:r>
                <a:br>
                  <a:rPr lang="en-US" sz="2100" dirty="0">
                    <a:solidFill>
                      <a:schemeClr val="bg1"/>
                    </a:solidFill>
                  </a:rPr>
                </a:br>
                <a:r>
                  <a:rPr lang="en-US" sz="2100" dirty="0">
                    <a:solidFill>
                      <a:schemeClr val="bg1"/>
                    </a:solidFill>
                  </a:rPr>
                  <a:t>Process strip points by increasing y</a:t>
                </a:r>
                <a:br>
                  <a:rPr lang="en-US" sz="2100" dirty="0">
                    <a:solidFill>
                      <a:schemeClr val="bg1"/>
                    </a:solidFill>
                  </a:rPr>
                </a:br>
                <a:r>
                  <a:rPr lang="en-US" sz="2100" dirty="0">
                    <a:solidFill>
                      <a:schemeClr val="bg1"/>
                    </a:solidFill>
                  </a:rPr>
                  <a:t>Check each strip point against next 7</a:t>
                </a:r>
                <a:br>
                  <a:rPr lang="en-US" sz="2100" dirty="0">
                    <a:solidFill>
                      <a:schemeClr val="bg1"/>
                    </a:solidFill>
                  </a:rPr>
                </a:br>
                <a:r>
                  <a:rPr lang="en-US" sz="2100" dirty="0">
                    <a:solidFill>
                      <a:schemeClr val="bg1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2E2C40-A3BE-58B1-3075-8B53F159A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440" y="4445507"/>
                <a:ext cx="4447273" cy="1384995"/>
              </a:xfrm>
              <a:prstGeom prst="rect">
                <a:avLst/>
              </a:prstGeom>
              <a:blipFill>
                <a:blip r:embed="rId2"/>
                <a:stretch>
                  <a:fillRect l="-1420" t="-1802" b="-630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75F9BA2-088F-AC27-27B4-32E431684C22}"/>
              </a:ext>
            </a:extLst>
          </p:cNvPr>
          <p:cNvSpPr/>
          <p:nvPr/>
        </p:nvSpPr>
        <p:spPr>
          <a:xfrm>
            <a:off x="8597412" y="17716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731E55-6A25-FB5F-EF8E-225FBDD12F61}"/>
              </a:ext>
            </a:extLst>
          </p:cNvPr>
          <p:cNvSpPr/>
          <p:nvPr/>
        </p:nvSpPr>
        <p:spPr>
          <a:xfrm>
            <a:off x="7196315" y="200025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16A094-89EE-3728-7695-EE0D4FE2213D}"/>
              </a:ext>
            </a:extLst>
          </p:cNvPr>
          <p:cNvSpPr/>
          <p:nvPr/>
        </p:nvSpPr>
        <p:spPr>
          <a:xfrm>
            <a:off x="9283212" y="188595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39F238-1748-5A25-B4BD-C1F1EE677416}"/>
              </a:ext>
            </a:extLst>
          </p:cNvPr>
          <p:cNvSpPr/>
          <p:nvPr/>
        </p:nvSpPr>
        <p:spPr>
          <a:xfrm>
            <a:off x="7273744" y="4835628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610929-B730-4642-F379-EAD5168ABAE8}"/>
              </a:ext>
            </a:extLst>
          </p:cNvPr>
          <p:cNvSpPr/>
          <p:nvPr/>
        </p:nvSpPr>
        <p:spPr>
          <a:xfrm>
            <a:off x="10083312" y="2997609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4CFF7D-0078-5C94-5F27-0B43AFB59EA0}"/>
              </a:ext>
            </a:extLst>
          </p:cNvPr>
          <p:cNvSpPr/>
          <p:nvPr/>
        </p:nvSpPr>
        <p:spPr>
          <a:xfrm>
            <a:off x="7703291" y="274320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879559-B592-21D9-543F-B03221DF69A4}"/>
              </a:ext>
            </a:extLst>
          </p:cNvPr>
          <p:cNvSpPr/>
          <p:nvPr/>
        </p:nvSpPr>
        <p:spPr>
          <a:xfrm>
            <a:off x="8866570" y="3226209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939DE6-2691-C47B-167F-64EBBE95F787}"/>
              </a:ext>
            </a:extLst>
          </p:cNvPr>
          <p:cNvSpPr/>
          <p:nvPr/>
        </p:nvSpPr>
        <p:spPr>
          <a:xfrm>
            <a:off x="8145742" y="4289937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7A8FA9-CC55-1245-3806-FDD84F23EF04}"/>
              </a:ext>
            </a:extLst>
          </p:cNvPr>
          <p:cNvSpPr/>
          <p:nvPr/>
        </p:nvSpPr>
        <p:spPr>
          <a:xfrm>
            <a:off x="9283212" y="5064228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FBB00-9F48-7EDF-6301-600785ED8312}"/>
              </a:ext>
            </a:extLst>
          </p:cNvPr>
          <p:cNvSpPr/>
          <p:nvPr/>
        </p:nvSpPr>
        <p:spPr>
          <a:xfrm>
            <a:off x="6825762" y="17679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CED80-E764-80FD-79AC-6AC0C6EA96A8}"/>
              </a:ext>
            </a:extLst>
          </p:cNvPr>
          <p:cNvSpPr txBox="1"/>
          <p:nvPr/>
        </p:nvSpPr>
        <p:spPr>
          <a:xfrm>
            <a:off x="6825762" y="5675355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816DA7-04CA-7B8C-4C69-520A263A93AB}"/>
              </a:ext>
            </a:extLst>
          </p:cNvPr>
          <p:cNvSpPr txBox="1"/>
          <p:nvPr/>
        </p:nvSpPr>
        <p:spPr>
          <a:xfrm>
            <a:off x="8597412" y="5675355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22FD6-B204-B12A-E45A-552D3584B09E}"/>
              </a:ext>
            </a:extLst>
          </p:cNvPr>
          <p:cNvSpPr/>
          <p:nvPr/>
        </p:nvSpPr>
        <p:spPr>
          <a:xfrm rot="19684656">
            <a:off x="7242724" y="1788756"/>
            <a:ext cx="689402" cy="142840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CE3A35-062F-29E4-F9C1-BF64B56081AF}"/>
              </a:ext>
            </a:extLst>
          </p:cNvPr>
          <p:cNvSpPr/>
          <p:nvPr/>
        </p:nvSpPr>
        <p:spPr>
          <a:xfrm rot="15583709">
            <a:off x="9323579" y="2370706"/>
            <a:ext cx="579014" cy="172718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4D87FB-9888-090C-C260-A08777AA7C17}"/>
                  </a:ext>
                </a:extLst>
              </p:cNvPr>
              <p:cNvSpPr txBox="1"/>
              <p:nvPr/>
            </p:nvSpPr>
            <p:spPr>
              <a:xfrm>
                <a:off x="9511812" y="2488168"/>
                <a:ext cx="447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4D87FB-9888-090C-C260-A08777AA7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812" y="2488168"/>
                <a:ext cx="447576" cy="369332"/>
              </a:xfrm>
              <a:prstGeom prst="rect">
                <a:avLst/>
              </a:prstGeom>
              <a:blipFill>
                <a:blip r:embed="rId3"/>
                <a:stretch>
                  <a:fillRect l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742356-6D6A-81F8-C31E-904EB789F48C}"/>
                  </a:ext>
                </a:extLst>
              </p:cNvPr>
              <p:cNvSpPr txBox="1"/>
              <p:nvPr/>
            </p:nvSpPr>
            <p:spPr>
              <a:xfrm>
                <a:off x="7859274" y="1903535"/>
                <a:ext cx="447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742356-6D6A-81F8-C31E-904EB789F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274" y="1903535"/>
                <a:ext cx="4475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07F1253-6171-885C-BAB1-EF4E5A105998}"/>
              </a:ext>
            </a:extLst>
          </p:cNvPr>
          <p:cNvSpPr txBox="1"/>
          <p:nvPr/>
        </p:nvSpPr>
        <p:spPr>
          <a:xfrm>
            <a:off x="2609385" y="6044687"/>
            <a:ext cx="395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Combine step is now linear time!!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2F024E-1F74-BCAE-196B-B55F056CB726}"/>
              </a:ext>
            </a:extLst>
          </p:cNvPr>
          <p:cNvCxnSpPr/>
          <p:nvPr/>
        </p:nvCxnSpPr>
        <p:spPr>
          <a:xfrm>
            <a:off x="3877978" y="4993030"/>
            <a:ext cx="541273" cy="575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8AF04B6-59CE-0DD2-AE8C-182C59D4C015}"/>
                  </a:ext>
                </a:extLst>
              </p:cNvPr>
              <p:cNvSpPr txBox="1"/>
              <p:nvPr/>
            </p:nvSpPr>
            <p:spPr>
              <a:xfrm>
                <a:off x="9323293" y="4219571"/>
                <a:ext cx="447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8AF04B6-59CE-0DD2-AE8C-182C59D4C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293" y="4219571"/>
                <a:ext cx="447576" cy="369332"/>
              </a:xfrm>
              <a:prstGeom prst="rect">
                <a:avLst/>
              </a:prstGeom>
              <a:blipFill>
                <a:blip r:embed="rId5"/>
                <a:stretch>
                  <a:fillRect l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5DB4510-1A3E-4D6B-392B-8D18A5C0EBA2}"/>
              </a:ext>
            </a:extLst>
          </p:cNvPr>
          <p:cNvSpPr/>
          <p:nvPr/>
        </p:nvSpPr>
        <p:spPr>
          <a:xfrm>
            <a:off x="7882147" y="1770106"/>
            <a:ext cx="1467344" cy="38862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7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97260"/>
            <a:ext cx="9905998" cy="8061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Closest Pair of Points: Divide and Conquer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91148F-80BE-42D9-8C42-3F5A4DC92867}"/>
                  </a:ext>
                </a:extLst>
              </p:cNvPr>
              <p:cNvSpPr txBox="1"/>
              <p:nvPr/>
            </p:nvSpPr>
            <p:spPr>
              <a:xfrm>
                <a:off x="5124450" y="1893585"/>
                <a:ext cx="140807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1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1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1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91148F-80BE-42D9-8C42-3F5A4DC92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50" y="1893585"/>
                <a:ext cx="1408078" cy="415498"/>
              </a:xfrm>
              <a:prstGeom prst="rect">
                <a:avLst/>
              </a:prstGeom>
              <a:blipFill>
                <a:blip r:embed="rId3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A92F1-0CF6-4AF7-853E-32BA9201AC78}"/>
                  </a:ext>
                </a:extLst>
              </p:cNvPr>
              <p:cNvSpPr txBox="1"/>
              <p:nvPr/>
            </p:nvSpPr>
            <p:spPr>
              <a:xfrm>
                <a:off x="5124451" y="2457450"/>
                <a:ext cx="80092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A92F1-0CF6-4AF7-853E-32BA9201A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51" y="2457450"/>
                <a:ext cx="800925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CFF9FE-81B1-4062-A903-7D63D17CF81C}"/>
                  </a:ext>
                </a:extLst>
              </p:cNvPr>
              <p:cNvSpPr txBox="1"/>
              <p:nvPr/>
            </p:nvSpPr>
            <p:spPr>
              <a:xfrm>
                <a:off x="5124450" y="3227814"/>
                <a:ext cx="123072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1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1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US" sz="21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CFF9FE-81B1-4062-A903-7D63D17CF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50" y="3227814"/>
                <a:ext cx="1230722" cy="415498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D7C43F-38C2-4199-BC1E-97805B90E7AC}"/>
                  </a:ext>
                </a:extLst>
              </p:cNvPr>
              <p:cNvSpPr txBox="1"/>
              <p:nvPr/>
            </p:nvSpPr>
            <p:spPr>
              <a:xfrm>
                <a:off x="5363211" y="4562043"/>
                <a:ext cx="81035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D7C43F-38C2-4199-BC1E-97805B90E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211" y="4562043"/>
                <a:ext cx="810350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86F84D-B807-40E7-A59C-CF0AC44B0897}"/>
                  </a:ext>
                </a:extLst>
              </p:cNvPr>
              <p:cNvSpPr txBox="1"/>
              <p:nvPr/>
            </p:nvSpPr>
            <p:spPr>
              <a:xfrm>
                <a:off x="5368375" y="5196943"/>
                <a:ext cx="80092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86F84D-B807-40E7-A59C-CF0AC44B0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375" y="5196943"/>
                <a:ext cx="800925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7246DE-9A13-4BC5-94CA-A9825C1115CF}"/>
                  </a:ext>
                </a:extLst>
              </p:cNvPr>
              <p:cNvSpPr txBox="1"/>
              <p:nvPr/>
            </p:nvSpPr>
            <p:spPr>
              <a:xfrm>
                <a:off x="1530941" y="4514850"/>
                <a:ext cx="346978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1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sz="21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1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m:rPr>
                          <m:sty m:val="p"/>
                        </m:rPr>
                        <a:rPr lang="en-US" sz="210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1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7246DE-9A13-4BC5-94CA-A9825C111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41" y="4514850"/>
                <a:ext cx="3469784" cy="415498"/>
              </a:xfrm>
              <a:prstGeom prst="rect">
                <a:avLst/>
              </a:prstGeom>
              <a:blipFill>
                <a:blip r:embed="rId8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0F356B-A191-4998-8961-49D810E2E8A8}"/>
                  </a:ext>
                </a:extLst>
              </p:cNvPr>
              <p:cNvSpPr txBox="1"/>
              <p:nvPr/>
            </p:nvSpPr>
            <p:spPr>
              <a:xfrm>
                <a:off x="1566929" y="5115952"/>
                <a:ext cx="348863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b="1" dirty="0">
                    <a:solidFill>
                      <a:schemeClr val="accent4"/>
                    </a:solidFill>
                  </a:rPr>
                  <a:t>Case 2 of Master’s Theorem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1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10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1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1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100" i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0F356B-A191-4998-8961-49D810E2E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929" y="5115952"/>
                <a:ext cx="3488635" cy="738664"/>
              </a:xfrm>
              <a:prstGeom prst="rect">
                <a:avLst/>
              </a:prstGeom>
              <a:blipFill>
                <a:blip r:embed="rId9"/>
                <a:stretch>
                  <a:fillRect t="-5085" r="-1091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8DA0499-A82B-481C-9009-6189554AC76A}"/>
              </a:ext>
            </a:extLst>
          </p:cNvPr>
          <p:cNvSpPr txBox="1"/>
          <p:nvPr/>
        </p:nvSpPr>
        <p:spPr>
          <a:xfrm>
            <a:off x="1045476" y="1162154"/>
            <a:ext cx="2504019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What is the running time?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71E8F61-A073-4B2A-8984-AFC0A8FB67D9}"/>
              </a:ext>
            </a:extLst>
          </p:cNvPr>
          <p:cNvSpPr/>
          <p:nvPr/>
        </p:nvSpPr>
        <p:spPr>
          <a:xfrm>
            <a:off x="4838700" y="2457450"/>
            <a:ext cx="342900" cy="3429000"/>
          </a:xfrm>
          <a:prstGeom prst="leftBrace">
            <a:avLst>
              <a:gd name="adj1" fmla="val 55072"/>
              <a:gd name="adj2" fmla="val 40000"/>
            </a:avLst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5406CD-269B-4AB6-B769-CDFB5723A4BB}"/>
                  </a:ext>
                </a:extLst>
              </p:cNvPr>
              <p:cNvSpPr txBox="1"/>
              <p:nvPr/>
            </p:nvSpPr>
            <p:spPr>
              <a:xfrm>
                <a:off x="3695700" y="3572903"/>
                <a:ext cx="988476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7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7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7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5406CD-269B-4AB6-B769-CDFB5723A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0" y="3572903"/>
                <a:ext cx="988476" cy="507831"/>
              </a:xfrm>
              <a:prstGeom prst="rect">
                <a:avLst/>
              </a:prstGeom>
              <a:blipFill>
                <a:blip r:embed="rId10"/>
                <a:stretch>
                  <a:fillRect r="-2532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3A514E-C3B8-4D2E-B361-37A3EB8CB3B4}"/>
                  </a:ext>
                </a:extLst>
              </p:cNvPr>
              <p:cNvSpPr txBox="1"/>
              <p:nvPr/>
            </p:nvSpPr>
            <p:spPr>
              <a:xfrm>
                <a:off x="3494394" y="1051783"/>
                <a:ext cx="193553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3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3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3A514E-C3B8-4D2E-B361-37A3EB8CB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394" y="1051783"/>
                <a:ext cx="1935530" cy="553998"/>
              </a:xfrm>
              <a:prstGeom prst="rect">
                <a:avLst/>
              </a:prstGeom>
              <a:blipFill>
                <a:blip r:embed="rId11"/>
                <a:stretch>
                  <a:fillRect r="-1961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6A326E-70C1-504B-B339-84982FB33E34}"/>
                  </a:ext>
                </a:extLst>
              </p:cNvPr>
              <p:cNvSpPr txBox="1"/>
              <p:nvPr/>
            </p:nvSpPr>
            <p:spPr>
              <a:xfrm>
                <a:off x="6496050" y="1997773"/>
                <a:ext cx="38862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/>
                  <a:t>Initialization: </a:t>
                </a:r>
                <a:r>
                  <a:rPr lang="en-US" sz="1500" dirty="0"/>
                  <a:t>Sort points by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/>
                  <a:t>-coordinate</a:t>
                </a:r>
              </a:p>
              <a:p>
                <a:endParaRPr lang="en-US" sz="1500" dirty="0"/>
              </a:p>
              <a:p>
                <a:r>
                  <a:rPr lang="en-US" sz="1500" b="1" dirty="0"/>
                  <a:t>Divide: </a:t>
                </a:r>
                <a:r>
                  <a:rPr lang="en-US" sz="1500" dirty="0"/>
                  <a:t>Partition points into two lists of points based on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/>
                  <a:t>-coordinate (split at the median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/>
                  <a:t>)</a:t>
                </a:r>
              </a:p>
              <a:p>
                <a:endParaRPr lang="en-US" sz="1500" dirty="0"/>
              </a:p>
              <a:p>
                <a:r>
                  <a:rPr lang="en-US" sz="1500" b="1" dirty="0"/>
                  <a:t>Conquer: </a:t>
                </a:r>
                <a:r>
                  <a:rPr lang="en-US" sz="1500" dirty="0"/>
                  <a:t>Recursively compute the closest pair of points in each list</a:t>
                </a:r>
              </a:p>
              <a:p>
                <a:endParaRPr lang="en-US" sz="1500" dirty="0"/>
              </a:p>
              <a:p>
                <a:endParaRPr lang="en-US" sz="1500" dirty="0"/>
              </a:p>
              <a:p>
                <a:endParaRPr lang="en-US" sz="1500" dirty="0"/>
              </a:p>
              <a:p>
                <a:r>
                  <a:rPr lang="en-US" sz="1500" b="1" dirty="0"/>
                  <a:t>Combine: 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Process runway points by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500" dirty="0"/>
                  <a:t>-coordinate and</a:t>
                </a:r>
                <a:br>
                  <a:rPr lang="en-US" sz="1500" dirty="0"/>
                </a:br>
                <a:r>
                  <a:rPr lang="en-US" sz="1500" dirty="0"/>
                  <a:t>Compare each point in runway to 7 points above it and save the closest pair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tx1">
                        <a:lumMod val="95000"/>
                      </a:schemeClr>
                    </a:solidFill>
                  </a:rPr>
                  <a:t>Output closest pair among left, right, and runway points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6A326E-70C1-504B-B339-84982FB3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50" y="1997773"/>
                <a:ext cx="3886200" cy="3785652"/>
              </a:xfrm>
              <a:prstGeom prst="rect">
                <a:avLst/>
              </a:prstGeom>
              <a:blipFill>
                <a:blip r:embed="rId12"/>
                <a:stretch>
                  <a:fillRect l="-651" t="-334" r="-1303" b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497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085A-0C89-A040-80BA-AB33112C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9903"/>
            <a:ext cx="9905998" cy="630419"/>
          </a:xfrm>
        </p:spPr>
        <p:txBody>
          <a:bodyPr/>
          <a:lstStyle/>
          <a:p>
            <a:pPr algn="ctr"/>
            <a:r>
              <a:rPr lang="en-US" dirty="0"/>
              <a:t>Summary for Closest Pair of Points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2F3D-3A41-064D-8FFC-7802551313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33644" y="1315844"/>
            <a:ext cx="8121534" cy="44753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Comparing all pairs is a brute-force fail</a:t>
            </a:r>
          </a:p>
          <a:p>
            <a:pPr lvl="1"/>
            <a:r>
              <a:rPr lang="en-US" dirty="0"/>
              <a:t>Except for small inputs</a:t>
            </a:r>
          </a:p>
          <a:p>
            <a:r>
              <a:rPr lang="en-US" dirty="0"/>
              <a:t>Divide and conquer a big improvement</a:t>
            </a:r>
          </a:p>
          <a:p>
            <a:r>
              <a:rPr lang="en-US" dirty="0"/>
              <a:t>Needed to find an efficient way for part of the combine step</a:t>
            </a:r>
          </a:p>
          <a:p>
            <a:pPr lvl="1"/>
            <a:r>
              <a:rPr lang="en-US" dirty="0"/>
              <a:t>Geometry came through for us here!</a:t>
            </a:r>
          </a:p>
          <a:p>
            <a:pPr lvl="1"/>
            <a:r>
              <a:rPr lang="en-US" dirty="0"/>
              <a:t>Only needed to look at constant number of points for each point in the strip</a:t>
            </a:r>
          </a:p>
          <a:p>
            <a:r>
              <a:rPr lang="en-US" dirty="0"/>
              <a:t>Implementation subtleties</a:t>
            </a:r>
          </a:p>
          <a:p>
            <a:pPr lvl="1"/>
            <a:r>
              <a:rPr lang="en-US" dirty="0"/>
              <a:t>Don’t want to sort the strip by y-coordinate in each recursive call</a:t>
            </a:r>
          </a:p>
          <a:p>
            <a:pPr lvl="1"/>
            <a:r>
              <a:rPr lang="en-US" dirty="0"/>
              <a:t>In initialization, create an “index” that lets you process all points in order by y-coordinate</a:t>
            </a:r>
          </a:p>
          <a:p>
            <a:pPr lvl="1"/>
            <a:r>
              <a:rPr lang="en-US" dirty="0"/>
              <a:t>(There are other ways to address this.)</a:t>
            </a:r>
          </a:p>
        </p:txBody>
      </p:sp>
    </p:spTree>
    <p:extLst>
      <p:ext uri="{BB962C8B-B14F-4D97-AF65-F5344CB8AC3E}">
        <p14:creationId xmlns:p14="http://schemas.microsoft.com/office/powerpoint/2010/main" val="132564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Closest Pair of Points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Readings: CLRS 33.4</a:t>
            </a:r>
          </a:p>
        </p:txBody>
      </p:sp>
    </p:spTree>
    <p:extLst>
      <p:ext uri="{BB962C8B-B14F-4D97-AF65-F5344CB8AC3E}">
        <p14:creationId xmlns:p14="http://schemas.microsoft.com/office/powerpoint/2010/main" val="38486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654" y="409732"/>
            <a:ext cx="9905998" cy="902410"/>
          </a:xfrm>
        </p:spPr>
        <p:txBody>
          <a:bodyPr/>
          <a:lstStyle/>
          <a:p>
            <a:pPr algn="ctr"/>
            <a:r>
              <a:rPr lang="en-US" dirty="0"/>
              <a:t>Closest Pair of Points in 2D Space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9FD399-1624-2AB0-73F4-CACD1544BB41}"/>
              </a:ext>
            </a:extLst>
          </p:cNvPr>
          <p:cNvGrpSpPr/>
          <p:nvPr/>
        </p:nvGrpSpPr>
        <p:grpSpPr>
          <a:xfrm>
            <a:off x="6394938" y="2000250"/>
            <a:ext cx="3886200" cy="3886200"/>
            <a:chOff x="5524500" y="2000250"/>
            <a:chExt cx="3886200" cy="3886200"/>
          </a:xfrm>
        </p:grpSpPr>
        <p:sp>
          <p:nvSpPr>
            <p:cNvPr id="4" name="Rectangle 3"/>
            <p:cNvSpPr/>
            <p:nvPr/>
          </p:nvSpPr>
          <p:spPr>
            <a:xfrm>
              <a:off x="5524500" y="2000250"/>
              <a:ext cx="3886200" cy="388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Oval 5"/>
            <p:cNvSpPr/>
            <p:nvPr/>
          </p:nvSpPr>
          <p:spPr>
            <a:xfrm>
              <a:off x="5895053" y="222885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981950" y="211455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72482" y="506422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782050" y="322620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402029" y="2971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7565308" y="345480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6844480" y="451853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7981950" y="529282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48230" y="2261000"/>
            <a:ext cx="3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Given: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3C915-4BE8-1370-3AC5-7E51DD0C5549}"/>
              </a:ext>
            </a:extLst>
          </p:cNvPr>
          <p:cNvSpPr txBox="1"/>
          <p:nvPr/>
        </p:nvSpPr>
        <p:spPr>
          <a:xfrm>
            <a:off x="2148229" y="2602468"/>
            <a:ext cx="3282872" cy="36933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list of points in 2D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599CC-7AD1-6805-F748-185ED2B40F40}"/>
              </a:ext>
            </a:extLst>
          </p:cNvPr>
          <p:cNvSpPr txBox="1"/>
          <p:nvPr/>
        </p:nvSpPr>
        <p:spPr>
          <a:xfrm>
            <a:off x="2148229" y="3579190"/>
            <a:ext cx="3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Return: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30DCCA-3FDD-0A35-0E46-2AA57A2D194C}"/>
              </a:ext>
            </a:extLst>
          </p:cNvPr>
          <p:cNvSpPr txBox="1"/>
          <p:nvPr/>
        </p:nvSpPr>
        <p:spPr>
          <a:xfrm>
            <a:off x="2148228" y="3920658"/>
            <a:ext cx="3282872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Distance of the pair of points that are closest together (and the points themselves too)</a:t>
            </a:r>
          </a:p>
        </p:txBody>
      </p:sp>
    </p:spTree>
    <p:extLst>
      <p:ext uri="{BB962C8B-B14F-4D97-AF65-F5344CB8AC3E}">
        <p14:creationId xmlns:p14="http://schemas.microsoft.com/office/powerpoint/2010/main" val="410381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620702" y="3923652"/>
            <a:ext cx="2857500" cy="1061829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Naive Algorithm:</a:t>
            </a:r>
          </a:p>
          <a:p>
            <a:r>
              <a:rPr lang="en-US" sz="2100" dirty="0"/>
              <a:t>Test every pair of points, return the closest.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61" y="312786"/>
            <a:ext cx="9905998" cy="720763"/>
          </a:xfrm>
        </p:spPr>
        <p:txBody>
          <a:bodyPr/>
          <a:lstStyle/>
          <a:p>
            <a:pPr algn="ctr"/>
            <a:r>
              <a:rPr lang="en-US" dirty="0"/>
              <a:t>Closest Pair of Points: Naïve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93A49B-C7D0-673B-C605-2923BF18508E}"/>
              </a:ext>
            </a:extLst>
          </p:cNvPr>
          <p:cNvGrpSpPr/>
          <p:nvPr/>
        </p:nvGrpSpPr>
        <p:grpSpPr>
          <a:xfrm>
            <a:off x="6434560" y="1591418"/>
            <a:ext cx="3886200" cy="3886200"/>
            <a:chOff x="6091660" y="1479390"/>
            <a:chExt cx="3886200" cy="3886200"/>
          </a:xfrm>
        </p:grpSpPr>
        <p:sp>
          <p:nvSpPr>
            <p:cNvPr id="4" name="Rectangle 3"/>
            <p:cNvSpPr/>
            <p:nvPr/>
          </p:nvSpPr>
          <p:spPr>
            <a:xfrm>
              <a:off x="6091660" y="1479390"/>
              <a:ext cx="3886200" cy="388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Oval 5"/>
            <p:cNvSpPr/>
            <p:nvPr/>
          </p:nvSpPr>
          <p:spPr>
            <a:xfrm>
              <a:off x="6462213" y="170799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549110" y="159369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539642" y="454336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9349210" y="270534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969189" y="245094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8132468" y="293394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7411640" y="399767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549110" y="477196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8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6653939" y="1707992"/>
              <a:ext cx="2728746" cy="3097457"/>
              <a:chOff x="5315929" y="1134317"/>
              <a:chExt cx="3638331" cy="4129941"/>
            </a:xfrm>
          </p:grpSpPr>
          <p:cxnSp>
            <p:nvCxnSpPr>
              <p:cNvPr id="5" name="Straight Arrow Connector 4"/>
              <p:cNvCxnSpPr>
                <a:stCxn id="6" idx="5"/>
                <a:endCxn id="12" idx="2"/>
              </p:cNvCxnSpPr>
              <p:nvPr/>
            </p:nvCxnSpPr>
            <p:spPr>
              <a:xfrm flipV="1">
                <a:off x="5320453" y="1134317"/>
                <a:ext cx="2522369" cy="2601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6" idx="5"/>
                <a:endCxn id="15" idx="1"/>
              </p:cNvCxnSpPr>
              <p:nvPr/>
            </p:nvCxnSpPr>
            <p:spPr>
              <a:xfrm>
                <a:off x="5320453" y="1394480"/>
                <a:ext cx="460443" cy="7750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6" idx="5"/>
                <a:endCxn id="13" idx="0"/>
              </p:cNvCxnSpPr>
              <p:nvPr/>
            </p:nvCxnSpPr>
            <p:spPr>
              <a:xfrm flipH="1">
                <a:off x="5315929" y="1394480"/>
                <a:ext cx="4524" cy="35203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6" idx="5"/>
                <a:endCxn id="17" idx="1"/>
              </p:cNvCxnSpPr>
              <p:nvPr/>
            </p:nvCxnSpPr>
            <p:spPr>
              <a:xfrm>
                <a:off x="5320453" y="1394480"/>
                <a:ext cx="1050378" cy="28373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6" idx="5"/>
                <a:endCxn id="14" idx="1"/>
              </p:cNvCxnSpPr>
              <p:nvPr/>
            </p:nvCxnSpPr>
            <p:spPr>
              <a:xfrm>
                <a:off x="5320453" y="1394480"/>
                <a:ext cx="3633807" cy="1114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6" idx="5"/>
                <a:endCxn id="16" idx="1"/>
              </p:cNvCxnSpPr>
              <p:nvPr/>
            </p:nvCxnSpPr>
            <p:spPr>
              <a:xfrm>
                <a:off x="5320453" y="1394480"/>
                <a:ext cx="2011483" cy="14190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6" idx="5"/>
                <a:endCxn id="18" idx="1"/>
              </p:cNvCxnSpPr>
              <p:nvPr/>
            </p:nvCxnSpPr>
            <p:spPr>
              <a:xfrm>
                <a:off x="5320453" y="1394480"/>
                <a:ext cx="2567006" cy="3869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4528968" y="3943365"/>
                <a:ext cx="94923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smtClean="0">
                          <a:solidFill>
                            <a:schemeClr val="accent5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100" i="1" smtClean="0">
                          <a:solidFill>
                            <a:schemeClr val="accent5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1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100" i="1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100" i="1">
                          <a:solidFill>
                            <a:schemeClr val="accent5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968" y="3943365"/>
                <a:ext cx="949234" cy="415498"/>
              </a:xfrm>
              <a:prstGeom prst="rect">
                <a:avLst/>
              </a:prstGeom>
              <a:blipFill>
                <a:blip r:embed="rId2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CF6FD32-3857-5D4E-BA13-35B7B453C258}"/>
              </a:ext>
            </a:extLst>
          </p:cNvPr>
          <p:cNvSpPr txBox="1"/>
          <p:nvPr/>
        </p:nvSpPr>
        <p:spPr>
          <a:xfrm>
            <a:off x="2620704" y="5017135"/>
            <a:ext cx="21588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We can do better!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A98783-59FB-A74C-80A2-08830D85C555}"/>
                  </a:ext>
                </a:extLst>
              </p:cNvPr>
              <p:cNvSpPr txBox="1"/>
              <p:nvPr/>
            </p:nvSpPr>
            <p:spPr>
              <a:xfrm>
                <a:off x="3891636" y="5302885"/>
                <a:ext cx="140897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1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21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1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1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1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A98783-59FB-A74C-80A2-08830D85C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636" y="5302885"/>
                <a:ext cx="1408975" cy="415498"/>
              </a:xfrm>
              <a:prstGeom prst="rect">
                <a:avLst/>
              </a:prstGeom>
              <a:blipFill>
                <a:blip r:embed="rId3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B08159E-6903-50A2-5CCE-B857DD5BA6EA}"/>
              </a:ext>
            </a:extLst>
          </p:cNvPr>
          <p:cNvSpPr txBox="1"/>
          <p:nvPr/>
        </p:nvSpPr>
        <p:spPr>
          <a:xfrm>
            <a:off x="2599603" y="1477090"/>
            <a:ext cx="3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Given: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4169C-1CD5-66F9-DE03-68D45E787424}"/>
              </a:ext>
            </a:extLst>
          </p:cNvPr>
          <p:cNvSpPr txBox="1"/>
          <p:nvPr/>
        </p:nvSpPr>
        <p:spPr>
          <a:xfrm>
            <a:off x="2599602" y="1818558"/>
            <a:ext cx="3282872" cy="36933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list of points in 2D 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168BE-6DE9-6F03-2F63-CB7E5C64934D}"/>
              </a:ext>
            </a:extLst>
          </p:cNvPr>
          <p:cNvSpPr txBox="1"/>
          <p:nvPr/>
        </p:nvSpPr>
        <p:spPr>
          <a:xfrm>
            <a:off x="2599602" y="2232571"/>
            <a:ext cx="3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Return: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33561-35CB-AD02-453F-D35F1ABD3E5D}"/>
              </a:ext>
            </a:extLst>
          </p:cNvPr>
          <p:cNvSpPr txBox="1"/>
          <p:nvPr/>
        </p:nvSpPr>
        <p:spPr>
          <a:xfrm>
            <a:off x="2599602" y="2593687"/>
            <a:ext cx="3282872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Distance of the pair of points that are closest together (and the points themselves too)</a:t>
            </a:r>
          </a:p>
        </p:txBody>
      </p:sp>
    </p:spTree>
    <p:extLst>
      <p:ext uri="{BB962C8B-B14F-4D97-AF65-F5344CB8AC3E}">
        <p14:creationId xmlns:p14="http://schemas.microsoft.com/office/powerpoint/2010/main" val="95051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34244"/>
            <a:ext cx="9905998" cy="6332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Closest Pair of Points: D&amp;C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84439" y="159039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u="sng" dirty="0">
                <a:solidFill>
                  <a:schemeClr val="tx1">
                    <a:lumMod val="95000"/>
                  </a:schemeClr>
                </a:solidFill>
              </a:rPr>
              <a:t>Divide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: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A3A3FA-4B87-ABD5-C60D-F17253E8038D}"/>
              </a:ext>
            </a:extLst>
          </p:cNvPr>
          <p:cNvGrpSpPr/>
          <p:nvPr/>
        </p:nvGrpSpPr>
        <p:grpSpPr>
          <a:xfrm>
            <a:off x="6888984" y="1666143"/>
            <a:ext cx="3886200" cy="3886200"/>
            <a:chOff x="5524500" y="2000250"/>
            <a:chExt cx="3886200" cy="3886200"/>
          </a:xfrm>
        </p:grpSpPr>
        <p:sp>
          <p:nvSpPr>
            <p:cNvPr id="4" name="Rectangle 3"/>
            <p:cNvSpPr/>
            <p:nvPr/>
          </p:nvSpPr>
          <p:spPr>
            <a:xfrm>
              <a:off x="5524500" y="2000250"/>
              <a:ext cx="3886200" cy="388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Oval 5"/>
            <p:cNvSpPr/>
            <p:nvPr/>
          </p:nvSpPr>
          <p:spPr>
            <a:xfrm>
              <a:off x="5895053" y="222885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981950" y="211455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72482" y="506422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782050" y="322620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402029" y="2971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7565308" y="345480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6844480" y="451853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7981950" y="529282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296150" y="2000250"/>
              <a:ext cx="0" cy="388620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416816" y="2012430"/>
            <a:ext cx="4447273" cy="4154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At median x coordinate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E3494-8431-63FB-0B71-E5FB6B49707F}"/>
              </a:ext>
            </a:extLst>
          </p:cNvPr>
          <p:cNvSpPr txBox="1"/>
          <p:nvPr/>
        </p:nvSpPr>
        <p:spPr>
          <a:xfrm>
            <a:off x="1416816" y="302782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u="sng" dirty="0">
                <a:solidFill>
                  <a:schemeClr val="tx1">
                    <a:lumMod val="95000"/>
                  </a:schemeClr>
                </a:solidFill>
              </a:rPr>
              <a:t>Conquer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9E5A8-06CD-F87E-1ECC-F5CB0C1E3F8A}"/>
              </a:ext>
            </a:extLst>
          </p:cNvPr>
          <p:cNvSpPr txBox="1"/>
          <p:nvPr/>
        </p:nvSpPr>
        <p:spPr>
          <a:xfrm>
            <a:off x="1449193" y="3449851"/>
            <a:ext cx="4447273" cy="4154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???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498118-FF5D-6ED2-5501-7775D6EA64DA}"/>
              </a:ext>
            </a:extLst>
          </p:cNvPr>
          <p:cNvSpPr txBox="1"/>
          <p:nvPr/>
        </p:nvSpPr>
        <p:spPr>
          <a:xfrm>
            <a:off x="1416816" y="4499261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u="sng" dirty="0">
                <a:solidFill>
                  <a:schemeClr val="tx1">
                    <a:lumMod val="95000"/>
                  </a:schemeClr>
                </a:solidFill>
              </a:rPr>
              <a:t>Combine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A87691-7BB2-DE4C-24AB-2B3AED269D1F}"/>
              </a:ext>
            </a:extLst>
          </p:cNvPr>
          <p:cNvSpPr txBox="1"/>
          <p:nvPr/>
        </p:nvSpPr>
        <p:spPr>
          <a:xfrm>
            <a:off x="1449193" y="4921292"/>
            <a:ext cx="4447273" cy="4154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171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8E539-43B1-1AF7-1B73-D1D8124E3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CBAA-754F-21C7-D04C-C282E3CF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3593"/>
            <a:ext cx="9905998" cy="763793"/>
          </a:xfrm>
        </p:spPr>
        <p:txBody>
          <a:bodyPr/>
          <a:lstStyle/>
          <a:p>
            <a:pPr algn="ctr"/>
            <a:r>
              <a:rPr lang="en-US" dirty="0"/>
              <a:t>Closest Pair of Points: D&amp;C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BE9BD-5C01-C329-D0A9-F3897F072BCD}"/>
              </a:ext>
            </a:extLst>
          </p:cNvPr>
          <p:cNvSpPr txBox="1"/>
          <p:nvPr/>
        </p:nvSpPr>
        <p:spPr>
          <a:xfrm>
            <a:off x="1384439" y="159039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u="sng" dirty="0">
                <a:solidFill>
                  <a:schemeClr val="tx1">
                    <a:lumMod val="95000"/>
                  </a:schemeClr>
                </a:solidFill>
              </a:rPr>
              <a:t>Divide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785EA-3C1D-FE0D-87E5-4DCB4ADA5D4D}"/>
              </a:ext>
            </a:extLst>
          </p:cNvPr>
          <p:cNvSpPr txBox="1"/>
          <p:nvPr/>
        </p:nvSpPr>
        <p:spPr>
          <a:xfrm>
            <a:off x="1416816" y="2012430"/>
            <a:ext cx="4447273" cy="4154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At median x coordinate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DCEE4-D5AE-F125-C31A-55FB9328CEA2}"/>
              </a:ext>
            </a:extLst>
          </p:cNvPr>
          <p:cNvSpPr txBox="1"/>
          <p:nvPr/>
        </p:nvSpPr>
        <p:spPr>
          <a:xfrm>
            <a:off x="1416816" y="2772844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u="sng" dirty="0">
                <a:solidFill>
                  <a:schemeClr val="tx1">
                    <a:lumMod val="95000"/>
                  </a:schemeClr>
                </a:solidFill>
              </a:rPr>
              <a:t>Conquer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B4168-0519-DC0A-F892-D7A000FF1094}"/>
              </a:ext>
            </a:extLst>
          </p:cNvPr>
          <p:cNvSpPr txBox="1"/>
          <p:nvPr/>
        </p:nvSpPr>
        <p:spPr>
          <a:xfrm>
            <a:off x="1449193" y="3194875"/>
            <a:ext cx="4447273" cy="10618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Recursively find closest pair of points on left half and right half via two recursive calls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8F002-DDED-BC80-B410-35C4DFFB6ECF}"/>
              </a:ext>
            </a:extLst>
          </p:cNvPr>
          <p:cNvSpPr txBox="1"/>
          <p:nvPr/>
        </p:nvSpPr>
        <p:spPr>
          <a:xfrm>
            <a:off x="1416816" y="4499261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u="sng" dirty="0">
                <a:solidFill>
                  <a:schemeClr val="tx1">
                    <a:lumMod val="95000"/>
                  </a:schemeClr>
                </a:solidFill>
              </a:rPr>
              <a:t>Combine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: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64711A-10E6-E8B8-568A-AD9CC0B54E27}"/>
              </a:ext>
            </a:extLst>
          </p:cNvPr>
          <p:cNvSpPr txBox="1"/>
          <p:nvPr/>
        </p:nvSpPr>
        <p:spPr>
          <a:xfrm>
            <a:off x="1449193" y="4921292"/>
            <a:ext cx="4447273" cy="4154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Return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10958D-1128-F91E-6C8C-3F8FE551226C}"/>
              </a:ext>
            </a:extLst>
          </p:cNvPr>
          <p:cNvGrpSpPr/>
          <p:nvPr/>
        </p:nvGrpSpPr>
        <p:grpSpPr>
          <a:xfrm>
            <a:off x="6825762" y="1767964"/>
            <a:ext cx="3886200" cy="4276723"/>
            <a:chOff x="6825762" y="1767964"/>
            <a:chExt cx="3886200" cy="42767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B038DA4-0548-5921-8123-96DAD816C04C}"/>
                </a:ext>
              </a:extLst>
            </p:cNvPr>
            <p:cNvGrpSpPr/>
            <p:nvPr/>
          </p:nvGrpSpPr>
          <p:grpSpPr>
            <a:xfrm>
              <a:off x="6825762" y="1767964"/>
              <a:ext cx="3886200" cy="4276723"/>
              <a:chOff x="6825762" y="1767964"/>
              <a:chExt cx="3886200" cy="427672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1E4C6B8-3B8A-89B6-6CB2-90B02F454195}"/>
                  </a:ext>
                </a:extLst>
              </p:cNvPr>
              <p:cNvSpPr/>
              <p:nvPr/>
            </p:nvSpPr>
            <p:spPr>
              <a:xfrm>
                <a:off x="8597412" y="1771650"/>
                <a:ext cx="2114550" cy="3886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36BE986-AC4E-B8C4-3CC0-B81450C0A77D}"/>
                  </a:ext>
                </a:extLst>
              </p:cNvPr>
              <p:cNvSpPr/>
              <p:nvPr/>
            </p:nvSpPr>
            <p:spPr>
              <a:xfrm>
                <a:off x="7196315" y="200025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3F3B90-7CC5-1D9A-C529-CAD887D42B4D}"/>
                  </a:ext>
                </a:extLst>
              </p:cNvPr>
              <p:cNvSpPr/>
              <p:nvPr/>
            </p:nvSpPr>
            <p:spPr>
              <a:xfrm>
                <a:off x="9283212" y="188595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C6E7442-22B3-E945-67F0-5ADCF24A1333}"/>
                  </a:ext>
                </a:extLst>
              </p:cNvPr>
              <p:cNvSpPr/>
              <p:nvPr/>
            </p:nvSpPr>
            <p:spPr>
              <a:xfrm>
                <a:off x="7273744" y="4835628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DAF35D-7B75-0E11-983D-799B9C7AB52E}"/>
                  </a:ext>
                </a:extLst>
              </p:cNvPr>
              <p:cNvSpPr/>
              <p:nvPr/>
            </p:nvSpPr>
            <p:spPr>
              <a:xfrm>
                <a:off x="10083312" y="2997609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AE8C211-C97D-D7E3-E3FD-C80074BAAB54}"/>
                  </a:ext>
                </a:extLst>
              </p:cNvPr>
              <p:cNvSpPr/>
              <p:nvPr/>
            </p:nvSpPr>
            <p:spPr>
              <a:xfrm>
                <a:off x="7703291" y="27432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0CAC3E9-1263-3C81-2FF5-A1344FE21671}"/>
                  </a:ext>
                </a:extLst>
              </p:cNvPr>
              <p:cNvSpPr/>
              <p:nvPr/>
            </p:nvSpPr>
            <p:spPr>
              <a:xfrm>
                <a:off x="8866570" y="3226209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1926DD7-590A-FAC0-F384-FC800E07B11F}"/>
                  </a:ext>
                </a:extLst>
              </p:cNvPr>
              <p:cNvSpPr/>
              <p:nvPr/>
            </p:nvSpPr>
            <p:spPr>
              <a:xfrm>
                <a:off x="8145742" y="4289937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C1D7C38-36DA-2EC4-F2C6-9EBE3AFE6C0F}"/>
                  </a:ext>
                </a:extLst>
              </p:cNvPr>
              <p:cNvSpPr/>
              <p:nvPr/>
            </p:nvSpPr>
            <p:spPr>
              <a:xfrm>
                <a:off x="9283212" y="5064228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E163A2-2672-C231-F955-5BE02682FC1F}"/>
                  </a:ext>
                </a:extLst>
              </p:cNvPr>
              <p:cNvSpPr/>
              <p:nvPr/>
            </p:nvSpPr>
            <p:spPr>
              <a:xfrm>
                <a:off x="6825762" y="1767964"/>
                <a:ext cx="1771650" cy="3886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93D436-4AF2-BA20-9F85-C0EFFCA5A912}"/>
                  </a:ext>
                </a:extLst>
              </p:cNvPr>
              <p:cNvSpPr txBox="1"/>
              <p:nvPr/>
            </p:nvSpPr>
            <p:spPr>
              <a:xfrm>
                <a:off x="6825762" y="5675355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err="1"/>
                  <a:t>LeftPoints</a:t>
                </a:r>
                <a:endParaRPr lang="en-US" sz="18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C0D7C0-585B-A799-FC0D-A8541728DC65}"/>
                  </a:ext>
                </a:extLst>
              </p:cNvPr>
              <p:cNvSpPr txBox="1"/>
              <p:nvPr/>
            </p:nvSpPr>
            <p:spPr>
              <a:xfrm>
                <a:off x="8597412" y="5675355"/>
                <a:ext cx="2114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err="1"/>
                  <a:t>RightPoints</a:t>
                </a:r>
                <a:endParaRPr lang="en-US" sz="18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799506A-7560-1A19-B3E3-C6A08E7F8BBC}"/>
                  </a:ext>
                </a:extLst>
              </p:cNvPr>
              <p:cNvSpPr/>
              <p:nvPr/>
            </p:nvSpPr>
            <p:spPr>
              <a:xfrm rot="19684656">
                <a:off x="7242724" y="1788756"/>
                <a:ext cx="689402" cy="1428407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DBABF3F-0610-CDAE-4921-2D491627C5BF}"/>
                  </a:ext>
                </a:extLst>
              </p:cNvPr>
              <p:cNvSpPr/>
              <p:nvPr/>
            </p:nvSpPr>
            <p:spPr>
              <a:xfrm rot="15583709">
                <a:off x="9323579" y="2370706"/>
                <a:ext cx="579014" cy="1727181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47BAFBE-6523-2FE3-87F2-68E7370A41C1}"/>
                    </a:ext>
                  </a:extLst>
                </p:cNvPr>
                <p:cNvSpPr txBox="1"/>
                <p:nvPr/>
              </p:nvSpPr>
              <p:spPr>
                <a:xfrm>
                  <a:off x="9511812" y="2488168"/>
                  <a:ext cx="4475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47BAFBE-6523-2FE3-87F2-68E7370A4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1812" y="2488168"/>
                  <a:ext cx="44757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8E3A68A-628D-7759-5E7A-F9DFDC1E2D23}"/>
                    </a:ext>
                  </a:extLst>
                </p:cNvPr>
                <p:cNvSpPr txBox="1"/>
                <p:nvPr/>
              </p:nvSpPr>
              <p:spPr>
                <a:xfrm>
                  <a:off x="7859274" y="1903535"/>
                  <a:ext cx="4475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8E3A68A-628D-7759-5E7A-F9DFDC1E2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274" y="1903535"/>
                  <a:ext cx="44757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032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23593"/>
            <a:ext cx="9905998" cy="763793"/>
          </a:xfrm>
        </p:spPr>
        <p:txBody>
          <a:bodyPr/>
          <a:lstStyle/>
          <a:p>
            <a:pPr algn="ctr"/>
            <a:r>
              <a:rPr lang="en-US" dirty="0"/>
              <a:t>Closest Pair of Points: D&amp;C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FD12F-676D-EAEB-3A3C-63FAD7811404}"/>
              </a:ext>
            </a:extLst>
          </p:cNvPr>
          <p:cNvSpPr txBox="1"/>
          <p:nvPr/>
        </p:nvSpPr>
        <p:spPr>
          <a:xfrm>
            <a:off x="1384439" y="159039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u="sng" dirty="0">
                <a:solidFill>
                  <a:schemeClr val="tx1">
                    <a:lumMod val="95000"/>
                  </a:schemeClr>
                </a:solidFill>
              </a:rPr>
              <a:t>Divide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DDC10-388B-1090-E332-7B0C7B7B191C}"/>
              </a:ext>
            </a:extLst>
          </p:cNvPr>
          <p:cNvSpPr txBox="1"/>
          <p:nvPr/>
        </p:nvSpPr>
        <p:spPr>
          <a:xfrm>
            <a:off x="1416816" y="2012430"/>
            <a:ext cx="4447273" cy="4154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At median x coordinate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BE630-E64B-CF8E-5027-5E72676091D9}"/>
              </a:ext>
            </a:extLst>
          </p:cNvPr>
          <p:cNvSpPr txBox="1"/>
          <p:nvPr/>
        </p:nvSpPr>
        <p:spPr>
          <a:xfrm>
            <a:off x="1416816" y="2772844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u="sng" dirty="0">
                <a:solidFill>
                  <a:schemeClr val="tx1">
                    <a:lumMod val="95000"/>
                  </a:schemeClr>
                </a:solidFill>
              </a:rPr>
              <a:t>Conquer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7EE54-994E-77AE-67C3-BA4A7647C3CF}"/>
              </a:ext>
            </a:extLst>
          </p:cNvPr>
          <p:cNvSpPr txBox="1"/>
          <p:nvPr/>
        </p:nvSpPr>
        <p:spPr>
          <a:xfrm>
            <a:off x="1449193" y="3194875"/>
            <a:ext cx="4447273" cy="10618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Recursively find closest pair of points on left half and right half via two recursive calls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9FCE4-5E22-2EC0-83EE-3377416676A6}"/>
              </a:ext>
            </a:extLst>
          </p:cNvPr>
          <p:cNvSpPr txBox="1"/>
          <p:nvPr/>
        </p:nvSpPr>
        <p:spPr>
          <a:xfrm>
            <a:off x="1416816" y="4499261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u="sng" dirty="0">
                <a:solidFill>
                  <a:schemeClr val="tx1">
                    <a:lumMod val="95000"/>
                  </a:schemeClr>
                </a:solidFill>
              </a:rPr>
              <a:t>Combine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236490-F041-52FA-DF0F-9A91CCF34C33}"/>
                  </a:ext>
                </a:extLst>
              </p:cNvPr>
              <p:cNvSpPr txBox="1"/>
              <p:nvPr/>
            </p:nvSpPr>
            <p:spPr>
              <a:xfrm>
                <a:off x="1449193" y="4921292"/>
                <a:ext cx="4447273" cy="4154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>
                    <a:solidFill>
                      <a:schemeClr val="bg1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236490-F041-52FA-DF0F-9A91CCF34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193" y="4921292"/>
                <a:ext cx="4447273" cy="415498"/>
              </a:xfrm>
              <a:prstGeom prst="rect">
                <a:avLst/>
              </a:prstGeom>
              <a:blipFill>
                <a:blip r:embed="rId2"/>
                <a:stretch>
                  <a:fillRect l="-1420" t="-5714" b="-2285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4D7AE963-8D3E-6F0A-1172-C252C5A635F9}"/>
              </a:ext>
            </a:extLst>
          </p:cNvPr>
          <p:cNvGrpSpPr/>
          <p:nvPr/>
        </p:nvGrpSpPr>
        <p:grpSpPr>
          <a:xfrm>
            <a:off x="6825762" y="1767964"/>
            <a:ext cx="3886200" cy="4276723"/>
            <a:chOff x="6825762" y="1767964"/>
            <a:chExt cx="3886200" cy="4276723"/>
          </a:xfrm>
        </p:grpSpPr>
        <p:sp>
          <p:nvSpPr>
            <p:cNvPr id="4" name="Rectangle 3"/>
            <p:cNvSpPr/>
            <p:nvPr/>
          </p:nvSpPr>
          <p:spPr>
            <a:xfrm>
              <a:off x="8597412" y="1771650"/>
              <a:ext cx="2114550" cy="388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Oval 5"/>
            <p:cNvSpPr/>
            <p:nvPr/>
          </p:nvSpPr>
          <p:spPr>
            <a:xfrm>
              <a:off x="7196315" y="200025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9283212" y="188595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273744" y="483562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0083312" y="299760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7703291" y="274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8866570" y="322620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145742" y="428993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9283212" y="506422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25762" y="1767964"/>
              <a:ext cx="1771650" cy="388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25762" y="5675355"/>
              <a:ext cx="1771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err="1"/>
                <a:t>LeftPoints</a:t>
              </a:r>
              <a:endParaRPr lang="en-US" sz="1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97412" y="5675355"/>
              <a:ext cx="2114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err="1"/>
                <a:t>RightPoints</a:t>
              </a:r>
              <a:endParaRPr lang="en-US" sz="1800" dirty="0"/>
            </a:p>
          </p:txBody>
        </p:sp>
        <p:sp>
          <p:nvSpPr>
            <p:cNvPr id="8" name="Oval 7"/>
            <p:cNvSpPr/>
            <p:nvPr/>
          </p:nvSpPr>
          <p:spPr>
            <a:xfrm rot="19684656">
              <a:off x="7242724" y="1788756"/>
              <a:ext cx="689402" cy="142840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Oval 23"/>
            <p:cNvSpPr/>
            <p:nvPr/>
          </p:nvSpPr>
          <p:spPr>
            <a:xfrm rot="15583709">
              <a:off x="9323579" y="2370706"/>
              <a:ext cx="579014" cy="1727181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7935041-1E0F-D918-F5CF-F8B35B1CE326}"/>
                    </a:ext>
                  </a:extLst>
                </p:cNvPr>
                <p:cNvSpPr txBox="1"/>
                <p:nvPr/>
              </p:nvSpPr>
              <p:spPr>
                <a:xfrm>
                  <a:off x="9511812" y="2488168"/>
                  <a:ext cx="4475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7935041-1E0F-D918-F5CF-F8B35B1CE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1812" y="2488168"/>
                  <a:ext cx="44757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52244DD-638E-035A-F63B-F8B4DEEE5B0E}"/>
                    </a:ext>
                  </a:extLst>
                </p:cNvPr>
                <p:cNvSpPr txBox="1"/>
                <p:nvPr/>
              </p:nvSpPr>
              <p:spPr>
                <a:xfrm>
                  <a:off x="7859274" y="1903535"/>
                  <a:ext cx="4475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52244DD-638E-035A-F63B-F8B4DEEE5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274" y="1903535"/>
                  <a:ext cx="44757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67566B1-FF2F-89A0-F03E-1B75E008A00D}"/>
              </a:ext>
            </a:extLst>
          </p:cNvPr>
          <p:cNvSpPr txBox="1"/>
          <p:nvPr/>
        </p:nvSpPr>
        <p:spPr>
          <a:xfrm>
            <a:off x="3672829" y="6044687"/>
            <a:ext cx="247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What is the issue with this combine step?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ECF21E-6E10-7928-5040-E7A4D8D9769B}"/>
              </a:ext>
            </a:extLst>
          </p:cNvPr>
          <p:cNvCxnSpPr/>
          <p:nvPr/>
        </p:nvCxnSpPr>
        <p:spPr>
          <a:xfrm>
            <a:off x="3736731" y="5468815"/>
            <a:ext cx="541273" cy="575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18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4895-8FCF-1B08-17E2-F9388756B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D50A-F4B8-7A45-6990-D171A50D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3593"/>
            <a:ext cx="9905998" cy="763793"/>
          </a:xfrm>
        </p:spPr>
        <p:txBody>
          <a:bodyPr/>
          <a:lstStyle/>
          <a:p>
            <a:pPr algn="ctr"/>
            <a:r>
              <a:rPr lang="en-US" dirty="0"/>
              <a:t>Closest Pair of Points: D&amp;C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7B9F8-484E-AD38-A75C-BB938F635531}"/>
              </a:ext>
            </a:extLst>
          </p:cNvPr>
          <p:cNvSpPr txBox="1"/>
          <p:nvPr/>
        </p:nvSpPr>
        <p:spPr>
          <a:xfrm>
            <a:off x="1384439" y="159039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u="sng" dirty="0">
                <a:solidFill>
                  <a:schemeClr val="tx1">
                    <a:lumMod val="95000"/>
                  </a:schemeClr>
                </a:solidFill>
              </a:rPr>
              <a:t>Divide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85BD2-2A82-CEC7-7DEF-41EC5995829C}"/>
              </a:ext>
            </a:extLst>
          </p:cNvPr>
          <p:cNvSpPr txBox="1"/>
          <p:nvPr/>
        </p:nvSpPr>
        <p:spPr>
          <a:xfrm>
            <a:off x="1416816" y="2012430"/>
            <a:ext cx="4447273" cy="4154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At median x coordinate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E4516-2455-C17D-6A2A-3EF5B1F80ED3}"/>
              </a:ext>
            </a:extLst>
          </p:cNvPr>
          <p:cNvSpPr txBox="1"/>
          <p:nvPr/>
        </p:nvSpPr>
        <p:spPr>
          <a:xfrm>
            <a:off x="1416816" y="2772844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u="sng" dirty="0">
                <a:solidFill>
                  <a:schemeClr val="tx1">
                    <a:lumMod val="95000"/>
                  </a:schemeClr>
                </a:solidFill>
              </a:rPr>
              <a:t>Conquer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C0585-04E0-3FE8-42B8-1CFE451F7AD9}"/>
              </a:ext>
            </a:extLst>
          </p:cNvPr>
          <p:cNvSpPr txBox="1"/>
          <p:nvPr/>
        </p:nvSpPr>
        <p:spPr>
          <a:xfrm>
            <a:off x="1449193" y="3194875"/>
            <a:ext cx="4447273" cy="10618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Recursively find closest pair of points on left half and right half via two recursive calls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6CD2C-4BE4-073A-8180-B3CE214B3D65}"/>
              </a:ext>
            </a:extLst>
          </p:cNvPr>
          <p:cNvSpPr txBox="1"/>
          <p:nvPr/>
        </p:nvSpPr>
        <p:spPr>
          <a:xfrm>
            <a:off x="1416816" y="4499261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u="sng" dirty="0">
                <a:solidFill>
                  <a:schemeClr val="tx1">
                    <a:lumMod val="95000"/>
                  </a:schemeClr>
                </a:solidFill>
              </a:rPr>
              <a:t>Combine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B09D3E6-0F23-7F9D-7BF1-3275162EC57C}"/>
                  </a:ext>
                </a:extLst>
              </p:cNvPr>
              <p:cNvSpPr txBox="1"/>
              <p:nvPr/>
            </p:nvSpPr>
            <p:spPr>
              <a:xfrm>
                <a:off x="1449193" y="4921292"/>
                <a:ext cx="4447273" cy="4154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>
                    <a:solidFill>
                      <a:schemeClr val="bg1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B09D3E6-0F23-7F9D-7BF1-3275162EC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193" y="4921292"/>
                <a:ext cx="4447273" cy="415498"/>
              </a:xfrm>
              <a:prstGeom prst="rect">
                <a:avLst/>
              </a:prstGeom>
              <a:blipFill>
                <a:blip r:embed="rId2"/>
                <a:stretch>
                  <a:fillRect l="-1420" t="-5714" b="-2285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9C791E2-0A7F-9FA5-DDE6-2F650905CBE9}"/>
              </a:ext>
            </a:extLst>
          </p:cNvPr>
          <p:cNvSpPr/>
          <p:nvPr/>
        </p:nvSpPr>
        <p:spPr>
          <a:xfrm>
            <a:off x="8597412" y="17716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471617-BDA0-878C-CA2C-34561008FE98}"/>
              </a:ext>
            </a:extLst>
          </p:cNvPr>
          <p:cNvSpPr/>
          <p:nvPr/>
        </p:nvSpPr>
        <p:spPr>
          <a:xfrm>
            <a:off x="7196315" y="200025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8835D6-7AD1-ADFC-B8FA-9CC42B0D55BB}"/>
              </a:ext>
            </a:extLst>
          </p:cNvPr>
          <p:cNvSpPr/>
          <p:nvPr/>
        </p:nvSpPr>
        <p:spPr>
          <a:xfrm>
            <a:off x="9283212" y="188595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841506-21D8-8D6A-5C25-491B5E219EE5}"/>
              </a:ext>
            </a:extLst>
          </p:cNvPr>
          <p:cNvSpPr/>
          <p:nvPr/>
        </p:nvSpPr>
        <p:spPr>
          <a:xfrm>
            <a:off x="7273744" y="4835628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7C2D03-879B-B2E8-2913-9E2E4711229E}"/>
              </a:ext>
            </a:extLst>
          </p:cNvPr>
          <p:cNvSpPr/>
          <p:nvPr/>
        </p:nvSpPr>
        <p:spPr>
          <a:xfrm>
            <a:off x="10083312" y="2997609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264058-974D-1F86-657A-02F28A1A32B2}"/>
              </a:ext>
            </a:extLst>
          </p:cNvPr>
          <p:cNvSpPr/>
          <p:nvPr/>
        </p:nvSpPr>
        <p:spPr>
          <a:xfrm>
            <a:off x="7703291" y="274320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236510-B0E2-3376-7ACB-5AF57F605AB8}"/>
              </a:ext>
            </a:extLst>
          </p:cNvPr>
          <p:cNvSpPr/>
          <p:nvPr/>
        </p:nvSpPr>
        <p:spPr>
          <a:xfrm>
            <a:off x="8866570" y="3226209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4C6EA4-D075-24A7-8369-B6E76E72614D}"/>
              </a:ext>
            </a:extLst>
          </p:cNvPr>
          <p:cNvSpPr/>
          <p:nvPr/>
        </p:nvSpPr>
        <p:spPr>
          <a:xfrm>
            <a:off x="8145742" y="4289937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FA9BC12-55C0-6B22-73EB-50B5EC1AA88C}"/>
              </a:ext>
            </a:extLst>
          </p:cNvPr>
          <p:cNvSpPr/>
          <p:nvPr/>
        </p:nvSpPr>
        <p:spPr>
          <a:xfrm>
            <a:off x="9283212" y="5064228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3B8B3C-D371-EBBD-C0CF-FB847CCF3DCC}"/>
              </a:ext>
            </a:extLst>
          </p:cNvPr>
          <p:cNvSpPr/>
          <p:nvPr/>
        </p:nvSpPr>
        <p:spPr>
          <a:xfrm>
            <a:off x="6825762" y="17679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92E1C-81FA-1698-BF21-F556485080AF}"/>
              </a:ext>
            </a:extLst>
          </p:cNvPr>
          <p:cNvSpPr txBox="1"/>
          <p:nvPr/>
        </p:nvSpPr>
        <p:spPr>
          <a:xfrm>
            <a:off x="6825762" y="5675355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29578-7575-B145-4971-D6F20ADB13D4}"/>
              </a:ext>
            </a:extLst>
          </p:cNvPr>
          <p:cNvSpPr txBox="1"/>
          <p:nvPr/>
        </p:nvSpPr>
        <p:spPr>
          <a:xfrm>
            <a:off x="8597412" y="5675355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021ACB-0AC7-346A-4D36-53978607FEEF}"/>
              </a:ext>
            </a:extLst>
          </p:cNvPr>
          <p:cNvSpPr/>
          <p:nvPr/>
        </p:nvSpPr>
        <p:spPr>
          <a:xfrm rot="19684656">
            <a:off x="7242724" y="1788756"/>
            <a:ext cx="689402" cy="142840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A70781-BF3A-51BE-253B-7E3948C48657}"/>
              </a:ext>
            </a:extLst>
          </p:cNvPr>
          <p:cNvSpPr/>
          <p:nvPr/>
        </p:nvSpPr>
        <p:spPr>
          <a:xfrm rot="15583709">
            <a:off x="9323579" y="2370706"/>
            <a:ext cx="579014" cy="172718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676BEE-2A77-F003-A8BB-0696C73D5467}"/>
                  </a:ext>
                </a:extLst>
              </p:cNvPr>
              <p:cNvSpPr txBox="1"/>
              <p:nvPr/>
            </p:nvSpPr>
            <p:spPr>
              <a:xfrm>
                <a:off x="9511812" y="2488168"/>
                <a:ext cx="447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676BEE-2A77-F003-A8BB-0696C73D5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812" y="2488168"/>
                <a:ext cx="447576" cy="369332"/>
              </a:xfrm>
              <a:prstGeom prst="rect">
                <a:avLst/>
              </a:prstGeom>
              <a:blipFill>
                <a:blip r:embed="rId3"/>
                <a:stretch>
                  <a:fillRect l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3729C7-524A-7C4F-7EA4-CE638CC69C4C}"/>
                  </a:ext>
                </a:extLst>
              </p:cNvPr>
              <p:cNvSpPr txBox="1"/>
              <p:nvPr/>
            </p:nvSpPr>
            <p:spPr>
              <a:xfrm>
                <a:off x="7859274" y="1903535"/>
                <a:ext cx="447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3729C7-524A-7C4F-7EA4-CE638CC6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274" y="1903535"/>
                <a:ext cx="4475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A5B1D06-683E-82AD-B8AC-E1891D7D47A5}"/>
              </a:ext>
            </a:extLst>
          </p:cNvPr>
          <p:cNvSpPr txBox="1"/>
          <p:nvPr/>
        </p:nvSpPr>
        <p:spPr>
          <a:xfrm>
            <a:off x="3672829" y="6044687"/>
            <a:ext cx="2891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Better, but how do we find the shortest pair across the gap?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9229330-7BDB-1650-33DD-60B4D4CAAE20}"/>
              </a:ext>
            </a:extLst>
          </p:cNvPr>
          <p:cNvCxnSpPr/>
          <p:nvPr/>
        </p:nvCxnSpPr>
        <p:spPr>
          <a:xfrm>
            <a:off x="3736731" y="5468815"/>
            <a:ext cx="541273" cy="575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5FE01E-505C-363A-5A9F-F1F87A9EB057}"/>
              </a:ext>
            </a:extLst>
          </p:cNvPr>
          <p:cNvSpPr/>
          <p:nvPr/>
        </p:nvSpPr>
        <p:spPr>
          <a:xfrm rot="18342625">
            <a:off x="8483583" y="3867580"/>
            <a:ext cx="689402" cy="185102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107067-B866-8C64-7248-A5849896721F}"/>
                  </a:ext>
                </a:extLst>
              </p:cNvPr>
              <p:cNvSpPr txBox="1"/>
              <p:nvPr/>
            </p:nvSpPr>
            <p:spPr>
              <a:xfrm>
                <a:off x="9200383" y="4302764"/>
                <a:ext cx="447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107067-B866-8C64-7248-A58498967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83" y="4302764"/>
                <a:ext cx="447576" cy="369332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53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C0BBC-26A9-F12C-A3CC-AD00A9611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A75E-AA3D-70C7-5564-4113684C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3593"/>
            <a:ext cx="9905998" cy="763793"/>
          </a:xfrm>
        </p:spPr>
        <p:txBody>
          <a:bodyPr/>
          <a:lstStyle/>
          <a:p>
            <a:pPr algn="ctr"/>
            <a:r>
              <a:rPr lang="en-US" dirty="0"/>
              <a:t>Closest Pair of Points: D&amp;C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93CF4-76AF-5822-EF59-CF89A4EF7D35}"/>
              </a:ext>
            </a:extLst>
          </p:cNvPr>
          <p:cNvSpPr txBox="1"/>
          <p:nvPr/>
        </p:nvSpPr>
        <p:spPr>
          <a:xfrm>
            <a:off x="1638534" y="135550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u="sng" dirty="0">
                <a:solidFill>
                  <a:schemeClr val="tx1">
                    <a:lumMod val="95000"/>
                  </a:schemeClr>
                </a:solidFill>
              </a:rPr>
              <a:t>Combine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472B44-FDC2-27DF-56B7-3A75DBA0B03D}"/>
                  </a:ext>
                </a:extLst>
              </p:cNvPr>
              <p:cNvSpPr txBox="1"/>
              <p:nvPr/>
            </p:nvSpPr>
            <p:spPr>
              <a:xfrm>
                <a:off x="1670911" y="1777540"/>
                <a:ext cx="4447273" cy="73866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>
                    <a:solidFill>
                      <a:schemeClr val="bg1"/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chemeClr val="bg1"/>
                    </a:solidFill>
                  </a:rPr>
                  <a:t> efficiently</a:t>
                </a:r>
                <a:br>
                  <a:rPr lang="en-US" sz="2100" dirty="0">
                    <a:solidFill>
                      <a:schemeClr val="bg1"/>
                    </a:solidFill>
                  </a:rPr>
                </a:br>
                <a:r>
                  <a:rPr lang="en-US" sz="2100" dirty="0">
                    <a:solidFill>
                      <a:schemeClr val="bg1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472B44-FDC2-27DF-56B7-3A75DBA0B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11" y="1777540"/>
                <a:ext cx="4447273" cy="738664"/>
              </a:xfrm>
              <a:prstGeom prst="rect">
                <a:avLst/>
              </a:prstGeom>
              <a:blipFill>
                <a:blip r:embed="rId2"/>
                <a:stretch>
                  <a:fillRect l="-1420" t="-3333" b="-13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EE4BF6A-28A9-8E52-994A-836A3948C281}"/>
              </a:ext>
            </a:extLst>
          </p:cNvPr>
          <p:cNvSpPr/>
          <p:nvPr/>
        </p:nvSpPr>
        <p:spPr>
          <a:xfrm>
            <a:off x="8597412" y="17716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7B7010-E096-27EF-52A8-B2A858CBF8C1}"/>
              </a:ext>
            </a:extLst>
          </p:cNvPr>
          <p:cNvSpPr/>
          <p:nvPr/>
        </p:nvSpPr>
        <p:spPr>
          <a:xfrm>
            <a:off x="7196315" y="200025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86AD49-48D8-AED2-0C83-20F94D4BD3A3}"/>
              </a:ext>
            </a:extLst>
          </p:cNvPr>
          <p:cNvSpPr/>
          <p:nvPr/>
        </p:nvSpPr>
        <p:spPr>
          <a:xfrm>
            <a:off x="9283212" y="188595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118870-A7FF-9AC1-906F-EFB5D0A82464}"/>
              </a:ext>
            </a:extLst>
          </p:cNvPr>
          <p:cNvSpPr/>
          <p:nvPr/>
        </p:nvSpPr>
        <p:spPr>
          <a:xfrm>
            <a:off x="7273744" y="4835628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230B93-EE42-B586-4838-DE094609C874}"/>
              </a:ext>
            </a:extLst>
          </p:cNvPr>
          <p:cNvSpPr/>
          <p:nvPr/>
        </p:nvSpPr>
        <p:spPr>
          <a:xfrm>
            <a:off x="10083312" y="2997609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F7C52-7B48-0AA6-003E-4E70B87C9747}"/>
              </a:ext>
            </a:extLst>
          </p:cNvPr>
          <p:cNvSpPr/>
          <p:nvPr/>
        </p:nvSpPr>
        <p:spPr>
          <a:xfrm>
            <a:off x="7703291" y="2743200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B8947C-7C84-5191-E4B7-99A4706B8BF9}"/>
              </a:ext>
            </a:extLst>
          </p:cNvPr>
          <p:cNvSpPr/>
          <p:nvPr/>
        </p:nvSpPr>
        <p:spPr>
          <a:xfrm>
            <a:off x="8866570" y="3226209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F5D17D-F6DB-E166-C35F-2ED77A83F74E}"/>
              </a:ext>
            </a:extLst>
          </p:cNvPr>
          <p:cNvSpPr/>
          <p:nvPr/>
        </p:nvSpPr>
        <p:spPr>
          <a:xfrm>
            <a:off x="8145742" y="4289937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F874703-E7D9-C010-9BF4-25543EA07462}"/>
              </a:ext>
            </a:extLst>
          </p:cNvPr>
          <p:cNvSpPr/>
          <p:nvPr/>
        </p:nvSpPr>
        <p:spPr>
          <a:xfrm>
            <a:off x="9283212" y="5064228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0EA827-900B-927B-D49B-75423F6EE541}"/>
              </a:ext>
            </a:extLst>
          </p:cNvPr>
          <p:cNvSpPr/>
          <p:nvPr/>
        </p:nvSpPr>
        <p:spPr>
          <a:xfrm>
            <a:off x="6825762" y="17679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339A1-1AC9-310C-98DA-BD850C7C7E3B}"/>
              </a:ext>
            </a:extLst>
          </p:cNvPr>
          <p:cNvSpPr txBox="1"/>
          <p:nvPr/>
        </p:nvSpPr>
        <p:spPr>
          <a:xfrm>
            <a:off x="6825762" y="5675355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E51AA6-76FA-7F02-1C1D-225141300A15}"/>
              </a:ext>
            </a:extLst>
          </p:cNvPr>
          <p:cNvSpPr txBox="1"/>
          <p:nvPr/>
        </p:nvSpPr>
        <p:spPr>
          <a:xfrm>
            <a:off x="8597412" y="5675355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RightPoints</a:t>
            </a: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C5BED6-6EB4-7739-C9DA-4A3F6734603D}"/>
                  </a:ext>
                </a:extLst>
              </p:cNvPr>
              <p:cNvSpPr txBox="1"/>
              <p:nvPr/>
            </p:nvSpPr>
            <p:spPr>
              <a:xfrm>
                <a:off x="9200383" y="4302764"/>
                <a:ext cx="447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C5BED6-6EB4-7739-C9DA-4A3F67346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83" y="4302764"/>
                <a:ext cx="447576" cy="369332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DACD0BE-3B32-4EA5-EE46-3C700A6ED623}"/>
              </a:ext>
            </a:extLst>
          </p:cNvPr>
          <p:cNvSpPr txBox="1"/>
          <p:nvPr/>
        </p:nvSpPr>
        <p:spPr>
          <a:xfrm>
            <a:off x="1670911" y="2910609"/>
            <a:ext cx="4425089" cy="73866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b="1" i="1" u="sng" dirty="0">
                <a:solidFill>
                  <a:schemeClr val="tx1">
                    <a:lumMod val="95000"/>
                  </a:schemeClr>
                </a:solidFill>
              </a:rPr>
              <a:t>Possible Solution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en-US" sz="2100" dirty="0">
                <a:solidFill>
                  <a:schemeClr val="accent2"/>
                </a:solidFill>
              </a:rPr>
              <a:t>Compute all pairs that cross the gap.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401E28-3EC0-8586-1A31-897A3230DE7B}"/>
                  </a:ext>
                </a:extLst>
              </p:cNvPr>
              <p:cNvSpPr txBox="1"/>
              <p:nvPr/>
            </p:nvSpPr>
            <p:spPr>
              <a:xfrm>
                <a:off x="1670911" y="3932248"/>
                <a:ext cx="4425089" cy="1613199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1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Problem</a:t>
                </a:r>
                <a:r>
                  <a:rPr lang="en-US" sz="2100" dirty="0">
                    <a:solidFill>
                      <a:schemeClr val="tx1">
                        <a:lumMod val="95000"/>
                      </a:schemeClr>
                    </a:solidFill>
                  </a:rPr>
                  <a:t>: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chemeClr val="tx1">
                        <a:lumMod val="95000"/>
                      </a:schemeClr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1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endParaRPr lang="en-US" sz="2100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US" sz="21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Total runtime</a:t>
                </a:r>
                <a:r>
                  <a:rPr lang="en-US" sz="21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1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1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1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1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1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1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1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1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1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1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401E28-3EC0-8586-1A31-897A3230D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11" y="3932248"/>
                <a:ext cx="4425089" cy="1613199"/>
              </a:xfrm>
              <a:prstGeom prst="rect">
                <a:avLst/>
              </a:prstGeom>
              <a:blipFill>
                <a:blip r:embed="rId4"/>
                <a:stretch>
                  <a:fillRect l="-1429" t="-2326" b="-155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430BB228-8D7E-E9F6-1084-D76E80CFF78F}"/>
              </a:ext>
            </a:extLst>
          </p:cNvPr>
          <p:cNvSpPr txBox="1"/>
          <p:nvPr/>
        </p:nvSpPr>
        <p:spPr>
          <a:xfrm>
            <a:off x="4233170" y="6129479"/>
            <a:ext cx="2891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Same runtime as naïve solution. Not good enough!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73CC02-42A9-8392-A8AD-C0CC5B28310D}"/>
              </a:ext>
            </a:extLst>
          </p:cNvPr>
          <p:cNvCxnSpPr>
            <a:cxnSpLocks/>
          </p:cNvCxnSpPr>
          <p:nvPr/>
        </p:nvCxnSpPr>
        <p:spPr>
          <a:xfrm flipH="1">
            <a:off x="4913971" y="5654164"/>
            <a:ext cx="237892" cy="47531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08F737-BC32-530C-2CE0-59C166F07B2B}"/>
              </a:ext>
            </a:extLst>
          </p:cNvPr>
          <p:cNvCxnSpPr>
            <a:cxnSpLocks/>
            <a:stCxn id="17" idx="5"/>
            <a:endCxn id="18" idx="1"/>
          </p:cNvCxnSpPr>
          <p:nvPr/>
        </p:nvCxnSpPr>
        <p:spPr>
          <a:xfrm>
            <a:off x="8340864" y="4485059"/>
            <a:ext cx="975826" cy="61264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2DDB59B-0649-BE61-DA15-51D0B2298ED7}"/>
              </a:ext>
            </a:extLst>
          </p:cNvPr>
          <p:cNvCxnSpPr>
            <a:cxnSpLocks/>
            <a:stCxn id="17" idx="7"/>
            <a:endCxn id="16" idx="3"/>
          </p:cNvCxnSpPr>
          <p:nvPr/>
        </p:nvCxnSpPr>
        <p:spPr>
          <a:xfrm flipV="1">
            <a:off x="8340864" y="3421331"/>
            <a:ext cx="559184" cy="90208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B79368-82B5-C09C-F0CA-57923976DFDC}"/>
              </a:ext>
            </a:extLst>
          </p:cNvPr>
          <p:cNvCxnSpPr>
            <a:cxnSpLocks/>
            <a:stCxn id="17" idx="6"/>
            <a:endCxn id="14" idx="3"/>
          </p:cNvCxnSpPr>
          <p:nvPr/>
        </p:nvCxnSpPr>
        <p:spPr>
          <a:xfrm flipV="1">
            <a:off x="8374342" y="3192731"/>
            <a:ext cx="1742448" cy="121150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586930-C284-FF61-B6B1-C12E69669766}"/>
              </a:ext>
            </a:extLst>
          </p:cNvPr>
          <p:cNvCxnSpPr>
            <a:cxnSpLocks/>
            <a:stCxn id="17" idx="0"/>
            <a:endCxn id="12" idx="4"/>
          </p:cNvCxnSpPr>
          <p:nvPr/>
        </p:nvCxnSpPr>
        <p:spPr>
          <a:xfrm flipV="1">
            <a:off x="8260042" y="2114550"/>
            <a:ext cx="1137470" cy="217538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20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39376</TotalTime>
  <Words>990</Words>
  <Application>Microsoft Macintosh PowerPoint</Application>
  <PresentationFormat>Widescreen</PresentationFormat>
  <Paragraphs>243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Tw Cen MT</vt:lpstr>
      <vt:lpstr>Circuit</vt:lpstr>
      <vt:lpstr>More Divide and Conquer: Closest Pair of Points</vt:lpstr>
      <vt:lpstr>Closest Pair of Points</vt:lpstr>
      <vt:lpstr>Closest Pair of Points in 2D Space</vt:lpstr>
      <vt:lpstr>Closest Pair of Points: Naïve</vt:lpstr>
      <vt:lpstr>Closest Pair of Points: D&amp;C</vt:lpstr>
      <vt:lpstr>Closest Pair of Points: D&amp;C</vt:lpstr>
      <vt:lpstr>Closest Pair of Points: D&amp;C</vt:lpstr>
      <vt:lpstr>Closest Pair of Points: D&amp;C</vt:lpstr>
      <vt:lpstr>Closest Pair of Points: D&amp;C</vt:lpstr>
      <vt:lpstr>Closest Pair of Points: D&amp;C</vt:lpstr>
      <vt:lpstr>Closest Pair of Points: D&amp;C</vt:lpstr>
      <vt:lpstr>Closest Pair of Points: D&amp;C</vt:lpstr>
      <vt:lpstr>Closest Pair of Points: D&amp;C</vt:lpstr>
      <vt:lpstr>Closest Pair of Points: Divide and Conquer</vt:lpstr>
      <vt:lpstr>Summary for Closest Pair of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242</cp:revision>
  <dcterms:created xsi:type="dcterms:W3CDTF">2023-02-24T14:15:53Z</dcterms:created>
  <dcterms:modified xsi:type="dcterms:W3CDTF">2025-08-12T16:01:53Z</dcterms:modified>
</cp:coreProperties>
</file>