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45" r:id="rId2"/>
    <p:sldId id="980" r:id="rId3"/>
    <p:sldId id="948" r:id="rId4"/>
    <p:sldId id="958" r:id="rId5"/>
    <p:sldId id="949" r:id="rId6"/>
    <p:sldId id="442" r:id="rId7"/>
    <p:sldId id="962" r:id="rId8"/>
    <p:sldId id="963" r:id="rId9"/>
    <p:sldId id="700" r:id="rId10"/>
    <p:sldId id="964" r:id="rId11"/>
    <p:sldId id="969" r:id="rId12"/>
    <p:sldId id="965" r:id="rId13"/>
    <p:sldId id="967" r:id="rId14"/>
    <p:sldId id="968" r:id="rId15"/>
    <p:sldId id="966" r:id="rId16"/>
    <p:sldId id="970" r:id="rId17"/>
    <p:sldId id="971" r:id="rId18"/>
    <p:sldId id="702" r:id="rId19"/>
    <p:sldId id="972" r:id="rId20"/>
    <p:sldId id="975" r:id="rId21"/>
    <p:sldId id="976" r:id="rId22"/>
    <p:sldId id="979" r:id="rId23"/>
    <p:sldId id="973" r:id="rId24"/>
    <p:sldId id="974" r:id="rId25"/>
    <p:sldId id="978" r:id="rId26"/>
    <p:sldId id="6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FF0"/>
    <a:srgbClr val="EA4747"/>
    <a:srgbClr val="FF6600"/>
    <a:srgbClr val="FF33CC"/>
    <a:srgbClr val="00CCFF"/>
    <a:srgbClr val="FFFF00"/>
    <a:srgbClr val="00B0F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7"/>
    <p:restoredTop sz="93023" autoAdjust="0"/>
  </p:normalViewPr>
  <p:slideViewPr>
    <p:cSldViewPr>
      <p:cViewPr varScale="1">
        <p:scale>
          <a:sx n="133" d="100"/>
          <a:sy n="133" d="100"/>
        </p:scale>
        <p:origin x="105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11/2/22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1</a:t>
            </a:fld>
            <a:endParaRPr lang="en-US"/>
          </a:p>
        </p:txBody>
      </p:sp>
    </p:spTree>
    <p:extLst>
      <p:ext uri="{BB962C8B-B14F-4D97-AF65-F5344CB8AC3E}">
        <p14:creationId xmlns:p14="http://schemas.microsoft.com/office/powerpoint/2010/main" val="25102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5</a:t>
            </a:fld>
            <a:endParaRPr lang="en-US"/>
          </a:p>
        </p:txBody>
      </p:sp>
    </p:spTree>
    <p:extLst>
      <p:ext uri="{BB962C8B-B14F-4D97-AF65-F5344CB8AC3E}">
        <p14:creationId xmlns:p14="http://schemas.microsoft.com/office/powerpoint/2010/main" val="34203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55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747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9841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102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2777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47008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82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7612"/>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097968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64580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75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4373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7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43872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010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11/2/22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3677787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0.png"/><Relationship Id="rId4" Type="http://schemas.openxmlformats.org/officeDocument/2006/relationships/image" Target="../media/image85.png"/></Relationships>
</file>

<file path=ppt/slides/_rels/slide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1.png"/><Relationship Id="rId4" Type="http://schemas.openxmlformats.org/officeDocument/2006/relationships/image" Target="../media/image9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4.png"/><Relationship Id="rId4" Type="http://schemas.openxmlformats.org/officeDocument/2006/relationships/image" Target="../media/image95.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png"/><Relationship Id="rId7"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9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5.png"/></Relationships>
</file>

<file path=ppt/slides/_rels/slide9.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6CE7-81B2-8049-9E87-758163BB5B98}"/>
              </a:ext>
            </a:extLst>
          </p:cNvPr>
          <p:cNvSpPr>
            <a:spLocks noGrp="1"/>
          </p:cNvSpPr>
          <p:nvPr>
            <p:ph type="ctrTitle"/>
          </p:nvPr>
        </p:nvSpPr>
        <p:spPr>
          <a:xfrm>
            <a:off x="914400" y="990600"/>
            <a:ext cx="10363200" cy="1470025"/>
          </a:xfrm>
        </p:spPr>
        <p:txBody>
          <a:bodyPr>
            <a:normAutofit fontScale="90000"/>
          </a:bodyPr>
          <a:lstStyle/>
          <a:p>
            <a:r>
              <a:rPr lang="en-US" sz="8000" dirty="0">
                <a:ln w="3175">
                  <a:solidFill>
                    <a:schemeClr val="bg1"/>
                  </a:solidFill>
                </a:ln>
                <a:solidFill>
                  <a:schemeClr val="bg1"/>
                </a:solidFill>
                <a:latin typeface="Helvetica Neue" panose="02000503000000020004" pitchFamily="2" charset="0"/>
                <a:ea typeface="Helvetica Neue" panose="02000503000000020004" pitchFamily="2" charset="0"/>
              </a:rPr>
              <a:t>CS 3100 - DSA2</a:t>
            </a:r>
            <a:br>
              <a:rPr lang="en-US" sz="8000" dirty="0"/>
            </a:br>
            <a:r>
              <a:rPr lang="en-US" dirty="0">
                <a:solidFill>
                  <a:schemeClr val="bg1">
                    <a:lumMod val="65000"/>
                  </a:schemeClr>
                </a:solidFill>
              </a:rPr>
              <a:t> Mark Floryan</a:t>
            </a:r>
            <a:endParaRPr lang="en-US" dirty="0"/>
          </a:p>
        </p:txBody>
      </p:sp>
      <p:sp>
        <p:nvSpPr>
          <p:cNvPr id="3" name="Subtitle 2">
            <a:extLst>
              <a:ext uri="{FF2B5EF4-FFF2-40B4-BE49-F238E27FC236}">
                <a16:creationId xmlns:a16="http://schemas.microsoft.com/office/drawing/2014/main" id="{EAD58644-965A-D547-8284-0CF0702A7861}"/>
              </a:ext>
            </a:extLst>
          </p:cNvPr>
          <p:cNvSpPr>
            <a:spLocks noGrp="1"/>
          </p:cNvSpPr>
          <p:nvPr>
            <p:ph type="subTitle" idx="1"/>
          </p:nvPr>
        </p:nvSpPr>
        <p:spPr>
          <a:xfrm>
            <a:off x="2362200" y="3187700"/>
            <a:ext cx="8534400" cy="2667000"/>
          </a:xfrm>
        </p:spPr>
        <p:txBody>
          <a:bodyPr>
            <a:normAutofit/>
          </a:bodyPr>
          <a:lstStyle/>
          <a:p>
            <a:pPr algn="l"/>
            <a:endParaRPr lang="en-US" dirty="0"/>
          </a:p>
          <a:p>
            <a:pPr algn="l"/>
            <a:r>
              <a:rPr lang="en-US" dirty="0"/>
              <a:t>Min-cut Max-flow, proof of Ford-Fulkerson</a:t>
            </a:r>
          </a:p>
          <a:p>
            <a:pPr algn="l"/>
            <a:endParaRPr lang="en-US" dirty="0"/>
          </a:p>
          <a:p>
            <a:pPr algn="l"/>
            <a:r>
              <a:rPr lang="en-US" dirty="0"/>
              <a:t>CLRS 26.1 – 26.2</a:t>
            </a:r>
          </a:p>
        </p:txBody>
      </p:sp>
      <p:sp>
        <p:nvSpPr>
          <p:cNvPr id="4" name="Slide Number Placeholder 3">
            <a:extLst>
              <a:ext uri="{FF2B5EF4-FFF2-40B4-BE49-F238E27FC236}">
                <a16:creationId xmlns:a16="http://schemas.microsoft.com/office/drawing/2014/main" id="{31482174-F7C5-3845-B17B-CDFA1796A629}"/>
              </a:ext>
            </a:extLst>
          </p:cNvPr>
          <p:cNvSpPr>
            <a:spLocks noGrp="1"/>
          </p:cNvSpPr>
          <p:nvPr>
            <p:ph type="sldNum" sz="quarter" idx="12"/>
          </p:nvPr>
        </p:nvSpPr>
        <p:spPr/>
        <p:txBody>
          <a:bodyPr/>
          <a:lstStyle/>
          <a:p>
            <a:fld id="{86BADE50-950A-4D58-BFB2-FA2C6A8B385D}" type="slidenum">
              <a:rPr lang="en-US" smtClean="0"/>
              <a:t>1</a:t>
            </a:fld>
            <a:endParaRPr lang="en-US"/>
          </a:p>
        </p:txBody>
      </p:sp>
    </p:spTree>
    <p:extLst>
      <p:ext uri="{BB962C8B-B14F-4D97-AF65-F5344CB8AC3E}">
        <p14:creationId xmlns:p14="http://schemas.microsoft.com/office/powerpoint/2010/main" val="616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CF78-9C00-6744-8ED2-B9C9410F8AD8}"/>
              </a:ext>
            </a:extLst>
          </p:cNvPr>
          <p:cNvSpPr>
            <a:spLocks noGrp="1"/>
          </p:cNvSpPr>
          <p:nvPr>
            <p:ph type="title"/>
          </p:nvPr>
        </p:nvSpPr>
        <p:spPr/>
        <p:txBody>
          <a:bodyPr/>
          <a:lstStyle/>
          <a:p>
            <a:r>
              <a:rPr lang="en-US" dirty="0"/>
              <a:t>We’ll Show These 3 Things</a:t>
            </a:r>
          </a:p>
        </p:txBody>
      </p:sp>
      <p:sp>
        <p:nvSpPr>
          <p:cNvPr id="3" name="Content Placeholder 2">
            <a:extLst>
              <a:ext uri="{FF2B5EF4-FFF2-40B4-BE49-F238E27FC236}">
                <a16:creationId xmlns:a16="http://schemas.microsoft.com/office/drawing/2014/main" id="{C35545B2-E202-E346-8518-F623BD4E1D14}"/>
              </a:ext>
            </a:extLst>
          </p:cNvPr>
          <p:cNvSpPr>
            <a:spLocks noGrp="1"/>
          </p:cNvSpPr>
          <p:nvPr>
            <p:ph idx="1"/>
          </p:nvPr>
        </p:nvSpPr>
        <p:spPr/>
        <p:txBody>
          <a:bodyPr/>
          <a:lstStyle/>
          <a:p>
            <a:r>
              <a:rPr lang="en-US" dirty="0"/>
              <a:t>Weak duality property</a:t>
            </a:r>
          </a:p>
          <a:p>
            <a:r>
              <a:rPr lang="en-US" dirty="0"/>
              <a:t>Flow-value lemma</a:t>
            </a:r>
          </a:p>
          <a:p>
            <a:r>
              <a:rPr lang="en-US" dirty="0"/>
              <a:t>Max-flow Min-Cut theorem</a:t>
            </a:r>
          </a:p>
          <a:p>
            <a:endParaRPr lang="en-US" dirty="0"/>
          </a:p>
          <a:p>
            <a:r>
              <a:rPr lang="en-US" dirty="0"/>
              <a:t>…and how we can then argue Ford-Fulkerson is correct</a:t>
            </a:r>
          </a:p>
        </p:txBody>
      </p:sp>
      <p:sp>
        <p:nvSpPr>
          <p:cNvPr id="4" name="Slide Number Placeholder 3">
            <a:extLst>
              <a:ext uri="{FF2B5EF4-FFF2-40B4-BE49-F238E27FC236}">
                <a16:creationId xmlns:a16="http://schemas.microsoft.com/office/drawing/2014/main" id="{7358BA3F-C665-FD47-B2B0-3803683E078E}"/>
              </a:ext>
            </a:extLst>
          </p:cNvPr>
          <p:cNvSpPr>
            <a:spLocks noGrp="1"/>
          </p:cNvSpPr>
          <p:nvPr>
            <p:ph type="sldNum" sz="quarter" idx="12"/>
          </p:nvPr>
        </p:nvSpPr>
        <p:spPr/>
        <p:txBody>
          <a:bodyPr/>
          <a:lstStyle/>
          <a:p>
            <a:fld id="{86BADE50-950A-4D58-BFB2-FA2C6A8B385D}" type="slidenum">
              <a:rPr lang="en-US" smtClean="0"/>
              <a:t>10</a:t>
            </a:fld>
            <a:endParaRPr lang="en-US"/>
          </a:p>
        </p:txBody>
      </p:sp>
    </p:spTree>
    <p:extLst>
      <p:ext uri="{BB962C8B-B14F-4D97-AF65-F5344CB8AC3E}">
        <p14:creationId xmlns:p14="http://schemas.microsoft.com/office/powerpoint/2010/main" val="3841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AE80-5582-A540-AB4A-FD3AD95B079A}"/>
              </a:ext>
            </a:extLst>
          </p:cNvPr>
          <p:cNvSpPr>
            <a:spLocks noGrp="1"/>
          </p:cNvSpPr>
          <p:nvPr>
            <p:ph type="title"/>
          </p:nvPr>
        </p:nvSpPr>
        <p:spPr/>
        <p:txBody>
          <a:bodyPr/>
          <a:lstStyle/>
          <a:p>
            <a:r>
              <a:rPr lang="en-US" dirty="0"/>
              <a:t>First definition: Weak Duality</a:t>
            </a:r>
          </a:p>
        </p:txBody>
      </p:sp>
      <p:sp>
        <p:nvSpPr>
          <p:cNvPr id="3" name="Content Placeholder 2">
            <a:extLst>
              <a:ext uri="{FF2B5EF4-FFF2-40B4-BE49-F238E27FC236}">
                <a16:creationId xmlns:a16="http://schemas.microsoft.com/office/drawing/2014/main" id="{6F550385-5E13-5B46-BB1C-8D036B9CC5C3}"/>
              </a:ext>
            </a:extLst>
          </p:cNvPr>
          <p:cNvSpPr>
            <a:spLocks noGrp="1"/>
          </p:cNvSpPr>
          <p:nvPr>
            <p:ph idx="1"/>
          </p:nvPr>
        </p:nvSpPr>
        <p:spPr>
          <a:xfrm>
            <a:off x="609600" y="990600"/>
            <a:ext cx="10439400" cy="5135563"/>
          </a:xfrm>
        </p:spPr>
        <p:txBody>
          <a:bodyPr/>
          <a:lstStyle/>
          <a:p>
            <a:r>
              <a:rPr lang="en-US" dirty="0"/>
              <a:t>Let </a:t>
            </a:r>
            <a:r>
              <a:rPr lang="en-US" b="1" i="1" dirty="0"/>
              <a:t>f</a:t>
            </a:r>
            <a:r>
              <a:rPr lang="en-US" dirty="0"/>
              <a:t> be any flow and C = (S, T) be any cut</a:t>
            </a:r>
          </a:p>
          <a:p>
            <a:r>
              <a:rPr lang="en-US" dirty="0"/>
              <a:t>Then the value of </a:t>
            </a:r>
            <a:r>
              <a:rPr lang="en-US" b="1" i="1" dirty="0"/>
              <a:t> f  </a:t>
            </a:r>
            <a:r>
              <a:rPr lang="en-US" dirty="0"/>
              <a:t>&lt;=  capacity of C</a:t>
            </a:r>
          </a:p>
          <a:p>
            <a:pPr lvl="1"/>
            <a:r>
              <a:rPr lang="en-US" dirty="0"/>
              <a:t>We’ll refer to this as the weak duality property</a:t>
            </a:r>
          </a:p>
          <a:p>
            <a:r>
              <a:rPr lang="en-US" dirty="0"/>
              <a:t>Note: We are talking about the </a:t>
            </a:r>
            <a:r>
              <a:rPr lang="en-US" b="1" u="sng" dirty="0"/>
              <a:t>capacity</a:t>
            </a:r>
            <a:r>
              <a:rPr lang="en-US" dirty="0"/>
              <a:t> of C, not the value of the flow across C (i.e. not the net flow of C)</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72DB7CC-CF63-4647-877F-4041117A2733}"/>
              </a:ext>
            </a:extLst>
          </p:cNvPr>
          <p:cNvSpPr>
            <a:spLocks noGrp="1"/>
          </p:cNvSpPr>
          <p:nvPr>
            <p:ph type="sldNum" sz="quarter" idx="12"/>
          </p:nvPr>
        </p:nvSpPr>
        <p:spPr/>
        <p:txBody>
          <a:bodyPr/>
          <a:lstStyle/>
          <a:p>
            <a:fld id="{86BADE50-950A-4D58-BFB2-FA2C6A8B385D}" type="slidenum">
              <a:rPr lang="en-US" smtClean="0"/>
              <a:t>11</a:t>
            </a:fld>
            <a:endParaRPr lang="en-US"/>
          </a:p>
        </p:txBody>
      </p:sp>
      <p:sp>
        <p:nvSpPr>
          <p:cNvPr id="5" name="Freeform 4">
            <a:extLst>
              <a:ext uri="{FF2B5EF4-FFF2-40B4-BE49-F238E27FC236}">
                <a16:creationId xmlns:a16="http://schemas.microsoft.com/office/drawing/2014/main" id="{2BFEC55B-F7C8-CD46-AA15-C3E6859BBC19}"/>
              </a:ext>
            </a:extLst>
          </p:cNvPr>
          <p:cNvSpPr/>
          <p:nvPr/>
        </p:nvSpPr>
        <p:spPr>
          <a:xfrm>
            <a:off x="5186263" y="4202899"/>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0E7A95-8446-2F4A-8D07-269CA490CBF2}"/>
              </a:ext>
            </a:extLst>
          </p:cNvPr>
          <p:cNvSpPr/>
          <p:nvPr/>
        </p:nvSpPr>
        <p:spPr>
          <a:xfrm>
            <a:off x="2506126" y="4092539"/>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DB6965-CDFD-C045-9E6D-CE56116D65C8}"/>
              </a:ext>
            </a:extLst>
          </p:cNvPr>
          <p:cNvGrpSpPr/>
          <p:nvPr/>
        </p:nvGrpSpPr>
        <p:grpSpPr>
          <a:xfrm>
            <a:off x="2743200" y="4140561"/>
            <a:ext cx="4256076" cy="2215790"/>
            <a:chOff x="990600" y="3017500"/>
            <a:chExt cx="4785705" cy="2491524"/>
          </a:xfrm>
        </p:grpSpPr>
        <p:cxnSp>
          <p:nvCxnSpPr>
            <p:cNvPr id="8" name="Straight Connector 7">
              <a:extLst>
                <a:ext uri="{FF2B5EF4-FFF2-40B4-BE49-F238E27FC236}">
                  <a16:creationId xmlns:a16="http://schemas.microsoft.com/office/drawing/2014/main" id="{56951FAA-6EEB-1D4A-946C-649AC36B6156}"/>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70DC0-4DBC-C14D-8840-741DEBECB46B}"/>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C97E9-A7FE-9441-B4D1-F51B966DB918}"/>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56A865-705E-DB4B-9392-C456749FC10A}"/>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D95B8-19EC-9347-B0F1-2F4441291ED9}"/>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4AF81-28F9-AE45-82B0-8072C7D802A0}"/>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95C3DF-34EB-FC4E-9AE3-E32444265279}"/>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C8F267-AFB6-514D-9EBC-F47D8DE5DB1B}"/>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54BA4F95-14C2-1B4C-82FF-FAD6BBC7D566}"/>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480D4C18-E113-C145-A659-57929D74F0D2}"/>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0C959AF3-225C-0E4B-B73B-BB7DCF69C882}"/>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21A6194E-1FA3-C844-80DA-645657E32DFB}"/>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20A1AA45-0246-F64F-8A1F-68D6C949A98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7EE42BBB-E00C-B445-A31F-AEC93D3E8BAA}"/>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E1C57F-5294-9448-8EC3-69E1BB36060B}"/>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3C55A71-5933-3F4C-8F8B-5EC2CB1915EA}"/>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AB9D38A-968B-0C4B-87EF-B228E88C24E5}"/>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B9B9BE48-CF93-DD49-A673-D778F60C146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2CE227B-22A8-A843-95DE-8AE3CE0B20BF}"/>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6A6F17-7750-A241-BB02-AAD93FE50C96}"/>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239B78F5-CE10-334E-B693-ACBACF7FCD20}"/>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CCFDCD47-CD5D-044A-AD74-3D979FEF2DEB}"/>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28C3603A-DF47-5942-BC76-305D151E7313}"/>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9B9066FB-D60C-B742-B6C0-5F7082DCCF88}"/>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FE0EA8-FE4B-C84E-8980-F1D778AA347B}"/>
                  </a:ext>
                </a:extLst>
              </p:cNvPr>
              <p:cNvSpPr txBox="1"/>
              <p:nvPr/>
            </p:nvSpPr>
            <p:spPr>
              <a:xfrm>
                <a:off x="2638239" y="3881542"/>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6DFE0EA8-FE4B-C84E-8980-F1D778AA347B}"/>
                  </a:ext>
                </a:extLst>
              </p:cNvPr>
              <p:cNvSpPr txBox="1">
                <a:spLocks noRot="1" noChangeAspect="1" noMove="1" noResize="1" noEditPoints="1" noAdjustHandles="1" noChangeArrowheads="1" noChangeShapeType="1" noTextEdit="1"/>
              </p:cNvSpPr>
              <p:nvPr/>
            </p:nvSpPr>
            <p:spPr>
              <a:xfrm>
                <a:off x="2638239" y="3881542"/>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4714BB-9FC1-2348-BE31-06F608C0FC4E}"/>
                  </a:ext>
                </a:extLst>
              </p:cNvPr>
              <p:cNvSpPr txBox="1"/>
              <p:nvPr/>
            </p:nvSpPr>
            <p:spPr>
              <a:xfrm>
                <a:off x="6497847" y="4112374"/>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9A4714BB-9FC1-2348-BE31-06F608C0FC4E}"/>
                  </a:ext>
                </a:extLst>
              </p:cNvPr>
              <p:cNvSpPr txBox="1">
                <a:spLocks noRot="1" noChangeAspect="1" noMove="1" noResize="1" noEditPoints="1" noAdjustHandles="1" noChangeArrowheads="1" noChangeShapeType="1" noTextEdit="1"/>
              </p:cNvSpPr>
              <p:nvPr/>
            </p:nvSpPr>
            <p:spPr>
              <a:xfrm>
                <a:off x="6497847" y="4112374"/>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9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E22-9BA5-4E49-AC1D-D1AFCBA75D78}"/>
              </a:ext>
            </a:extLst>
          </p:cNvPr>
          <p:cNvSpPr>
            <a:spLocks noGrp="1"/>
          </p:cNvSpPr>
          <p:nvPr>
            <p:ph type="title"/>
          </p:nvPr>
        </p:nvSpPr>
        <p:spPr/>
        <p:txBody>
          <a:bodyPr/>
          <a:lstStyle/>
          <a:p>
            <a:r>
              <a:rPr lang="en-US" dirty="0"/>
              <a:t>Definition: Flow-value lemma</a:t>
            </a:r>
          </a:p>
        </p:txBody>
      </p:sp>
      <p:sp>
        <p:nvSpPr>
          <p:cNvPr id="3" name="Content Placeholder 2">
            <a:extLst>
              <a:ext uri="{FF2B5EF4-FFF2-40B4-BE49-F238E27FC236}">
                <a16:creationId xmlns:a16="http://schemas.microsoft.com/office/drawing/2014/main" id="{C0DB75BE-2C4E-4243-A633-2E8EB417ECE5}"/>
              </a:ext>
            </a:extLst>
          </p:cNvPr>
          <p:cNvSpPr>
            <a:spLocks noGrp="1"/>
          </p:cNvSpPr>
          <p:nvPr>
            <p:ph idx="1"/>
          </p:nvPr>
        </p:nvSpPr>
        <p:spPr/>
        <p:txBody>
          <a:bodyPr/>
          <a:lstStyle/>
          <a:p>
            <a:r>
              <a:rPr lang="en-US" dirty="0"/>
              <a:t>Let </a:t>
            </a:r>
            <a:r>
              <a:rPr lang="en-US" b="1" i="1" dirty="0"/>
              <a:t>f</a:t>
            </a:r>
            <a:r>
              <a:rPr lang="en-US" dirty="0"/>
              <a:t> be any flow and C = (S, T) be any cut in G</a:t>
            </a:r>
          </a:p>
          <a:p>
            <a:pPr lvl="1"/>
            <a:r>
              <a:rPr lang="en-US" dirty="0"/>
              <a:t>The </a:t>
            </a:r>
            <a:r>
              <a:rPr lang="en-US" b="1" dirty="0"/>
              <a:t>net flow </a:t>
            </a:r>
            <a:r>
              <a:rPr lang="en-US" dirty="0"/>
              <a:t>across (S, T) equals the value of the flow </a:t>
            </a:r>
            <a:r>
              <a:rPr lang="en-US" b="1" i="1" dirty="0"/>
              <a:t>f</a:t>
            </a:r>
          </a:p>
          <a:p>
            <a:pPr lvl="1"/>
            <a:endParaRPr lang="en-US" b="1" i="1" dirty="0"/>
          </a:p>
          <a:p>
            <a:pPr lvl="1"/>
            <a:endParaRPr lang="en-US" b="1" i="1" dirty="0"/>
          </a:p>
          <a:p>
            <a:pPr lvl="1"/>
            <a:endParaRPr lang="en-US" b="1" i="1" dirty="0"/>
          </a:p>
          <a:p>
            <a:pPr lvl="1"/>
            <a:endParaRPr lang="en-US" b="1" i="1" dirty="0"/>
          </a:p>
          <a:p>
            <a:pPr marL="457200" lvl="1" indent="0">
              <a:buNone/>
            </a:pPr>
            <a:endParaRPr lang="en-US" b="1" i="1" dirty="0"/>
          </a:p>
          <a:p>
            <a:pPr lvl="1"/>
            <a:endParaRPr lang="en-US" b="1" i="1" dirty="0"/>
          </a:p>
          <a:p>
            <a:endParaRPr lang="en-US" dirty="0"/>
          </a:p>
        </p:txBody>
      </p:sp>
      <p:sp>
        <p:nvSpPr>
          <p:cNvPr id="4" name="Slide Number Placeholder 3">
            <a:extLst>
              <a:ext uri="{FF2B5EF4-FFF2-40B4-BE49-F238E27FC236}">
                <a16:creationId xmlns:a16="http://schemas.microsoft.com/office/drawing/2014/main" id="{88678837-6504-B84C-91A7-76329FF9FBB6}"/>
              </a:ext>
            </a:extLst>
          </p:cNvPr>
          <p:cNvSpPr>
            <a:spLocks noGrp="1"/>
          </p:cNvSpPr>
          <p:nvPr>
            <p:ph type="sldNum" sz="quarter" idx="12"/>
          </p:nvPr>
        </p:nvSpPr>
        <p:spPr/>
        <p:txBody>
          <a:bodyPr/>
          <a:lstStyle/>
          <a:p>
            <a:fld id="{86BADE50-950A-4D58-BFB2-FA2C6A8B385D}" type="slidenum">
              <a:rPr lang="en-US" smtClean="0"/>
              <a:t>12</a:t>
            </a:fld>
            <a:endParaRPr lang="en-US"/>
          </a:p>
        </p:txBody>
      </p:sp>
      <p:pic>
        <p:nvPicPr>
          <p:cNvPr id="5" name="Picture 4" descr="images/lecture25/MaxFlowexample4.png">
            <a:extLst>
              <a:ext uri="{FF2B5EF4-FFF2-40B4-BE49-F238E27FC236}">
                <a16:creationId xmlns:a16="http://schemas.microsoft.com/office/drawing/2014/main" id="{2DADDBB7-A158-1143-A52D-AF743A39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5181600" cy="31008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a:extLst>
              <a:ext uri="{FF2B5EF4-FFF2-40B4-BE49-F238E27FC236}">
                <a16:creationId xmlns:a16="http://schemas.microsoft.com/office/drawing/2014/main" id="{8943FB68-71FD-C64D-A488-B644BC6FCDAB}"/>
              </a:ext>
            </a:extLst>
          </p:cNvPr>
          <p:cNvGrpSpPr/>
          <p:nvPr/>
        </p:nvGrpSpPr>
        <p:grpSpPr>
          <a:xfrm>
            <a:off x="5889397" y="2979502"/>
            <a:ext cx="5696406" cy="2932996"/>
            <a:chOff x="990600" y="3017500"/>
            <a:chExt cx="4785705" cy="2464089"/>
          </a:xfrm>
        </p:grpSpPr>
        <p:cxnSp>
          <p:nvCxnSpPr>
            <p:cNvPr id="7" name="Straight Connector 6">
              <a:extLst>
                <a:ext uri="{FF2B5EF4-FFF2-40B4-BE49-F238E27FC236}">
                  <a16:creationId xmlns:a16="http://schemas.microsoft.com/office/drawing/2014/main" id="{A69BF6EC-C24E-7A45-8A58-BB103F4C28E8}"/>
                </a:ext>
              </a:extLst>
            </p:cNvPr>
            <p:cNvCxnSpPr>
              <a:stCxn id="20" idx="2"/>
              <a:endCxn id="19" idx="7"/>
            </p:cNvCxnSpPr>
            <p:nvPr/>
          </p:nvCxnSpPr>
          <p:spPr>
            <a:xfrm flipH="1">
              <a:off x="1284342" y="3317971"/>
              <a:ext cx="1344595" cy="45551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29813C-D7C3-8644-87FD-B046134100A0}"/>
                </a:ext>
              </a:extLst>
            </p:cNvPr>
            <p:cNvCxnSpPr>
              <a:stCxn id="22" idx="2"/>
              <a:endCxn id="20" idx="6"/>
            </p:cNvCxnSpPr>
            <p:nvPr/>
          </p:nvCxnSpPr>
          <p:spPr>
            <a:xfrm flipH="1" flipV="1">
              <a:off x="2973077" y="3317971"/>
              <a:ext cx="1107387" cy="137723"/>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80090-E570-6C4E-A88A-0CADE0808E16}"/>
                </a:ext>
              </a:extLst>
            </p:cNvPr>
            <p:cNvCxnSpPr>
              <a:stCxn id="21" idx="2"/>
              <a:endCxn id="19" idx="5"/>
            </p:cNvCxnSpPr>
            <p:nvPr/>
          </p:nvCxnSpPr>
          <p:spPr>
            <a:xfrm flipH="1" flipV="1">
              <a:off x="1284342" y="4010427"/>
              <a:ext cx="1172525" cy="1033919"/>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0D68AF-DE97-C14F-8A06-DA66BD872C17}"/>
                </a:ext>
              </a:extLst>
            </p:cNvPr>
            <p:cNvCxnSpPr>
              <a:stCxn id="21" idx="7"/>
              <a:endCxn id="22" idx="3"/>
            </p:cNvCxnSpPr>
            <p:nvPr/>
          </p:nvCxnSpPr>
          <p:spPr>
            <a:xfrm flipV="1">
              <a:off x="2750609" y="3574167"/>
              <a:ext cx="1380253" cy="1351706"/>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B8C682-ECAC-CD4E-828D-EA4387C4D4D0}"/>
                </a:ext>
              </a:extLst>
            </p:cNvPr>
            <p:cNvCxnSpPr>
              <a:stCxn id="21" idx="6"/>
              <a:endCxn id="24"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3A16A9-1089-C84F-B738-DA72EE5BE7B3}"/>
                </a:ext>
              </a:extLst>
            </p:cNvPr>
            <p:cNvCxnSpPr>
              <a:stCxn id="22" idx="5"/>
              <a:endCxn id="23" idx="1"/>
            </p:cNvCxnSpPr>
            <p:nvPr/>
          </p:nvCxnSpPr>
          <p:spPr>
            <a:xfrm>
              <a:off x="4374206" y="3574167"/>
              <a:ext cx="1108357" cy="495347"/>
            </a:xfrm>
            <a:prstGeom prst="line">
              <a:avLst/>
            </a:prstGeom>
            <a:ln w="571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502DAC-0AA1-6145-8C85-3AB8EF9BC2CA}"/>
                </a:ext>
              </a:extLst>
            </p:cNvPr>
            <p:cNvCxnSpPr>
              <a:stCxn id="23" idx="3"/>
              <a:endCxn id="24"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50F519-7905-D74D-B467-AB927D522449}"/>
                </a:ext>
              </a:extLst>
            </p:cNvPr>
            <p:cNvSpPr txBox="1"/>
            <p:nvPr/>
          </p:nvSpPr>
          <p:spPr>
            <a:xfrm>
              <a:off x="2232610" y="3764175"/>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15" name="TextBox 14">
              <a:extLst>
                <a:ext uri="{FF2B5EF4-FFF2-40B4-BE49-F238E27FC236}">
                  <a16:creationId xmlns:a16="http://schemas.microsoft.com/office/drawing/2014/main" id="{6166EFA7-2D1B-5A40-8102-380931BF885F}"/>
                </a:ext>
              </a:extLst>
            </p:cNvPr>
            <p:cNvSpPr txBox="1"/>
            <p:nvPr/>
          </p:nvSpPr>
          <p:spPr>
            <a:xfrm>
              <a:off x="1672079" y="3133349"/>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sp>
          <p:nvSpPr>
            <p:cNvPr id="16" name="TextBox 15">
              <a:extLst>
                <a:ext uri="{FF2B5EF4-FFF2-40B4-BE49-F238E27FC236}">
                  <a16:creationId xmlns:a16="http://schemas.microsoft.com/office/drawing/2014/main" id="{1FE987C5-26D3-174A-B84F-7553413B04D3}"/>
                </a:ext>
              </a:extLst>
            </p:cNvPr>
            <p:cNvSpPr txBox="1"/>
            <p:nvPr/>
          </p:nvSpPr>
          <p:spPr>
            <a:xfrm>
              <a:off x="3289892" y="5093732"/>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3</a:t>
              </a:r>
            </a:p>
          </p:txBody>
        </p:sp>
        <p:sp>
          <p:nvSpPr>
            <p:cNvPr id="17" name="TextBox 16">
              <a:extLst>
                <a:ext uri="{FF2B5EF4-FFF2-40B4-BE49-F238E27FC236}">
                  <a16:creationId xmlns:a16="http://schemas.microsoft.com/office/drawing/2014/main" id="{36F7BA07-778B-C94C-BEB9-734CAEA94EC6}"/>
                </a:ext>
              </a:extLst>
            </p:cNvPr>
            <p:cNvSpPr txBox="1"/>
            <p:nvPr/>
          </p:nvSpPr>
          <p:spPr>
            <a:xfrm>
              <a:off x="1805796" y="4187987"/>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cxnSp>
          <p:nvCxnSpPr>
            <p:cNvPr id="18" name="Straight Connector 17">
              <a:extLst>
                <a:ext uri="{FF2B5EF4-FFF2-40B4-BE49-F238E27FC236}">
                  <a16:creationId xmlns:a16="http://schemas.microsoft.com/office/drawing/2014/main" id="{D391382D-864F-E94E-A621-BE2DCC25B240}"/>
                </a:ext>
              </a:extLst>
            </p:cNvPr>
            <p:cNvCxnSpPr>
              <a:stCxn id="21" idx="0"/>
              <a:endCxn id="20"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D9CAF3-798E-0A4A-B14E-6E8E8CADEF28}"/>
                    </a:ext>
                  </a:extLst>
                </p:cNvPr>
                <p:cNvSpPr/>
                <p:nvPr/>
              </p:nvSpPr>
              <p:spPr>
                <a:xfrm>
                  <a:off x="990600" y="3724408"/>
                  <a:ext cx="344140" cy="33509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8" name="Oval 37">
                  <a:extLst>
                    <a:ext uri="{FF2B5EF4-FFF2-40B4-BE49-F238E27FC236}">
                      <a16:creationId xmlns:a16="http://schemas.microsoft.com/office/drawing/2014/main" id="{672E424A-958C-44AD-AA80-4A7AC8300340}"/>
                    </a:ext>
                  </a:extLst>
                </p:cNvPr>
                <p:cNvSpPr>
                  <a:spLocks noRot="1" noChangeAspect="1" noMove="1" noResize="1" noEditPoints="1" noAdjustHandles="1" noChangeArrowheads="1" noChangeShapeType="1" noTextEdit="1"/>
                </p:cNvSpPr>
                <p:nvPr/>
              </p:nvSpPr>
              <p:spPr>
                <a:xfrm>
                  <a:off x="990600" y="3724408"/>
                  <a:ext cx="344140" cy="335092"/>
                </a:xfrm>
                <a:prstGeom prst="ellipse">
                  <a:avLst/>
                </a:prstGeom>
                <a:blipFill>
                  <a:blip r:embed="rId3"/>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D4A13DCB-CB12-1148-B097-2DAFE531747F}"/>
                </a:ext>
              </a:extLst>
            </p:cNvPr>
            <p:cNvSpPr/>
            <p:nvPr/>
          </p:nvSpPr>
          <p:spPr>
            <a:xfrm>
              <a:off x="2628937" y="3150425"/>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0E09F80-ACDE-2D4B-8FC7-7ED795BB23DE}"/>
                </a:ext>
              </a:extLst>
            </p:cNvPr>
            <p:cNvSpPr/>
            <p:nvPr/>
          </p:nvSpPr>
          <p:spPr>
            <a:xfrm>
              <a:off x="2456867" y="4876800"/>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41F5EB2-238D-4049-BF2F-3F10BB9FD1FB}"/>
                </a:ext>
              </a:extLst>
            </p:cNvPr>
            <p:cNvSpPr/>
            <p:nvPr/>
          </p:nvSpPr>
          <p:spPr>
            <a:xfrm>
              <a:off x="4080464" y="3288148"/>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4EC932A-E597-D547-A431-B62220D05B8E}"/>
                    </a:ext>
                  </a:extLst>
                </p:cNvPr>
                <p:cNvSpPr/>
                <p:nvPr/>
              </p:nvSpPr>
              <p:spPr>
                <a:xfrm>
                  <a:off x="5432165" y="4020441"/>
                  <a:ext cx="344140" cy="3350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F125D866-DC2E-49E7-B4FF-8A8EBF939C35}"/>
                    </a:ext>
                  </a:extLst>
                </p:cNvPr>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a:ln>
                  <a:noFill/>
                </a:ln>
              </p:spPr>
              <p:txBody>
                <a:bodyPr/>
                <a:lstStyle/>
                <a:p>
                  <a:r>
                    <a:rPr lang="en-US">
                      <a:noFill/>
                    </a:rPr>
                    <a:t> </a:t>
                  </a:r>
                </a:p>
              </p:txBody>
            </p:sp>
          </mc:Fallback>
        </mc:AlternateContent>
        <p:sp>
          <p:nvSpPr>
            <p:cNvPr id="24" name="Oval 23">
              <a:extLst>
                <a:ext uri="{FF2B5EF4-FFF2-40B4-BE49-F238E27FC236}">
                  <a16:creationId xmlns:a16="http://schemas.microsoft.com/office/drawing/2014/main" id="{3ED14611-B9DD-9046-93E1-835C99D98331}"/>
                </a:ext>
              </a:extLst>
            </p:cNvPr>
            <p:cNvSpPr/>
            <p:nvPr/>
          </p:nvSpPr>
          <p:spPr>
            <a:xfrm>
              <a:off x="4130645" y="4925206"/>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0207167-780C-1945-8400-68D8F5741C79}"/>
                </a:ext>
              </a:extLst>
            </p:cNvPr>
            <p:cNvCxnSpPr>
              <a:stCxn id="24" idx="0"/>
              <a:endCxn id="22"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E394893A-CE7C-2E4E-A7A4-7F5C2FD84FA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01FA269-A8FA-8146-AB23-13CFAA5A83D6}"/>
                </a:ext>
              </a:extLst>
            </p:cNvPr>
            <p:cNvSpPr txBox="1"/>
            <p:nvPr/>
          </p:nvSpPr>
          <p:spPr>
            <a:xfrm>
              <a:off x="3314983" y="3017500"/>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2</a:t>
              </a:r>
            </a:p>
          </p:txBody>
        </p:sp>
        <p:sp>
          <p:nvSpPr>
            <p:cNvPr id="28" name="TextBox 27">
              <a:extLst>
                <a:ext uri="{FF2B5EF4-FFF2-40B4-BE49-F238E27FC236}">
                  <a16:creationId xmlns:a16="http://schemas.microsoft.com/office/drawing/2014/main" id="{9CB21C67-9E38-DB44-AA9F-08E4E230CB14}"/>
                </a:ext>
              </a:extLst>
            </p:cNvPr>
            <p:cNvSpPr txBox="1"/>
            <p:nvPr/>
          </p:nvSpPr>
          <p:spPr>
            <a:xfrm>
              <a:off x="3032383" y="3873993"/>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1</a:t>
              </a:r>
            </a:p>
          </p:txBody>
        </p:sp>
        <p:sp>
          <p:nvSpPr>
            <p:cNvPr id="29" name="TextBox 28">
              <a:extLst>
                <a:ext uri="{FF2B5EF4-FFF2-40B4-BE49-F238E27FC236}">
                  <a16:creationId xmlns:a16="http://schemas.microsoft.com/office/drawing/2014/main" id="{BDEECA8F-7416-E343-B67C-B784C0E37A08}"/>
                </a:ext>
              </a:extLst>
            </p:cNvPr>
            <p:cNvSpPr txBox="1"/>
            <p:nvPr/>
          </p:nvSpPr>
          <p:spPr>
            <a:xfrm>
              <a:off x="3782196" y="4393667"/>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30" name="TextBox 29">
              <a:extLst>
                <a:ext uri="{FF2B5EF4-FFF2-40B4-BE49-F238E27FC236}">
                  <a16:creationId xmlns:a16="http://schemas.microsoft.com/office/drawing/2014/main" id="{1B496A2E-BB68-2944-AB01-FA08D116D907}"/>
                </a:ext>
              </a:extLst>
            </p:cNvPr>
            <p:cNvSpPr txBox="1"/>
            <p:nvPr/>
          </p:nvSpPr>
          <p:spPr>
            <a:xfrm>
              <a:off x="4572000" y="4069514"/>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2</a:t>
              </a:r>
            </a:p>
          </p:txBody>
        </p:sp>
        <p:sp>
          <p:nvSpPr>
            <p:cNvPr id="31" name="TextBox 30">
              <a:extLst>
                <a:ext uri="{FF2B5EF4-FFF2-40B4-BE49-F238E27FC236}">
                  <a16:creationId xmlns:a16="http://schemas.microsoft.com/office/drawing/2014/main" id="{85C249B1-993C-F747-B058-6D14FB0B75AC}"/>
                </a:ext>
              </a:extLst>
            </p:cNvPr>
            <p:cNvSpPr txBox="1"/>
            <p:nvPr/>
          </p:nvSpPr>
          <p:spPr>
            <a:xfrm>
              <a:off x="4827831" y="4761509"/>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sp>
          <p:nvSpPr>
            <p:cNvPr id="32" name="TextBox 31">
              <a:extLst>
                <a:ext uri="{FF2B5EF4-FFF2-40B4-BE49-F238E27FC236}">
                  <a16:creationId xmlns:a16="http://schemas.microsoft.com/office/drawing/2014/main" id="{481B2C96-5D3A-2743-B073-CD99EEAD5A17}"/>
                </a:ext>
              </a:extLst>
            </p:cNvPr>
            <p:cNvSpPr txBox="1"/>
            <p:nvPr/>
          </p:nvSpPr>
          <p:spPr>
            <a:xfrm>
              <a:off x="4777541" y="3438574"/>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grpSp>
    </p:spTree>
    <p:extLst>
      <p:ext uri="{BB962C8B-B14F-4D97-AF65-F5344CB8AC3E}">
        <p14:creationId xmlns:p14="http://schemas.microsoft.com/office/powerpoint/2010/main" val="25538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6" name="Content Placeholder 5"/>
          <p:cNvSpPr>
            <a:spLocks noGrp="1"/>
          </p:cNvSpPr>
          <p:nvPr>
            <p:ph sz="quarter" idx="1"/>
          </p:nvPr>
        </p:nvSpPr>
        <p:spPr>
          <a:xfrm>
            <a:off x="609600" y="1143000"/>
            <a:ext cx="10972800" cy="4983163"/>
          </a:xfrm>
        </p:spPr>
        <p:txBody>
          <a:bodyPr>
            <a:normAutofit fontScale="925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Proof by induction on the size of T</a:t>
            </a:r>
          </a:p>
          <a:p>
            <a:pPr lvl="1"/>
            <a:r>
              <a:rPr lang="en-US" dirty="0"/>
              <a:t>B.C.	T = {t}    (T is only the sink)</a:t>
            </a:r>
          </a:p>
          <a:p>
            <a:pPr lvl="2"/>
            <a:r>
              <a:rPr lang="en-US" dirty="0"/>
              <a:t>Clearly this is true as the flow across the cut is everyone sinking into t, which is the definition of the flow f</a:t>
            </a:r>
          </a:p>
          <a:p>
            <a:pPr lvl="1"/>
            <a:r>
              <a:rPr lang="en-US" dirty="0"/>
              <a:t>I.H.	Assume true for some cut C = (S, T)</a:t>
            </a:r>
          </a:p>
          <a:p>
            <a:pPr lvl="1"/>
            <a:r>
              <a:rPr lang="en-US" dirty="0"/>
              <a:t>I.S.	Move one node from S to T</a:t>
            </a:r>
          </a:p>
          <a:p>
            <a:pPr lvl="2"/>
            <a:r>
              <a:rPr lang="en-US" dirty="0"/>
              <a:t>Choose a node p to move that has at least one edge to a node in T</a:t>
            </a:r>
          </a:p>
          <a:p>
            <a:pPr lvl="2"/>
            <a:r>
              <a:rPr lang="en-US" dirty="0"/>
              <a:t>We know the flow f never changes</a:t>
            </a:r>
          </a:p>
          <a:p>
            <a:pPr lvl="2"/>
            <a:r>
              <a:rPr lang="en-US" dirty="0"/>
              <a:t>How does the value of the new cut C’ = (S’, T’) change?</a:t>
            </a:r>
          </a:p>
          <a:p>
            <a:pPr lvl="2"/>
            <a:r>
              <a:rPr lang="en-US" dirty="0"/>
              <a:t>It doesn’t! Why? See next slide…</a:t>
            </a:r>
          </a:p>
        </p:txBody>
      </p:sp>
    </p:spTree>
    <p:extLst>
      <p:ext uri="{BB962C8B-B14F-4D97-AF65-F5344CB8AC3E}">
        <p14:creationId xmlns:p14="http://schemas.microsoft.com/office/powerpoint/2010/main" val="1637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
        <p:nvSpPr>
          <p:cNvPr id="6" name="Content Placeholder 5"/>
          <p:cNvSpPr>
            <a:spLocks noGrp="1"/>
          </p:cNvSpPr>
          <p:nvPr>
            <p:ph sz="quarter" idx="1"/>
          </p:nvPr>
        </p:nvSpPr>
        <p:spPr/>
        <p:txBody>
          <a:bodyPr>
            <a:normAutofit fontScale="850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Why does C’ = (S’, T’) have the same net flow?</a:t>
            </a:r>
          </a:p>
          <a:p>
            <a:pPr lvl="1"/>
            <a:r>
              <a:rPr lang="en-US" dirty="0"/>
              <a:t>Local equilibrium: net flow coming into node p from nodes in S only must equal the flow going out across the cut to nodes in T</a:t>
            </a:r>
          </a:p>
          <a:p>
            <a:pPr lvl="1"/>
            <a:r>
              <a:rPr lang="en-US" dirty="0"/>
              <a:t>After node p is moved:</a:t>
            </a:r>
          </a:p>
          <a:p>
            <a:pPr lvl="2"/>
            <a:r>
              <a:rPr lang="en-US" dirty="0"/>
              <a:t>everything going across the cut now goes to something in T from T, everything going to or from a node in S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29276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672-93DD-5B42-917C-5E7F4D16729D}"/>
              </a:ext>
            </a:extLst>
          </p:cNvPr>
          <p:cNvSpPr>
            <a:spLocks noGrp="1"/>
          </p:cNvSpPr>
          <p:nvPr>
            <p:ph type="title"/>
          </p:nvPr>
        </p:nvSpPr>
        <p:spPr/>
        <p:txBody>
          <a:bodyPr/>
          <a:lstStyle/>
          <a:p>
            <a:r>
              <a:rPr lang="en-US" b="1" dirty="0"/>
              <a:t>Max-flow Min-cut Theorem</a:t>
            </a:r>
            <a:endParaRPr lang="en-US" dirty="0"/>
          </a:p>
        </p:txBody>
      </p:sp>
      <p:sp>
        <p:nvSpPr>
          <p:cNvPr id="3" name="Content Placeholder 2">
            <a:extLst>
              <a:ext uri="{FF2B5EF4-FFF2-40B4-BE49-F238E27FC236}">
                <a16:creationId xmlns:a16="http://schemas.microsoft.com/office/drawing/2014/main" id="{BCA8B5FB-EE58-764D-BEEF-721E5B145855}"/>
              </a:ext>
            </a:extLst>
          </p:cNvPr>
          <p:cNvSpPr>
            <a:spLocks noGrp="1"/>
          </p:cNvSpPr>
          <p:nvPr>
            <p:ph idx="1"/>
          </p:nvPr>
        </p:nvSpPr>
        <p:spPr>
          <a:xfrm>
            <a:off x="609600" y="1219200"/>
            <a:ext cx="10972800" cy="4906963"/>
          </a:xfrm>
        </p:spPr>
        <p:txBody>
          <a:bodyPr>
            <a:normAutofit fontScale="77500" lnSpcReduction="20000"/>
          </a:bodyPr>
          <a:lstStyle/>
          <a:p>
            <a:r>
              <a:rPr lang="en-US" dirty="0"/>
              <a:t>Reminder about </a:t>
            </a:r>
            <a:r>
              <a:rPr lang="en-US" i="1" dirty="0"/>
              <a:t>weak duality</a:t>
            </a:r>
            <a:r>
              <a:rPr lang="en-US" dirty="0"/>
              <a:t>:</a:t>
            </a:r>
          </a:p>
          <a:p>
            <a:pPr lvl="1"/>
            <a:r>
              <a:rPr lang="en-US" dirty="0"/>
              <a:t>Let </a:t>
            </a:r>
            <a:r>
              <a:rPr lang="en-US" b="1" i="1" dirty="0"/>
              <a:t>f</a:t>
            </a:r>
            <a:r>
              <a:rPr lang="en-US" dirty="0"/>
              <a:t> be any flow and C = (S, T) be </a:t>
            </a:r>
            <a:r>
              <a:rPr lang="en-US" u="sng" dirty="0"/>
              <a:t>any</a:t>
            </a:r>
            <a:r>
              <a:rPr lang="en-US" dirty="0"/>
              <a:t> cut</a:t>
            </a:r>
          </a:p>
          <a:p>
            <a:pPr lvl="1"/>
            <a:r>
              <a:rPr lang="en-US" dirty="0"/>
              <a:t>Then the value of </a:t>
            </a:r>
            <a:r>
              <a:rPr lang="en-US" b="1" i="1" dirty="0"/>
              <a:t> f  </a:t>
            </a:r>
            <a:r>
              <a:rPr lang="en-US" dirty="0"/>
              <a:t>&lt;=  capacity of C</a:t>
            </a:r>
          </a:p>
          <a:p>
            <a:r>
              <a:rPr lang="en-US" dirty="0"/>
              <a:t>The max flow </a:t>
            </a:r>
            <a:r>
              <a:rPr lang="en-US" b="1" i="1" dirty="0"/>
              <a:t>f  </a:t>
            </a:r>
            <a:r>
              <a:rPr lang="en-US" dirty="0"/>
              <a:t>&lt;=  capacity of any cut C</a:t>
            </a:r>
          </a:p>
          <a:p>
            <a:pPr lvl="1"/>
            <a:r>
              <a:rPr lang="en-US" dirty="0"/>
              <a:t>So the best </a:t>
            </a:r>
            <a:r>
              <a:rPr lang="en-US" b="1" i="1" dirty="0"/>
              <a:t>f</a:t>
            </a:r>
            <a:r>
              <a:rPr lang="en-US" dirty="0"/>
              <a:t> can be is the capacity of the </a:t>
            </a:r>
            <a:r>
              <a:rPr lang="en-US" u="sng" dirty="0"/>
              <a:t>smallest-capacity cut</a:t>
            </a:r>
          </a:p>
          <a:p>
            <a:pPr lvl="1"/>
            <a:r>
              <a:rPr lang="en-US" dirty="0"/>
              <a:t>Can we guarantee that a flow with that value exists?  (Yes, in later slides.)</a:t>
            </a:r>
          </a:p>
          <a:p>
            <a:endParaRPr lang="en-US" b="1" dirty="0"/>
          </a:p>
          <a:p>
            <a:r>
              <a:rPr lang="en-US" b="1" dirty="0"/>
              <a:t>The Max-flow Min-cut theorem:  </a:t>
            </a:r>
            <a:r>
              <a:rPr lang="en-US" dirty="0"/>
              <a:t>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endParaRPr lang="en-US" dirty="0"/>
          </a:p>
        </p:txBody>
      </p:sp>
      <p:sp>
        <p:nvSpPr>
          <p:cNvPr id="4" name="Slide Number Placeholder 3">
            <a:extLst>
              <a:ext uri="{FF2B5EF4-FFF2-40B4-BE49-F238E27FC236}">
                <a16:creationId xmlns:a16="http://schemas.microsoft.com/office/drawing/2014/main" id="{C8EED5F6-6519-0F46-9D1D-4D81EE3537D2}"/>
              </a:ext>
            </a:extLst>
          </p:cNvPr>
          <p:cNvSpPr>
            <a:spLocks noGrp="1"/>
          </p:cNvSpPr>
          <p:nvPr>
            <p:ph type="sldNum" sz="quarter" idx="12"/>
          </p:nvPr>
        </p:nvSpPr>
        <p:spPr/>
        <p:txBody>
          <a:bodyPr/>
          <a:lstStyle/>
          <a:p>
            <a:fld id="{86BADE50-950A-4D58-BFB2-FA2C6A8B385D}" type="slidenum">
              <a:rPr lang="en-US" smtClean="0"/>
              <a:t>15</a:t>
            </a:fld>
            <a:endParaRPr lang="en-US"/>
          </a:p>
        </p:txBody>
      </p:sp>
    </p:spTree>
    <p:extLst>
      <p:ext uri="{BB962C8B-B14F-4D97-AF65-F5344CB8AC3E}">
        <p14:creationId xmlns:p14="http://schemas.microsoft.com/office/powerpoint/2010/main" val="40632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Max-flow/Min-cut</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15181" y="1428414"/>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15181" y="1428414"/>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16817" y="1683240"/>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33238" y="4476414"/>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37776" y="4643194"/>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37776" y="4643194"/>
                <a:ext cx="1446293" cy="523220"/>
              </a:xfrm>
              <a:prstGeom prst="rect">
                <a:avLst/>
              </a:prstGeom>
              <a:blipFill>
                <a:blip r:embed="rId9"/>
                <a:stretch>
                  <a:fillRect l="-2632"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28212" y="5203807"/>
                <a:ext cx="4567019" cy="954107"/>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a:p>
                <a:r>
                  <a:rPr lang="en-US" sz="2800" dirty="0"/>
                  <a:t>Right? Look at other cuts in G.</a:t>
                </a:r>
              </a:p>
            </p:txBody>
          </p:sp>
        </mc:Choice>
        <mc:Fallback xmlns="">
          <p:sp>
            <p:nvSpPr>
              <p:cNvPr id="84" name="TextBox 83"/>
              <p:cNvSpPr txBox="1">
                <a:spLocks noRot="1" noChangeAspect="1" noMove="1" noResize="1" noEditPoints="1" noAdjustHandles="1" noChangeArrowheads="1" noChangeShapeType="1" noTextEdit="1"/>
              </p:cNvSpPr>
              <p:nvPr/>
            </p:nvSpPr>
            <p:spPr>
              <a:xfrm>
                <a:off x="1628212" y="5203807"/>
                <a:ext cx="4567019" cy="954107"/>
              </a:xfrm>
              <a:prstGeom prst="rect">
                <a:avLst/>
              </a:prstGeom>
              <a:blipFill>
                <a:blip r:embed="rId10"/>
                <a:stretch>
                  <a:fillRect l="-2778" t="-6579" r="-1944" b="-17105"/>
                </a:stretch>
              </a:blipFill>
            </p:spPr>
            <p:txBody>
              <a:bodyPr/>
              <a:lstStyle/>
              <a:p>
                <a:r>
                  <a:rPr lang="en-US">
                    <a:noFill/>
                  </a:rPr>
                  <a:t> </a:t>
                </a:r>
              </a:p>
            </p:txBody>
          </p:sp>
        </mc:Fallback>
      </mc:AlternateContent>
    </p:spTree>
    <p:extLst>
      <p:ext uri="{BB962C8B-B14F-4D97-AF65-F5344CB8AC3E}">
        <p14:creationId xmlns:p14="http://schemas.microsoft.com/office/powerpoint/2010/main" val="27114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84"/>
          <p:cNvSpPr/>
          <p:nvPr/>
        </p:nvSpPr>
        <p:spPr>
          <a:xfrm>
            <a:off x="2690649" y="2063537"/>
            <a:ext cx="3578773" cy="2112579"/>
          </a:xfrm>
          <a:custGeom>
            <a:avLst/>
            <a:gdLst>
              <a:gd name="connsiteX0" fmla="*/ 3231931 w 3578773"/>
              <a:gd name="connsiteY0" fmla="*/ 472965 h 2112579"/>
              <a:gd name="connsiteX1" fmla="*/ 3578773 w 3578773"/>
              <a:gd name="connsiteY1" fmla="*/ 993227 h 2112579"/>
              <a:gd name="connsiteX2" fmla="*/ 3326524 w 3578773"/>
              <a:gd name="connsiteY2" fmla="*/ 1434662 h 2112579"/>
              <a:gd name="connsiteX3" fmla="*/ 2758966 w 3578773"/>
              <a:gd name="connsiteY3" fmla="*/ 1939158 h 2112579"/>
              <a:gd name="connsiteX4" fmla="*/ 1608083 w 3578773"/>
              <a:gd name="connsiteY4" fmla="*/ 2112579 h 2112579"/>
              <a:gd name="connsiteX5" fmla="*/ 299545 w 3578773"/>
              <a:gd name="connsiteY5" fmla="*/ 2112579 h 2112579"/>
              <a:gd name="connsiteX6" fmla="*/ 0 w 3578773"/>
              <a:gd name="connsiteY6" fmla="*/ 1702675 h 2112579"/>
              <a:gd name="connsiteX7" fmla="*/ 788276 w 3578773"/>
              <a:gd name="connsiteY7" fmla="*/ 930165 h 2112579"/>
              <a:gd name="connsiteX8" fmla="*/ 1119352 w 3578773"/>
              <a:gd name="connsiteY8" fmla="*/ 520262 h 2112579"/>
              <a:gd name="connsiteX9" fmla="*/ 1734207 w 3578773"/>
              <a:gd name="connsiteY9" fmla="*/ 0 h 2112579"/>
              <a:gd name="connsiteX10" fmla="*/ 2380593 w 3578773"/>
              <a:gd name="connsiteY10" fmla="*/ 15765 h 2112579"/>
              <a:gd name="connsiteX11" fmla="*/ 3231931 w 3578773"/>
              <a:gd name="connsiteY11" fmla="*/ 472965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2112579">
                <a:moveTo>
                  <a:pt x="3231931" y="472965"/>
                </a:moveTo>
                <a:lnTo>
                  <a:pt x="3578773" y="993227"/>
                </a:lnTo>
                <a:lnTo>
                  <a:pt x="3326524" y="1434662"/>
                </a:lnTo>
                <a:lnTo>
                  <a:pt x="2758966" y="1939158"/>
                </a:lnTo>
                <a:lnTo>
                  <a:pt x="1608083" y="2112579"/>
                </a:lnTo>
                <a:lnTo>
                  <a:pt x="299545" y="2112579"/>
                </a:lnTo>
                <a:lnTo>
                  <a:pt x="0" y="1702675"/>
                </a:lnTo>
                <a:lnTo>
                  <a:pt x="788276" y="930165"/>
                </a:lnTo>
                <a:lnTo>
                  <a:pt x="1119352" y="520262"/>
                </a:lnTo>
                <a:lnTo>
                  <a:pt x="1734207" y="0"/>
                </a:lnTo>
                <a:lnTo>
                  <a:pt x="2380593" y="15765"/>
                </a:lnTo>
                <a:lnTo>
                  <a:pt x="3231931" y="472965"/>
                </a:lnTo>
                <a:close/>
              </a:path>
            </a:pathLst>
          </a:custGeom>
          <a:solidFill>
            <a:srgbClr val="00CCF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555531" y="1915184"/>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Max-flow Min-cut and Ford-Fulkerson</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04220" y="1382869"/>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04220" y="1382869"/>
                <a:ext cx="1941044" cy="395558"/>
              </a:xfrm>
              <a:prstGeom prst="rect">
                <a:avLst/>
              </a:prstGeom>
              <a:blipFill>
                <a:blip r:embed="rId2"/>
                <a:stretch>
                  <a:fillRect l="-3268" t="-6061" b="-15152"/>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05856" y="1637695"/>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22277" y="4430869"/>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01707" y="4097703"/>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01707" y="4097703"/>
                <a:ext cx="1446293" cy="523220"/>
              </a:xfrm>
              <a:prstGeom prst="rect">
                <a:avLst/>
              </a:prstGeom>
              <a:blipFill>
                <a:blip r:embed="rId9"/>
                <a:stretch>
                  <a:fillRect l="-260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01707" y="4633703"/>
                <a:ext cx="3275640" cy="523220"/>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1601707" y="4633703"/>
                <a:ext cx="3275640" cy="523220"/>
              </a:xfrm>
              <a:prstGeom prst="rect">
                <a:avLst/>
              </a:prstGeom>
              <a:blipFill>
                <a:blip r:embed="rId10"/>
                <a:stretch>
                  <a:fillRect l="-3876" t="-11628" b="-27907"/>
                </a:stretch>
              </a:blipFill>
            </p:spPr>
            <p:txBody>
              <a:bodyPr/>
              <a:lstStyle/>
              <a:p>
                <a:r>
                  <a:rPr lang="en-US">
                    <a:noFill/>
                  </a:rPr>
                  <a:t> </a:t>
                </a:r>
              </a:p>
            </p:txBody>
          </p:sp>
        </mc:Fallback>
      </mc:AlternateContent>
      <p:sp>
        <p:nvSpPr>
          <p:cNvPr id="87" name="TextBox 86"/>
          <p:cNvSpPr txBox="1"/>
          <p:nvPr/>
        </p:nvSpPr>
        <p:spPr>
          <a:xfrm>
            <a:off x="1601707" y="5320377"/>
            <a:ext cx="8487212" cy="1384995"/>
          </a:xfrm>
          <a:prstGeom prst="rect">
            <a:avLst/>
          </a:prstGeom>
          <a:noFill/>
        </p:spPr>
        <p:txBody>
          <a:bodyPr wrap="square" rtlCol="0">
            <a:spAutoFit/>
          </a:bodyPr>
          <a:lstStyle/>
          <a:p>
            <a:r>
              <a:rPr lang="en-US" sz="2800" dirty="0"/>
              <a:t>Idea: When there are no more augmenting paths, there exists a cut in the graph with cost matching the flow</a:t>
            </a:r>
          </a:p>
          <a:p>
            <a:r>
              <a:rPr lang="en-US" sz="2800" dirty="0"/>
              <a:t>(We’re going to use the flow-value lemma here.)</a:t>
            </a:r>
          </a:p>
        </p:txBody>
      </p:sp>
    </p:spTree>
    <p:extLst>
      <p:ext uri="{BB962C8B-B14F-4D97-AF65-F5344CB8AC3E}">
        <p14:creationId xmlns:p14="http://schemas.microsoft.com/office/powerpoint/2010/main" val="629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Proof: Outline</a:t>
            </a:r>
          </a:p>
        </p:txBody>
      </p:sp>
      <p:sp>
        <p:nvSpPr>
          <p:cNvPr id="3" name="Content Placeholder 2"/>
          <p:cNvSpPr>
            <a:spLocks noGrp="1"/>
          </p:cNvSpPr>
          <p:nvPr>
            <p:ph idx="1"/>
          </p:nvPr>
        </p:nvSpPr>
        <p:spPr>
          <a:xfrm>
            <a:off x="609600" y="1295400"/>
            <a:ext cx="10972800" cy="4830763"/>
          </a:xfrm>
        </p:spPr>
        <p:txBody>
          <a:bodyPr>
            <a:normAutofit lnSpcReduction="10000"/>
          </a:bodyPr>
          <a:lstStyle/>
          <a:p>
            <a:r>
              <a:rPr lang="en-US" dirty="0"/>
              <a:t>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endParaRPr lang="en-US" dirty="0"/>
          </a:p>
          <a:p>
            <a:r>
              <a:rPr lang="en-US" dirty="0"/>
              <a:t>This lets us conclude: the maximum flow through a network matches the minimum-capacity cut</a:t>
            </a:r>
          </a:p>
          <a:p>
            <a:r>
              <a:rPr lang="en-US" dirty="0"/>
              <a:t>Duality</a:t>
            </a:r>
          </a:p>
          <a:p>
            <a:pPr lvl="1"/>
            <a:r>
              <a:rPr lang="en-US" dirty="0"/>
              <a:t>When we’ve maximized max flow, we’ve minimized min cut (and vice-versa), so we can check when we’ve found one by finding the other</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spTree>
    <p:extLst>
      <p:ext uri="{BB962C8B-B14F-4D97-AF65-F5344CB8AC3E}">
        <p14:creationId xmlns:p14="http://schemas.microsoft.com/office/powerpoint/2010/main" val="3452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602-B66D-194D-AB2D-1F6D7A8AFF6D}"/>
              </a:ext>
            </a:extLst>
          </p:cNvPr>
          <p:cNvSpPr>
            <a:spLocks noGrp="1"/>
          </p:cNvSpPr>
          <p:nvPr>
            <p:ph type="title"/>
          </p:nvPr>
        </p:nvSpPr>
        <p:spPr/>
        <p:txBody>
          <a:bodyPr/>
          <a:lstStyle/>
          <a:p>
            <a:r>
              <a:rPr lang="en-US" dirty="0"/>
              <a:t>Ford-Fulkerson Proof</a:t>
            </a:r>
          </a:p>
        </p:txBody>
      </p:sp>
      <p:sp>
        <p:nvSpPr>
          <p:cNvPr id="3" name="Content Placeholder 2">
            <a:extLst>
              <a:ext uri="{FF2B5EF4-FFF2-40B4-BE49-F238E27FC236}">
                <a16:creationId xmlns:a16="http://schemas.microsoft.com/office/drawing/2014/main" id="{4040AFEB-2C8B-BD42-AC2E-2AA757DD9A14}"/>
              </a:ext>
            </a:extLst>
          </p:cNvPr>
          <p:cNvSpPr>
            <a:spLocks noGrp="1"/>
          </p:cNvSpPr>
          <p:nvPr>
            <p:ph idx="1"/>
          </p:nvPr>
        </p:nvSpPr>
        <p:spPr>
          <a:xfrm>
            <a:off x="609600" y="1219200"/>
            <a:ext cx="10972800" cy="4906963"/>
          </a:xfrm>
        </p:spPr>
        <p:txBody>
          <a:bodyPr>
            <a:normAutofit fontScale="92500" lnSpcReduction="20000"/>
          </a:bodyPr>
          <a:lstStyle/>
          <a:p>
            <a:r>
              <a:rPr lang="en-US" dirty="0"/>
              <a:t>We’ll show the following three statements are equivalent, and together this shows Ford-Fulkerson is correct.</a:t>
            </a:r>
          </a:p>
          <a:p>
            <a:r>
              <a:rPr lang="en-US" dirty="0"/>
              <a:t>For some flow f</a:t>
            </a:r>
          </a:p>
          <a:p>
            <a:pPr marL="457200" lvl="1" indent="0">
              <a:buNone/>
            </a:pPr>
            <a:r>
              <a:rPr lang="en-US" dirty="0"/>
              <a:t>A) There is no augmenting path in </a:t>
            </a:r>
            <a:r>
              <a:rPr lang="en-US" i="1" dirty="0"/>
              <a:t>G</a:t>
            </a:r>
            <a:r>
              <a:rPr lang="en-US" i="1" baseline="-25000" dirty="0"/>
              <a:t>f</a:t>
            </a:r>
            <a:r>
              <a:rPr lang="en-US" dirty="0"/>
              <a:t> with respect to </a:t>
            </a:r>
            <a:r>
              <a:rPr lang="en-US" i="1" dirty="0"/>
              <a:t>f</a:t>
            </a:r>
          </a:p>
          <a:p>
            <a:pPr marL="457200" lvl="1" indent="0">
              <a:buNone/>
            </a:pPr>
            <a:r>
              <a:rPr lang="en-US" dirty="0"/>
              <a:t>B) There exists a cut in </a:t>
            </a:r>
            <a:r>
              <a:rPr lang="en-US" i="1" dirty="0"/>
              <a:t>G</a:t>
            </a:r>
            <a:r>
              <a:rPr lang="en-US" dirty="0"/>
              <a:t> whose capacity equals the value of f</a:t>
            </a:r>
          </a:p>
          <a:p>
            <a:pPr marL="457200" lvl="1" indent="0">
              <a:buNone/>
            </a:pPr>
            <a:r>
              <a:rPr lang="en-US" dirty="0"/>
              <a:t>C) The flow </a:t>
            </a:r>
            <a:r>
              <a:rPr lang="en-US" i="1" dirty="0"/>
              <a:t>f</a:t>
            </a:r>
            <a:r>
              <a:rPr lang="en-US" dirty="0"/>
              <a:t> is a maximum flow in </a:t>
            </a:r>
            <a:r>
              <a:rPr lang="en-US" i="1" dirty="0"/>
              <a:t>G</a:t>
            </a:r>
            <a:r>
              <a:rPr lang="en-US" dirty="0"/>
              <a:t> </a:t>
            </a:r>
          </a:p>
          <a:p>
            <a:pPr lvl="1"/>
            <a:endParaRPr lang="en-US" dirty="0"/>
          </a:p>
          <a:p>
            <a:r>
              <a:rPr lang="en-US" dirty="0"/>
              <a:t>Let’s prove this equivalence by proving the following three implications:</a:t>
            </a:r>
          </a:p>
          <a:p>
            <a:pPr marL="457200" lvl="1" indent="0">
              <a:buNone/>
            </a:pPr>
            <a:r>
              <a:rPr lang="en-US" dirty="0"/>
              <a:t>A </a:t>
            </a:r>
            <a:r>
              <a:rPr lang="en-US" dirty="0">
                <a:sym typeface="Wingdings" panose="05000000000000000000" pitchFamily="2" charset="2"/>
              </a:rPr>
              <a:t></a:t>
            </a:r>
            <a:r>
              <a:rPr lang="en-US" dirty="0"/>
              <a:t> B</a:t>
            </a:r>
          </a:p>
          <a:p>
            <a:pPr marL="457200" lvl="1" indent="0">
              <a:buNone/>
            </a:pPr>
            <a:r>
              <a:rPr lang="en-US" dirty="0"/>
              <a:t>B </a:t>
            </a:r>
            <a:r>
              <a:rPr lang="en-US" dirty="0">
                <a:sym typeface="Wingdings" panose="05000000000000000000" pitchFamily="2" charset="2"/>
              </a:rPr>
              <a:t></a:t>
            </a:r>
            <a:r>
              <a:rPr lang="en-US" dirty="0"/>
              <a:t> C</a:t>
            </a:r>
          </a:p>
          <a:p>
            <a:pPr marL="457200" lvl="1" indent="0">
              <a:buNone/>
            </a:pPr>
            <a:r>
              <a:rPr lang="en-US" dirty="0"/>
              <a:t>C </a:t>
            </a:r>
            <a:r>
              <a:rPr lang="en-US" dirty="0">
                <a:sym typeface="Wingdings" panose="05000000000000000000" pitchFamily="2" charset="2"/>
              </a:rPr>
              <a:t></a:t>
            </a:r>
            <a:r>
              <a:rPr lang="en-US" dirty="0"/>
              <a:t> A</a:t>
            </a:r>
          </a:p>
        </p:txBody>
      </p:sp>
      <p:sp>
        <p:nvSpPr>
          <p:cNvPr id="4" name="Slide Number Placeholder 3">
            <a:extLst>
              <a:ext uri="{FF2B5EF4-FFF2-40B4-BE49-F238E27FC236}">
                <a16:creationId xmlns:a16="http://schemas.microsoft.com/office/drawing/2014/main" id="{801FB099-B244-2B45-9B43-2E92EC118A5E}"/>
              </a:ext>
            </a:extLst>
          </p:cNvPr>
          <p:cNvSpPr>
            <a:spLocks noGrp="1"/>
          </p:cNvSpPr>
          <p:nvPr>
            <p:ph type="sldNum" sz="quarter" idx="12"/>
          </p:nvPr>
        </p:nvSpPr>
        <p:spPr/>
        <p:txBody>
          <a:bodyPr/>
          <a:lstStyle/>
          <a:p>
            <a:fld id="{86BADE50-950A-4D58-BFB2-FA2C6A8B385D}" type="slidenum">
              <a:rPr lang="en-US" smtClean="0"/>
              <a:t>19</a:t>
            </a:fld>
            <a:endParaRPr lang="en-US"/>
          </a:p>
        </p:txBody>
      </p:sp>
    </p:spTree>
    <p:extLst>
      <p:ext uri="{BB962C8B-B14F-4D97-AF65-F5344CB8AC3E}">
        <p14:creationId xmlns:p14="http://schemas.microsoft.com/office/powerpoint/2010/main" val="22201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6!</a:t>
            </a:r>
          </a:p>
        </p:txBody>
      </p:sp>
      <p:sp>
        <p:nvSpPr>
          <p:cNvPr id="5" name="Slide Number Placeholder 4"/>
          <p:cNvSpPr>
            <a:spLocks noGrp="1"/>
          </p:cNvSpPr>
          <p:nvPr>
            <p:ph type="sldNum" sz="quarter" idx="12"/>
          </p:nvPr>
        </p:nvSpPr>
        <p:spPr/>
        <p:txBody>
          <a:bodyPr/>
          <a:lstStyle/>
          <a:p>
            <a:fld id="{030EE116-056E-4288-B7F7-411CB7E437A9}" type="slidenum">
              <a:rPr lang="en-US" smtClean="0"/>
              <a:pPr/>
              <a:t>2</a:t>
            </a:fld>
            <a:endParaRPr lang="en-US"/>
          </a:p>
        </p:txBody>
      </p:sp>
      <p:sp>
        <p:nvSpPr>
          <p:cNvPr id="7" name="Content Placeholder 6"/>
          <p:cNvSpPr>
            <a:spLocks noGrp="1"/>
          </p:cNvSpPr>
          <p:nvPr>
            <p:ph sz="quarter" idx="1"/>
          </p:nvPr>
        </p:nvSpPr>
        <p:spPr>
          <a:xfrm>
            <a:off x="609600" y="1295400"/>
            <a:ext cx="10972800" cy="4830763"/>
          </a:xfrm>
        </p:spPr>
        <p:txBody>
          <a:bodyPr>
            <a:normAutofit/>
          </a:bodyPr>
          <a:lstStyle/>
          <a:p>
            <a:r>
              <a:rPr lang="en-US" dirty="0"/>
              <a:t>Flow Networks:</a:t>
            </a:r>
          </a:p>
          <a:p>
            <a:pPr lvl="1"/>
            <a:r>
              <a:rPr lang="en-US" dirty="0"/>
              <a:t>A new type of problem that is broadly applicable to many areas</a:t>
            </a:r>
          </a:p>
          <a:p>
            <a:r>
              <a:rPr lang="en-US" dirty="0"/>
              <a:t>Solving Flow Networks:</a:t>
            </a:r>
          </a:p>
          <a:p>
            <a:pPr lvl="1"/>
            <a:r>
              <a:rPr lang="en-US" dirty="0"/>
              <a:t>Ford-Fulkerson Algorithm</a:t>
            </a:r>
          </a:p>
          <a:p>
            <a:r>
              <a:rPr lang="en-US" dirty="0"/>
              <a:t>Related problems and introduction to reductions:</a:t>
            </a:r>
          </a:p>
          <a:p>
            <a:pPr lvl="1"/>
            <a:r>
              <a:rPr lang="en-US" dirty="0"/>
              <a:t>Min-Cut vs. Max-flow</a:t>
            </a:r>
          </a:p>
          <a:p>
            <a:pPr lvl="1"/>
            <a:r>
              <a:rPr lang="en-US" dirty="0"/>
              <a:t>Bi-partite matching</a:t>
            </a:r>
          </a:p>
          <a:p>
            <a:pPr lvl="1"/>
            <a:r>
              <a:rPr lang="en-US" dirty="0"/>
              <a:t>Circulation networks</a:t>
            </a:r>
          </a:p>
        </p:txBody>
      </p:sp>
    </p:spTree>
    <p:extLst>
      <p:ext uri="{BB962C8B-B14F-4D97-AF65-F5344CB8AC3E}">
        <p14:creationId xmlns:p14="http://schemas.microsoft.com/office/powerpoint/2010/main" val="12940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pPr marL="57150" indent="0">
                  <a:buNone/>
                </a:pP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r>
                  <a:rPr lang="en-US" sz="2800" dirty="0"/>
                  <a:t>Define </a:t>
                </a:r>
                <a14:m>
                  <m:oMath xmlns:m="http://schemas.openxmlformats.org/officeDocument/2006/math">
                    <m:r>
                      <a:rPr lang="en-US" sz="2800" i="1">
                        <a:solidFill>
                          <a:srgbClr val="FF33CC"/>
                        </a:solidFill>
                        <a:latin typeface="Cambria Math"/>
                      </a:rPr>
                      <m:t>𝑆</m:t>
                    </m:r>
                    <m:r>
                      <a:rPr lang="en-US" sz="2800" i="1">
                        <a:latin typeface="Cambria Math"/>
                      </a:rPr>
                      <m:t>=</m:t>
                    </m:r>
                  </m:oMath>
                </a14:m>
                <a:r>
                  <a:rPr lang="en-US" sz="2800" dirty="0"/>
                  <a:t> nodes reachable from source node </a:t>
                </a:r>
                <a14:m>
                  <m:oMath xmlns:m="http://schemas.openxmlformats.org/officeDocument/2006/math">
                    <m:r>
                      <a:rPr lang="en-US" sz="2800" i="1" dirty="0">
                        <a:solidFill>
                          <a:srgbClr val="7030A0"/>
                        </a:solidFill>
                        <a:latin typeface="Cambria Math"/>
                      </a:rPr>
                      <m:t>𝑠</m:t>
                    </m:r>
                  </m:oMath>
                </a14:m>
                <a:r>
                  <a:rPr lang="en-US" sz="2800" dirty="0"/>
                  <a:t> by positive-weight edges in the residual graph</a:t>
                </a:r>
                <a:br>
                  <a:rPr lang="en-US" sz="2800" dirty="0"/>
                </a:br>
                <a:r>
                  <a:rPr lang="en-US" sz="2800" dirty="0"/>
                  <a:t>   </a:t>
                </a:r>
                <a14:m>
                  <m:oMath xmlns:m="http://schemas.openxmlformats.org/officeDocument/2006/math">
                    <m:r>
                      <a:rPr lang="en-US" sz="2400" i="1" dirty="0">
                        <a:solidFill>
                          <a:srgbClr val="0070C0"/>
                        </a:solidFill>
                        <a:latin typeface="Cambria Math"/>
                      </a:rPr>
                      <m:t>𝑇</m:t>
                    </m:r>
                    <m:r>
                      <a:rPr lang="en-US" sz="2400" i="1" dirty="0">
                        <a:latin typeface="Cambria Math"/>
                      </a:rPr>
                      <m:t>=</m:t>
                    </m:r>
                    <m:r>
                      <a:rPr lang="en-US" sz="2400" i="1" dirty="0">
                        <a:latin typeface="Cambria Math"/>
                      </a:rPr>
                      <m:t>𝑉</m:t>
                    </m:r>
                    <m:r>
                      <a:rPr lang="en-US" sz="2400" i="1" dirty="0">
                        <a:latin typeface="Cambria Math"/>
                      </a:rPr>
                      <m:t>−</m:t>
                    </m:r>
                    <m:r>
                      <a:rPr lang="en-US" sz="2400" i="1" dirty="0">
                        <a:solidFill>
                          <a:srgbClr val="FF33CC"/>
                        </a:solidFill>
                        <a:latin typeface="Cambria Math"/>
                      </a:rPr>
                      <m:t>𝑆</m:t>
                    </m:r>
                    <m:r>
                      <m:rPr>
                        <m:nor/>
                      </m:rPr>
                      <a:rPr lang="en-US" sz="2400" b="0" i="0" dirty="0" smtClean="0">
                        <a:solidFill>
                          <a:srgbClr val="FF33CC"/>
                        </a:solidFill>
                        <a:latin typeface="Cambria Math"/>
                      </a:rPr>
                      <m:t> </m:t>
                    </m:r>
                    <m:r>
                      <m:rPr>
                        <m:nor/>
                      </m:rPr>
                      <a:rPr lang="en-US" sz="2400" b="0" i="0" dirty="0" smtClean="0"/>
                      <m:t>and</m:t>
                    </m:r>
                    <m:r>
                      <a:rPr lang="en-US" sz="2400" b="0" i="1" dirty="0" smtClean="0">
                        <a:latin typeface="Cambria Math" panose="02040503050406030204" pitchFamily="18" charset="0"/>
                      </a:rPr>
                      <m:t> </m:t>
                    </m:r>
                    <m:r>
                      <a:rPr lang="en-US" sz="2400" i="1" dirty="0">
                        <a:solidFill>
                          <a:srgbClr val="FF33CC"/>
                        </a:solidFill>
                        <a:latin typeface="Cambria Math"/>
                      </a:rPr>
                      <m:t>𝑆</m:t>
                    </m:r>
                  </m:oMath>
                </a14:m>
                <a:r>
                  <a:rPr lang="en-US" sz="2400" dirty="0"/>
                  <a:t> separates </a:t>
                </a:r>
                <a14:m>
                  <m:oMath xmlns:m="http://schemas.openxmlformats.org/officeDocument/2006/math">
                    <m:r>
                      <a:rPr lang="en-US" sz="2400" i="1" dirty="0">
                        <a:solidFill>
                          <a:srgbClr val="7030A0"/>
                        </a:solidFill>
                        <a:latin typeface="Cambria Math"/>
                      </a:rPr>
                      <m:t>𝑠</m:t>
                    </m:r>
                  </m:oMath>
                </a14:m>
                <a:r>
                  <a:rPr lang="en-US" sz="2400" dirty="0"/>
                  <a:t> , </a:t>
                </a:r>
                <a14:m>
                  <m:oMath xmlns:m="http://schemas.openxmlformats.org/officeDocument/2006/math">
                    <m:r>
                      <a:rPr lang="en-US" sz="2400" i="1" dirty="0">
                        <a:solidFill>
                          <a:srgbClr val="00CCFF"/>
                        </a:solidFill>
                        <a:latin typeface="Cambria Math"/>
                      </a:rPr>
                      <m:t>𝑡</m:t>
                    </m:r>
                  </m:oMath>
                </a14:m>
                <a:r>
                  <a:rPr lang="en-US" sz="2400" dirty="0"/>
                  <a:t> (otherwise there’s an augmenting path)</a:t>
                </a:r>
              </a:p>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1A7A6B7-FDA1-6448-925C-895F48877791}"/>
                  </a:ext>
                </a:extLst>
              </p:cNvPr>
              <p:cNvSpPr>
                <a:spLocks noGrp="1" noRot="1" noChangeAspect="1" noMove="1" noResize="1" noEditPoints="1" noAdjustHandles="1" noChangeArrowheads="1" noChangeShapeType="1" noTextEdit="1"/>
              </p:cNvSpPr>
              <p:nvPr>
                <p:ph idx="1"/>
              </p:nvPr>
            </p:nvSpPr>
            <p:spPr>
              <a:xfrm>
                <a:off x="609600" y="982290"/>
                <a:ext cx="10972800" cy="5143874"/>
              </a:xfrm>
              <a:blipFill>
                <a:blip r:embed="rId2"/>
                <a:stretch>
                  <a:fillRect l="-1040" t="-1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078400" y="6285715"/>
            <a:ext cx="2844800" cy="365125"/>
          </a:xfrm>
        </p:spPr>
        <p:txBody>
          <a:bodyPr/>
          <a:lstStyle/>
          <a:p>
            <a:fld id="{86BADE50-950A-4D58-BFB2-FA2C6A8B385D}" type="slidenum">
              <a:rPr lang="en-US" smtClean="0"/>
              <a:t>20</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378113" y="4301668"/>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265600" y="3801006"/>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265600" y="3801006"/>
                <a:ext cx="1941044" cy="395558"/>
              </a:xfrm>
              <a:prstGeom prst="rect">
                <a:avLst/>
              </a:prstGeom>
              <a:blipFill>
                <a:blip r:embed="rId3"/>
                <a:stretch>
                  <a:fillRect l="-2597" t="-6250" b="-1562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67236" y="4055832"/>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647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r>
              <a:rPr lang="en-US" sz="2800" dirty="0"/>
              <a:t>We’re trying to show capacity of C is f</a:t>
            </a:r>
          </a:p>
          <a:p>
            <a:r>
              <a:rPr lang="en-US" sz="2800" dirty="0"/>
              <a:t>We can see that Net-Flow(C) = Capacity(C). Why? Because…</a:t>
            </a:r>
          </a:p>
          <a:p>
            <a:pPr lvl="1"/>
            <a:r>
              <a:rPr lang="en-US" sz="2400" dirty="0"/>
              <a:t>Each of the “cut edges” in </a:t>
            </a:r>
            <a:r>
              <a:rPr lang="en-US" sz="2400" i="1" dirty="0"/>
              <a:t>G</a:t>
            </a:r>
            <a:r>
              <a:rPr lang="en-US" sz="2400" dirty="0"/>
              <a:t> have forward-flow in </a:t>
            </a:r>
            <a:r>
              <a:rPr lang="en-US" sz="2400" i="1" dirty="0"/>
              <a:t>G</a:t>
            </a:r>
            <a:r>
              <a:rPr lang="en-US" sz="2400" i="1" baseline="-25000" dirty="0"/>
              <a:t>f  </a:t>
            </a:r>
            <a:r>
              <a:rPr lang="en-US" sz="2400" dirty="0"/>
              <a:t>of 0 and back-flow in </a:t>
            </a:r>
            <a:r>
              <a:rPr lang="en-US" sz="2400" i="1" dirty="0"/>
              <a:t>G</a:t>
            </a:r>
            <a:r>
              <a:rPr lang="en-US" sz="2400" i="1" baseline="-25000" dirty="0"/>
              <a:t>f </a:t>
            </a:r>
            <a:r>
              <a:rPr lang="en-US" sz="2400" dirty="0"/>
              <a:t>equal to edge’s capacity.</a:t>
            </a:r>
          </a:p>
          <a:p>
            <a:pPr lvl="1"/>
            <a:r>
              <a:rPr lang="en-US" sz="2400" dirty="0"/>
              <a:t>This means flow in G for each of these edges is max-capacity</a:t>
            </a:r>
          </a:p>
          <a:p>
            <a:pPr marL="457200" lvl="1" indent="0">
              <a:buNone/>
            </a:pPr>
            <a:endParaRPr lang="en-US" sz="24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107661" y="6319443"/>
            <a:ext cx="2844800" cy="365125"/>
          </a:xfrm>
        </p:spPr>
        <p:txBody>
          <a:bodyPr/>
          <a:lstStyle/>
          <a:p>
            <a:fld id="{86BADE50-950A-4D58-BFB2-FA2C6A8B385D}" type="slidenum">
              <a:rPr lang="en-US" smtClean="0"/>
              <a:t>21</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407374" y="433539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178802" y="3871423"/>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178802" y="3871423"/>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96497" y="4089560"/>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8852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89"/>
            <a:ext cx="10972800" cy="5374061"/>
          </a:xfrm>
        </p:spPr>
        <p:txBody>
          <a:bodyPr anchor="t" anchorCtr="0">
            <a:normAutofit lnSpcReduction="10000"/>
          </a:bodyPr>
          <a:lstStyle/>
          <a:p>
            <a:r>
              <a:rPr lang="en-US" sz="2800" dirty="0">
                <a:solidFill>
                  <a:schemeClr val="tx2">
                    <a:lumMod val="60000"/>
                    <a:lumOff val="40000"/>
                  </a:schemeClr>
                </a:solidFill>
              </a:rPr>
              <a:t>Let </a:t>
            </a:r>
            <a:r>
              <a:rPr lang="en-US" sz="2800" i="1" dirty="0">
                <a:solidFill>
                  <a:schemeClr val="tx2">
                    <a:lumMod val="60000"/>
                    <a:lumOff val="40000"/>
                  </a:schemeClr>
                </a:solidFill>
              </a:rPr>
              <a:t>C = (S, T)</a:t>
            </a:r>
            <a:r>
              <a:rPr lang="en-US" sz="2800" dirty="0">
                <a:solidFill>
                  <a:schemeClr val="tx2">
                    <a:lumMod val="60000"/>
                    <a:lumOff val="40000"/>
                  </a:schemeClr>
                </a:solidFill>
              </a:rPr>
              <a:t> be the cut that separates </a:t>
            </a:r>
            <a:r>
              <a:rPr lang="en-US" sz="2800" i="1" dirty="0">
                <a:solidFill>
                  <a:schemeClr val="tx2">
                    <a:lumMod val="60000"/>
                    <a:lumOff val="40000"/>
                  </a:schemeClr>
                </a:solidFill>
              </a:rPr>
              <a:t>S</a:t>
            </a:r>
            <a:r>
              <a:rPr lang="en-US" sz="2800" dirty="0">
                <a:solidFill>
                  <a:schemeClr val="tx2">
                    <a:lumMod val="60000"/>
                    <a:lumOff val="40000"/>
                  </a:schemeClr>
                </a:solidFill>
              </a:rPr>
              <a:t> and </a:t>
            </a:r>
            <a:r>
              <a:rPr lang="en-US" sz="2800" i="1" dirty="0">
                <a:solidFill>
                  <a:schemeClr val="tx2">
                    <a:lumMod val="60000"/>
                    <a:lumOff val="40000"/>
                  </a:schemeClr>
                </a:solidFill>
              </a:rPr>
              <a:t>T</a:t>
            </a:r>
          </a:p>
          <a:p>
            <a:r>
              <a:rPr lang="en-US" sz="2800" dirty="0">
                <a:solidFill>
                  <a:schemeClr val="tx2">
                    <a:lumMod val="60000"/>
                    <a:lumOff val="40000"/>
                  </a:schemeClr>
                </a:solidFill>
              </a:rPr>
              <a:t>We’re trying to show capacity of C is f</a:t>
            </a:r>
          </a:p>
          <a:p>
            <a:r>
              <a:rPr lang="en-US" sz="2800" dirty="0">
                <a:solidFill>
                  <a:schemeClr val="tx2">
                    <a:lumMod val="60000"/>
                    <a:lumOff val="40000"/>
                  </a:schemeClr>
                </a:solidFill>
              </a:rPr>
              <a:t>We know </a:t>
            </a:r>
            <a:r>
              <a:rPr lang="en-US" sz="2800" b="1" dirty="0">
                <a:solidFill>
                  <a:schemeClr val="tx2">
                    <a:lumMod val="60000"/>
                    <a:lumOff val="40000"/>
                  </a:schemeClr>
                </a:solidFill>
              </a:rPr>
              <a:t>Net-Flow(C) = Capacity(C)</a:t>
            </a:r>
            <a:r>
              <a:rPr lang="en-US" sz="2800" dirty="0">
                <a:solidFill>
                  <a:schemeClr val="tx2">
                    <a:lumMod val="60000"/>
                    <a:lumOff val="40000"/>
                  </a:schemeClr>
                </a:solidFill>
              </a:rPr>
              <a:t>.  Why? Because…</a:t>
            </a:r>
          </a:p>
          <a:p>
            <a:pPr lvl="1"/>
            <a:r>
              <a:rPr lang="en-US" sz="2400" dirty="0">
                <a:solidFill>
                  <a:schemeClr val="tx2">
                    <a:lumMod val="60000"/>
                    <a:lumOff val="40000"/>
                  </a:schemeClr>
                </a:solidFill>
              </a:rPr>
              <a:t>Each of the “cut edges” in </a:t>
            </a:r>
            <a:r>
              <a:rPr lang="en-US" sz="2400" i="1" dirty="0">
                <a:solidFill>
                  <a:schemeClr val="tx2">
                    <a:lumMod val="60000"/>
                    <a:lumOff val="40000"/>
                  </a:schemeClr>
                </a:solidFill>
              </a:rPr>
              <a:t>G</a:t>
            </a:r>
            <a:r>
              <a:rPr lang="en-US" sz="2400" dirty="0">
                <a:solidFill>
                  <a:schemeClr val="tx2">
                    <a:lumMod val="60000"/>
                    <a:lumOff val="40000"/>
                  </a:schemeClr>
                </a:solidFill>
              </a:rPr>
              <a:t> have forward-flow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of 0 and back-flow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equal to edge’s capacity.</a:t>
            </a:r>
          </a:p>
          <a:p>
            <a:pPr lvl="1"/>
            <a:r>
              <a:rPr lang="en-US" sz="2400" dirty="0">
                <a:solidFill>
                  <a:schemeClr val="tx2">
                    <a:lumMod val="60000"/>
                    <a:lumOff val="40000"/>
                  </a:schemeClr>
                </a:solidFill>
              </a:rPr>
              <a:t>This means flow in G for each of these edges is max-capacity</a:t>
            </a:r>
          </a:p>
          <a:p>
            <a:r>
              <a:rPr lang="en-US" sz="2800" dirty="0">
                <a:solidFill>
                  <a:schemeClr val="tx2">
                    <a:lumMod val="75000"/>
                  </a:schemeClr>
                </a:solidFill>
              </a:rPr>
              <a:t>Flow-value Lemma: The net flow across C equals the value of the flow </a:t>
            </a:r>
            <a:r>
              <a:rPr lang="en-US" sz="2800" b="1" i="1" dirty="0">
                <a:solidFill>
                  <a:schemeClr val="tx2">
                    <a:lumMod val="75000"/>
                  </a:schemeClr>
                </a:solidFill>
              </a:rPr>
              <a:t>f</a:t>
            </a:r>
          </a:p>
          <a:p>
            <a:r>
              <a:rPr lang="en-US" sz="2800" dirty="0">
                <a:solidFill>
                  <a:schemeClr val="tx2">
                    <a:lumMod val="75000"/>
                  </a:schemeClr>
                </a:solidFill>
              </a:rPr>
              <a:t>Therefore:  The capacity across C equals the value of the flow </a:t>
            </a:r>
            <a:r>
              <a:rPr lang="en-US" sz="2800" b="1" i="1" dirty="0">
                <a:solidFill>
                  <a:schemeClr val="tx2">
                    <a:lumMod val="75000"/>
                  </a:schemeClr>
                </a:solidFill>
              </a:rPr>
              <a:t>f</a:t>
            </a:r>
            <a:endParaRPr lang="en-US" sz="2800" dirty="0">
              <a:solidFill>
                <a:schemeClr val="tx2">
                  <a:lumMod val="75000"/>
                </a:schemeClr>
              </a:solidFill>
            </a:endParaRPr>
          </a:p>
          <a:p>
            <a:r>
              <a:rPr lang="en-US" sz="2800" dirty="0">
                <a:solidFill>
                  <a:schemeClr val="tx2">
                    <a:lumMod val="75000"/>
                  </a:schemeClr>
                </a:solidFill>
              </a:rPr>
              <a:t>We’ve thus proven:</a:t>
            </a:r>
            <a:br>
              <a:rPr lang="en-US" sz="2800" dirty="0">
                <a:solidFill>
                  <a:schemeClr val="tx2">
                    <a:lumMod val="75000"/>
                  </a:schemeClr>
                </a:solidFill>
              </a:rPr>
            </a:br>
            <a:r>
              <a:rPr lang="en-US" sz="2800" i="1" dirty="0">
                <a:solidFill>
                  <a:schemeClr val="tx2">
                    <a:lumMod val="75000"/>
                  </a:schemeClr>
                </a:solidFill>
              </a:rPr>
              <a:t>If there is no augmenting path in G</a:t>
            </a:r>
            <a:r>
              <a:rPr lang="en-US" sz="2800" i="1" baseline="-25000" dirty="0">
                <a:solidFill>
                  <a:schemeClr val="tx2">
                    <a:lumMod val="75000"/>
                  </a:schemeClr>
                </a:solidFill>
              </a:rPr>
              <a:t>f</a:t>
            </a:r>
            <a:r>
              <a:rPr lang="en-US" sz="2800" i="1" dirty="0">
                <a:solidFill>
                  <a:schemeClr val="tx2">
                    <a:lumMod val="75000"/>
                  </a:schemeClr>
                </a:solidFill>
              </a:rPr>
              <a:t> with respect to f , then</a:t>
            </a:r>
            <a:br>
              <a:rPr lang="en-US" sz="2800" i="1" dirty="0">
                <a:solidFill>
                  <a:schemeClr val="tx2">
                    <a:lumMod val="75000"/>
                  </a:schemeClr>
                </a:solidFill>
              </a:rPr>
            </a:br>
            <a:r>
              <a:rPr lang="en-US" sz="2800" i="1" dirty="0">
                <a:solidFill>
                  <a:schemeClr val="tx2">
                    <a:lumMod val="75000"/>
                  </a:schemeClr>
                </a:solidFill>
              </a:rPr>
              <a:t>there exists a cut in G whose capacity equals the value of f</a:t>
            </a:r>
          </a:p>
          <a:p>
            <a:r>
              <a:rPr lang="en-US" sz="2800" dirty="0">
                <a:solidFill>
                  <a:schemeClr val="tx2">
                    <a:lumMod val="75000"/>
                  </a:schemeClr>
                </a:solidFill>
              </a:rPr>
              <a:t>Tell me: how could we identify this cut </a:t>
            </a:r>
            <a:r>
              <a:rPr lang="en-US" sz="2800" i="1" dirty="0">
                <a:solidFill>
                  <a:schemeClr val="tx2">
                    <a:lumMod val="75000"/>
                  </a:schemeClr>
                </a:solidFill>
              </a:rPr>
              <a:t>C = (S, T</a:t>
            </a:r>
            <a:r>
              <a:rPr lang="en-US" sz="2800" dirty="0">
                <a:solidFill>
                  <a:schemeClr val="tx2">
                    <a:lumMod val="75000"/>
                  </a:schemeClr>
                </a:solidFill>
              </a:rPr>
              <a:t>)?</a:t>
            </a:r>
          </a:p>
          <a:p>
            <a:endParaRPr lang="en-US" sz="2800" b="1" i="1" dirty="0">
              <a:solidFill>
                <a:schemeClr val="tx2">
                  <a:lumMod val="75000"/>
                </a:schemeClr>
              </a:solidFill>
            </a:endParaRPr>
          </a:p>
          <a:p>
            <a:pPr marL="457200" lvl="1" indent="0">
              <a:buNone/>
            </a:pPr>
            <a:endParaRPr lang="en-US" sz="2400" dirty="0">
              <a:solidFill>
                <a:schemeClr val="tx2">
                  <a:lumMod val="75000"/>
                </a:schemeClr>
              </a:solidFill>
            </a:endParaRPr>
          </a:p>
          <a:p>
            <a:pPr marL="457200" lvl="1" indent="0">
              <a:buNone/>
            </a:pPr>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22</a:t>
            </a:fld>
            <a:endParaRPr lang="en-US"/>
          </a:p>
        </p:txBody>
      </p:sp>
    </p:spTree>
    <p:extLst>
      <p:ext uri="{BB962C8B-B14F-4D97-AF65-F5344CB8AC3E}">
        <p14:creationId xmlns:p14="http://schemas.microsoft.com/office/powerpoint/2010/main" val="14978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B </a:t>
            </a:r>
            <a:r>
              <a:rPr lang="en-US" dirty="0">
                <a:sym typeface="Wingdings" panose="05000000000000000000" pitchFamily="2" charset="2"/>
              </a:rPr>
              <a:t></a:t>
            </a:r>
            <a:r>
              <a:rPr lang="en-US" dirty="0"/>
              <a:t> C: if cut with capacity f, f is max-flow</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1295400"/>
            <a:ext cx="10972800" cy="5060951"/>
          </a:xfrm>
        </p:spPr>
        <p:txBody>
          <a:bodyPr anchor="t" anchorCtr="0">
            <a:normAutofit lnSpcReduction="10000"/>
          </a:bodyPr>
          <a:lstStyle/>
          <a:p>
            <a:pPr marL="57150" indent="0">
              <a:buNone/>
            </a:pPr>
            <a:r>
              <a:rPr lang="en-US" sz="2800" i="1" dirty="0"/>
              <a:t>If there exists a cut in G whose capacity equals the value of f , then</a:t>
            </a:r>
            <a:br>
              <a:rPr lang="en-US" sz="2800" i="1" dirty="0"/>
            </a:br>
            <a:r>
              <a:rPr lang="en-US" sz="2800" i="1" dirty="0"/>
              <a:t>the flow f is a maximum flow in G </a:t>
            </a:r>
          </a:p>
          <a:p>
            <a:pPr marL="57150" indent="0">
              <a:buNone/>
            </a:pPr>
            <a:endParaRPr lang="en-US" sz="2800" dirty="0"/>
          </a:p>
          <a:p>
            <a:pPr marL="57150" indent="0">
              <a:buNone/>
            </a:pPr>
            <a:r>
              <a:rPr lang="en-US" sz="2800" dirty="0"/>
              <a:t>Proof </a:t>
            </a:r>
            <a:r>
              <a:rPr lang="en-US" sz="2800"/>
              <a:t>by contradiction</a:t>
            </a:r>
            <a:endParaRPr lang="en-US" sz="2800" dirty="0"/>
          </a:p>
          <a:p>
            <a:pPr marL="514350" indent="-457200"/>
            <a:r>
              <a:rPr lang="en-US" sz="2800" dirty="0"/>
              <a:t>Let </a:t>
            </a:r>
            <a:r>
              <a:rPr lang="en-US" sz="2800" i="1" dirty="0"/>
              <a:t>f’ </a:t>
            </a:r>
            <a:r>
              <a:rPr lang="en-US" sz="2800" dirty="0"/>
              <a:t>be a flow larger than </a:t>
            </a:r>
            <a:r>
              <a:rPr lang="en-US" sz="2800" i="1" dirty="0"/>
              <a:t>f</a:t>
            </a:r>
            <a:r>
              <a:rPr lang="en-US" sz="2800" dirty="0"/>
              <a:t> (the capacity of the cut </a:t>
            </a:r>
            <a:r>
              <a:rPr lang="en-US" sz="2800" i="1" dirty="0"/>
              <a:t>C</a:t>
            </a:r>
            <a:r>
              <a:rPr lang="en-US" sz="2800" dirty="0"/>
              <a:t> found by Ford-Fulkerson)</a:t>
            </a:r>
          </a:p>
          <a:p>
            <a:pPr marL="514350" indent="-457200"/>
            <a:r>
              <a:rPr lang="en-US" sz="2800" dirty="0"/>
              <a:t>Flow-value lemma tells us:  </a:t>
            </a:r>
            <a:r>
              <a:rPr lang="en-US" sz="2800" i="1" dirty="0"/>
              <a:t>f’ = Net-Flow(C)</a:t>
            </a:r>
          </a:p>
          <a:p>
            <a:pPr marL="514350" indent="-457200"/>
            <a:r>
              <a:rPr lang="en-US" sz="2800" dirty="0"/>
              <a:t>Given</a:t>
            </a:r>
            <a:r>
              <a:rPr lang="en-US" sz="2800" i="1" dirty="0"/>
              <a:t>:  f = Capacity(C)</a:t>
            </a:r>
          </a:p>
          <a:p>
            <a:pPr marL="514350" indent="-457200"/>
            <a:r>
              <a:rPr lang="en-US" sz="2800" dirty="0"/>
              <a:t>If </a:t>
            </a:r>
            <a:r>
              <a:rPr lang="en-US" sz="2800" i="1" dirty="0"/>
              <a:t>f’ &gt; f </a:t>
            </a:r>
            <a:r>
              <a:rPr lang="en-US" sz="2800" dirty="0"/>
              <a:t>, then </a:t>
            </a:r>
            <a:r>
              <a:rPr lang="en-US" sz="2800" i="1" dirty="0"/>
              <a:t>Net-Flow(C) &gt; Capacity(C)</a:t>
            </a:r>
          </a:p>
          <a:p>
            <a:pPr marL="514350" indent="-457200"/>
            <a:r>
              <a:rPr lang="en-US" sz="2800" b="1" dirty="0"/>
              <a:t>Contradicts</a:t>
            </a:r>
            <a:r>
              <a:rPr lang="en-US" sz="2800" dirty="0"/>
              <a:t> weak-duality property:</a:t>
            </a:r>
            <a:br>
              <a:rPr lang="en-US" sz="2800" dirty="0"/>
            </a:br>
            <a:r>
              <a:rPr lang="en-US" sz="2800" dirty="0"/>
              <a:t>Value of any flow through C &lt;= Capacity(C)</a:t>
            </a:r>
          </a:p>
          <a:p>
            <a:pPr marL="514350" indent="-457200"/>
            <a:endParaRPr lang="en-US" sz="2800" i="1"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23</a:t>
            </a:fld>
            <a:endParaRPr lang="en-US"/>
          </a:p>
        </p:txBody>
      </p:sp>
    </p:spTree>
    <p:extLst>
      <p:ext uri="{BB962C8B-B14F-4D97-AF65-F5344CB8AC3E}">
        <p14:creationId xmlns:p14="http://schemas.microsoft.com/office/powerpoint/2010/main" val="10044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These Prove Correctness of Ford-Fulkerson</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normAutofit/>
          </a:bodyPr>
          <a:lstStyle/>
          <a:p>
            <a:r>
              <a:rPr lang="en-US" dirty="0"/>
              <a:t>We said: 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pPr marL="57150" indent="0">
              <a:buNone/>
            </a:pPr>
            <a:endParaRPr lang="en-US" sz="2800" i="1" dirty="0"/>
          </a:p>
          <a:p>
            <a:pPr marL="57150" indent="0">
              <a:buNone/>
            </a:pPr>
            <a:r>
              <a:rPr lang="en-US" sz="2800" dirty="0"/>
              <a:t>A </a:t>
            </a:r>
            <a:r>
              <a:rPr lang="en-US" sz="2800" dirty="0">
                <a:sym typeface="Wingdings" panose="05000000000000000000" pitchFamily="2" charset="2"/>
              </a:rPr>
              <a:t></a:t>
            </a:r>
            <a:r>
              <a:rPr lang="en-US" sz="2800" dirty="0"/>
              <a:t> B:  </a:t>
            </a: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pPr marL="57150" indent="0">
              <a:buNone/>
            </a:pPr>
            <a:r>
              <a:rPr lang="en-US" sz="2800" dirty="0"/>
              <a:t>B </a:t>
            </a:r>
            <a:r>
              <a:rPr lang="en-US" sz="2800" dirty="0">
                <a:sym typeface="Wingdings" panose="05000000000000000000" pitchFamily="2" charset="2"/>
              </a:rPr>
              <a:t></a:t>
            </a:r>
            <a:r>
              <a:rPr lang="en-US" sz="2800" dirty="0"/>
              <a:t> C: </a:t>
            </a:r>
            <a:r>
              <a:rPr lang="en-US" sz="2800" i="1" dirty="0"/>
              <a:t>If there exists a cut in G whose capacity equals the value of f , then the flow f is a maximum flow in G </a:t>
            </a:r>
          </a:p>
          <a:p>
            <a:pPr marL="0" indent="0">
              <a:buNone/>
            </a:pPr>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24</a:t>
            </a:fld>
            <a:endParaRPr lang="en-US"/>
          </a:p>
        </p:txBody>
      </p:sp>
    </p:spTree>
    <p:extLst>
      <p:ext uri="{BB962C8B-B14F-4D97-AF65-F5344CB8AC3E}">
        <p14:creationId xmlns:p14="http://schemas.microsoft.com/office/powerpoint/2010/main" val="7018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C </a:t>
            </a:r>
            <a:r>
              <a:rPr lang="en-US" dirty="0">
                <a:sym typeface="Wingdings" panose="05000000000000000000" pitchFamily="2" charset="2"/>
              </a:rPr>
              <a:t></a:t>
            </a:r>
            <a:r>
              <a:rPr lang="en-US" dirty="0"/>
              <a:t> A: if f is max-flow, then no augmenting path</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lstStyle/>
          <a:p>
            <a:pPr marL="57150" indent="0">
              <a:buNone/>
            </a:pPr>
            <a:r>
              <a:rPr lang="en-US" sz="2800" dirty="0"/>
              <a:t>Just to go “full circle”, let’s show this too!</a:t>
            </a:r>
          </a:p>
          <a:p>
            <a:pPr marL="57150" indent="0">
              <a:buNone/>
            </a:pPr>
            <a:r>
              <a:rPr lang="en-US" sz="2800" i="1" dirty="0"/>
              <a:t>If the flow f is a maximum flow in G, then there is no augmenting path in G</a:t>
            </a:r>
            <a:r>
              <a:rPr lang="en-US" sz="2800" i="1" baseline="-25000" dirty="0"/>
              <a:t>f</a:t>
            </a:r>
            <a:r>
              <a:rPr lang="en-US" sz="2800" i="1" dirty="0"/>
              <a:t> with respect to f</a:t>
            </a:r>
          </a:p>
          <a:p>
            <a:pPr marL="57150" indent="0">
              <a:buNone/>
            </a:pPr>
            <a:r>
              <a:rPr lang="en-US" sz="2800" dirty="0"/>
              <a:t>Proof </a:t>
            </a:r>
            <a:r>
              <a:rPr lang="en-US" sz="2800"/>
              <a:t>by contradiction</a:t>
            </a:r>
            <a:endParaRPr lang="en-US" sz="2800" dirty="0"/>
          </a:p>
          <a:p>
            <a:pPr marL="514350" indent="-457200"/>
            <a:r>
              <a:rPr lang="en-US" sz="2800" dirty="0"/>
              <a:t>Assume </a:t>
            </a:r>
            <a:r>
              <a:rPr lang="en-US" sz="2800" i="1" dirty="0"/>
              <a:t>f</a:t>
            </a:r>
            <a:r>
              <a:rPr lang="en-US" sz="2800" dirty="0"/>
              <a:t> is max-flow but there exists an augmenting path </a:t>
            </a:r>
            <a:r>
              <a:rPr lang="en-US" sz="2800" i="1" dirty="0"/>
              <a:t>p</a:t>
            </a:r>
            <a:r>
              <a:rPr lang="en-US" sz="2800" dirty="0"/>
              <a:t> in </a:t>
            </a:r>
            <a:r>
              <a:rPr lang="en-US" sz="2800" i="1" dirty="0"/>
              <a:t>G</a:t>
            </a:r>
            <a:r>
              <a:rPr lang="en-US" sz="2800" i="1" baseline="-25000" dirty="0"/>
              <a:t>f</a:t>
            </a:r>
          </a:p>
          <a:p>
            <a:pPr marL="514350" indent="-457200"/>
            <a:r>
              <a:rPr lang="en-US" sz="2800" dirty="0"/>
              <a:t>Path </a:t>
            </a:r>
            <a:r>
              <a:rPr lang="en-US" sz="2800" i="1" dirty="0"/>
              <a:t>p</a:t>
            </a:r>
            <a:r>
              <a:rPr lang="en-US" sz="2800" dirty="0"/>
              <a:t> can add positive-value flow </a:t>
            </a:r>
            <a:r>
              <a:rPr lang="en-US" sz="2800" i="1" dirty="0" err="1"/>
              <a:t>f</a:t>
            </a:r>
            <a:r>
              <a:rPr lang="en-US" sz="2800" i="1" baseline="-25000" dirty="0" err="1"/>
              <a:t>p</a:t>
            </a:r>
            <a:r>
              <a:rPr lang="en-US" sz="2800" dirty="0"/>
              <a:t> to the overall flow through G</a:t>
            </a:r>
          </a:p>
          <a:p>
            <a:pPr marL="514350" indent="-457200"/>
            <a:r>
              <a:rPr lang="en-US" sz="2800" dirty="0"/>
              <a:t>So overall flow of</a:t>
            </a:r>
            <a:r>
              <a:rPr lang="en-US" sz="2800" i="1" dirty="0"/>
              <a:t> f + </a:t>
            </a:r>
            <a:r>
              <a:rPr lang="en-US" sz="2800" i="1" dirty="0" err="1"/>
              <a:t>f</a:t>
            </a:r>
            <a:r>
              <a:rPr lang="en-US" sz="2800" i="1" baseline="-25000" dirty="0" err="1"/>
              <a:t>p</a:t>
            </a:r>
            <a:r>
              <a:rPr lang="en-US" sz="2800" dirty="0"/>
              <a:t> is possible in G</a:t>
            </a:r>
          </a:p>
          <a:p>
            <a:pPr marL="514350" indent="-457200"/>
            <a:r>
              <a:rPr lang="en-US" sz="2800" b="1" dirty="0"/>
              <a:t>Contradiction: </a:t>
            </a:r>
            <a:r>
              <a:rPr lang="en-US" sz="2800" dirty="0"/>
              <a:t>we said </a:t>
            </a:r>
            <a:r>
              <a:rPr lang="en-US" sz="2800" i="1" dirty="0"/>
              <a:t>f</a:t>
            </a:r>
            <a:r>
              <a:rPr lang="en-US" sz="2800" dirty="0"/>
              <a:t> is maximum flow that’s possible</a:t>
            </a:r>
          </a:p>
          <a:p>
            <a:pPr marL="514350" indent="-457200"/>
            <a:endParaRPr lang="en-US" sz="2800" dirty="0"/>
          </a:p>
          <a:p>
            <a:pPr marL="514350" indent="-457200"/>
            <a:endParaRPr lang="en-US" sz="2800"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25</a:t>
            </a:fld>
            <a:endParaRPr lang="en-US"/>
          </a:p>
        </p:txBody>
      </p:sp>
    </p:spTree>
    <p:extLst>
      <p:ext uri="{BB962C8B-B14F-4D97-AF65-F5344CB8AC3E}">
        <p14:creationId xmlns:p14="http://schemas.microsoft.com/office/powerpoint/2010/main" val="234866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Max-flow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Ford-Fulkerson</a:t>
                </a:r>
              </a:p>
              <a:p>
                <a:pPr lvl="1"/>
                <a14:m>
                  <m:oMath xmlns:m="http://schemas.openxmlformats.org/officeDocument/2006/math">
                    <m:r>
                      <a:rPr lang="en-US" b="1" i="0" smtClean="0">
                        <a:latin typeface="Cambria Math"/>
                      </a:rPr>
                      <m:t>𝚯</m:t>
                    </m:r>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𝒇</m:t>
                        </m:r>
                      </m:e>
                    </m:d>
                    <m:r>
                      <a:rPr lang="en-US" b="1" i="1" smtClean="0">
                        <a:latin typeface="Cambria Math"/>
                      </a:rPr>
                      <m:t>)</m:t>
                    </m:r>
                  </m:oMath>
                </a14:m>
                <a:endParaRPr lang="en-US" b="1" dirty="0"/>
              </a:p>
              <a:p>
                <a:r>
                  <a:rPr lang="en-US" b="1" dirty="0"/>
                  <a:t>Edmonds-Karp</a:t>
                </a:r>
              </a:p>
              <a:p>
                <a:pPr lvl="1"/>
                <a14:m>
                  <m:oMath xmlns:m="http://schemas.openxmlformats.org/officeDocument/2006/math">
                    <m:r>
                      <a:rPr lang="en-US" b="1" i="1">
                        <a:latin typeface="Cambria Math"/>
                      </a:rPr>
                      <m:t>𝜣</m:t>
                    </m:r>
                    <m:r>
                      <a:rPr lang="en-US" b="1" i="1">
                        <a:latin typeface="Cambria Math"/>
                      </a:rPr>
                      <m:t>(</m:t>
                    </m:r>
                    <m:sSup>
                      <m:sSupPr>
                        <m:ctrlPr>
                          <a:rPr lang="en-US" b="1" i="1" smtClean="0">
                            <a:latin typeface="Cambria Math" panose="02040503050406030204" pitchFamily="18" charset="0"/>
                          </a:rPr>
                        </m:ctrlPr>
                      </m:sSupPr>
                      <m:e>
                        <m:r>
                          <a:rPr lang="en-US" b="1" i="1">
                            <a:latin typeface="Cambria Math"/>
                          </a:rPr>
                          <m:t>𝑬</m:t>
                        </m:r>
                      </m:e>
                      <m:sup>
                        <m:r>
                          <a:rPr lang="en-US" b="1" i="1" smtClean="0">
                            <a:latin typeface="Cambria Math"/>
                          </a:rPr>
                          <m:t>𝟐</m:t>
                        </m:r>
                      </m:sup>
                    </m:sSup>
                    <m:r>
                      <a:rPr lang="en-US" b="1" i="1" smtClean="0">
                        <a:latin typeface="Cambria Math"/>
                      </a:rPr>
                      <m:t>𝑽</m:t>
                    </m:r>
                    <m:r>
                      <a:rPr lang="en-US" b="1" i="1">
                        <a:latin typeface="Cambria Math"/>
                      </a:rPr>
                      <m:t>)</m:t>
                    </m:r>
                  </m:oMath>
                </a14:m>
                <a:endParaRPr lang="en-US" b="1" dirty="0"/>
              </a:p>
              <a:p>
                <a:r>
                  <a:rPr lang="en-US" dirty="0"/>
                  <a:t>Push-Relabel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r>
                      <a:rPr lang="en-US" i="1">
                        <a:latin typeface="Cambria Math"/>
                      </a:rPr>
                      <m:t>𝐸</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2</m:t>
                        </m:r>
                      </m:sup>
                    </m:sSup>
                    <m:r>
                      <a:rPr lang="en-US" i="1">
                        <a:latin typeface="Cambria Math"/>
                      </a:rPr>
                      <m:t>)</m:t>
                    </m:r>
                  </m:oMath>
                </a14:m>
                <a:endParaRPr lang="en-US" dirty="0"/>
              </a:p>
              <a:p>
                <a:r>
                  <a:rPr lang="en-US" dirty="0"/>
                  <a:t>Faster Push-Relabel (also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3</m:t>
                        </m:r>
                      </m:sup>
                    </m:sSup>
                    <m:r>
                      <a:rPr lang="en-US" i="1">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01" b="-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320411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Graph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endParaRPr lang="en-US" dirty="0"/>
              </a:p>
              <a:p>
                <a:pPr marL="0" indent="0">
                  <a:buNone/>
                </a:pPr>
                <a:r>
                  <a:rPr lang="en-US" dirty="0">
                    <a:solidFill>
                      <a:srgbClr val="7030A0"/>
                    </a:solidFill>
                  </a:rPr>
                  <a:t>Source node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CCFF"/>
                    </a:solidFill>
                  </a:rPr>
                  <a:t>Sink node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B050"/>
                    </a:solidFill>
                  </a:rPr>
                  <a:t>Edge Capacities </a:t>
                </a:r>
                <a14:m>
                  <m:oMath xmlns:m="http://schemas.openxmlformats.org/officeDocument/2006/math">
                    <m:r>
                      <a:rPr lang="en-US" b="0" i="1" smtClean="0">
                        <a:solidFill>
                          <a:srgbClr val="00B050"/>
                        </a:solidFill>
                        <a:latin typeface="Cambria Math"/>
                      </a:rPr>
                      <m:t>𝑐</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a:rPr>
                          <m:t>𝑒</m:t>
                        </m:r>
                      </m:e>
                    </m:d>
                    <m:r>
                      <a:rPr lang="en-US" b="0" i="1" smtClean="0">
                        <a:latin typeface="Cambria Math"/>
                      </a:rPr>
                      <m:t>∈</m:t>
                    </m:r>
                  </m:oMath>
                </a14:m>
                <a:r>
                  <a:rPr lang="en-US" dirty="0"/>
                  <a:t> Positive whole* numbers</a:t>
                </a:r>
              </a:p>
              <a:p>
                <a:pPr marL="0" indent="0">
                  <a:buNone/>
                </a:pPr>
                <a:r>
                  <a:rPr lang="en-US" dirty="0"/>
                  <a:t>If </a:t>
                </a:r>
                <a14:m>
                  <m:oMath xmlns:m="http://schemas.openxmlformats.org/officeDocument/2006/math">
                    <m:d>
                      <m:dPr>
                        <m:ctrlPr>
                          <a:rPr lang="en-US" b="0"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𝑢</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𝑣</m:t>
                        </m:r>
                      </m:e>
                    </m:d>
                    <m:r>
                      <a:rPr lang="en-US" i="1">
                        <a:latin typeface="Cambria Math"/>
                      </a:rPr>
                      <m:t>∈</m:t>
                    </m:r>
                    <m:r>
                      <a:rPr lang="en-US" b="0" i="1" smtClean="0">
                        <a:latin typeface="Cambria Math" panose="02040503050406030204" pitchFamily="18" charset="0"/>
                      </a:rPr>
                      <m:t>𝐸</m:t>
                    </m:r>
                  </m:oMath>
                </a14:m>
                <a:r>
                  <a:rPr lang="en-US" dirty="0"/>
                  <a:t> then </a:t>
                </a:r>
                <a14:m>
                  <m:oMath xmlns:m="http://schemas.openxmlformats.org/officeDocument/2006/math">
                    <m:d>
                      <m:dPr>
                        <m:ctrlPr>
                          <a:rPr lang="en-US"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𝑣</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𝑢</m:t>
                        </m:r>
                      </m:e>
                    </m:d>
                    <m:r>
                      <m:rPr>
                        <m:nor/>
                      </m:rPr>
                      <a:rPr lang="en-US" b="0" i="0" smtClean="0">
                        <a:solidFill>
                          <a:srgbClr val="7030A0"/>
                        </a:solidFill>
                        <a:latin typeface="Cambria Math" panose="02040503050406030204" pitchFamily="18" charset="0"/>
                      </a:rPr>
                      <m:t> </m:t>
                    </m:r>
                    <m:r>
                      <m:rPr>
                        <m:nor/>
                      </m:rPr>
                      <a:rPr lang="en-US"/>
                      <m:t>∉</m:t>
                    </m:r>
                    <m:r>
                      <a:rPr lang="en-US" b="0" i="1" smtClean="0">
                        <a:latin typeface="Cambria Math" panose="02040503050406030204" pitchFamily="18" charset="0"/>
                      </a:rPr>
                      <m:t> </m:t>
                    </m:r>
                    <m:r>
                      <a:rPr lang="en-US" b="0" i="1" smtClean="0">
                        <a:latin typeface="Cambria Math" panose="02040503050406030204" pitchFamily="18" charset="0"/>
                      </a:rPr>
                      <m:t>𝐸</m:t>
                    </m:r>
                  </m:oMath>
                </a14:m>
                <a:r>
                  <a:rPr lang="en-US" dirty="0"/>
                  <a:t> (Note our example here violates this!)</a:t>
                </a:r>
              </a:p>
              <a:p>
                <a:pPr marL="0" indent="0">
                  <a:buNone/>
                </a:pPr>
                <a:endParaRPr lang="en-US" dirty="0"/>
              </a:p>
              <a:p>
                <a:pPr marL="0" indent="0">
                  <a:buNone/>
                </a:pPr>
                <a:r>
                  <a:rPr lang="en-US" dirty="0"/>
                  <a:t>Max flow intuition: If </a:t>
                </a:r>
                <a14:m>
                  <m:oMath xmlns:m="http://schemas.openxmlformats.org/officeDocument/2006/math">
                    <m:r>
                      <a:rPr lang="en-US" b="0" i="1" smtClean="0">
                        <a:latin typeface="Cambria Math"/>
                      </a:rPr>
                      <m:t>𝑠</m:t>
                    </m:r>
                  </m:oMath>
                </a14:m>
                <a:r>
                  <a:rPr lang="en-US" dirty="0"/>
                  <a:t> is a faucet, </a:t>
                </a:r>
                <a14:m>
                  <m:oMath xmlns:m="http://schemas.openxmlformats.org/officeDocument/2006/math">
                    <m:r>
                      <a:rPr lang="en-US" b="0" i="1" smtClean="0">
                        <a:latin typeface="Cambria Math"/>
                      </a:rPr>
                      <m:t>𝑡</m:t>
                    </m:r>
                  </m:oMath>
                </a14:m>
                <a:r>
                  <a:rPr lang="en-US" dirty="0"/>
                  <a:t> is a drain, and </a:t>
                </a:r>
                <a14:m>
                  <m:oMath xmlns:m="http://schemas.openxmlformats.org/officeDocument/2006/math">
                    <m:r>
                      <a:rPr lang="en-US" b="0" i="1" smtClean="0">
                        <a:latin typeface="Cambria Math"/>
                      </a:rPr>
                      <m:t>𝑠</m:t>
                    </m:r>
                  </m:oMath>
                </a14:m>
                <a:r>
                  <a:rPr lang="en-US" dirty="0"/>
                  <a:t> connects to </a:t>
                </a:r>
                <a14:m>
                  <m:oMath xmlns:m="http://schemas.openxmlformats.org/officeDocument/2006/math">
                    <m:r>
                      <a:rPr lang="en-US" b="0" i="1" smtClean="0">
                        <a:latin typeface="Cambria Math"/>
                      </a:rPr>
                      <m:t>𝑡</m:t>
                    </m:r>
                  </m:oMath>
                </a14:m>
                <a:r>
                  <a:rPr lang="en-US" dirty="0"/>
                  <a:t> through a network of pipes with given capacities, what is the maximum amount of water which can flow from the faucet to the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7" t="-1120"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grpSp>
        <p:nvGrpSpPr>
          <p:cNvPr id="5" name="Group 4"/>
          <p:cNvGrpSpPr/>
          <p:nvPr/>
        </p:nvGrpSpPr>
        <p:grpSpPr>
          <a:xfrm>
            <a:off x="6001356" y="990600"/>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Tree>
    <p:extLst>
      <p:ext uri="{BB962C8B-B14F-4D97-AF65-F5344CB8AC3E}">
        <p14:creationId xmlns:p14="http://schemas.microsoft.com/office/powerpoint/2010/main" val="41069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 Antiparallel Edges</a:t>
            </a:r>
          </a:p>
        </p:txBody>
      </p:sp>
      <p:sp>
        <p:nvSpPr>
          <p:cNvPr id="3" name="Content Placeholder 2"/>
          <p:cNvSpPr>
            <a:spLocks noGrp="1"/>
          </p:cNvSpPr>
          <p:nvPr>
            <p:ph idx="1"/>
          </p:nvPr>
        </p:nvSpPr>
        <p:spPr/>
        <p:txBody>
          <a:bodyPr>
            <a:normAutofit/>
          </a:bodyPr>
          <a:lstStyle/>
          <a:p>
            <a:pPr marL="0" indent="0">
              <a:buNone/>
            </a:pPr>
            <a:r>
              <a:rPr lang="en-US" dirty="0"/>
              <a:t>Easy adjustment to remove antiparallel edges and have equivalent flow graph:  add intermediate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i="1" dirty="0"/>
              <a:t>(Note: our later examples use graph on the left without this adjustment.)</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5" name="Group 4"/>
          <p:cNvGrpSpPr/>
          <p:nvPr/>
        </p:nvGrpSpPr>
        <p:grpSpPr>
          <a:xfrm>
            <a:off x="1038575" y="3215998"/>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grpSp>
        <p:nvGrpSpPr>
          <p:cNvPr id="34" name="Group 33">
            <a:extLst>
              <a:ext uri="{FF2B5EF4-FFF2-40B4-BE49-F238E27FC236}">
                <a16:creationId xmlns:a16="http://schemas.microsoft.com/office/drawing/2014/main" id="{65BAE5C8-4361-7C41-B4C7-DFFB97EDA238}"/>
              </a:ext>
            </a:extLst>
          </p:cNvPr>
          <p:cNvGrpSpPr/>
          <p:nvPr/>
        </p:nvGrpSpPr>
        <p:grpSpPr>
          <a:xfrm>
            <a:off x="6304921" y="3142980"/>
            <a:ext cx="4256076" cy="2215790"/>
            <a:chOff x="990600" y="3017500"/>
            <a:chExt cx="4785705" cy="2491524"/>
          </a:xfrm>
        </p:grpSpPr>
        <p:cxnSp>
          <p:nvCxnSpPr>
            <p:cNvPr id="35" name="Straight Connector 34">
              <a:extLst>
                <a:ext uri="{FF2B5EF4-FFF2-40B4-BE49-F238E27FC236}">
                  <a16:creationId xmlns:a16="http://schemas.microsoft.com/office/drawing/2014/main" id="{6DA26406-7BF5-1B41-A02E-AB91DFEAA84D}"/>
                </a:ext>
              </a:extLst>
            </p:cNvPr>
            <p:cNvCxnSpPr>
              <a:stCxn id="48" idx="2"/>
              <a:endCxn id="47"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940F8B-0A4F-724E-BCAC-4FC1FE51A853}"/>
                </a:ext>
              </a:extLst>
            </p:cNvPr>
            <p:cNvCxnSpPr>
              <a:stCxn id="50" idx="2"/>
              <a:endCxn id="48"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6BCC5-0598-1D42-8ECE-17DD969AE164}"/>
                </a:ext>
              </a:extLst>
            </p:cNvPr>
            <p:cNvCxnSpPr>
              <a:stCxn id="49" idx="2"/>
              <a:endCxn id="47"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1AC62-EA82-154F-BB00-033B7D0166BF}"/>
                </a:ext>
              </a:extLst>
            </p:cNvPr>
            <p:cNvCxnSpPr>
              <a:stCxn id="49" idx="7"/>
              <a:endCxn id="50"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BC8A1C-9FC1-134A-8567-EB5D8B2C44AD}"/>
                </a:ext>
              </a:extLst>
            </p:cNvPr>
            <p:cNvCxnSpPr>
              <a:stCxn id="49" idx="6"/>
              <a:endCxn id="52"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DA455E-D066-C24A-9E5F-260D679351AB}"/>
                </a:ext>
              </a:extLst>
            </p:cNvPr>
            <p:cNvCxnSpPr>
              <a:stCxn id="50" idx="5"/>
              <a:endCxn id="51"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91255-EBE1-6843-86CE-A887669154BD}"/>
                </a:ext>
              </a:extLst>
            </p:cNvPr>
            <p:cNvCxnSpPr>
              <a:stCxn id="51" idx="3"/>
              <a:endCxn id="52"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B76A6-7C65-5F4B-AE8C-F33132BE2302}"/>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43" name="TextBox 42">
              <a:extLst>
                <a:ext uri="{FF2B5EF4-FFF2-40B4-BE49-F238E27FC236}">
                  <a16:creationId xmlns:a16="http://schemas.microsoft.com/office/drawing/2014/main" id="{27F84816-D295-8C4F-8F15-6BE66E117AC1}"/>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44" name="TextBox 43">
              <a:extLst>
                <a:ext uri="{FF2B5EF4-FFF2-40B4-BE49-F238E27FC236}">
                  <a16:creationId xmlns:a16="http://schemas.microsoft.com/office/drawing/2014/main" id="{6C7049B9-25C8-F34C-9A2C-38DC16430068}"/>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45" name="TextBox 44">
              <a:extLst>
                <a:ext uri="{FF2B5EF4-FFF2-40B4-BE49-F238E27FC236}">
                  <a16:creationId xmlns:a16="http://schemas.microsoft.com/office/drawing/2014/main" id="{4EB95FCA-A216-1442-9775-3B2BAAF6911F}"/>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46" name="Straight Connector 45">
              <a:extLst>
                <a:ext uri="{FF2B5EF4-FFF2-40B4-BE49-F238E27FC236}">
                  <a16:creationId xmlns:a16="http://schemas.microsoft.com/office/drawing/2014/main" id="{9FE2119F-F869-1B49-B51C-916566A86475}"/>
                </a:ext>
              </a:extLst>
            </p:cNvPr>
            <p:cNvCxnSpPr>
              <a:stCxn id="49" idx="0"/>
              <a:endCxn id="48"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B95B7C19-6A4F-EC4C-8EB6-028BDD949A48}"/>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48" name="Oval 47">
              <a:extLst>
                <a:ext uri="{FF2B5EF4-FFF2-40B4-BE49-F238E27FC236}">
                  <a16:creationId xmlns:a16="http://schemas.microsoft.com/office/drawing/2014/main" id="{0F5EA6E7-A7F0-F041-819B-3630D162DE76}"/>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23F32D0-A9B6-1342-B070-7683D6280D4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C5BD577-29E2-BB40-AC42-D186535F4B3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5A0D5390-01D8-0148-BEE8-3DFF6CBEB95A}"/>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D1FFF3D-E3FC-2F46-A202-A7CAEFB2E424}"/>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EF372763-2C0A-474D-9F4D-5F3754FD49EC}"/>
                </a:ext>
              </a:extLst>
            </p:cNvPr>
            <p:cNvCxnSpPr>
              <a:stCxn id="52" idx="0"/>
              <a:endCxn id="50"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BBC260-CEC1-3147-9AD9-784FFD92DCE5}"/>
                </a:ext>
              </a:extLst>
            </p:cNvPr>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56" name="TextBox 55">
              <a:extLst>
                <a:ext uri="{FF2B5EF4-FFF2-40B4-BE49-F238E27FC236}">
                  <a16:creationId xmlns:a16="http://schemas.microsoft.com/office/drawing/2014/main" id="{4F990CFE-04A9-5F4E-B478-DC42DA40F0A5}"/>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57" name="TextBox 56">
              <a:extLst>
                <a:ext uri="{FF2B5EF4-FFF2-40B4-BE49-F238E27FC236}">
                  <a16:creationId xmlns:a16="http://schemas.microsoft.com/office/drawing/2014/main" id="{538765BA-5DFC-954E-B208-7695F73E013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58" name="TextBox 57">
              <a:extLst>
                <a:ext uri="{FF2B5EF4-FFF2-40B4-BE49-F238E27FC236}">
                  <a16:creationId xmlns:a16="http://schemas.microsoft.com/office/drawing/2014/main" id="{000C9B50-FEAB-7049-8EE2-B597830BD950}"/>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59" name="TextBox 58">
              <a:extLst>
                <a:ext uri="{FF2B5EF4-FFF2-40B4-BE49-F238E27FC236}">
                  <a16:creationId xmlns:a16="http://schemas.microsoft.com/office/drawing/2014/main" id="{B8A1F2F7-01CC-3048-ADAD-2DC59ED2E281}"/>
                </a:ext>
              </a:extLst>
            </p:cNvPr>
            <p:cNvSpPr txBox="1"/>
            <p:nvPr/>
          </p:nvSpPr>
          <p:spPr>
            <a:xfrm>
              <a:off x="4494792" y="3744432"/>
              <a:ext cx="339228" cy="415292"/>
            </a:xfrm>
            <a:prstGeom prst="rect">
              <a:avLst/>
            </a:prstGeom>
            <a:noFill/>
          </p:spPr>
          <p:txBody>
            <a:bodyPr wrap="non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475FF5E0-C52A-2D46-9122-BE0605B3C6A7}"/>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61" name="TextBox 60">
              <a:extLst>
                <a:ext uri="{FF2B5EF4-FFF2-40B4-BE49-F238E27FC236}">
                  <a16:creationId xmlns:a16="http://schemas.microsoft.com/office/drawing/2014/main" id="{B387D7E4-5646-A54F-88B9-79C28593F011}"/>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
        <p:nvSpPr>
          <p:cNvPr id="118" name="Oval 117">
            <a:extLst>
              <a:ext uri="{FF2B5EF4-FFF2-40B4-BE49-F238E27FC236}">
                <a16:creationId xmlns:a16="http://schemas.microsoft.com/office/drawing/2014/main" id="{5A8EE1E8-5876-1C42-8551-9B045F869511}"/>
              </a:ext>
            </a:extLst>
          </p:cNvPr>
          <p:cNvSpPr/>
          <p:nvPr/>
        </p:nvSpPr>
        <p:spPr>
          <a:xfrm>
            <a:off x="9377335" y="4142681"/>
            <a:ext cx="241805" cy="2099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0" name="TextBox 119">
            <a:extLst>
              <a:ext uri="{FF2B5EF4-FFF2-40B4-BE49-F238E27FC236}">
                <a16:creationId xmlns:a16="http://schemas.microsoft.com/office/drawing/2014/main" id="{9C130EE6-3E14-3E47-AAAC-DF9B8C060A75}"/>
              </a:ext>
            </a:extLst>
          </p:cNvPr>
          <p:cNvSpPr txBox="1"/>
          <p:nvPr/>
        </p:nvSpPr>
        <p:spPr>
          <a:xfrm>
            <a:off x="9452888" y="4354922"/>
            <a:ext cx="301686" cy="369332"/>
          </a:xfrm>
          <a:prstGeom prst="rect">
            <a:avLst/>
          </a:prstGeom>
          <a:noFill/>
        </p:spPr>
        <p:txBody>
          <a:bodyPr wrap="none" rtlCol="0">
            <a:spAutoFit/>
          </a:bodyPr>
          <a:lstStyle/>
          <a:p>
            <a:r>
              <a:rPr lang="en-US" dirty="0">
                <a:solidFill>
                  <a:srgbClr val="FF0000"/>
                </a:solidFill>
              </a:rPr>
              <a:t>2</a:t>
            </a:r>
          </a:p>
        </p:txBody>
      </p:sp>
      <p:cxnSp>
        <p:nvCxnSpPr>
          <p:cNvPr id="124" name="Straight Arrow Connector 123">
            <a:extLst>
              <a:ext uri="{FF2B5EF4-FFF2-40B4-BE49-F238E27FC236}">
                <a16:creationId xmlns:a16="http://schemas.microsoft.com/office/drawing/2014/main" id="{8587A98F-844A-2042-B901-8FC351878F38}"/>
              </a:ext>
            </a:extLst>
          </p:cNvPr>
          <p:cNvCxnSpPr>
            <a:cxnSpLocks/>
            <a:endCxn id="118" idx="0"/>
          </p:cNvCxnSpPr>
          <p:nvPr/>
        </p:nvCxnSpPr>
        <p:spPr>
          <a:xfrm>
            <a:off x="9271543" y="3688358"/>
            <a:ext cx="226695" cy="4543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E2D68DA-A94F-3742-8E3B-A92243819B10}"/>
              </a:ext>
            </a:extLst>
          </p:cNvPr>
          <p:cNvCxnSpPr>
            <a:cxnSpLocks/>
            <a:endCxn id="52" idx="7"/>
          </p:cNvCxnSpPr>
          <p:nvPr/>
        </p:nvCxnSpPr>
        <p:spPr>
          <a:xfrm flipH="1">
            <a:off x="9358693" y="4382291"/>
            <a:ext cx="104570" cy="5009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97503" y="535997"/>
            <a:ext cx="5638800" cy="304800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4889" y="3930036"/>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4" name="TextBox 13"/>
            <p:cNvSpPr txBox="1"/>
            <p:nvPr/>
          </p:nvSpPr>
          <p:spPr>
            <a:xfrm>
              <a:off x="1654944" y="3203721"/>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5" name="TextBox 14"/>
            <p:cNvSpPr txBox="1"/>
            <p:nvPr/>
          </p:nvSpPr>
          <p:spPr>
            <a:xfrm>
              <a:off x="3289892" y="50937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5"/>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02402" y="409385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8" name="TextBox 27"/>
            <p:cNvSpPr txBox="1"/>
            <p:nvPr/>
          </p:nvSpPr>
          <p:spPr>
            <a:xfrm>
              <a:off x="3314983" y="3017500"/>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9" name="TextBox 28"/>
            <p:cNvSpPr txBox="1"/>
            <p:nvPr/>
          </p:nvSpPr>
          <p:spPr>
            <a:xfrm>
              <a:off x="3161495" y="390446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0" name="TextBox 29"/>
            <p:cNvSpPr txBox="1"/>
            <p:nvPr/>
          </p:nvSpPr>
          <p:spPr>
            <a:xfrm>
              <a:off x="3877452" y="42430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1" name="TextBox 30"/>
            <p:cNvSpPr txBox="1"/>
            <p:nvPr/>
          </p:nvSpPr>
          <p:spPr>
            <a:xfrm>
              <a:off x="4591132" y="4147887"/>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2" name="TextBox 31"/>
            <p:cNvSpPr txBox="1"/>
            <p:nvPr/>
          </p:nvSpPr>
          <p:spPr>
            <a:xfrm>
              <a:off x="4827831" y="476150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3" name="TextBox 32"/>
            <p:cNvSpPr txBox="1"/>
            <p:nvPr/>
          </p:nvSpPr>
          <p:spPr>
            <a:xfrm>
              <a:off x="4777541" y="3438574"/>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p:sp>
        <p:nvSpPr>
          <p:cNvPr id="2" name="Title 1"/>
          <p:cNvSpPr>
            <a:spLocks noGrp="1"/>
          </p:cNvSpPr>
          <p:nvPr>
            <p:ph type="title"/>
          </p:nvPr>
        </p:nvSpPr>
        <p:spPr>
          <a:xfrm>
            <a:off x="685800" y="274638"/>
            <a:ext cx="8229600" cy="1143000"/>
          </a:xfrm>
        </p:spPr>
        <p:txBody>
          <a:bodyPr/>
          <a:lstStyle/>
          <a:p>
            <a:r>
              <a:rPr lang="en-US" dirty="0"/>
              <a:t>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229600" cy="5029200"/>
              </a:xfrm>
            </p:spPr>
            <p:txBody>
              <a:bodyPr>
                <a:normAutofit fontScale="77500" lnSpcReduction="20000"/>
              </a:bodyPr>
              <a:lstStyle/>
              <a:p>
                <a:r>
                  <a:rPr lang="en-US" dirty="0"/>
                  <a:t>Assignment of values to edges</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latin typeface="Cambria Math"/>
                      </a:rPr>
                      <m:t>𝑛</m:t>
                    </m:r>
                  </m:oMath>
                </a14:m>
                <a:endParaRPr lang="en-US" dirty="0"/>
              </a:p>
              <a:p>
                <a:pPr lvl="1"/>
                <a:r>
                  <a:rPr lang="en-US" dirty="0"/>
                  <a:t>E.g. </a:t>
                </a:r>
                <a14:m>
                  <m:oMath xmlns:m="http://schemas.openxmlformats.org/officeDocument/2006/math">
                    <m:r>
                      <a:rPr lang="en-US" i="1">
                        <a:latin typeface="Cambria Math"/>
                      </a:rPr>
                      <m:t>𝑛</m:t>
                    </m:r>
                    <m:r>
                      <a:rPr lang="en-US" i="1">
                        <a:latin typeface="Cambria Math"/>
                      </a:rPr>
                      <m:t> </m:t>
                    </m:r>
                  </m:oMath>
                </a14:m>
                <a:r>
                  <a:rPr lang="en-US" dirty="0"/>
                  <a:t>units of water going through that pipe</a:t>
                </a:r>
              </a:p>
              <a:p>
                <a:r>
                  <a:rPr lang="en-US" dirty="0"/>
                  <a:t>Capacity constraint</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solidFill>
                          <a:srgbClr val="00B050"/>
                        </a:solidFill>
                        <a:latin typeface="Cambria Math"/>
                      </a:rPr>
                      <m:t>𝑐</m:t>
                    </m:r>
                    <m:r>
                      <a:rPr lang="en-US" b="0" i="1" smtClean="0">
                        <a:solidFill>
                          <a:srgbClr val="00B050"/>
                        </a:solidFill>
                        <a:latin typeface="Cambria Math"/>
                      </a:rPr>
                      <m:t>(</m:t>
                    </m:r>
                    <m:r>
                      <a:rPr lang="en-US" b="0" i="1" smtClean="0">
                        <a:solidFill>
                          <a:srgbClr val="00B050"/>
                        </a:solidFill>
                        <a:latin typeface="Cambria Math"/>
                      </a:rPr>
                      <m:t>𝑒</m:t>
                    </m:r>
                    <m:r>
                      <a:rPr lang="en-US" b="0" i="1" smtClean="0">
                        <a:solidFill>
                          <a:srgbClr val="00B050"/>
                        </a:solidFill>
                        <a:latin typeface="Cambria Math"/>
                      </a:rPr>
                      <m:t>)</m:t>
                    </m:r>
                  </m:oMath>
                </a14:m>
                <a:endParaRPr lang="en-US" dirty="0">
                  <a:solidFill>
                    <a:srgbClr val="00B050"/>
                  </a:solidFill>
                </a:endParaRPr>
              </a:p>
              <a:p>
                <a:pPr lvl="1"/>
                <a:r>
                  <a:rPr lang="en-US" dirty="0"/>
                  <a:t>Flow cannot exceed capacity</a:t>
                </a:r>
              </a:p>
              <a:p>
                <a:r>
                  <a:rPr lang="en-US" dirty="0"/>
                  <a:t>Flow constraint</a:t>
                </a:r>
              </a:p>
              <a:p>
                <a:pPr lvl="1"/>
                <a14:m>
                  <m:oMath xmlns:m="http://schemas.openxmlformats.org/officeDocument/2006/math">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oMath>
                </a14:m>
                <a:r>
                  <a:rPr lang="en-US" dirty="0"/>
                  <a:t>, </a:t>
                </a:r>
                <a14:m>
                  <m:oMath xmlns:m="http://schemas.openxmlformats.org/officeDocument/2006/math">
                    <m:r>
                      <a:rPr lang="en-US" b="0" i="1" dirty="0" smtClean="0">
                        <a:latin typeface="Cambria Math"/>
                      </a:rPr>
                      <m:t>𝑖𝑛𝑓𝑙𝑜𝑤</m:t>
                    </m:r>
                    <m:d>
                      <m:dPr>
                        <m:ctrlPr>
                          <a:rPr lang="en-US" b="0" i="1" dirty="0" smtClean="0">
                            <a:latin typeface="Cambria Math" panose="02040503050406030204" pitchFamily="18" charset="0"/>
                          </a:rPr>
                        </m:ctrlPr>
                      </m:dPr>
                      <m:e>
                        <m:r>
                          <a:rPr lang="en-US" b="0" i="1" dirty="0" smtClean="0">
                            <a:latin typeface="Cambria Math"/>
                          </a:rPr>
                          <m:t>𝑣</m:t>
                        </m:r>
                      </m:e>
                    </m:d>
                    <m:r>
                      <a:rPr lang="en-US" b="0" i="1" dirty="0" smtClean="0">
                        <a:latin typeface="Cambria Math"/>
                      </a:rPr>
                      <m:t>=</m:t>
                    </m:r>
                    <m:r>
                      <a:rPr lang="en-US" b="0" i="1" dirty="0" smtClean="0">
                        <a:latin typeface="Cambria Math"/>
                      </a:rPr>
                      <m:t>𝑜𝑢𝑡𝑓𝑙𝑜𝑤</m:t>
                    </m:r>
                    <m:r>
                      <a:rPr lang="en-US" b="0" i="1" dirty="0" smtClean="0">
                        <a:latin typeface="Cambria Math"/>
                      </a:rPr>
                      <m:t>(</m:t>
                    </m:r>
                    <m:r>
                      <a:rPr lang="en-US" b="0" i="1" dirty="0" smtClean="0">
                        <a:latin typeface="Cambria Math"/>
                      </a:rPr>
                      <m:t>𝑣</m:t>
                    </m:r>
                    <m:r>
                      <a:rPr lang="en-US" b="0" i="1" dirty="0" smtClean="0">
                        <a:latin typeface="Cambria Math"/>
                      </a:rPr>
                      <m:t>)</m:t>
                    </m:r>
                  </m:oMath>
                </a14:m>
                <a:endParaRPr lang="en-US" dirty="0"/>
              </a:p>
              <a:p>
                <a:pPr lvl="1"/>
                <a14:m>
                  <m:oMath xmlns:m="http://schemas.openxmlformats.org/officeDocument/2006/math">
                    <m:r>
                      <a:rPr lang="en-US" b="0" i="1" smtClean="0">
                        <a:latin typeface="Cambria Math"/>
                      </a:rPr>
                      <m:t>𝑖𝑛𝑓𝑙𝑜𝑤</m:t>
                    </m:r>
                    <m:d>
                      <m:dPr>
                        <m:ctrlPr>
                          <a:rPr lang="en-US" b="0" i="1" smtClean="0">
                            <a:latin typeface="Cambria Math" panose="02040503050406030204" pitchFamily="18" charset="0"/>
                          </a:rPr>
                        </m:ctrlPr>
                      </m:dPr>
                      <m:e>
                        <m:r>
                          <a:rPr lang="en-US" b="0" i="1" smtClean="0">
                            <a:latin typeface="Cambria Math"/>
                          </a:rPr>
                          <m:t>𝑣</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𝑉</m:t>
                        </m:r>
                      </m:sub>
                      <m:sup/>
                      <m:e>
                        <m:r>
                          <a:rPr lang="en-US" b="0" i="1" smtClean="0">
                            <a:latin typeface="Cambria Math"/>
                          </a:rPr>
                          <m:t>𝑓</m:t>
                        </m:r>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𝑥</m:t>
                        </m:r>
                        <m:r>
                          <a:rPr lang="en-US" b="0" i="1" smtClean="0">
                            <a:latin typeface="Cambria Math"/>
                          </a:rPr>
                          <m:t>)</m:t>
                        </m:r>
                      </m:e>
                    </m:nary>
                  </m:oMath>
                </a14:m>
                <a:endParaRPr lang="en-US" dirty="0"/>
              </a:p>
              <a:p>
                <a:pPr lvl="1"/>
                <a14:m>
                  <m:oMath xmlns:m="http://schemas.openxmlformats.org/officeDocument/2006/math">
                    <m:r>
                      <a:rPr lang="en-US" b="0" i="1" smtClean="0">
                        <a:latin typeface="Cambria Math"/>
                      </a:rPr>
                      <m:t>𝑜𝑢𝑡</m:t>
                    </m:r>
                    <m:r>
                      <a:rPr lang="en-US" i="1">
                        <a:latin typeface="Cambria Math"/>
                      </a:rPr>
                      <m:t>𝑓𝑙𝑜𝑤</m:t>
                    </m:r>
                    <m:d>
                      <m:dPr>
                        <m:ctrlPr>
                          <a:rPr lang="en-US" i="1">
                            <a:latin typeface="Cambria Math" panose="02040503050406030204" pitchFamily="18" charset="0"/>
                          </a:rPr>
                        </m:ctrlPr>
                      </m:dPr>
                      <m:e>
                        <m:r>
                          <a:rPr lang="en-US" i="1">
                            <a:latin typeface="Cambria Math"/>
                          </a:rPr>
                          <m:t>𝑣</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𝑉</m:t>
                        </m:r>
                      </m:sub>
                      <m:sup/>
                      <m:e>
                        <m:r>
                          <a:rPr lang="en-US" i="1">
                            <a:latin typeface="Cambria Math"/>
                          </a:rPr>
                          <m:t>𝑓</m:t>
                        </m:r>
                        <m:r>
                          <a:rPr lang="en-US" i="1">
                            <a:latin typeface="Cambria Math"/>
                          </a:rPr>
                          <m:t>(</m:t>
                        </m:r>
                        <m:r>
                          <a:rPr lang="en-US" b="0" i="1" smtClean="0">
                            <a:latin typeface="Cambria Math"/>
                          </a:rPr>
                          <m:t>𝑥</m:t>
                        </m:r>
                        <m:r>
                          <a:rPr lang="en-US" i="1">
                            <a:latin typeface="Cambria Math"/>
                          </a:rPr>
                          <m:t>,</m:t>
                        </m:r>
                        <m:r>
                          <a:rPr lang="en-US" b="0" i="1" smtClean="0">
                            <a:latin typeface="Cambria Math"/>
                          </a:rPr>
                          <m:t>𝑣</m:t>
                        </m:r>
                        <m:r>
                          <a:rPr lang="en-US" i="1">
                            <a:latin typeface="Cambria Math"/>
                          </a:rPr>
                          <m:t>)</m:t>
                        </m:r>
                      </m:e>
                    </m:nary>
                  </m:oMath>
                </a14:m>
                <a:endParaRPr lang="en-US" dirty="0"/>
              </a:p>
              <a:p>
                <a:pPr lvl="1"/>
                <a:r>
                  <a:rPr lang="en-US" dirty="0"/>
                  <a:t>Water going in must match water coming out</a:t>
                </a:r>
              </a:p>
              <a:p>
                <a:r>
                  <a:rPr lang="en-US" dirty="0"/>
                  <a:t>Flow of </a:t>
                </a:r>
                <a14:m>
                  <m:oMath xmlns:m="http://schemas.openxmlformats.org/officeDocument/2006/math">
                    <m:r>
                      <a:rPr lang="en-US" b="0" i="1" smtClean="0">
                        <a:latin typeface="Cambria Math"/>
                      </a:rPr>
                      <m:t>𝐺</m:t>
                    </m:r>
                  </m:oMath>
                </a14:m>
                <a:r>
                  <a:rPr lang="en-US" dirty="0"/>
                  <a:t>: </a:t>
                </a:r>
                <a14:m>
                  <m:oMath xmlns:m="http://schemas.openxmlformats.org/officeDocument/2006/math">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𝑜𝑢𝑡𝑓𝑙𝑜𝑤</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𝑖𝑛𝑓𝑙𝑜𝑤</m:t>
                    </m:r>
                    <m:r>
                      <a:rPr lang="en-US" b="0" i="1" smtClean="0">
                        <a:latin typeface="Cambria Math"/>
                      </a:rPr>
                      <m:t>(</m:t>
                    </m:r>
                    <m:r>
                      <a:rPr lang="en-US" b="0" i="1" smtClean="0">
                        <a:latin typeface="Cambria Math"/>
                      </a:rPr>
                      <m:t>𝑠</m:t>
                    </m:r>
                    <m:r>
                      <a:rPr lang="en-US" b="0" i="1" smtClean="0">
                        <a:latin typeface="Cambria Math"/>
                      </a:rPr>
                      <m:t>)</m:t>
                    </m:r>
                  </m:oMath>
                </a14:m>
                <a:endParaRPr lang="en-US" dirty="0"/>
              </a:p>
              <a:p>
                <a:pPr lvl="1"/>
                <a:r>
                  <a:rPr lang="en-US" dirty="0"/>
                  <a:t>Net outflow of </a:t>
                </a:r>
                <a14:m>
                  <m:oMath xmlns:m="http://schemas.openxmlformats.org/officeDocument/2006/math">
                    <m:r>
                      <a:rPr lang="en-US" b="0" i="1" smtClean="0">
                        <a:solidFill>
                          <a:srgbClr val="7030A0"/>
                        </a:solidFill>
                        <a:latin typeface="Cambria Math"/>
                      </a:rPr>
                      <m:t>𝑠</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229600" cy="5029200"/>
              </a:xfrm>
              <a:blipFill>
                <a:blip r:embed="rId6"/>
                <a:stretch>
                  <a:fillRect l="-1079" t="-37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
        <p:nvSpPr>
          <p:cNvPr id="34" name="TextBox 33"/>
          <p:cNvSpPr txBox="1"/>
          <p:nvPr/>
        </p:nvSpPr>
        <p:spPr>
          <a:xfrm>
            <a:off x="10143395" y="3637178"/>
            <a:ext cx="1517467" cy="369332"/>
          </a:xfrm>
          <a:prstGeom prst="rect">
            <a:avLst/>
          </a:prstGeom>
          <a:noFill/>
          <a:ln>
            <a:solidFill>
              <a:schemeClr val="tx1"/>
            </a:solidFill>
          </a:ln>
        </p:spPr>
        <p:txBody>
          <a:bodyPr wrap="none" rtlCol="0">
            <a:spAutoFit/>
          </a:bodyPr>
          <a:lstStyle/>
          <a:p>
            <a:r>
              <a:rPr lang="en-US" dirty="0">
                <a:solidFill>
                  <a:srgbClr val="FF0000"/>
                </a:solidFill>
              </a:rPr>
              <a:t>Flow/</a:t>
            </a:r>
            <a:r>
              <a:rPr lang="en-US" dirty="0">
                <a:solidFill>
                  <a:srgbClr val="00B050"/>
                </a:solidFill>
              </a:rPr>
              <a:t>Capacity</a:t>
            </a:r>
          </a:p>
        </p:txBody>
      </p:sp>
      <p:sp>
        <p:nvSpPr>
          <p:cNvPr id="35" name="TextBox 34"/>
          <p:cNvSpPr txBox="1"/>
          <p:nvPr/>
        </p:nvSpPr>
        <p:spPr>
          <a:xfrm>
            <a:off x="6368668" y="5781424"/>
            <a:ext cx="1997983" cy="369332"/>
          </a:xfrm>
          <a:prstGeom prst="rect">
            <a:avLst/>
          </a:prstGeom>
          <a:noFill/>
          <a:ln>
            <a:noFill/>
          </a:ln>
        </p:spPr>
        <p:txBody>
          <a:bodyPr wrap="none" rtlCol="0">
            <a:spAutoFit/>
          </a:bodyPr>
          <a:lstStyle/>
          <a:p>
            <a:r>
              <a:rPr lang="en-US" dirty="0">
                <a:solidFill>
                  <a:srgbClr val="FF0000"/>
                </a:solidFill>
              </a:rPr>
              <a:t>3 in example above</a:t>
            </a:r>
            <a:endParaRPr lang="en-US" dirty="0">
              <a:solidFill>
                <a:srgbClr val="00B050"/>
              </a:solidFill>
            </a:endParaRPr>
          </a:p>
        </p:txBody>
      </p:sp>
    </p:spTree>
    <p:extLst>
      <p:ext uri="{BB962C8B-B14F-4D97-AF65-F5344CB8AC3E}">
        <p14:creationId xmlns:p14="http://schemas.microsoft.com/office/powerpoint/2010/main" val="313330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7" name="Content Placeholder 6"/>
          <p:cNvSpPr>
            <a:spLocks noGrp="1"/>
          </p:cNvSpPr>
          <p:nvPr>
            <p:ph sz="quarter" idx="1"/>
          </p:nvPr>
        </p:nvSpPr>
        <p:spPr>
          <a:xfrm>
            <a:off x="609600" y="1295400"/>
            <a:ext cx="10972800" cy="4830763"/>
          </a:xfrm>
        </p:spPr>
        <p:txBody>
          <a:bodyPr>
            <a:normAutofit fontScale="92500" lnSpcReduction="20000"/>
          </a:bodyPr>
          <a:lstStyle/>
          <a:p>
            <a:r>
              <a:rPr lang="en-US" dirty="0"/>
              <a:t>Iterative algorithm: push some flow along some path at each step</a:t>
            </a:r>
          </a:p>
          <a:p>
            <a:pPr marL="0" indent="0">
              <a:buNone/>
            </a:pPr>
            <a:endParaRPr lang="en-US" dirty="0"/>
          </a:p>
          <a:p>
            <a:r>
              <a:rPr lang="en-US" dirty="0"/>
              <a:t>Model or record the </a:t>
            </a:r>
            <a:r>
              <a:rPr lang="en-US" i="1" dirty="0"/>
              <a:t>residual</a:t>
            </a:r>
            <a:r>
              <a:rPr lang="en-US" dirty="0"/>
              <a:t> capacities</a:t>
            </a:r>
          </a:p>
          <a:p>
            <a:pPr lvl="1"/>
            <a:r>
              <a:rPr lang="en-US" dirty="0"/>
              <a:t>how much capacity is left after taking into account how much flow is going through that edge at this time</a:t>
            </a:r>
          </a:p>
          <a:p>
            <a:r>
              <a:rPr lang="en-US" dirty="0"/>
              <a:t>Find a path from </a:t>
            </a:r>
            <a:r>
              <a:rPr lang="en-US" i="1" dirty="0"/>
              <a:t>s</a:t>
            </a:r>
            <a:r>
              <a:rPr lang="en-US" dirty="0"/>
              <a:t> to </a:t>
            </a:r>
            <a:r>
              <a:rPr lang="en-US" i="1" dirty="0"/>
              <a:t>t</a:t>
            </a:r>
            <a:r>
              <a:rPr lang="en-US" dirty="0"/>
              <a:t> such that the minimum residual capacity of an edge on that path is greater than zero</a:t>
            </a:r>
          </a:p>
          <a:p>
            <a:pPr lvl="1"/>
            <a:r>
              <a:rPr lang="en-US" dirty="0"/>
              <a:t>Since each value is an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BA14-39EB-7B48-A1CC-7BC8FA004489}"/>
              </a:ext>
            </a:extLst>
          </p:cNvPr>
          <p:cNvSpPr>
            <a:spLocks noGrp="1"/>
          </p:cNvSpPr>
          <p:nvPr>
            <p:ph type="title"/>
          </p:nvPr>
        </p:nvSpPr>
        <p:spPr/>
        <p:txBody>
          <a:bodyPr/>
          <a:lstStyle/>
          <a:p>
            <a:r>
              <a:rPr lang="en-US" dirty="0"/>
              <a:t>Showing Correctness of Ford-Fulkerson</a:t>
            </a:r>
          </a:p>
        </p:txBody>
      </p:sp>
      <p:sp>
        <p:nvSpPr>
          <p:cNvPr id="3" name="Content Placeholder 2">
            <a:extLst>
              <a:ext uri="{FF2B5EF4-FFF2-40B4-BE49-F238E27FC236}">
                <a16:creationId xmlns:a16="http://schemas.microsoft.com/office/drawing/2014/main" id="{EE7A680F-7054-A44D-835E-F1E18FCA6CAB}"/>
              </a:ext>
            </a:extLst>
          </p:cNvPr>
          <p:cNvSpPr>
            <a:spLocks noGrp="1"/>
          </p:cNvSpPr>
          <p:nvPr>
            <p:ph idx="1"/>
          </p:nvPr>
        </p:nvSpPr>
        <p:spPr/>
        <p:txBody>
          <a:bodyPr/>
          <a:lstStyle/>
          <a:p>
            <a:r>
              <a:rPr lang="en-US" dirty="0"/>
              <a:t>To prove Ford-Fulkerson correct</a:t>
            </a:r>
          </a:p>
          <a:p>
            <a:pPr lvl="1"/>
            <a:r>
              <a:rPr lang="en-US" dirty="0"/>
              <a:t>We’ll use the idea of a </a:t>
            </a:r>
            <a:r>
              <a:rPr lang="en-US" b="1" dirty="0"/>
              <a:t>cut</a:t>
            </a:r>
            <a:r>
              <a:rPr lang="en-US" dirty="0"/>
              <a:t> in a network flow graph</a:t>
            </a:r>
          </a:p>
          <a:p>
            <a:pPr lvl="1"/>
            <a:r>
              <a:rPr lang="en-US" dirty="0"/>
              <a:t>We’ll prove properties related to cuts and flows</a:t>
            </a:r>
          </a:p>
        </p:txBody>
      </p:sp>
      <p:sp>
        <p:nvSpPr>
          <p:cNvPr id="4" name="Slide Number Placeholder 3">
            <a:extLst>
              <a:ext uri="{FF2B5EF4-FFF2-40B4-BE49-F238E27FC236}">
                <a16:creationId xmlns:a16="http://schemas.microsoft.com/office/drawing/2014/main" id="{1139BDAB-BFFC-094E-911B-0AF22C56F23A}"/>
              </a:ext>
            </a:extLst>
          </p:cNvPr>
          <p:cNvSpPr>
            <a:spLocks noGrp="1"/>
          </p:cNvSpPr>
          <p:nvPr>
            <p:ph type="sldNum" sz="quarter" idx="12"/>
          </p:nvPr>
        </p:nvSpPr>
        <p:spPr/>
        <p:txBody>
          <a:bodyPr/>
          <a:lstStyle/>
          <a:p>
            <a:fld id="{86BADE50-950A-4D58-BFB2-FA2C6A8B385D}" type="slidenum">
              <a:rPr lang="en-US" smtClean="0"/>
              <a:t>7</a:t>
            </a:fld>
            <a:endParaRPr lang="en-US"/>
          </a:p>
        </p:txBody>
      </p:sp>
    </p:spTree>
    <p:extLst>
      <p:ext uri="{BB962C8B-B14F-4D97-AF65-F5344CB8AC3E}">
        <p14:creationId xmlns:p14="http://schemas.microsoft.com/office/powerpoint/2010/main" val="202624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2886-BFFE-F14A-883A-C21EAFF1FA75}"/>
              </a:ext>
            </a:extLst>
          </p:cNvPr>
          <p:cNvSpPr>
            <a:spLocks noGrp="1"/>
          </p:cNvSpPr>
          <p:nvPr>
            <p:ph type="title"/>
          </p:nvPr>
        </p:nvSpPr>
        <p:spPr/>
        <p:txBody>
          <a:bodyPr/>
          <a:lstStyle/>
          <a:p>
            <a:r>
              <a:rPr lang="en-US" dirty="0"/>
              <a:t>Cuts in Network Flow Graphs</a:t>
            </a:r>
          </a:p>
        </p:txBody>
      </p:sp>
      <p:sp>
        <p:nvSpPr>
          <p:cNvPr id="3" name="Content Placeholder 2">
            <a:extLst>
              <a:ext uri="{FF2B5EF4-FFF2-40B4-BE49-F238E27FC236}">
                <a16:creationId xmlns:a16="http://schemas.microsoft.com/office/drawing/2014/main" id="{5A0D651B-1582-C649-96C2-3109A6667942}"/>
              </a:ext>
            </a:extLst>
          </p:cNvPr>
          <p:cNvSpPr>
            <a:spLocks noGrp="1"/>
          </p:cNvSpPr>
          <p:nvPr>
            <p:ph idx="1"/>
          </p:nvPr>
        </p:nvSpPr>
        <p:spPr>
          <a:xfrm>
            <a:off x="609600" y="1143000"/>
            <a:ext cx="10972800" cy="4983163"/>
          </a:xfrm>
        </p:spPr>
        <p:txBody>
          <a:bodyPr>
            <a:normAutofit fontScale="77500" lnSpcReduction="20000"/>
          </a:bodyPr>
          <a:lstStyle/>
          <a:p>
            <a:r>
              <a:rPr lang="en-US" sz="3600" dirty="0"/>
              <a:t>Given a flow network, we want to </a:t>
            </a:r>
            <a:r>
              <a:rPr lang="en-US" sz="3600" i="1" dirty="0"/>
              <a:t>cut</a:t>
            </a:r>
            <a:r>
              <a:rPr lang="en-US" sz="3600" dirty="0"/>
              <a:t> edges…</a:t>
            </a:r>
          </a:p>
          <a:p>
            <a:endParaRPr lang="en-US" sz="3600" dirty="0"/>
          </a:p>
          <a:p>
            <a:r>
              <a:rPr lang="en-US" sz="3600" dirty="0"/>
              <a:t>A cut C = (S, T) where:</a:t>
            </a:r>
          </a:p>
          <a:p>
            <a:pPr lvl="1"/>
            <a:r>
              <a:rPr lang="en-US" sz="3100" dirty="0"/>
              <a:t>S is a set of vertices (S is a subset of  V)</a:t>
            </a:r>
          </a:p>
          <a:p>
            <a:pPr lvl="1"/>
            <a:r>
              <a:rPr lang="en-US" sz="3100" dirty="0"/>
              <a:t>T is a set of vertices (T also a subset of V)</a:t>
            </a:r>
          </a:p>
          <a:p>
            <a:pPr lvl="1"/>
            <a:r>
              <a:rPr lang="en-US" sz="3100" dirty="0"/>
              <a:t>S intersect T = null set (no shared vertices)</a:t>
            </a:r>
          </a:p>
          <a:p>
            <a:pPr lvl="1"/>
            <a:r>
              <a:rPr lang="en-US" sz="3100" dirty="0"/>
              <a:t>S union T = V (all vertices in either S or T)</a:t>
            </a:r>
          </a:p>
          <a:p>
            <a:pPr lvl="1"/>
            <a:r>
              <a:rPr lang="en-US" sz="3100" dirty="0"/>
              <a:t>s in S, t in T</a:t>
            </a:r>
          </a:p>
          <a:p>
            <a:pPr lvl="1"/>
            <a:endParaRPr lang="en-US" sz="3100" dirty="0"/>
          </a:p>
          <a:p>
            <a:r>
              <a:rPr lang="en-US" sz="3600" dirty="0"/>
              <a:t>What do we care about?</a:t>
            </a:r>
          </a:p>
          <a:p>
            <a:pPr lvl="1"/>
            <a:r>
              <a:rPr lang="en-US" sz="3100" dirty="0"/>
              <a:t>Well, we care about the edges that go across this cut.</a:t>
            </a:r>
          </a:p>
          <a:p>
            <a:pPr lvl="1"/>
            <a:r>
              <a:rPr lang="en-US" sz="3100" dirty="0"/>
              <a:t>Either from node in S to a node in T or vice versa.</a:t>
            </a:r>
          </a:p>
          <a:p>
            <a:endParaRPr lang="en-US" dirty="0"/>
          </a:p>
        </p:txBody>
      </p:sp>
      <p:sp>
        <p:nvSpPr>
          <p:cNvPr id="4" name="Slide Number Placeholder 3">
            <a:extLst>
              <a:ext uri="{FF2B5EF4-FFF2-40B4-BE49-F238E27FC236}">
                <a16:creationId xmlns:a16="http://schemas.microsoft.com/office/drawing/2014/main" id="{69E9372F-ACC6-D74F-8F90-AF387B269B2E}"/>
              </a:ext>
            </a:extLst>
          </p:cNvPr>
          <p:cNvSpPr>
            <a:spLocks noGrp="1"/>
          </p:cNvSpPr>
          <p:nvPr>
            <p:ph type="sldNum" sz="quarter" idx="12"/>
          </p:nvPr>
        </p:nvSpPr>
        <p:spPr/>
        <p:txBody>
          <a:bodyPr/>
          <a:lstStyle/>
          <a:p>
            <a:fld id="{86BADE50-950A-4D58-BFB2-FA2C6A8B385D}" type="slidenum">
              <a:rPr lang="en-US" smtClean="0"/>
              <a:t>8</a:t>
            </a:fld>
            <a:endParaRPr lang="en-US"/>
          </a:p>
        </p:txBody>
      </p:sp>
      <p:sp>
        <p:nvSpPr>
          <p:cNvPr id="5" name="Freeform 4">
            <a:extLst>
              <a:ext uri="{FF2B5EF4-FFF2-40B4-BE49-F238E27FC236}">
                <a16:creationId xmlns:a16="http://schemas.microsoft.com/office/drawing/2014/main" id="{BBE5199E-F9AB-A74F-87E7-D9D93A8BD932}"/>
              </a:ext>
            </a:extLst>
          </p:cNvPr>
          <p:cNvSpPr/>
          <p:nvPr/>
        </p:nvSpPr>
        <p:spPr>
          <a:xfrm>
            <a:off x="9910663" y="1891138"/>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FF709E62-D042-6840-98D4-1D5D5A1160DA}"/>
              </a:ext>
            </a:extLst>
          </p:cNvPr>
          <p:cNvSpPr/>
          <p:nvPr/>
        </p:nvSpPr>
        <p:spPr>
          <a:xfrm>
            <a:off x="7230526" y="1780778"/>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EAF6B25-E4A8-944E-A1A6-00EB250A6F57}"/>
              </a:ext>
            </a:extLst>
          </p:cNvPr>
          <p:cNvGrpSpPr/>
          <p:nvPr/>
        </p:nvGrpSpPr>
        <p:grpSpPr>
          <a:xfrm>
            <a:off x="7467600" y="1828800"/>
            <a:ext cx="4256076" cy="2215790"/>
            <a:chOff x="990600" y="3017500"/>
            <a:chExt cx="4785705" cy="2491524"/>
          </a:xfrm>
        </p:grpSpPr>
        <p:cxnSp>
          <p:nvCxnSpPr>
            <p:cNvPr id="8" name="Straight Connector 7">
              <a:extLst>
                <a:ext uri="{FF2B5EF4-FFF2-40B4-BE49-F238E27FC236}">
                  <a16:creationId xmlns:a16="http://schemas.microsoft.com/office/drawing/2014/main" id="{806C4B6C-023C-6042-BC83-616D2DEB6AC9}"/>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D919A4-450F-9546-8F60-E0D1A4473662}"/>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5DA528-94FF-3640-9E87-34E794EE918B}"/>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D8AF59-9FBF-3A4B-AAA6-BE593DE9AAFE}"/>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A9F28-0109-744B-92AC-7831421C1330}"/>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C72E50-8BB3-7349-AA35-8DD174A6D97B}"/>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592563-72A2-D84C-BD7A-F3E1B692A0DF}"/>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BC38DC-9739-ED4E-A001-966704FD02FF}"/>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BF2D4ED3-C963-124D-B9C2-7E6EC1383C48}"/>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F2E80468-6A1E-6C48-B12A-7790263C5B1A}"/>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FB544729-EF23-214F-915A-136DA3F187CA}"/>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BCD17D8D-3D03-5644-9BF8-F67D86B7EF61}"/>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67932DC-DCAF-2144-8C4B-DCE4C58167ED}"/>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FE465769-C5AF-9A44-A2A9-5646C137EF19}"/>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8422B51-F010-8147-B738-B4C855058B86}"/>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FFEEA1C-BFA9-0C45-A78B-10C0E237924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47C7C7D1-B3FB-FF4E-B871-FD655134C0D4}"/>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DC86816-B08B-7F41-BDB9-DA5DFC5EA21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BE98096-1E22-5D4F-B387-310D24349B43}"/>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46C3F4-9AAB-0741-A532-1344C9458C83}"/>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82289085-EB20-C042-894F-04B52F7275B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D6D8B769-6A97-254E-A8B8-B12B68747756}"/>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68F85AF6-6696-6544-9D68-4A19904F34BF}"/>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4291E644-A8AA-9B49-BD57-C54FCFF89099}"/>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791E6D-2D4F-0347-80EC-D8ED12868342}"/>
                  </a:ext>
                </a:extLst>
              </p:cNvPr>
              <p:cNvSpPr txBox="1"/>
              <p:nvPr/>
            </p:nvSpPr>
            <p:spPr>
              <a:xfrm>
                <a:off x="7362639" y="156978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5D791E6D-2D4F-0347-80EC-D8ED12868342}"/>
                  </a:ext>
                </a:extLst>
              </p:cNvPr>
              <p:cNvSpPr txBox="1">
                <a:spLocks noRot="1" noChangeAspect="1" noMove="1" noResize="1" noEditPoints="1" noAdjustHandles="1" noChangeArrowheads="1" noChangeShapeType="1" noTextEdit="1"/>
              </p:cNvSpPr>
              <p:nvPr/>
            </p:nvSpPr>
            <p:spPr>
              <a:xfrm>
                <a:off x="7362639" y="1569781"/>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E415A6-BCA0-EE46-9E39-EBE48D2BE479}"/>
                  </a:ext>
                </a:extLst>
              </p:cNvPr>
              <p:cNvSpPr txBox="1"/>
              <p:nvPr/>
            </p:nvSpPr>
            <p:spPr>
              <a:xfrm>
                <a:off x="11343187" y="1884763"/>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BFE415A6-BCA0-EE46-9E39-EBE48D2BE479}"/>
                  </a:ext>
                </a:extLst>
              </p:cNvPr>
              <p:cNvSpPr txBox="1">
                <a:spLocks noRot="1" noChangeAspect="1" noMove="1" noResize="1" noEditPoints="1" noAdjustHandles="1" noChangeArrowheads="1" noChangeShapeType="1" noTextEdit="1"/>
              </p:cNvSpPr>
              <p:nvPr/>
            </p:nvSpPr>
            <p:spPr>
              <a:xfrm>
                <a:off x="11343187" y="1884763"/>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6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10063063" y="930657"/>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7382926" y="820297"/>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Two Properties of a Cut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71164"/>
                <a:ext cx="10972800" cy="5055000"/>
              </a:xfrm>
            </p:spPr>
            <p:txBody>
              <a:bodyPr anchor="t">
                <a:normAutofit lnSpcReduction="10000"/>
              </a:bodyPr>
              <a:lstStyle/>
              <a:p>
                <a:r>
                  <a:rPr lang="en-US" dirty="0"/>
                  <a:t>Consider a </a:t>
                </a:r>
                <a:r>
                  <a:rPr lang="en-US" b="1" dirty="0"/>
                  <a:t>cut</a:t>
                </a:r>
                <a:r>
                  <a:rPr lang="en-US" dirty="0"/>
                  <a:t> that separates </a:t>
                </a:r>
                <a14:m>
                  <m:oMath xmlns:m="http://schemas.openxmlformats.org/officeDocument/2006/math">
                    <m:r>
                      <a:rPr lang="en-US" b="0" i="1" smtClean="0">
                        <a:solidFill>
                          <a:srgbClr val="7030A0"/>
                        </a:solidFill>
                        <a:latin typeface="Cambria Math"/>
                      </a:rPr>
                      <m:t>𝑠</m:t>
                    </m:r>
                  </m:oMath>
                </a14:m>
                <a:r>
                  <a:rPr lang="en-US" dirty="0"/>
                  <a:t> and</a:t>
                </a:r>
                <a:r>
                  <a:rPr lang="en-US" dirty="0">
                    <a:solidFill>
                      <a:srgbClr val="00CCFF"/>
                    </a:solidFill>
                  </a:rPr>
                  <a:t> </a:t>
                </a:r>
                <a14:m>
                  <m:oMath xmlns:m="http://schemas.openxmlformats.org/officeDocument/2006/math">
                    <m:r>
                      <a:rPr lang="en-US" b="0" i="1" smtClean="0">
                        <a:solidFill>
                          <a:srgbClr val="00CCFF"/>
                        </a:solidFill>
                        <a:latin typeface="Cambria Math"/>
                      </a:rPr>
                      <m:t>𝑡</m:t>
                    </m:r>
                  </m:oMath>
                </a14:m>
                <a:endParaRPr lang="en-US" dirty="0"/>
              </a:p>
              <a:p>
                <a:pPr lvl="1"/>
                <a:r>
                  <a:rPr lang="en-US" dirty="0"/>
                  <a:t>Let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solidFill>
                          <a:srgbClr val="FF33CC"/>
                        </a:solidFill>
                        <a:latin typeface="Cambria Math" panose="02040503050406030204" pitchFamily="18" charset="0"/>
                      </a:rPr>
                      <m:t>𝑆</m:t>
                    </m:r>
                  </m:oMath>
                </a14:m>
                <a:r>
                  <a:rPr lang="en-US" dirty="0"/>
                  <a:t>,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r>
                  <a:rPr lang="en-US" dirty="0"/>
                  <a:t>, </a:t>
                </a:r>
                <a:r>
                  <a:rPr lang="en-US" dirty="0" err="1"/>
                  <a:t>s.t.</a:t>
                </a:r>
                <a:r>
                  <a:rPr lang="en-US" dirty="0"/>
                  <a:t> </a:t>
                </a:r>
                <a14:m>
                  <m:oMath xmlns:m="http://schemas.openxmlformats.org/officeDocument/2006/math">
                    <m:r>
                      <a:rPr lang="en-US" b="0" i="1" smtClean="0">
                        <a:latin typeface="Cambria Math"/>
                      </a:rPr>
                      <m:t>𝑉</m:t>
                    </m:r>
                    <m:r>
                      <a:rPr lang="en-US" b="0" i="1" smtClean="0">
                        <a:latin typeface="Cambria Math"/>
                      </a:rPr>
                      <m:t>=</m:t>
                    </m:r>
                    <m:r>
                      <a:rPr lang="en-US" b="0" i="1" smtClean="0">
                        <a:solidFill>
                          <a:srgbClr val="FF33CC"/>
                        </a:solidFill>
                        <a:latin typeface="Cambria Math" panose="02040503050406030204" pitchFamily="18" charset="0"/>
                      </a:rPr>
                      <m:t>𝑆</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endParaRPr lang="en-US" dirty="0"/>
              </a:p>
              <a:p>
                <a:pPr lvl="1"/>
                <a:endParaRPr lang="en-US" dirty="0"/>
              </a:p>
              <a:p>
                <a:r>
                  <a:rPr lang="en-US" b="1" u="sng" dirty="0"/>
                  <a:t>Capacity </a:t>
                </a:r>
                <a:r>
                  <a:rPr lang="en-US" dirty="0"/>
                  <a:t>of the cut </a:t>
                </a:r>
                <a14:m>
                  <m:oMath xmlns:m="http://schemas.openxmlformats.org/officeDocument/2006/math">
                    <m:r>
                      <a:rPr lang="en-US" b="0" i="1" smtClean="0">
                        <a:latin typeface="Cambria Math" panose="02040503050406030204" pitchFamily="18" charset="0"/>
                      </a:rPr>
                      <m:t>𝐶</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FF33CC"/>
                            </a:solidFill>
                            <a:latin typeface="Cambria Math"/>
                          </a:rPr>
                          <m:t>𝑆</m:t>
                        </m:r>
                        <m:r>
                          <a:rPr lang="en-US" b="0" i="1" smtClean="0">
                            <a:latin typeface="Cambria Math"/>
                          </a:rPr>
                          <m:t>,</m:t>
                        </m:r>
                        <m:r>
                          <a:rPr lang="en-US" b="0" i="1" smtClean="0">
                            <a:solidFill>
                              <a:schemeClr val="tx2">
                                <a:lumMod val="60000"/>
                                <a:lumOff val="40000"/>
                              </a:schemeClr>
                            </a:solidFill>
                            <a:latin typeface="Cambria Math"/>
                          </a:rPr>
                          <m:t>𝑇</m:t>
                        </m:r>
                      </m:e>
                    </m:d>
                  </m:oMath>
                </a14:m>
                <a:endParaRPr lang="en-US" dirty="0"/>
              </a:p>
              <a:p>
                <a:pPr lvl="1"/>
                <a:r>
                  <a:rPr lang="en-US" dirty="0"/>
                  <a:t>Sum the </a:t>
                </a:r>
                <a:r>
                  <a:rPr lang="en-US" b="1" dirty="0"/>
                  <a:t>capacities</a:t>
                </a:r>
                <a:r>
                  <a:rPr lang="en-US" dirty="0"/>
                  <a:t> of all </a:t>
                </a:r>
                <a:r>
                  <a:rPr lang="en-US" dirty="0">
                    <a:solidFill>
                      <a:srgbClr val="33CC33"/>
                    </a:solidFill>
                  </a:rPr>
                  <a:t>edges</a:t>
                </a:r>
                <a:r>
                  <a:rPr lang="en-US" dirty="0"/>
                  <a:t> which go from </a:t>
                </a:r>
                <a14:m>
                  <m:oMath xmlns:m="http://schemas.openxmlformats.org/officeDocument/2006/math">
                    <m:r>
                      <a:rPr lang="en-US" b="0" i="1" smtClean="0">
                        <a:solidFill>
                          <a:srgbClr val="FF33CC"/>
                        </a:solidFill>
                        <a:latin typeface="Cambria Math"/>
                      </a:rPr>
                      <m:t>𝑆</m:t>
                    </m:r>
                  </m:oMath>
                </a14:m>
                <a:r>
                  <a:rPr lang="en-US" dirty="0"/>
                  <a:t> to </a:t>
                </a:r>
                <a14:m>
                  <m:oMath xmlns:m="http://schemas.openxmlformats.org/officeDocument/2006/math">
                    <m:r>
                      <a:rPr lang="en-US" b="0" i="1" smtClean="0">
                        <a:solidFill>
                          <a:schemeClr val="tx2">
                            <a:lumMod val="60000"/>
                            <a:lumOff val="40000"/>
                          </a:schemeClr>
                        </a:solidFill>
                        <a:latin typeface="Cambria Math"/>
                      </a:rPr>
                      <m:t>𝑇</m:t>
                    </m:r>
                  </m:oMath>
                </a14:m>
                <a:endParaRPr lang="en-US" dirty="0"/>
              </a:p>
              <a:p>
                <a:pPr lvl="1"/>
                <a:r>
                  <a:rPr lang="en-US" dirty="0"/>
                  <a:t>This example: 2 + 3 = 5</a:t>
                </a:r>
              </a:p>
              <a:p>
                <a:r>
                  <a:rPr lang="en-US" b="1" u="sng" dirty="0"/>
                  <a:t>Net Flow </a:t>
                </a:r>
                <a:r>
                  <a:rPr lang="en-US" dirty="0"/>
                  <a:t>of the cut </a:t>
                </a:r>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panose="02040503050406030204" pitchFamily="18" charset="0"/>
                          </a:rPr>
                        </m:ctrlPr>
                      </m:dPr>
                      <m:e>
                        <m:r>
                          <a:rPr lang="en-US" i="1">
                            <a:solidFill>
                              <a:srgbClr val="FF33CC"/>
                            </a:solidFill>
                            <a:latin typeface="Cambria Math"/>
                          </a:rPr>
                          <m:t>𝑆</m:t>
                        </m:r>
                        <m:r>
                          <a:rPr lang="en-US" i="1">
                            <a:latin typeface="Cambria Math"/>
                          </a:rPr>
                          <m:t>,</m:t>
                        </m:r>
                        <m:r>
                          <a:rPr lang="en-US" i="1">
                            <a:solidFill>
                              <a:schemeClr val="tx2">
                                <a:lumMod val="60000"/>
                                <a:lumOff val="40000"/>
                              </a:schemeClr>
                            </a:solidFill>
                            <a:latin typeface="Cambria Math"/>
                          </a:rPr>
                          <m:t>𝑇</m:t>
                        </m:r>
                      </m:e>
                    </m:d>
                  </m:oMath>
                </a14:m>
                <a:endParaRPr lang="en-US" dirty="0"/>
              </a:p>
              <a:p>
                <a:pPr lvl="1"/>
                <a:r>
                  <a:rPr lang="en-US" dirty="0"/>
                  <a:t>Sum of the </a:t>
                </a:r>
                <a:r>
                  <a:rPr lang="en-US" b="1" dirty="0"/>
                  <a:t>flows</a:t>
                </a:r>
                <a:r>
                  <a:rPr lang="en-US" dirty="0"/>
                  <a:t> on its edges from S to T minus the sum of the </a:t>
                </a:r>
                <a:r>
                  <a:rPr lang="en-US" b="1" dirty="0"/>
                  <a:t>flows</a:t>
                </a:r>
                <a:r>
                  <a:rPr lang="en-US" dirty="0"/>
                  <a:t> on its edges from T to S</a:t>
                </a:r>
              </a:p>
              <a:p>
                <a:pPr lvl="1"/>
                <a:r>
                  <a:rPr lang="en-US" dirty="0"/>
                  <a:t>This example: 2 + 1 – 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71164"/>
                <a:ext cx="10972800" cy="5055000"/>
              </a:xfrm>
              <a:blipFill>
                <a:blip r:embed="rId2"/>
                <a:stretch>
                  <a:fillRect l="-1387" t="-2506"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dirty="0"/>
          </a:p>
        </p:txBody>
      </p:sp>
      <p:grpSp>
        <p:nvGrpSpPr>
          <p:cNvPr id="5" name="Group 4"/>
          <p:cNvGrpSpPr/>
          <p:nvPr/>
        </p:nvGrpSpPr>
        <p:grpSpPr>
          <a:xfrm>
            <a:off x="7620000" y="868318"/>
            <a:ext cx="4256076" cy="2245021"/>
            <a:chOff x="990600" y="3017500"/>
            <a:chExt cx="4785705" cy="2524393"/>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684850" y="3606362"/>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121584" y="512660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14983" y="3017500"/>
              <a:ext cx="571748" cy="726761"/>
            </a:xfrm>
            <a:prstGeom prst="rect">
              <a:avLst/>
            </a:prstGeom>
            <a:noFill/>
          </p:spPr>
          <p:txBody>
            <a:bodyPr wrap="none" rtlCol="0">
              <a:spAutoFit/>
            </a:bodyPr>
            <a:lstStyle/>
            <a:p>
              <a:r>
                <a:rPr lang="en-US" dirty="0">
                  <a:solidFill>
                    <a:srgbClr val="FF0000"/>
                  </a:solidFill>
                </a:rPr>
                <a:t>2</a:t>
              </a:r>
              <a:r>
                <a:rPr lang="en-US" dirty="0"/>
                <a:t>/</a:t>
              </a:r>
              <a:r>
                <a:rPr lang="en-US" dirty="0">
                  <a:solidFill>
                    <a:srgbClr val="00B050"/>
                  </a:solidFill>
                </a:rPr>
                <a:t>2</a:t>
              </a:r>
            </a:p>
            <a:p>
              <a:endParaRPr lang="en-US" dirty="0">
                <a:solidFill>
                  <a:srgbClr val="00B050"/>
                </a:solidFill>
              </a:endParaRPr>
            </a:p>
          </p:txBody>
        </p:sp>
        <p:sp>
          <p:nvSpPr>
            <p:cNvPr id="29" name="TextBox 28"/>
            <p:cNvSpPr txBox="1"/>
            <p:nvPr/>
          </p:nvSpPr>
          <p:spPr>
            <a:xfrm>
              <a:off x="3265367" y="425874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7517352" y="757236"/>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517352" y="757236"/>
                <a:ext cx="42312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495587" y="924282"/>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1495587" y="924282"/>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538037"/>
      </p:ext>
    </p:extLst>
  </p:cSld>
  <p:clrMapOvr>
    <a:masterClrMapping/>
  </p:clrMapOvr>
</p:sld>
</file>

<file path=ppt/theme/theme1.xml><?xml version="1.0" encoding="utf-8"?>
<a:theme xmlns:a="http://schemas.openxmlformats.org/drawingml/2006/main" name="CS4102-SlimGray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White" id="{20B2DB67-AD04-B74C-8ECF-175EE31C2B35}" vid="{BF2015BB-5004-704F-B6DF-3DB6A30FB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CS4102-SlimGrayWhite</Template>
  <TotalTime>48942</TotalTime>
  <Words>2436</Words>
  <Application>Microsoft Macintosh PowerPoint</Application>
  <PresentationFormat>Widescreen</PresentationFormat>
  <Paragraphs>488</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Helvetica Neue</vt:lpstr>
      <vt:lpstr>Helvetica Neue Thin</vt:lpstr>
      <vt:lpstr>Wingdings</vt:lpstr>
      <vt:lpstr>CS4102-SlimGrayWhite</vt:lpstr>
      <vt:lpstr>CS 3100 - DSA2  Mark Floryan</vt:lpstr>
      <vt:lpstr>Module 6!</vt:lpstr>
      <vt:lpstr>Flow Network</vt:lpstr>
      <vt:lpstr>Flow Network: Antiparallel Edges</vt:lpstr>
      <vt:lpstr>Flow</vt:lpstr>
      <vt:lpstr>Ford-Fulkerson: Algorithm overview</vt:lpstr>
      <vt:lpstr>Showing Correctness of Ford-Fulkerson</vt:lpstr>
      <vt:lpstr>Cuts in Network Flow Graphs</vt:lpstr>
      <vt:lpstr>Two Properties of a Cut</vt:lpstr>
      <vt:lpstr>We’ll Show These 3 Things</vt:lpstr>
      <vt:lpstr>First definition: Weak Duality</vt:lpstr>
      <vt:lpstr>Definition: Flow-value lemma</vt:lpstr>
      <vt:lpstr>Proof: Flow-value lemma</vt:lpstr>
      <vt:lpstr>Proof: Flow-value lemma cont.</vt:lpstr>
      <vt:lpstr>Max-flow Min-cut Theorem</vt:lpstr>
      <vt:lpstr>Example: Max-flow/Min-cut</vt:lpstr>
      <vt:lpstr>Max-flow Min-cut and Ford-Fulkerson</vt:lpstr>
      <vt:lpstr>Ford-Fulkerson Proof: Outline</vt:lpstr>
      <vt:lpstr>Ford-Fulkerson Proof</vt:lpstr>
      <vt:lpstr>A  B: if no augmenting path, cut with capacity f</vt:lpstr>
      <vt:lpstr>A  B: if no augmenting path, cut with capacity f</vt:lpstr>
      <vt:lpstr>A  B: if no augmenting path, cut with capacity f</vt:lpstr>
      <vt:lpstr>B  C: if cut with capacity f, f is max-flow</vt:lpstr>
      <vt:lpstr>These Prove Correctness of Ford-Fulkerson</vt:lpstr>
      <vt:lpstr>C  A: if f is max-flow, then no augmenting path</vt:lpstr>
      <vt:lpstr>Other Max-flow algorithms</vt:lpstr>
    </vt:vector>
  </TitlesOfParts>
  <Company>UVA SEAS Computer Science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Mark Floryan</cp:lastModifiedBy>
  <cp:revision>2834</cp:revision>
  <cp:lastPrinted>2021-11-14T17:00:01Z</cp:lastPrinted>
  <dcterms:created xsi:type="dcterms:W3CDTF">2017-08-21T20:54:06Z</dcterms:created>
  <dcterms:modified xsi:type="dcterms:W3CDTF">2022-11-02T12:52:27Z</dcterms:modified>
</cp:coreProperties>
</file>