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52" r:id="rId1"/>
  </p:sldMasterIdLst>
  <p:notesMasterIdLst>
    <p:notesMasterId r:id="rId27"/>
  </p:notesMasterIdLst>
  <p:handoutMasterIdLst>
    <p:handoutMasterId r:id="rId28"/>
  </p:handoutMasterIdLst>
  <p:sldIdLst>
    <p:sldId id="447" r:id="rId2"/>
    <p:sldId id="505" r:id="rId3"/>
    <p:sldId id="506" r:id="rId4"/>
    <p:sldId id="507" r:id="rId5"/>
    <p:sldId id="508" r:id="rId6"/>
    <p:sldId id="509" r:id="rId7"/>
    <p:sldId id="510" r:id="rId8"/>
    <p:sldId id="511" r:id="rId9"/>
    <p:sldId id="512" r:id="rId10"/>
    <p:sldId id="513" r:id="rId11"/>
    <p:sldId id="514" r:id="rId12"/>
    <p:sldId id="515" r:id="rId13"/>
    <p:sldId id="516" r:id="rId14"/>
    <p:sldId id="517" r:id="rId15"/>
    <p:sldId id="518" r:id="rId16"/>
    <p:sldId id="519" r:id="rId17"/>
    <p:sldId id="520" r:id="rId18"/>
    <p:sldId id="521" r:id="rId19"/>
    <p:sldId id="522" r:id="rId20"/>
    <p:sldId id="523" r:id="rId21"/>
    <p:sldId id="524" r:id="rId22"/>
    <p:sldId id="525" r:id="rId23"/>
    <p:sldId id="526" r:id="rId24"/>
    <p:sldId id="527" r:id="rId25"/>
    <p:sldId id="528" r:id="rId26"/>
  </p:sldIdLst>
  <p:sldSz cx="12192000" cy="6858000"/>
  <p:notesSz cx="7315200" cy="9601200"/>
  <p:custDataLst>
    <p:tags r:id="rId2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rton, Tom (tbh3f)" initials="HT(" lastIdx="5" clrIdx="0">
    <p:extLst>
      <p:ext uri="{19B8F6BF-5375-455C-9EA6-DF929625EA0E}">
        <p15:presenceInfo xmlns:p15="http://schemas.microsoft.com/office/powerpoint/2012/main" userId="S::tbh3f@virginia.edu::db589c69-5451-4833-9298-0c009cd532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1"/>
    <p:restoredTop sz="94737"/>
  </p:normalViewPr>
  <p:slideViewPr>
    <p:cSldViewPr>
      <p:cViewPr varScale="1">
        <p:scale>
          <a:sx n="135" d="100"/>
          <a:sy n="135" d="100"/>
        </p:scale>
        <p:origin x="744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074" y="-84"/>
      </p:cViewPr>
      <p:guideLst>
        <p:guide orient="horz" pos="2920"/>
        <p:guide pos="2200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98345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CEA9B5E1-EA14-496C-B36E-19A3815EB4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7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252" y="4560570"/>
            <a:ext cx="5366697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31890EBB-E05E-4685-8A9C-8E0AC45FB3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98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86CB5-510A-4EF6-9466-BC7A8F0DDE87}" type="datetime1">
              <a:rPr lang="en-US" smtClean="0"/>
              <a:pPr/>
              <a:t>11/2/22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91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7853-24B4-4D05-83E4-0AD2E86C55E5}" type="datetime1">
              <a:rPr lang="en-US" smtClean="0"/>
              <a:pPr/>
              <a:t>11/2/22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43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DD9E-5768-4705-9537-0C020B1BB310}" type="datetime1">
              <a:rPr lang="en-US" smtClean="0"/>
              <a:pPr/>
              <a:t>11/2/22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65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C27E-59C2-41CA-9776-94955CBEE440}" type="datetime1">
              <a:rPr lang="en-US" smtClean="0"/>
              <a:pPr/>
              <a:t>11/2/22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586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80747-A137-49C6-9C74-AB7EE86F4904}" type="datetime1">
              <a:rPr lang="en-US" smtClean="0"/>
              <a:pPr/>
              <a:t>11/2/22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5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31D9-ADC1-480D-86A8-1EAFB6A86A35}" type="datetime1">
              <a:rPr lang="en-US" smtClean="0"/>
              <a:pPr/>
              <a:t>11/2/22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74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E9AE-3B2F-4DEA-8C41-BDDF4CDF6F40}" type="datetime1">
              <a:rPr lang="en-US" smtClean="0"/>
              <a:pPr/>
              <a:t>11/2/22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0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2F7F-E8FE-413B-8521-D4ED924C6DE5}" type="datetime1">
              <a:rPr lang="en-US" smtClean="0"/>
              <a:pPr/>
              <a:t>11/2/22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14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B124-70E3-4E4A-90E2-6B55DB7659B3}" type="datetime1">
              <a:rPr lang="en-US" smtClean="0"/>
              <a:pPr/>
              <a:t>11/2/22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3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4C98-3CD6-4C87-BD40-5718C2628835}" type="datetime1">
              <a:rPr lang="en-US" smtClean="0"/>
              <a:pPr/>
              <a:t>11/2/22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3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08A8-6B1B-4CDA-875E-7BEECDBA31DF}" type="datetime1">
              <a:rPr lang="en-US" smtClean="0"/>
              <a:pPr/>
              <a:t>11/2/22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2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C55AAF07-D2F5-4B3C-B443-40DE8C337A77}" type="datetime1">
              <a:rPr lang="en-US" smtClean="0"/>
              <a:pPr/>
              <a:t>11/2/22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532931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hyperlink" Target="https://discord.gg/x7Vf8sUa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hyperlink" Target="https://discord.gg/x7Vf8sUa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hyperlink" Target="https://discord.gg/x7Vf8sU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hyperlink" Target="https://discord.gg/x7Vf8sUa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hyperlink" Target="https://discord.gg/x7Vf8sUa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CS3100 – Data Structures and Algorithms II</a:t>
            </a:r>
          </a:p>
        </p:txBody>
      </p:sp>
      <p:sp>
        <p:nvSpPr>
          <p:cNvPr id="5123" name="Rectangle 17"/>
          <p:cNvSpPr>
            <a:spLocks noGrp="1" noChangeArrowheads="1"/>
          </p:cNvSpPr>
          <p:nvPr>
            <p:ph idx="1"/>
          </p:nvPr>
        </p:nvSpPr>
        <p:spPr>
          <a:xfrm>
            <a:off x="2895600" y="3810000"/>
            <a:ext cx="66294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Daily Announcements!!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124" name="Rectangle 18"/>
          <p:cNvSpPr>
            <a:spLocks noChangeArrowheads="1"/>
          </p:cNvSpPr>
          <p:nvPr/>
        </p:nvSpPr>
        <p:spPr bwMode="auto">
          <a:xfrm>
            <a:off x="2136648" y="1981200"/>
            <a:ext cx="8074152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Mark Floryan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mfloryan@cs.virginia.edu</a:t>
            </a:r>
            <a:endParaRPr kumimoji="1" lang="en-US" sz="2800" dirty="0">
              <a:latin typeface="Tahoma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Sep. 14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486400"/>
          </a:xfrm>
        </p:spPr>
        <p:txBody>
          <a:bodyPr>
            <a:normAutofit/>
          </a:bodyPr>
          <a:lstStyle/>
          <a:p>
            <a:r>
              <a:rPr lang="en-US" dirty="0"/>
              <a:t>You should be done or VERY close to done with module 1 </a:t>
            </a:r>
            <a:r>
              <a:rPr lang="en-US" dirty="0" err="1"/>
              <a:t>homeworks</a:t>
            </a:r>
            <a:r>
              <a:rPr lang="en-US" dirty="0"/>
              <a:t>.</a:t>
            </a:r>
          </a:p>
          <a:p>
            <a:r>
              <a:rPr lang="en-US" dirty="0"/>
              <a:t>After today, you should start working on module 2 </a:t>
            </a:r>
            <a:r>
              <a:rPr lang="en-US" dirty="0" err="1"/>
              <a:t>homeworks</a:t>
            </a:r>
            <a:endParaRPr lang="en-US" dirty="0"/>
          </a:p>
          <a:p>
            <a:pPr lvl="1"/>
            <a:r>
              <a:rPr lang="en-US" dirty="0"/>
              <a:t>recommended deadline is on 9/23</a:t>
            </a:r>
          </a:p>
          <a:p>
            <a:r>
              <a:rPr lang="en-US" dirty="0"/>
              <a:t>First quiz day is coming up fast.</a:t>
            </a:r>
          </a:p>
          <a:p>
            <a:pPr lvl="1"/>
            <a:r>
              <a:rPr lang="en-US" dirty="0"/>
              <a:t>Modules 1-2 quiz: Monday 9/26</a:t>
            </a:r>
          </a:p>
          <a:p>
            <a:r>
              <a:rPr lang="en-US" dirty="0"/>
              <a:t>Videos for reviewing sorting algorithms (for you 2150 folks) have been posted to lecture capture. Might need to scroll down.</a:t>
            </a:r>
          </a:p>
          <a:p>
            <a:r>
              <a:rPr lang="en-US" dirty="0"/>
              <a:t>I am told we are NOT moving to Gilmer quite yet. They are moving classes in phases…we will get an email when the room has been changed in SIS.</a:t>
            </a:r>
          </a:p>
          <a:p>
            <a:r>
              <a:rPr lang="en-US" dirty="0"/>
              <a:t>Today we continue module 2. Kruskal’s and onward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834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Monday, Sep. 19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486400"/>
          </a:xfrm>
        </p:spPr>
        <p:txBody>
          <a:bodyPr>
            <a:normAutofit fontScale="92500"/>
          </a:bodyPr>
          <a:lstStyle/>
          <a:p>
            <a:r>
              <a:rPr lang="en-US" dirty="0"/>
              <a:t>You should be DONE with module 1 </a:t>
            </a:r>
            <a:r>
              <a:rPr lang="en-US" dirty="0" err="1"/>
              <a:t>homeworks</a:t>
            </a:r>
            <a:r>
              <a:rPr lang="en-US" dirty="0"/>
              <a:t>.</a:t>
            </a:r>
          </a:p>
          <a:p>
            <a:r>
              <a:rPr lang="en-US" dirty="0"/>
              <a:t>You should be working on module 2 </a:t>
            </a:r>
            <a:r>
              <a:rPr lang="en-US" dirty="0" err="1"/>
              <a:t>homeworks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These ones are tougher so start early and go to OH often if you need it.</a:t>
            </a:r>
          </a:p>
          <a:p>
            <a:r>
              <a:rPr lang="en-US" dirty="0"/>
              <a:t>First quiz is NEXT MONDAY in lecture</a:t>
            </a:r>
          </a:p>
          <a:p>
            <a:pPr lvl="1"/>
            <a:r>
              <a:rPr lang="en-US" dirty="0"/>
              <a:t>Modules 1-2 only. Each will be ~1.5 pages worth of questions.</a:t>
            </a:r>
          </a:p>
          <a:p>
            <a:pPr lvl="1"/>
            <a:r>
              <a:rPr lang="en-US" dirty="0"/>
              <a:t>Mixture of T/F, short answer, explaining proofs, designing algorithms, etc.</a:t>
            </a:r>
          </a:p>
          <a:p>
            <a:r>
              <a:rPr lang="en-US" dirty="0"/>
              <a:t>Don’t forget the sorting review videos are up. 2150 folks need to watch those ASAP!</a:t>
            </a:r>
          </a:p>
          <a:p>
            <a:r>
              <a:rPr lang="en-US" dirty="0"/>
              <a:t>I will post Friday’s recording soon (sorry about that)</a:t>
            </a:r>
          </a:p>
          <a:p>
            <a:r>
              <a:rPr lang="en-US" dirty="0"/>
              <a:t>We are moving to Gilmer this Wednesday. Today is our last class in this room.</a:t>
            </a:r>
          </a:p>
          <a:p>
            <a:r>
              <a:rPr lang="en-US" dirty="0"/>
              <a:t>Today we start module 3. Divide-and-conquer!!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691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Sep. 21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486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 is officially Fall...I think? Yay!</a:t>
            </a:r>
          </a:p>
          <a:p>
            <a:r>
              <a:rPr lang="en-US" dirty="0"/>
              <a:t>You should be working on module 2 </a:t>
            </a:r>
            <a:r>
              <a:rPr lang="en-US" dirty="0" err="1"/>
              <a:t>homeworks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These ones are tougher so start early and go to OH often if you need it.</a:t>
            </a:r>
          </a:p>
          <a:p>
            <a:r>
              <a:rPr lang="en-US" dirty="0"/>
              <a:t>First quiz is NEXT MONDAY in lecture</a:t>
            </a:r>
          </a:p>
          <a:p>
            <a:pPr lvl="1"/>
            <a:r>
              <a:rPr lang="en-US" dirty="0"/>
              <a:t>Modules 1-2 only. Each will be ~1.5 pages worth of questions.</a:t>
            </a:r>
          </a:p>
          <a:p>
            <a:pPr lvl="1"/>
            <a:r>
              <a:rPr lang="en-US" dirty="0"/>
              <a:t>Mixture of T/F, short answer, explaining proofs, designing algorithms, etc.</a:t>
            </a:r>
          </a:p>
          <a:p>
            <a:r>
              <a:rPr lang="en-US" dirty="0"/>
              <a:t>Don’t forget the sorting review videos are up. 2150 folks need to watch those ASAP!</a:t>
            </a:r>
          </a:p>
          <a:p>
            <a:r>
              <a:rPr lang="en-US" dirty="0"/>
              <a:t>Last Friday’s slides and recording are now posted.</a:t>
            </a:r>
          </a:p>
          <a:p>
            <a:r>
              <a:rPr lang="en-US" dirty="0"/>
              <a:t>We are finally in Gilmer, this is great!</a:t>
            </a:r>
          </a:p>
          <a:p>
            <a:r>
              <a:rPr lang="en-US" dirty="0"/>
              <a:t>Today we continue module 3. Divide-and-conquer!!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205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Friday, Sep. 23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486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It is officially cold?</a:t>
            </a:r>
          </a:p>
          <a:p>
            <a:r>
              <a:rPr lang="en-US" dirty="0"/>
              <a:t>You should be working on module 2 </a:t>
            </a:r>
            <a:r>
              <a:rPr lang="en-US" dirty="0" err="1"/>
              <a:t>homeworks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Recommended deadline is today but try to be done by next Tuesday at the absolute latest</a:t>
            </a:r>
          </a:p>
          <a:p>
            <a:pPr lvl="1"/>
            <a:r>
              <a:rPr lang="en-US" dirty="0"/>
              <a:t>Hard deadline (modules 1 and 2) is coming up fast. Oct. 5. No extensions!!</a:t>
            </a:r>
          </a:p>
          <a:p>
            <a:r>
              <a:rPr lang="en-US" dirty="0"/>
              <a:t>First quiz is NEXT MONDAY in lecture</a:t>
            </a:r>
          </a:p>
          <a:p>
            <a:pPr lvl="1"/>
            <a:r>
              <a:rPr lang="en-US" dirty="0"/>
              <a:t>Modules 1-2 only. Each will be ~1.5 pages worth of questions.</a:t>
            </a:r>
          </a:p>
          <a:p>
            <a:pPr lvl="1"/>
            <a:r>
              <a:rPr lang="en-US" dirty="0"/>
              <a:t>Mixture of T/F, short answer, explaining proofs, designing algorithms, etc.</a:t>
            </a:r>
          </a:p>
          <a:p>
            <a:r>
              <a:rPr lang="en-US" dirty="0"/>
              <a:t>Don’t forget the sorting review videos are up. 2150 folks need to watch those ASAP!</a:t>
            </a:r>
          </a:p>
          <a:p>
            <a:r>
              <a:rPr lang="en-US" dirty="0"/>
              <a:t>Last Friday’s slides and recording are now posted.</a:t>
            </a:r>
          </a:p>
          <a:p>
            <a:r>
              <a:rPr lang="en-US" dirty="0"/>
              <a:t>We are finally in Gilmer, this is great!</a:t>
            </a:r>
          </a:p>
          <a:p>
            <a:r>
              <a:rPr lang="en-US" dirty="0"/>
              <a:t>Today we continue module 3. Divide-and-conquer!!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0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Sep. 28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638800"/>
          </a:xfrm>
        </p:spPr>
        <p:txBody>
          <a:bodyPr>
            <a:normAutofit/>
          </a:bodyPr>
          <a:lstStyle/>
          <a:p>
            <a:r>
              <a:rPr lang="en-US" dirty="0"/>
              <a:t>You should be working on module 2 </a:t>
            </a:r>
            <a:r>
              <a:rPr lang="en-US" dirty="0" err="1"/>
              <a:t>homeworks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Written assignment will get feedback if submitted by Thursday</a:t>
            </a:r>
          </a:p>
          <a:p>
            <a:r>
              <a:rPr lang="en-US" dirty="0"/>
              <a:t>Hard deadline for modules 1-2 fast approaching (Oct. 5)</a:t>
            </a:r>
          </a:p>
          <a:p>
            <a:r>
              <a:rPr lang="en-US" dirty="0"/>
              <a:t>The quiz was on Monday</a:t>
            </a:r>
          </a:p>
          <a:p>
            <a:pPr lvl="1"/>
            <a:r>
              <a:rPr lang="en-US" dirty="0"/>
              <a:t>It will be graded soon (I think by end of the week)</a:t>
            </a:r>
          </a:p>
          <a:p>
            <a:pPr lvl="1"/>
            <a:r>
              <a:rPr lang="en-US" dirty="0"/>
              <a:t>Quick poll on how the quiz went?</a:t>
            </a:r>
          </a:p>
          <a:p>
            <a:r>
              <a:rPr lang="en-US" dirty="0"/>
              <a:t>If you haven’t watched those sorting reviews, that is bad. You need it today!</a:t>
            </a:r>
          </a:p>
          <a:p>
            <a:r>
              <a:rPr lang="en-US" dirty="0"/>
              <a:t>We are out of the CS2150 / DSA1 Divide now. Yay!</a:t>
            </a:r>
          </a:p>
          <a:p>
            <a:r>
              <a:rPr lang="en-US" dirty="0"/>
              <a:t>Today we continue module 3. Closest pair of points!!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485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Friday, Sep. 30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638800"/>
          </a:xfrm>
        </p:spPr>
        <p:txBody>
          <a:bodyPr>
            <a:normAutofit/>
          </a:bodyPr>
          <a:lstStyle/>
          <a:p>
            <a:r>
              <a:rPr lang="en-US" dirty="0"/>
              <a:t>Many of you submitted written assignment by last night. Good job!!</a:t>
            </a:r>
          </a:p>
          <a:p>
            <a:r>
              <a:rPr lang="en-US" dirty="0"/>
              <a:t>Hard deadline for modules 1-2 fast approaching (Oct. 5). MANY have not submitted wiring yet. It is pretty tough. </a:t>
            </a:r>
          </a:p>
          <a:p>
            <a:r>
              <a:rPr lang="en-US" dirty="0"/>
              <a:t>Module 3 recommended deadline is about 1 week after break</a:t>
            </a:r>
          </a:p>
          <a:p>
            <a:pPr lvl="1"/>
            <a:r>
              <a:rPr lang="en-US" dirty="0"/>
              <a:t>Schedule says NEXT Friday but no worries if you talk an extra weekend or so.</a:t>
            </a:r>
          </a:p>
          <a:p>
            <a:pPr lvl="1"/>
            <a:r>
              <a:rPr lang="en-US" dirty="0"/>
              <a:t>You should be starting on this if you are able to.</a:t>
            </a:r>
          </a:p>
          <a:p>
            <a:r>
              <a:rPr lang="en-US" dirty="0"/>
              <a:t>The quiz was on Monday</a:t>
            </a:r>
          </a:p>
          <a:p>
            <a:pPr lvl="1"/>
            <a:r>
              <a:rPr lang="en-US" dirty="0"/>
              <a:t>It almost graded (but not quite). I’ll send email with passing details, etc. once it is done.</a:t>
            </a:r>
          </a:p>
          <a:p>
            <a:r>
              <a:rPr lang="en-US" dirty="0"/>
              <a:t>We are out of the CS2150 / DSA1 Divide now. Yay!</a:t>
            </a:r>
          </a:p>
          <a:p>
            <a:r>
              <a:rPr lang="en-US" dirty="0"/>
              <a:t>Today we finish module 3. We will be talking about </a:t>
            </a:r>
            <a:r>
              <a:rPr lang="en-US" dirty="0" err="1"/>
              <a:t>Quickselect</a:t>
            </a:r>
            <a:r>
              <a:rPr lang="en-US" dirty="0"/>
              <a:t>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721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Oct. 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638800"/>
          </a:xfrm>
        </p:spPr>
        <p:txBody>
          <a:bodyPr>
            <a:normAutofit/>
          </a:bodyPr>
          <a:lstStyle/>
          <a:p>
            <a:r>
              <a:rPr lang="en-US" dirty="0"/>
              <a:t>Written assignments submitted before Thursday are graded. </a:t>
            </a:r>
          </a:p>
          <a:p>
            <a:r>
              <a:rPr lang="en-US" dirty="0"/>
              <a:t>Hard Deadline is Tonight for module 1-2 homework.</a:t>
            </a:r>
          </a:p>
          <a:p>
            <a:pPr lvl="1"/>
            <a:r>
              <a:rPr lang="en-US" dirty="0"/>
              <a:t>No extensions (you’ve already been given one).</a:t>
            </a:r>
          </a:p>
          <a:p>
            <a:r>
              <a:rPr lang="en-US" dirty="0"/>
              <a:t>Module 3 recommended deadline is this Friday</a:t>
            </a:r>
          </a:p>
          <a:p>
            <a:pPr lvl="1"/>
            <a:r>
              <a:rPr lang="en-US" dirty="0"/>
              <a:t>But...way more reasonable to shoot for next Monday maybe</a:t>
            </a:r>
          </a:p>
          <a:p>
            <a:pPr lvl="1"/>
            <a:r>
              <a:rPr lang="en-US" dirty="0"/>
              <a:t>Technically it’s been 2 weeks since we did recurrences and closest pair</a:t>
            </a:r>
          </a:p>
          <a:p>
            <a:r>
              <a:rPr lang="en-US" dirty="0"/>
              <a:t>Quiz was returned. 14/20 pass, 18/20 is high pass. </a:t>
            </a:r>
          </a:p>
          <a:p>
            <a:pPr lvl="1"/>
            <a:r>
              <a:rPr lang="en-US" dirty="0"/>
              <a:t>If you failed both you are in a hole already. You still have more attempts but now it is already tight. Think about planning out your quiz schedule from here out.</a:t>
            </a:r>
          </a:p>
          <a:p>
            <a:r>
              <a:rPr lang="en-US" dirty="0"/>
              <a:t>New way to pass a module: high-pass the quiz only if </a:t>
            </a:r>
            <a:r>
              <a:rPr lang="en-US" dirty="0" err="1"/>
              <a:t>hw</a:t>
            </a:r>
            <a:r>
              <a:rPr lang="en-US" dirty="0"/>
              <a:t> not completed.</a:t>
            </a:r>
          </a:p>
          <a:p>
            <a:r>
              <a:rPr lang="en-US" dirty="0"/>
              <a:t>Today we begin module 4 (Greedy Algorithms)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277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Friday, Oct. 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638800"/>
          </a:xfrm>
        </p:spPr>
        <p:txBody>
          <a:bodyPr>
            <a:normAutofit/>
          </a:bodyPr>
          <a:lstStyle/>
          <a:p>
            <a:r>
              <a:rPr lang="en-US" dirty="0"/>
              <a:t>We will try to grade all written assignments before the drop deadline </a:t>
            </a:r>
          </a:p>
          <a:p>
            <a:r>
              <a:rPr lang="en-US" dirty="0"/>
              <a:t>Hard Deadline has passed for modules 1-2.</a:t>
            </a:r>
          </a:p>
          <a:p>
            <a:r>
              <a:rPr lang="en-US" dirty="0"/>
              <a:t>Module 3 recommended deadline is this Friday</a:t>
            </a:r>
          </a:p>
          <a:p>
            <a:pPr lvl="1"/>
            <a:r>
              <a:rPr lang="en-US" dirty="0"/>
              <a:t>You should be done with one of the two </a:t>
            </a:r>
            <a:r>
              <a:rPr lang="en-US" dirty="0" err="1"/>
              <a:t>homeworks</a:t>
            </a:r>
            <a:r>
              <a:rPr lang="en-US" dirty="0"/>
              <a:t> and working on the other</a:t>
            </a:r>
          </a:p>
          <a:p>
            <a:r>
              <a:rPr lang="en-US" dirty="0"/>
              <a:t>Module 4 </a:t>
            </a:r>
            <a:r>
              <a:rPr lang="en-US" dirty="0" err="1"/>
              <a:t>homeworks</a:t>
            </a:r>
            <a:r>
              <a:rPr lang="en-US" dirty="0"/>
              <a:t>	</a:t>
            </a:r>
          </a:p>
          <a:p>
            <a:pPr lvl="1"/>
            <a:r>
              <a:rPr lang="en-US" dirty="0"/>
              <a:t>You can start the first one after today’s lecture (Moving Boxes)</a:t>
            </a:r>
          </a:p>
          <a:p>
            <a:r>
              <a:rPr lang="en-US" dirty="0"/>
              <a:t>Quiz was returned. 14/20 pass, 18/20 is high pass. </a:t>
            </a:r>
          </a:p>
          <a:p>
            <a:pPr lvl="1"/>
            <a:r>
              <a:rPr lang="en-US" dirty="0"/>
              <a:t>If you failed both you are in a hole already. You still have more attempts but now it is already tight. Think about planning out your quiz schedule from here out.</a:t>
            </a:r>
          </a:p>
          <a:p>
            <a:r>
              <a:rPr lang="en-US" dirty="0"/>
              <a:t>New way to pass a module: high-pass the quiz only if </a:t>
            </a:r>
            <a:r>
              <a:rPr lang="en-US" dirty="0" err="1"/>
              <a:t>hw</a:t>
            </a:r>
            <a:r>
              <a:rPr lang="en-US" dirty="0"/>
              <a:t> not completed.</a:t>
            </a:r>
          </a:p>
          <a:p>
            <a:r>
              <a:rPr lang="en-US" dirty="0"/>
              <a:t>Today </a:t>
            </a:r>
            <a:r>
              <a:rPr lang="en-US"/>
              <a:t>we continue </a:t>
            </a:r>
            <a:r>
              <a:rPr lang="en-US" dirty="0"/>
              <a:t>module 4 (Greedy Algorithms)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364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Monday, Oct. 10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638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 will try to grade all written assignments before the drop deadline</a:t>
            </a:r>
          </a:p>
          <a:p>
            <a:pPr lvl="1"/>
            <a:r>
              <a:rPr lang="en-US" dirty="0"/>
              <a:t>many of you already have it returned. About 40 left to grade. </a:t>
            </a:r>
          </a:p>
          <a:p>
            <a:r>
              <a:rPr lang="en-US" dirty="0"/>
              <a:t>Module 3 recommended deadline is passed us</a:t>
            </a:r>
          </a:p>
          <a:p>
            <a:pPr lvl="1"/>
            <a:r>
              <a:rPr lang="en-US" dirty="0"/>
              <a:t>You should be done with one of the two </a:t>
            </a:r>
            <a:r>
              <a:rPr lang="en-US" dirty="0" err="1"/>
              <a:t>homeworks</a:t>
            </a:r>
            <a:r>
              <a:rPr lang="en-US" dirty="0"/>
              <a:t> and working on the other</a:t>
            </a:r>
          </a:p>
          <a:p>
            <a:r>
              <a:rPr lang="en-US" dirty="0"/>
              <a:t>Recommended schedule moving forward</a:t>
            </a:r>
          </a:p>
          <a:p>
            <a:pPr lvl="1"/>
            <a:r>
              <a:rPr lang="en-US" dirty="0"/>
              <a:t>Finish module 3 </a:t>
            </a:r>
            <a:r>
              <a:rPr lang="en-US" dirty="0" err="1"/>
              <a:t>hw</a:t>
            </a:r>
            <a:r>
              <a:rPr lang="en-US" dirty="0"/>
              <a:t> if you haven’t already THIS WEEK</a:t>
            </a:r>
          </a:p>
          <a:p>
            <a:pPr lvl="1"/>
            <a:r>
              <a:rPr lang="en-US" dirty="0"/>
              <a:t>Do programming </a:t>
            </a:r>
            <a:r>
              <a:rPr lang="en-US" dirty="0" err="1"/>
              <a:t>hw</a:t>
            </a:r>
            <a:r>
              <a:rPr lang="en-US" dirty="0"/>
              <a:t> for module 4 (Moving Boxes) THIS WEEK</a:t>
            </a:r>
          </a:p>
          <a:p>
            <a:pPr lvl="1"/>
            <a:r>
              <a:rPr lang="en-US" dirty="0"/>
              <a:t>Do </a:t>
            </a:r>
            <a:r>
              <a:rPr lang="en-US" dirty="0" err="1"/>
              <a:t>hw</a:t>
            </a:r>
            <a:r>
              <a:rPr lang="en-US" dirty="0"/>
              <a:t> 4 number two next week (daycare </a:t>
            </a:r>
            <a:r>
              <a:rPr lang="en-US"/>
              <a:t>/ nursery)</a:t>
            </a:r>
            <a:endParaRPr lang="en-US" dirty="0"/>
          </a:p>
          <a:p>
            <a:r>
              <a:rPr lang="en-US" dirty="0"/>
              <a:t>Quiz was returned. 14/20 pass, 18/20 is high pass. </a:t>
            </a:r>
          </a:p>
          <a:p>
            <a:pPr lvl="1"/>
            <a:r>
              <a:rPr lang="en-US" dirty="0"/>
              <a:t>If you failed both you are in a hole already. You still have more attempts but now it is already tight. Think about planning out your quiz schedule from here out.</a:t>
            </a:r>
          </a:p>
          <a:p>
            <a:r>
              <a:rPr lang="en-US" dirty="0"/>
              <a:t>New way to pass a module: high-pass the quiz only if </a:t>
            </a:r>
            <a:r>
              <a:rPr lang="en-US" dirty="0" err="1"/>
              <a:t>hw</a:t>
            </a:r>
            <a:r>
              <a:rPr lang="en-US" dirty="0"/>
              <a:t> not completed.</a:t>
            </a:r>
          </a:p>
          <a:p>
            <a:r>
              <a:rPr lang="en-US" dirty="0"/>
              <a:t>Today we continue module 4 (Greedy Algorithms)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312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Oct. 12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638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All written assignments were graded in time for the drop deadline as promised! </a:t>
            </a:r>
          </a:p>
          <a:p>
            <a:r>
              <a:rPr lang="en-US" dirty="0"/>
              <a:t>Module 3 recommended deadline is passed us</a:t>
            </a:r>
          </a:p>
          <a:p>
            <a:pPr lvl="1"/>
            <a:r>
              <a:rPr lang="en-US" dirty="0"/>
              <a:t>You really should be done or finishing up module 3 right now</a:t>
            </a:r>
          </a:p>
          <a:p>
            <a:r>
              <a:rPr lang="en-US" dirty="0"/>
              <a:t>Recommended schedule moving forward</a:t>
            </a:r>
          </a:p>
          <a:p>
            <a:pPr lvl="1"/>
            <a:r>
              <a:rPr lang="en-US" dirty="0"/>
              <a:t>Finish module 3 </a:t>
            </a:r>
            <a:r>
              <a:rPr lang="en-US" dirty="0" err="1"/>
              <a:t>hw</a:t>
            </a:r>
            <a:r>
              <a:rPr lang="en-US" dirty="0"/>
              <a:t> if you haven’t already THIS WEEK</a:t>
            </a:r>
          </a:p>
          <a:p>
            <a:pPr lvl="1"/>
            <a:r>
              <a:rPr lang="en-US" dirty="0"/>
              <a:t>Do programming </a:t>
            </a:r>
            <a:r>
              <a:rPr lang="en-US" dirty="0" err="1"/>
              <a:t>hw</a:t>
            </a:r>
            <a:r>
              <a:rPr lang="en-US" dirty="0"/>
              <a:t> for module 4 (Moving Boxes) THIS WEEK</a:t>
            </a:r>
          </a:p>
          <a:p>
            <a:pPr lvl="1"/>
            <a:r>
              <a:rPr lang="en-US" dirty="0"/>
              <a:t>Do </a:t>
            </a:r>
            <a:r>
              <a:rPr lang="en-US" dirty="0" err="1"/>
              <a:t>hw</a:t>
            </a:r>
            <a:r>
              <a:rPr lang="en-US" dirty="0"/>
              <a:t> 4 number two next week (daycare / nursery)</a:t>
            </a:r>
          </a:p>
          <a:p>
            <a:r>
              <a:rPr lang="en-US" dirty="0"/>
              <a:t>Quick tip / clarification for Moving Boxes…</a:t>
            </a:r>
          </a:p>
          <a:p>
            <a:r>
              <a:rPr lang="en-US" dirty="0"/>
              <a:t>Quiz day 2 is fast approaching (Oct. 24), one week from next Mon.</a:t>
            </a:r>
          </a:p>
          <a:p>
            <a:pPr lvl="1"/>
            <a:r>
              <a:rPr lang="en-US" dirty="0"/>
              <a:t>Best quiz strategy?</a:t>
            </a:r>
          </a:p>
          <a:p>
            <a:r>
              <a:rPr lang="en-US" dirty="0"/>
              <a:t>Today we continue module 4 (Greedy Algorithms)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872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Friday, Aug. 26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Any Questions on the course structure / syllabus?</a:t>
            </a:r>
          </a:p>
          <a:p>
            <a:pPr lvl="1"/>
            <a:r>
              <a:rPr lang="en-US" dirty="0"/>
              <a:t>We will go over a couple quick last items today (won’t take long)</a:t>
            </a:r>
          </a:p>
          <a:p>
            <a:r>
              <a:rPr lang="en-US" dirty="0"/>
              <a:t>Please join the Discord Server: </a:t>
            </a:r>
            <a:r>
              <a:rPr lang="en-US" dirty="0">
                <a:hlinkClick r:id="rId4"/>
              </a:rPr>
              <a:t>https://discord.gg/x7Vf8sUa</a:t>
            </a:r>
            <a:endParaRPr lang="en-US" dirty="0"/>
          </a:p>
          <a:p>
            <a:pPr lvl="1"/>
            <a:r>
              <a:rPr lang="en-US" dirty="0"/>
              <a:t>It isn’t fully setup yet, but we will get there.</a:t>
            </a:r>
          </a:p>
          <a:p>
            <a:r>
              <a:rPr lang="en-US" dirty="0"/>
              <a:t>My final thoughts on the subject of CSO1 after DSA2 and such…</a:t>
            </a:r>
          </a:p>
          <a:p>
            <a:r>
              <a:rPr lang="en-US" dirty="0"/>
              <a:t>Website Updates! </a:t>
            </a:r>
          </a:p>
          <a:p>
            <a:pPr lvl="1"/>
            <a:r>
              <a:rPr lang="en-US" dirty="0"/>
              <a:t>Office Hours are now posted, homework links fixed, first 2 modules </a:t>
            </a:r>
            <a:r>
              <a:rPr lang="en-US" dirty="0" err="1"/>
              <a:t>hw</a:t>
            </a:r>
            <a:r>
              <a:rPr lang="en-US" dirty="0"/>
              <a:t> set!</a:t>
            </a:r>
          </a:p>
          <a:p>
            <a:pPr lvl="1"/>
            <a:r>
              <a:rPr lang="en-US" dirty="0"/>
              <a:t>Slides now have a column listing the CLRS chapters for that slide deck</a:t>
            </a:r>
          </a:p>
          <a:p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Is configured for first 2 modules now. Deadline set to recommended deadline.</a:t>
            </a:r>
          </a:p>
          <a:p>
            <a:r>
              <a:rPr lang="en-US" dirty="0"/>
              <a:t>We have a graduate TA and two other “Head” Tas. Will post to website soon.</a:t>
            </a:r>
          </a:p>
          <a:p>
            <a:r>
              <a:rPr lang="en-US" dirty="0"/>
              <a:t>Today we start module 1 (graphs) and begin discussing BFS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131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Monday, Oct. 17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638800"/>
          </a:xfrm>
        </p:spPr>
        <p:txBody>
          <a:bodyPr>
            <a:normAutofit/>
          </a:bodyPr>
          <a:lstStyle/>
          <a:p>
            <a:r>
              <a:rPr lang="en-US" dirty="0"/>
              <a:t>You should be done with module 3 HW by now.</a:t>
            </a:r>
          </a:p>
          <a:p>
            <a:r>
              <a:rPr lang="en-US" dirty="0"/>
              <a:t>You should be working on your second module 4 homework this week</a:t>
            </a:r>
          </a:p>
          <a:p>
            <a:pPr lvl="1"/>
            <a:r>
              <a:rPr lang="en-US" dirty="0"/>
              <a:t>Probably Daycare / Nursery</a:t>
            </a:r>
          </a:p>
          <a:p>
            <a:r>
              <a:rPr lang="en-US" dirty="0"/>
              <a:t>For Daycare: Make sure you think about the greedy choice property carefully. It is a little bit complicated (but not too bad)</a:t>
            </a:r>
          </a:p>
          <a:p>
            <a:r>
              <a:rPr lang="en-US" dirty="0"/>
              <a:t>Quiz day 2 is NEXT Monday</a:t>
            </a:r>
          </a:p>
          <a:p>
            <a:pPr lvl="1"/>
            <a:r>
              <a:rPr lang="en-US" dirty="0"/>
              <a:t>New quiz attempt at modules 3,4</a:t>
            </a:r>
          </a:p>
          <a:p>
            <a:pPr lvl="1"/>
            <a:r>
              <a:rPr lang="en-US" dirty="0"/>
              <a:t>Retakes available for modules 1,2</a:t>
            </a:r>
          </a:p>
          <a:p>
            <a:r>
              <a:rPr lang="en-US" dirty="0"/>
              <a:t>Today we begin module 5 (dynamic programming!)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5117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Oct. 19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638800"/>
          </a:xfrm>
        </p:spPr>
        <p:txBody>
          <a:bodyPr>
            <a:normAutofit/>
          </a:bodyPr>
          <a:lstStyle/>
          <a:p>
            <a:r>
              <a:rPr lang="en-US" dirty="0"/>
              <a:t>You should be done with module 3 HW by now.</a:t>
            </a:r>
          </a:p>
          <a:p>
            <a:r>
              <a:rPr lang="en-US" dirty="0"/>
              <a:t>You should be working on your second module 4 homework this week</a:t>
            </a:r>
          </a:p>
          <a:p>
            <a:pPr lvl="1"/>
            <a:r>
              <a:rPr lang="en-US" dirty="0"/>
              <a:t>Probably Daycare / Nursery</a:t>
            </a:r>
          </a:p>
          <a:p>
            <a:r>
              <a:rPr lang="en-US" dirty="0"/>
              <a:t>For Daycare: Make sure you think about the greedy choice property carefully. It is a little bit complicated (but not too bad)</a:t>
            </a:r>
          </a:p>
          <a:p>
            <a:r>
              <a:rPr lang="en-US" dirty="0"/>
              <a:t>Quiz day 2 is NEXT Monday</a:t>
            </a:r>
          </a:p>
          <a:p>
            <a:pPr lvl="1"/>
            <a:r>
              <a:rPr lang="en-US" dirty="0"/>
              <a:t>New quiz attempt at modules 3,4</a:t>
            </a:r>
          </a:p>
          <a:p>
            <a:pPr lvl="1"/>
            <a:r>
              <a:rPr lang="en-US" dirty="0"/>
              <a:t>Retakes available for modules 1,2</a:t>
            </a:r>
          </a:p>
          <a:p>
            <a:r>
              <a:rPr lang="en-US" dirty="0"/>
              <a:t>Today we continue with module 5 (dynamic programming!)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136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Oct. 26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3000" y="990600"/>
            <a:ext cx="10134600" cy="5715000"/>
          </a:xfrm>
        </p:spPr>
        <p:txBody>
          <a:bodyPr>
            <a:normAutofit/>
          </a:bodyPr>
          <a:lstStyle/>
          <a:p>
            <a:r>
              <a:rPr lang="en-US" dirty="0"/>
              <a:t>You should be done with module 4 HW by now.</a:t>
            </a:r>
          </a:p>
          <a:p>
            <a:pPr lvl="1"/>
            <a:r>
              <a:rPr lang="en-US" dirty="0"/>
              <a:t>You should be working on module 5 </a:t>
            </a:r>
            <a:r>
              <a:rPr lang="en-US" dirty="0" err="1"/>
              <a:t>hw</a:t>
            </a:r>
            <a:r>
              <a:rPr lang="en-US" dirty="0"/>
              <a:t> this week and next week.</a:t>
            </a:r>
          </a:p>
          <a:p>
            <a:r>
              <a:rPr lang="en-US" dirty="0"/>
              <a:t>Quiz day 2 was on Monday</a:t>
            </a:r>
          </a:p>
          <a:p>
            <a:pPr lvl="1"/>
            <a:r>
              <a:rPr lang="en-US" dirty="0"/>
              <a:t>How did it go? Length / difficulty of quizzes? How is morale?</a:t>
            </a:r>
          </a:p>
          <a:p>
            <a:pPr lvl="1"/>
            <a:r>
              <a:rPr lang="en-US" dirty="0"/>
              <a:t>Floryan is going to give you a bit of a pep talk!!</a:t>
            </a:r>
          </a:p>
          <a:p>
            <a:pPr lvl="1"/>
            <a:r>
              <a:rPr lang="en-US" dirty="0"/>
              <a:t>Likely won’t have it graded until next week (sorry!)</a:t>
            </a:r>
          </a:p>
          <a:p>
            <a:r>
              <a:rPr lang="en-US" dirty="0"/>
              <a:t>Today we finish module 5 (dynamic programming!)</a:t>
            </a:r>
          </a:p>
          <a:p>
            <a:pPr lvl="1"/>
            <a:r>
              <a:rPr lang="en-US" dirty="0"/>
              <a:t>Coin Change Problem (again)</a:t>
            </a:r>
          </a:p>
          <a:p>
            <a:pPr lvl="1"/>
            <a:r>
              <a:rPr lang="en-US" dirty="0"/>
              <a:t>String Edit Distance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1975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Friday, Oct. 28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3000" y="990600"/>
            <a:ext cx="10134600" cy="5715000"/>
          </a:xfrm>
        </p:spPr>
        <p:txBody>
          <a:bodyPr>
            <a:normAutofit/>
          </a:bodyPr>
          <a:lstStyle/>
          <a:p>
            <a:r>
              <a:rPr lang="en-US" dirty="0"/>
              <a:t>Happy Birthday Floryan!</a:t>
            </a:r>
          </a:p>
          <a:p>
            <a:pPr lvl="1"/>
            <a:r>
              <a:rPr lang="en-US" dirty="0"/>
              <a:t>Can you guess how old I am? Do you even want to know?</a:t>
            </a:r>
          </a:p>
          <a:p>
            <a:r>
              <a:rPr lang="en-US" dirty="0"/>
              <a:t>I’ve decided to reopen Module 1-2 programming assignments for those who didn’t finish them.</a:t>
            </a:r>
          </a:p>
          <a:p>
            <a:r>
              <a:rPr lang="en-US" dirty="0"/>
              <a:t>You should be done with module 4 HW by now.</a:t>
            </a:r>
          </a:p>
          <a:p>
            <a:pPr lvl="1"/>
            <a:r>
              <a:rPr lang="en-US" dirty="0"/>
              <a:t>You should be working on module 5 </a:t>
            </a:r>
            <a:r>
              <a:rPr lang="en-US" dirty="0" err="1"/>
              <a:t>hw</a:t>
            </a:r>
            <a:r>
              <a:rPr lang="en-US" dirty="0"/>
              <a:t> this week (drainage) and next week (written).</a:t>
            </a:r>
          </a:p>
          <a:p>
            <a:r>
              <a:rPr lang="en-US" dirty="0"/>
              <a:t>Quiz Grading will hopefully be done by end of next week</a:t>
            </a:r>
          </a:p>
          <a:p>
            <a:pPr lvl="1"/>
            <a:r>
              <a:rPr lang="en-US" dirty="0"/>
              <a:t>It naturally takes longer due to extra quizzes.</a:t>
            </a:r>
          </a:p>
          <a:p>
            <a:r>
              <a:rPr lang="en-US" dirty="0"/>
              <a:t>Today we start module 6 (Network Flow)</a:t>
            </a:r>
          </a:p>
          <a:p>
            <a:pPr lvl="1"/>
            <a:r>
              <a:rPr lang="en-US" dirty="0"/>
              <a:t>Really fun module!!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7176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Monday, Oct. 31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3000" y="990600"/>
            <a:ext cx="10134600" cy="5715000"/>
          </a:xfrm>
        </p:spPr>
        <p:txBody>
          <a:bodyPr>
            <a:normAutofit/>
          </a:bodyPr>
          <a:lstStyle/>
          <a:p>
            <a:r>
              <a:rPr lang="en-US" dirty="0"/>
              <a:t>Happy Halloween!</a:t>
            </a:r>
          </a:p>
          <a:p>
            <a:r>
              <a:rPr lang="en-US" dirty="0"/>
              <a:t>I’ve decided to reopen Module 1-2 programming assignments for those who didn’t finish them.</a:t>
            </a:r>
          </a:p>
          <a:p>
            <a:r>
              <a:rPr lang="en-US" dirty="0"/>
              <a:t>You should be working on your second module 5 homework by now.</a:t>
            </a:r>
          </a:p>
          <a:p>
            <a:r>
              <a:rPr lang="en-US" dirty="0"/>
              <a:t>We are working on grading your quizzes this week. </a:t>
            </a:r>
          </a:p>
          <a:p>
            <a:r>
              <a:rPr lang="en-US" dirty="0"/>
              <a:t>Schedule has been updated with the new “split” quiz days. Take a look and let me know if you see any issues.</a:t>
            </a:r>
          </a:p>
          <a:p>
            <a:r>
              <a:rPr lang="en-US" dirty="0"/>
              <a:t>Today we continue module 6 (Network Flow)</a:t>
            </a:r>
          </a:p>
          <a:p>
            <a:pPr lvl="1"/>
            <a:r>
              <a:rPr lang="en-US" dirty="0"/>
              <a:t>Really fun module!!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929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Nov. 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3000" y="990600"/>
            <a:ext cx="10134600" cy="5715000"/>
          </a:xfrm>
        </p:spPr>
        <p:txBody>
          <a:bodyPr>
            <a:normAutofit/>
          </a:bodyPr>
          <a:lstStyle/>
          <a:p>
            <a:r>
              <a:rPr lang="en-US" dirty="0"/>
              <a:t>Welcome to November!</a:t>
            </a:r>
          </a:p>
          <a:p>
            <a:r>
              <a:rPr lang="en-US" dirty="0"/>
              <a:t>You should be working on your second module 5 homework by now.</a:t>
            </a:r>
          </a:p>
          <a:p>
            <a:r>
              <a:rPr lang="en-US" dirty="0"/>
              <a:t>We are working on grading your quizzes this week. </a:t>
            </a:r>
          </a:p>
          <a:p>
            <a:r>
              <a:rPr lang="en-US" dirty="0"/>
              <a:t>Schedule has been updated with the new “split” quiz days. Take a look and let me know if you see any issues.</a:t>
            </a:r>
          </a:p>
          <a:p>
            <a:r>
              <a:rPr lang="en-US" dirty="0"/>
              <a:t>Today we continue module 6 (Network Flow)</a:t>
            </a:r>
          </a:p>
          <a:p>
            <a:pPr lvl="1"/>
            <a:r>
              <a:rPr lang="en-US" dirty="0"/>
              <a:t>Really fun module!!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408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Monday, Aug. 29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Any Questions on the course structure / syllabus?</a:t>
            </a:r>
          </a:p>
          <a:p>
            <a:pPr lvl="1"/>
            <a:r>
              <a:rPr lang="en-US" dirty="0"/>
              <a:t>We will go over a couple quick last items today (won’t take long)</a:t>
            </a:r>
          </a:p>
          <a:p>
            <a:r>
              <a:rPr lang="en-US" dirty="0"/>
              <a:t>Please join the Discord Server: </a:t>
            </a:r>
            <a:r>
              <a:rPr lang="en-US" dirty="0">
                <a:hlinkClick r:id="rId4"/>
              </a:rPr>
              <a:t>https://discord.gg/x7Vf8sUa</a:t>
            </a:r>
            <a:endParaRPr lang="en-US" dirty="0"/>
          </a:p>
          <a:p>
            <a:pPr lvl="1"/>
            <a:r>
              <a:rPr lang="en-US" dirty="0"/>
              <a:t>It is mostly set up now. Expect a few small changes though.</a:t>
            </a:r>
          </a:p>
          <a:p>
            <a:r>
              <a:rPr lang="en-US" dirty="0"/>
              <a:t>Website Updates! </a:t>
            </a:r>
          </a:p>
          <a:p>
            <a:pPr lvl="1"/>
            <a:r>
              <a:rPr lang="en-US" dirty="0"/>
              <a:t>Office hours finalized on website. Head TA info is on website as well.</a:t>
            </a:r>
          </a:p>
          <a:p>
            <a:pPr lvl="1"/>
            <a:r>
              <a:rPr lang="en-US" dirty="0"/>
              <a:t>We will have a weekly discussion section with Grad TA on Tuesdays 3-4</a:t>
            </a:r>
          </a:p>
          <a:p>
            <a:pPr lvl="2"/>
            <a:r>
              <a:rPr lang="en-US" dirty="0"/>
              <a:t>Starts NEXT week. I’ll set up a room and such for that soon.</a:t>
            </a:r>
          </a:p>
          <a:p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Is configured for first 2 modules now. Deadline set to recommended deadline.</a:t>
            </a:r>
          </a:p>
          <a:p>
            <a:r>
              <a:rPr lang="en-US" dirty="0"/>
              <a:t>Today we continue module 1 (graphs) and begin discussing BFS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809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Aug. 31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Please join the Discord Server: </a:t>
            </a:r>
            <a:r>
              <a:rPr lang="en-US" dirty="0">
                <a:hlinkClick r:id="rId4"/>
              </a:rPr>
              <a:t>https://discord.gg/x7Vf8sUa</a:t>
            </a:r>
            <a:endParaRPr lang="en-US" dirty="0"/>
          </a:p>
          <a:p>
            <a:pPr lvl="1"/>
            <a:r>
              <a:rPr lang="en-US" dirty="0"/>
              <a:t>It is mostly set up now. Expect a few small changes though.</a:t>
            </a:r>
          </a:p>
          <a:p>
            <a:r>
              <a:rPr lang="en-US" dirty="0"/>
              <a:t>Website Updates! </a:t>
            </a:r>
          </a:p>
          <a:p>
            <a:pPr lvl="1"/>
            <a:r>
              <a:rPr lang="en-US" dirty="0"/>
              <a:t>Office hours updated again. Have those been going ok so far?</a:t>
            </a:r>
          </a:p>
          <a:p>
            <a:pPr lvl="1"/>
            <a:r>
              <a:rPr lang="en-US" dirty="0"/>
              <a:t>We will have a weekly discussion section with Grad TA on Tuesdays 3-4</a:t>
            </a:r>
          </a:p>
          <a:p>
            <a:pPr lvl="2"/>
            <a:r>
              <a:rPr lang="en-US" dirty="0"/>
              <a:t>Starts NEXT week. See website for room and such.</a:t>
            </a:r>
          </a:p>
          <a:p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Is configured for first 3 modules now. Deadline set to recommended deadline.</a:t>
            </a:r>
          </a:p>
          <a:p>
            <a:r>
              <a:rPr lang="en-US" dirty="0"/>
              <a:t>I’ll let you know when you are “ready” to start each homework. Should be able to get started after today’s lecture (I think)</a:t>
            </a:r>
          </a:p>
          <a:p>
            <a:r>
              <a:rPr lang="en-US" dirty="0"/>
              <a:t>I’m working on figuring out the Final Exam date / details.</a:t>
            </a:r>
          </a:p>
          <a:p>
            <a:r>
              <a:rPr lang="en-US" dirty="0"/>
              <a:t>Today we continue module 1 (graphs), finish BFS, start DFS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495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Friday, Sep. 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Please join the Discord Server: </a:t>
            </a:r>
            <a:r>
              <a:rPr lang="en-US" dirty="0">
                <a:hlinkClick r:id="rId4"/>
              </a:rPr>
              <a:t>https://discord.gg/x7Vf8sUa</a:t>
            </a:r>
            <a:endParaRPr lang="en-US" dirty="0"/>
          </a:p>
          <a:p>
            <a:pPr lvl="1"/>
            <a:r>
              <a:rPr lang="en-US" dirty="0"/>
              <a:t>It is mostly set up now. Expect a few small changes though.</a:t>
            </a:r>
          </a:p>
          <a:p>
            <a:r>
              <a:rPr lang="en-US" dirty="0"/>
              <a:t>Website Updates! </a:t>
            </a:r>
          </a:p>
          <a:p>
            <a:pPr lvl="1"/>
            <a:r>
              <a:rPr lang="en-US" dirty="0"/>
              <a:t>More </a:t>
            </a:r>
            <a:r>
              <a:rPr lang="en-US" dirty="0" err="1"/>
              <a:t>homeworks</a:t>
            </a:r>
            <a:r>
              <a:rPr lang="en-US" dirty="0"/>
              <a:t> posted (finalized through module 5).</a:t>
            </a:r>
          </a:p>
          <a:p>
            <a:pPr lvl="1"/>
            <a:r>
              <a:rPr lang="en-US" dirty="0"/>
              <a:t>Minor schedule changes / updates</a:t>
            </a:r>
          </a:p>
          <a:p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Is configured for first 5 modules now. Deadline set to recommended deadline.</a:t>
            </a:r>
          </a:p>
          <a:p>
            <a:r>
              <a:rPr lang="en-US" dirty="0"/>
              <a:t>You can now start the “board games” homework assignment</a:t>
            </a:r>
          </a:p>
          <a:p>
            <a:r>
              <a:rPr lang="en-US" dirty="0"/>
              <a:t>After today, you’ll PROBABLY be able to start the “tasks” homework as well</a:t>
            </a:r>
          </a:p>
          <a:p>
            <a:r>
              <a:rPr lang="en-US" dirty="0"/>
              <a:t>Today we continue module 1 (graphs), finish DFS, and probably do Topological sort as 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034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Monday, Sep. 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/>
          </a:bodyPr>
          <a:lstStyle/>
          <a:p>
            <a:r>
              <a:rPr lang="en-US" dirty="0"/>
              <a:t>Please join the Discord Server: </a:t>
            </a:r>
            <a:r>
              <a:rPr lang="en-US" dirty="0">
                <a:hlinkClick r:id="rId4"/>
              </a:rPr>
              <a:t>https://discord.gg/x7Vf8sUa</a:t>
            </a:r>
            <a:endParaRPr lang="en-US" dirty="0"/>
          </a:p>
          <a:p>
            <a:pPr lvl="1"/>
            <a:r>
              <a:rPr lang="en-US" dirty="0"/>
              <a:t>It is mostly set up now. Expect a few small changes though.</a:t>
            </a:r>
          </a:p>
          <a:p>
            <a:r>
              <a:rPr lang="en-US" dirty="0"/>
              <a:t>You should be working on module 1 </a:t>
            </a:r>
            <a:r>
              <a:rPr lang="en-US" dirty="0" err="1"/>
              <a:t>homeworks</a:t>
            </a:r>
            <a:r>
              <a:rPr lang="en-US" dirty="0"/>
              <a:t> NOW. ”Tasks” and “Board Games” can be completed now.</a:t>
            </a:r>
          </a:p>
          <a:p>
            <a:pPr lvl="1"/>
            <a:r>
              <a:rPr lang="en-US" dirty="0"/>
              <a:t>Recommended due date for this is Sep. 12</a:t>
            </a:r>
          </a:p>
          <a:p>
            <a:pPr lvl="1"/>
            <a:r>
              <a:rPr lang="en-US" dirty="0"/>
              <a:t>You should be averaging 1 homework per week from here on out.</a:t>
            </a:r>
          </a:p>
          <a:p>
            <a:r>
              <a:rPr lang="en-US" dirty="0"/>
              <a:t>Any issues with OH so far? Any adjustments we need to make?</a:t>
            </a:r>
          </a:p>
          <a:p>
            <a:r>
              <a:rPr lang="en-US" dirty="0"/>
              <a:t>Today we finish module 1 by going over Strongly Connected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57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Sep. 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/>
          </a:bodyPr>
          <a:lstStyle/>
          <a:p>
            <a:r>
              <a:rPr lang="en-US" dirty="0"/>
              <a:t>Please join the Discord Server (New invite on Piazza I believe)</a:t>
            </a:r>
          </a:p>
          <a:p>
            <a:r>
              <a:rPr lang="en-US" dirty="0"/>
              <a:t>You should be working on module 1 </a:t>
            </a:r>
            <a:r>
              <a:rPr lang="en-US" dirty="0" err="1"/>
              <a:t>homeworks</a:t>
            </a:r>
            <a:r>
              <a:rPr lang="en-US" dirty="0"/>
              <a:t> NOW. ”Tasks” and “Board Games” can be completed now.</a:t>
            </a:r>
          </a:p>
          <a:p>
            <a:pPr lvl="1"/>
            <a:r>
              <a:rPr lang="en-US" dirty="0"/>
              <a:t>Recommended due date for this is Sep. 12</a:t>
            </a:r>
          </a:p>
          <a:p>
            <a:pPr lvl="1"/>
            <a:r>
              <a:rPr lang="en-US" dirty="0"/>
              <a:t>You should be averaging 1 homework per week from here on out.</a:t>
            </a:r>
          </a:p>
          <a:p>
            <a:r>
              <a:rPr lang="en-US" dirty="0"/>
              <a:t>Quick comment about online vs. in-person OH</a:t>
            </a:r>
          </a:p>
          <a:p>
            <a:r>
              <a:rPr lang="en-US" dirty="0"/>
              <a:t>First discussion section was yesterday. Sounds like it went well but we might move to a room that is more private.</a:t>
            </a:r>
          </a:p>
          <a:p>
            <a:pPr lvl="1"/>
            <a:r>
              <a:rPr lang="en-US" dirty="0"/>
              <a:t>Next week’s discussion section will be on the sorting material you 2150 folks missed!!</a:t>
            </a:r>
          </a:p>
          <a:p>
            <a:r>
              <a:rPr lang="en-US" dirty="0"/>
              <a:t>Today we begin module 2!!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1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Friday, Sep. 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/>
          </a:bodyPr>
          <a:lstStyle/>
          <a:p>
            <a:r>
              <a:rPr lang="en-US" dirty="0"/>
              <a:t>Please join the Discord Server (New invite on Piazza I believe)</a:t>
            </a:r>
          </a:p>
          <a:p>
            <a:r>
              <a:rPr lang="en-US" dirty="0"/>
              <a:t>You should be working on module 1 </a:t>
            </a:r>
            <a:r>
              <a:rPr lang="en-US" dirty="0" err="1"/>
              <a:t>homeworks</a:t>
            </a:r>
            <a:r>
              <a:rPr lang="en-US" dirty="0"/>
              <a:t> NOW. ”Tasks” and “Board Games” can be completed now.</a:t>
            </a:r>
          </a:p>
          <a:p>
            <a:pPr lvl="1"/>
            <a:r>
              <a:rPr lang="en-US" dirty="0"/>
              <a:t>Recommended due date for this is Sep. 12</a:t>
            </a:r>
          </a:p>
          <a:p>
            <a:pPr lvl="1"/>
            <a:r>
              <a:rPr lang="en-US" dirty="0"/>
              <a:t>You should be averaging 1 homework per week from here on out.</a:t>
            </a:r>
          </a:p>
          <a:p>
            <a:r>
              <a:rPr lang="en-US" dirty="0"/>
              <a:t>“Tasks” </a:t>
            </a:r>
            <a:r>
              <a:rPr lang="en-US" dirty="0" err="1"/>
              <a:t>autograder</a:t>
            </a:r>
            <a:r>
              <a:rPr lang="en-US" dirty="0"/>
              <a:t> now accepts ANY valid topological sort</a:t>
            </a:r>
          </a:p>
          <a:p>
            <a:r>
              <a:rPr lang="en-US" dirty="0"/>
              <a:t>We will likely be changing the room for the Tuesday discussion sections…stay tuned.</a:t>
            </a:r>
          </a:p>
          <a:p>
            <a:pPr lvl="1"/>
            <a:r>
              <a:rPr lang="en-US" dirty="0"/>
              <a:t>Next week’s discussion section will be on the sorting material you 2150 folks missed!!</a:t>
            </a:r>
          </a:p>
          <a:p>
            <a:r>
              <a:rPr lang="en-US" dirty="0"/>
              <a:t>Today we continue module 2. Dijkstra proof of correctness + Prim’s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385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Monday, Sep. 12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486400"/>
          </a:xfrm>
        </p:spPr>
        <p:txBody>
          <a:bodyPr>
            <a:normAutofit/>
          </a:bodyPr>
          <a:lstStyle/>
          <a:p>
            <a:r>
              <a:rPr lang="en-US" dirty="0"/>
              <a:t>You should be working on module 1 </a:t>
            </a:r>
            <a:r>
              <a:rPr lang="en-US" dirty="0" err="1"/>
              <a:t>homeworks</a:t>
            </a:r>
            <a:r>
              <a:rPr lang="en-US" dirty="0"/>
              <a:t> NOW. ”Tasks” and “Board Games” can be completed now.</a:t>
            </a:r>
          </a:p>
          <a:p>
            <a:pPr lvl="1"/>
            <a:r>
              <a:rPr lang="en-US" dirty="0"/>
              <a:t>You should have 1 of them finished by now, and another almost completed</a:t>
            </a:r>
          </a:p>
          <a:p>
            <a:r>
              <a:rPr lang="en-US" dirty="0"/>
              <a:t>“Tasks” </a:t>
            </a:r>
            <a:r>
              <a:rPr lang="en-US" dirty="0" err="1"/>
              <a:t>autograder</a:t>
            </a:r>
            <a:r>
              <a:rPr lang="en-US" dirty="0"/>
              <a:t> now accepts ANY valid topological sort</a:t>
            </a:r>
          </a:p>
          <a:p>
            <a:r>
              <a:rPr lang="en-US" dirty="0"/>
              <a:t>Still no solid updates on discussion room section change. Not a lot of room options. Will let you know if things change. Check website to confirm.</a:t>
            </a:r>
          </a:p>
          <a:p>
            <a:r>
              <a:rPr lang="en-US" dirty="0"/>
              <a:t>I am told we are NOT moving to Gilmer quite yet. They are moving classes in phases…we will get an email when the room has been changed in SIS.</a:t>
            </a:r>
          </a:p>
          <a:p>
            <a:r>
              <a:rPr lang="en-US" dirty="0"/>
              <a:t>Today we continue module 2. Prim’s, Indirect Heaps, and Kruskal’s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798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{EDE6B604-3C90-5542-ACD8-ED153B7ACD07}tf16401378</Template>
  <TotalTime>39337</TotalTime>
  <Words>2834</Words>
  <Application>Microsoft Macintosh PowerPoint</Application>
  <PresentationFormat>Widescreen</PresentationFormat>
  <Paragraphs>273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ＭＳ Ｐゴシック</vt:lpstr>
      <vt:lpstr>MS Shell Dlg 2</vt:lpstr>
      <vt:lpstr>Arial</vt:lpstr>
      <vt:lpstr>Tahoma</vt:lpstr>
      <vt:lpstr>Times New Roman</vt:lpstr>
      <vt:lpstr>Wingdings</vt:lpstr>
      <vt:lpstr>Wingdings 3</vt:lpstr>
      <vt:lpstr>Madison</vt:lpstr>
      <vt:lpstr>CS3100 – Data Structures and Algorithms II</vt:lpstr>
      <vt:lpstr>Friday, Aug. 26</vt:lpstr>
      <vt:lpstr>Monday, Aug. 29</vt:lpstr>
      <vt:lpstr>Wednesday, Aug. 31</vt:lpstr>
      <vt:lpstr>Friday, Sep. 2</vt:lpstr>
      <vt:lpstr>Monday, Sep. 5</vt:lpstr>
      <vt:lpstr>Wednesday, Sep. 7</vt:lpstr>
      <vt:lpstr>Friday, Sep. 9</vt:lpstr>
      <vt:lpstr>Monday, Sep. 12</vt:lpstr>
      <vt:lpstr>Wednesday, Sep. 14</vt:lpstr>
      <vt:lpstr>Monday, Sep. 19</vt:lpstr>
      <vt:lpstr>Wednesday, Sep. 21</vt:lpstr>
      <vt:lpstr>Friday, Sep. 23</vt:lpstr>
      <vt:lpstr>Wednesday, Sep. 28</vt:lpstr>
      <vt:lpstr>Friday, Sep. 30</vt:lpstr>
      <vt:lpstr>Wednesday, Oct. 5</vt:lpstr>
      <vt:lpstr>Friday, Oct. 7</vt:lpstr>
      <vt:lpstr>Monday, Oct. 10</vt:lpstr>
      <vt:lpstr>Wednesday, Oct. 12</vt:lpstr>
      <vt:lpstr>Monday, Oct. 17</vt:lpstr>
      <vt:lpstr>Wednesday, Oct. 19</vt:lpstr>
      <vt:lpstr>Wednesday, Oct. 26</vt:lpstr>
      <vt:lpstr>Friday, Oct. 28</vt:lpstr>
      <vt:lpstr>Monday, Oct. 31</vt:lpstr>
      <vt:lpstr>Wednesday, Nov. 2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Mark Floryan</cp:lastModifiedBy>
  <cp:revision>508</cp:revision>
  <cp:lastPrinted>1999-12-17T13:56:08Z</cp:lastPrinted>
  <dcterms:created xsi:type="dcterms:W3CDTF">2010-01-20T18:12:12Z</dcterms:created>
  <dcterms:modified xsi:type="dcterms:W3CDTF">2022-11-02T13:02:38Z</dcterms:modified>
</cp:coreProperties>
</file>