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752" r:id="rId1"/>
  </p:sldMasterIdLst>
  <p:notesMasterIdLst>
    <p:notesMasterId r:id="rId17"/>
  </p:notesMasterIdLst>
  <p:handoutMasterIdLst>
    <p:handoutMasterId r:id="rId18"/>
  </p:handoutMasterIdLst>
  <p:sldIdLst>
    <p:sldId id="447" r:id="rId2"/>
    <p:sldId id="505" r:id="rId3"/>
    <p:sldId id="506" r:id="rId4"/>
    <p:sldId id="507" r:id="rId5"/>
    <p:sldId id="508" r:id="rId6"/>
    <p:sldId id="509" r:id="rId7"/>
    <p:sldId id="510" r:id="rId8"/>
    <p:sldId id="511" r:id="rId9"/>
    <p:sldId id="512" r:id="rId10"/>
    <p:sldId id="513" r:id="rId11"/>
    <p:sldId id="514" r:id="rId12"/>
    <p:sldId id="515" r:id="rId13"/>
    <p:sldId id="516" r:id="rId14"/>
    <p:sldId id="517" r:id="rId15"/>
    <p:sldId id="518" r:id="rId16"/>
  </p:sldIdLst>
  <p:sldSz cx="12192000" cy="6858000"/>
  <p:notesSz cx="7315200" cy="9601200"/>
  <p:custDataLst>
    <p:tags r:id="rId19"/>
  </p:custDataLst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920">
          <p15:clr>
            <a:srgbClr val="A4A3A4"/>
          </p15:clr>
        </p15:guide>
        <p15:guide id="2" pos="2200">
          <p15:clr>
            <a:srgbClr val="A4A3A4"/>
          </p15:clr>
        </p15:guide>
        <p15:guide id="3" orient="horz" pos="3024">
          <p15:clr>
            <a:srgbClr val="A4A3A4"/>
          </p15:clr>
        </p15:guide>
        <p15:guide id="4" pos="2304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Horton, Tom (tbh3f)" initials="HT(" lastIdx="5" clrIdx="0">
    <p:extLst>
      <p:ext uri="{19B8F6BF-5375-455C-9EA6-DF929625EA0E}">
        <p15:presenceInfo xmlns:p15="http://schemas.microsoft.com/office/powerpoint/2012/main" userId="S::tbh3f@virginia.edu::db589c69-5451-4833-9298-0c009cd5327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CCFF"/>
    <a:srgbClr val="FF00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57"/>
    <p:restoredTop sz="94720"/>
  </p:normalViewPr>
  <p:slideViewPr>
    <p:cSldViewPr>
      <p:cViewPr varScale="1">
        <p:scale>
          <a:sx n="152" d="100"/>
          <a:sy n="152" d="100"/>
        </p:scale>
        <p:origin x="224" y="3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54" d="100"/>
          <a:sy n="54" d="100"/>
        </p:scale>
        <p:origin x="-1074" y="-84"/>
      </p:cViewPr>
      <p:guideLst>
        <p:guide orient="horz" pos="2920"/>
        <p:guide pos="2200"/>
        <p:guide orient="horz" pos="3024"/>
        <p:guide pos="230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tags" Target="tags/tag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7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ctr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1140"/>
            <a:ext cx="3983459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578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5131" tIns="49468" rIns="95131" bIns="49468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CEA9B5E1-EA14-496C-B36E-19A3815EB4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19788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7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4726" y="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>
            <a:lvl1pPr algn="r"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01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698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4252" y="4560570"/>
            <a:ext cx="5366697" cy="43205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698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1140"/>
            <a:ext cx="3170475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defTabSz="966393">
              <a:defRPr sz="1200"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698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4726" y="9121140"/>
            <a:ext cx="3170474" cy="480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53" tIns="48327" rIns="96653" bIns="48327" numCol="1" anchor="b" anchorCtr="0" compatLnSpc="1">
            <a:prstTxWarp prst="textNoShape">
              <a:avLst/>
            </a:prstTxWarp>
          </a:bodyPr>
          <a:lstStyle>
            <a:lvl1pPr algn="r" defTabSz="966393">
              <a:defRPr sz="1200"/>
            </a:lvl1pPr>
          </a:lstStyle>
          <a:p>
            <a:pPr>
              <a:defRPr/>
            </a:pPr>
            <a:fld id="{31890EBB-E05E-4685-8A9C-8E0AC45FB38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981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886CB5-510A-4EF6-9466-BC7A8F0DDE87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911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297853-24B4-4D05-83E4-0AD2E86C55E5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2431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CDD9E-5768-4705-9537-0C020B1BB310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765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7C27E-59C2-41CA-9776-94955CBEE440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586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0747-A137-49C6-9C74-AB7EE86F4904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25596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BA31D9-ADC1-480D-86A8-1EAFB6A86A35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874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AAE9AE-3B2F-4DEA-8C41-BDDF4CDF6F40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502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252F7F-E8FE-413B-8521-D4ED924C6DE5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141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1B124-70E3-4E4A-90E2-6B55DB7659B3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7939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F4C98-3CD6-4C87-BD40-5718C2628835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738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6408A8-6B1B-4CDA-875E-7BEECDBA31DF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021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  <a:p>
            <a:pPr lvl="6"/>
            <a:r>
              <a:rPr lang="en-US" dirty="0"/>
              <a:t>Seventh level</a:t>
            </a:r>
          </a:p>
          <a:p>
            <a:pPr lvl="7"/>
            <a:r>
              <a:rPr lang="en-US" dirty="0"/>
              <a:t>Eigth level</a:t>
            </a:r>
          </a:p>
          <a:p>
            <a:pPr lvl="8"/>
            <a:r>
              <a:rPr lang="en-US" dirty="0"/>
              <a:t>Ninth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C55AAF07-D2F5-4B3C-B443-40DE8C337A77}" type="datetime1">
              <a:rPr lang="en-US" smtClean="0"/>
              <a:pPr/>
              <a:t>9/30/22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26D9103-0C5C-48AC-B68E-3ED2C1647047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5532931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3" r:id="rId1"/>
    <p:sldLayoutId id="2147483754" r:id="rId2"/>
    <p:sldLayoutId id="2147483755" r:id="rId3"/>
    <p:sldLayoutId id="2147483756" r:id="rId4"/>
    <p:sldLayoutId id="2147483757" r:id="rId5"/>
    <p:sldLayoutId id="2147483758" r:id="rId6"/>
    <p:sldLayoutId id="2147483759" r:id="rId7"/>
    <p:sldLayoutId id="2147483760" r:id="rId8"/>
    <p:sldLayoutId id="2147483761" r:id="rId9"/>
    <p:sldLayoutId id="2147483762" r:id="rId10"/>
    <p:sldLayoutId id="2147483763" r:id="rId11"/>
  </p:sldLayoutIdLst>
  <p:hf hdr="0" ftr="0" dt="0"/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9.xml"/><Relationship Id="rId1" Type="http://schemas.openxmlformats.org/officeDocument/2006/relationships/tags" Target="../tags/tag18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1.xml"/><Relationship Id="rId1" Type="http://schemas.openxmlformats.org/officeDocument/2006/relationships/tags" Target="../tags/tag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3.xml"/><Relationship Id="rId1" Type="http://schemas.openxmlformats.org/officeDocument/2006/relationships/tags" Target="../tags/tag2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5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7.xml"/><Relationship Id="rId1" Type="http://schemas.openxmlformats.org/officeDocument/2006/relationships/tags" Target="../tags/tag26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29.xml"/><Relationship Id="rId1" Type="http://schemas.openxmlformats.org/officeDocument/2006/relationships/tags" Target="../tags/tag2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3.xml"/><Relationship Id="rId1" Type="http://schemas.openxmlformats.org/officeDocument/2006/relationships/tags" Target="../tags/tag2.xml"/><Relationship Id="rId4" Type="http://schemas.openxmlformats.org/officeDocument/2006/relationships/hyperlink" Target="https://discord.gg/x7Vf8sUa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5.xml"/><Relationship Id="rId1" Type="http://schemas.openxmlformats.org/officeDocument/2006/relationships/tags" Target="../tags/tag4.xml"/><Relationship Id="rId4" Type="http://schemas.openxmlformats.org/officeDocument/2006/relationships/hyperlink" Target="https://discord.gg/x7Vf8sUa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7.xml"/><Relationship Id="rId1" Type="http://schemas.openxmlformats.org/officeDocument/2006/relationships/tags" Target="../tags/tag6.xml"/><Relationship Id="rId4" Type="http://schemas.openxmlformats.org/officeDocument/2006/relationships/hyperlink" Target="https://discord.gg/x7Vf8sUa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9.xml"/><Relationship Id="rId1" Type="http://schemas.openxmlformats.org/officeDocument/2006/relationships/tags" Target="../tags/tag8.xml"/><Relationship Id="rId4" Type="http://schemas.openxmlformats.org/officeDocument/2006/relationships/hyperlink" Target="https://discord.gg/x7Vf8sUa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Relationship Id="rId4" Type="http://schemas.openxmlformats.org/officeDocument/2006/relationships/hyperlink" Target="https://discord.gg/x7Vf8sUa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3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5.xml"/><Relationship Id="rId1" Type="http://schemas.openxmlformats.org/officeDocument/2006/relationships/tags" Target="../tags/tag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ags" Target="../tags/tag17.xml"/><Relationship Id="rId1" Type="http://schemas.openxmlformats.org/officeDocument/2006/relationships/tags" Target="../tags/tag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6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CS3100 – Data Structures and Algorithms II</a:t>
            </a:r>
          </a:p>
        </p:txBody>
      </p:sp>
      <p:sp>
        <p:nvSpPr>
          <p:cNvPr id="5123" name="Rectangle 17"/>
          <p:cNvSpPr>
            <a:spLocks noGrp="1" noChangeArrowheads="1"/>
          </p:cNvSpPr>
          <p:nvPr>
            <p:ph idx="1"/>
          </p:nvPr>
        </p:nvSpPr>
        <p:spPr>
          <a:xfrm>
            <a:off x="2895600" y="3810000"/>
            <a:ext cx="6629400" cy="213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dirty="0"/>
              <a:t>Daily Announcements!!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5124" name="Rectangle 18"/>
          <p:cNvSpPr>
            <a:spLocks noChangeArrowheads="1"/>
          </p:cNvSpPr>
          <p:nvPr/>
        </p:nvSpPr>
        <p:spPr bwMode="auto">
          <a:xfrm>
            <a:off x="2136648" y="1981200"/>
            <a:ext cx="8074152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>
                <a:latin typeface="Tahoma" charset="0"/>
              </a:rPr>
              <a:t>Mark Floryan</a:t>
            </a:r>
          </a:p>
          <a:p>
            <a:pPr marL="533400" indent="-533400" algn="ctr">
              <a:spcBef>
                <a:spcPct val="20000"/>
              </a:spcBef>
              <a:buClr>
                <a:schemeClr val="tx1"/>
              </a:buClr>
            </a:pPr>
            <a:r>
              <a:rPr kumimoji="1" lang="en-US" sz="2800" dirty="0" err="1">
                <a:latin typeface="Tahoma" charset="0"/>
              </a:rPr>
              <a:t>mfloryan@cs.virginia.edu</a:t>
            </a:r>
            <a:endParaRPr kumimoji="1" lang="en-US" sz="2800" dirty="0">
              <a:latin typeface="Tahoma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14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done or VERY close to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After today, you should start working on module 2 </a:t>
            </a:r>
            <a:r>
              <a:rPr lang="en-US" dirty="0" err="1"/>
              <a:t>homeworks</a:t>
            </a:r>
            <a:endParaRPr lang="en-US" dirty="0"/>
          </a:p>
          <a:p>
            <a:pPr lvl="1"/>
            <a:r>
              <a:rPr lang="en-US" dirty="0"/>
              <a:t>recommended deadline is on 9/23</a:t>
            </a:r>
          </a:p>
          <a:p>
            <a:r>
              <a:rPr lang="en-US" dirty="0"/>
              <a:t>First quiz day is coming up fast.</a:t>
            </a:r>
          </a:p>
          <a:p>
            <a:pPr lvl="1"/>
            <a:r>
              <a:rPr lang="en-US" dirty="0"/>
              <a:t>Modules 1-2 quiz: Monday 9/26</a:t>
            </a:r>
          </a:p>
          <a:p>
            <a:r>
              <a:rPr lang="en-US" dirty="0"/>
              <a:t>Videos for reviewing sorting algorithms (for you 2150 folks) have been posted to lecture capture. Might need to scroll down.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Kruskal’s and onward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83487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/>
          </a:bodyPr>
          <a:lstStyle/>
          <a:p>
            <a:r>
              <a:rPr lang="en-US" dirty="0"/>
              <a:t>You should be DONE with module 1 </a:t>
            </a:r>
            <a:r>
              <a:rPr lang="en-US" dirty="0" err="1"/>
              <a:t>homeworks</a:t>
            </a:r>
            <a:r>
              <a:rPr lang="en-US" dirty="0"/>
              <a:t>.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I will post Friday’s recording soon (sorry about that)</a:t>
            </a:r>
          </a:p>
          <a:p>
            <a:r>
              <a:rPr lang="en-US" dirty="0"/>
              <a:t>We are moving to Gilmer this Wednesday. Today is our last class in this room.</a:t>
            </a:r>
          </a:p>
          <a:p>
            <a:r>
              <a:rPr lang="en-US" dirty="0"/>
              <a:t>Today we start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26918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It is officially Fall...I think? Yay!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These ones are tougher so start early and go to OH often if you need it.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42052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23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It is officially cold?</a:t>
            </a:r>
          </a:p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Recommended deadline is today but try to be done by next Tuesday at the absolute latest</a:t>
            </a:r>
          </a:p>
          <a:p>
            <a:pPr lvl="1"/>
            <a:r>
              <a:rPr lang="en-US" dirty="0"/>
              <a:t>Hard deadline (modules 1 and 2) is coming up fast. Oct. 5. No extensions!!</a:t>
            </a:r>
          </a:p>
          <a:p>
            <a:r>
              <a:rPr lang="en-US" dirty="0"/>
              <a:t>First quiz is NEXT MONDAY in lecture</a:t>
            </a:r>
          </a:p>
          <a:p>
            <a:pPr lvl="1"/>
            <a:r>
              <a:rPr lang="en-US" dirty="0"/>
              <a:t>Modules 1-2 only. Each will be ~1.5 pages worth of questions.</a:t>
            </a:r>
          </a:p>
          <a:p>
            <a:pPr lvl="1"/>
            <a:r>
              <a:rPr lang="en-US" dirty="0"/>
              <a:t>Mixture of T/F, short answer, explaining proofs, designing algorithms, etc.</a:t>
            </a:r>
          </a:p>
          <a:p>
            <a:r>
              <a:rPr lang="en-US" dirty="0"/>
              <a:t>Don’t forget the sorting review videos are up. 2150 folks need to watch those ASAP!</a:t>
            </a:r>
          </a:p>
          <a:p>
            <a:r>
              <a:rPr lang="en-US" dirty="0"/>
              <a:t>Last Friday’s slides and recording are now posted.</a:t>
            </a:r>
          </a:p>
          <a:p>
            <a:r>
              <a:rPr lang="en-US" dirty="0"/>
              <a:t>We are finally in Gilmer, this is great!</a:t>
            </a:r>
          </a:p>
          <a:p>
            <a:r>
              <a:rPr lang="en-US" dirty="0"/>
              <a:t>Today we continue module 3. Divide-and-conquer!!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00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28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2 </a:t>
            </a:r>
            <a:r>
              <a:rPr lang="en-US" dirty="0" err="1"/>
              <a:t>homeworks</a:t>
            </a:r>
            <a:r>
              <a:rPr lang="en-US" dirty="0"/>
              <a:t>. </a:t>
            </a:r>
          </a:p>
          <a:p>
            <a:pPr lvl="1"/>
            <a:r>
              <a:rPr lang="en-US" dirty="0"/>
              <a:t>Written assignment will get feedback if submitted by Thursday</a:t>
            </a:r>
          </a:p>
          <a:p>
            <a:r>
              <a:rPr lang="en-US" dirty="0"/>
              <a:t>Hard deadline for modules 1-2 fast approaching (Oct. 5)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will be graded soon (I think by end of the week)</a:t>
            </a:r>
          </a:p>
          <a:p>
            <a:pPr lvl="1"/>
            <a:r>
              <a:rPr lang="en-US" dirty="0"/>
              <a:t>Quick poll on how the quiz went?</a:t>
            </a:r>
          </a:p>
          <a:p>
            <a:r>
              <a:rPr lang="en-US" dirty="0"/>
              <a:t>If you haven’t watched those sorting reviews, that is bad. You need it today!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continue module 3. Closest pair of points!!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6485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30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638800"/>
          </a:xfrm>
        </p:spPr>
        <p:txBody>
          <a:bodyPr>
            <a:normAutofit/>
          </a:bodyPr>
          <a:lstStyle/>
          <a:p>
            <a:r>
              <a:rPr lang="en-US" dirty="0"/>
              <a:t>Many of you submitted written assignment by last night. Good job!!</a:t>
            </a:r>
          </a:p>
          <a:p>
            <a:r>
              <a:rPr lang="en-US" dirty="0"/>
              <a:t>Hard deadline for modules 1-2 fast approaching (Oct. 5). MANY have not submitted wiring yet. It is pretty tough. </a:t>
            </a:r>
          </a:p>
          <a:p>
            <a:r>
              <a:rPr lang="en-US" dirty="0"/>
              <a:t>Module 3 recommended deadline is about 1 week after break</a:t>
            </a:r>
          </a:p>
          <a:p>
            <a:pPr lvl="1"/>
            <a:r>
              <a:rPr lang="en-US" dirty="0"/>
              <a:t>Schedule says NEXT Friday but no worries if you talk an extra weekend or so.</a:t>
            </a:r>
          </a:p>
          <a:p>
            <a:pPr lvl="1"/>
            <a:r>
              <a:rPr lang="en-US" dirty="0"/>
              <a:t>You should be starting on this if you are able to.</a:t>
            </a:r>
          </a:p>
          <a:p>
            <a:r>
              <a:rPr lang="en-US" dirty="0"/>
              <a:t>The quiz was on Monday</a:t>
            </a:r>
          </a:p>
          <a:p>
            <a:pPr lvl="1"/>
            <a:r>
              <a:rPr lang="en-US" dirty="0"/>
              <a:t>It almost graded (but not quite). I’ll send email with passing details, etc. once it is done.</a:t>
            </a:r>
          </a:p>
          <a:p>
            <a:r>
              <a:rPr lang="en-US" dirty="0"/>
              <a:t>We are out of the CS2150 / DSA1 Divide now. Yay!</a:t>
            </a:r>
          </a:p>
          <a:p>
            <a:r>
              <a:rPr lang="en-US" dirty="0"/>
              <a:t>Today we finish module 3. We will be talking about </a:t>
            </a:r>
            <a:r>
              <a:rPr lang="en-US" dirty="0" err="1"/>
              <a:t>Quickselect</a:t>
            </a:r>
            <a:r>
              <a:rPr lang="en-US" dirty="0"/>
              <a:t>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7214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Aug. 26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isn’t fully setup yet, but we will get there.</a:t>
            </a:r>
          </a:p>
          <a:p>
            <a:r>
              <a:rPr lang="en-US" dirty="0"/>
              <a:t>My final thoughts on the subject of CSO1 after DSA2 and such…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are now posted, homework links fixed, first 2 modules </a:t>
            </a:r>
            <a:r>
              <a:rPr lang="en-US" dirty="0" err="1"/>
              <a:t>hw</a:t>
            </a:r>
            <a:r>
              <a:rPr lang="en-US" dirty="0"/>
              <a:t> set!</a:t>
            </a:r>
          </a:p>
          <a:p>
            <a:pPr lvl="1"/>
            <a:r>
              <a:rPr lang="en-US" dirty="0"/>
              <a:t>Slides now have a column listing the CLRS chapters for that slide deck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We have a graduate TA and two other “Head” Tas. Will post to website soon.</a:t>
            </a:r>
          </a:p>
          <a:p>
            <a:r>
              <a:rPr lang="en-US" dirty="0"/>
              <a:t>Today we start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131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Aug. 29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Any Questions on the course structure / syllabus?</a:t>
            </a:r>
          </a:p>
          <a:p>
            <a:pPr lvl="1"/>
            <a:r>
              <a:rPr lang="en-US" dirty="0"/>
              <a:t>We will go over a couple quick last items today (won’t take long)</a:t>
            </a:r>
          </a:p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finalized on website. Head TA info is on website as well.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I’ll set up a room and such for that soon.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2 modules now. Deadline set to recommended deadline.</a:t>
            </a:r>
          </a:p>
          <a:p>
            <a:r>
              <a:rPr lang="en-US" dirty="0"/>
              <a:t>Today we continue module 1 (graphs) and begin discussing BFS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08090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Aug. 31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Office hours updated again. Have those been going ok so far?</a:t>
            </a:r>
          </a:p>
          <a:p>
            <a:pPr lvl="1"/>
            <a:r>
              <a:rPr lang="en-US" dirty="0"/>
              <a:t>We will have a weekly discussion section with Grad TA on Tuesdays 3-4</a:t>
            </a:r>
          </a:p>
          <a:p>
            <a:pPr lvl="2"/>
            <a:r>
              <a:rPr lang="en-US" dirty="0"/>
              <a:t>Starts NEXT week. See website for room and such.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3 modules now. Deadline set to recommended deadline.</a:t>
            </a:r>
          </a:p>
          <a:p>
            <a:r>
              <a:rPr lang="en-US" dirty="0"/>
              <a:t>I’ll let you know when you are “ready” to start each homework. Should be able to get started after today’s lecture (I think)</a:t>
            </a:r>
          </a:p>
          <a:p>
            <a:r>
              <a:rPr lang="en-US" dirty="0"/>
              <a:t>I’m working on figuring out the Final Exam date / details.</a:t>
            </a:r>
          </a:p>
          <a:p>
            <a:r>
              <a:rPr lang="en-US" dirty="0"/>
              <a:t>Today we continue module 1 (graphs), finish BFS, start DFS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4954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Website Updates! </a:t>
            </a:r>
          </a:p>
          <a:p>
            <a:pPr lvl="1"/>
            <a:r>
              <a:rPr lang="en-US" dirty="0"/>
              <a:t>More </a:t>
            </a:r>
            <a:r>
              <a:rPr lang="en-US" dirty="0" err="1"/>
              <a:t>homeworks</a:t>
            </a:r>
            <a:r>
              <a:rPr lang="en-US" dirty="0"/>
              <a:t> posted (finalized through module 5).</a:t>
            </a:r>
          </a:p>
          <a:p>
            <a:pPr lvl="1"/>
            <a:r>
              <a:rPr lang="en-US" dirty="0"/>
              <a:t>Minor schedule changes / updates</a:t>
            </a:r>
          </a:p>
          <a:p>
            <a:r>
              <a:rPr lang="en-US" dirty="0" err="1"/>
              <a:t>Gradescope</a:t>
            </a:r>
            <a:endParaRPr lang="en-US" dirty="0"/>
          </a:p>
          <a:p>
            <a:pPr lvl="1"/>
            <a:r>
              <a:rPr lang="en-US" dirty="0"/>
              <a:t>Is configured for first 5 modules now. Deadline set to recommended deadline.</a:t>
            </a:r>
          </a:p>
          <a:p>
            <a:r>
              <a:rPr lang="en-US" dirty="0"/>
              <a:t>You can now start the “board games” homework assignment</a:t>
            </a:r>
          </a:p>
          <a:p>
            <a:r>
              <a:rPr lang="en-US" dirty="0"/>
              <a:t>After today, you’ll PROBABLY be able to start the “tasks” homework as well</a:t>
            </a:r>
          </a:p>
          <a:p>
            <a:r>
              <a:rPr lang="en-US" dirty="0"/>
              <a:t>Today we continue module 1 (graphs), finish DFS, and probably do Topological sort as well.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30348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5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Server: </a:t>
            </a:r>
            <a:r>
              <a:rPr lang="en-US" dirty="0">
                <a:hlinkClick r:id="rId4"/>
              </a:rPr>
              <a:t>https://discord.gg/x7Vf8sUa</a:t>
            </a:r>
            <a:endParaRPr lang="en-US" dirty="0"/>
          </a:p>
          <a:p>
            <a:pPr lvl="1"/>
            <a:r>
              <a:rPr lang="en-US" dirty="0"/>
              <a:t>It is mostly set up now. Expect a few small changes though.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Any issues with OH so far? Any adjustments we need to make?</a:t>
            </a:r>
          </a:p>
          <a:p>
            <a:r>
              <a:rPr lang="en-US" dirty="0"/>
              <a:t>Today we finish module 1 by going over Strongly Connected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92572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Wednesday, Sep. 7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Quick comment about online vs. in-person OH</a:t>
            </a:r>
          </a:p>
          <a:p>
            <a:r>
              <a:rPr lang="en-US" dirty="0"/>
              <a:t>First discussion section was yesterday. Sounds like it went well but we might move to a room that is more private.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begin module 2!!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510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Friday, Sep. 9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76400" y="1143000"/>
            <a:ext cx="8991600" cy="5410200"/>
          </a:xfrm>
        </p:spPr>
        <p:txBody>
          <a:bodyPr>
            <a:normAutofit/>
          </a:bodyPr>
          <a:lstStyle/>
          <a:p>
            <a:r>
              <a:rPr lang="en-US" dirty="0"/>
              <a:t>Please join the Discord Server (New invite on Piazza I believe)</a:t>
            </a:r>
          </a:p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Recommended due date for this is Sep. 12</a:t>
            </a:r>
          </a:p>
          <a:p>
            <a:pPr lvl="1"/>
            <a:r>
              <a:rPr lang="en-US" dirty="0"/>
              <a:t>You should be averaging 1 homework per week from here on out.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We will likely be changing the room for the Tuesday discussion sections…stay tuned.</a:t>
            </a:r>
          </a:p>
          <a:p>
            <a:pPr lvl="1"/>
            <a:r>
              <a:rPr lang="en-US" dirty="0"/>
              <a:t>Next week’s discussion section will be on the sorting material you 2150 folks missed!!</a:t>
            </a:r>
          </a:p>
          <a:p>
            <a:r>
              <a:rPr lang="en-US" dirty="0"/>
              <a:t>Today we continue module 2. Dijkstra proof of correctness + Prim’s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385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  <p:custDataLst>
              <p:tags r:id="rId1"/>
            </p:custDataLst>
          </p:nvPr>
        </p:nvSpPr>
        <p:spPr>
          <a:xfrm>
            <a:off x="2611808" y="533401"/>
            <a:ext cx="7958331" cy="762000"/>
          </a:xfrm>
        </p:spPr>
        <p:txBody>
          <a:bodyPr/>
          <a:lstStyle/>
          <a:p>
            <a:r>
              <a:rPr lang="en-US" dirty="0"/>
              <a:t>Monday, Sep. 12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  <p:custDataLst>
              <p:tags r:id="rId2"/>
            </p:custDataLst>
          </p:nvPr>
        </p:nvSpPr>
        <p:spPr>
          <a:xfrm>
            <a:off x="1600200" y="1066800"/>
            <a:ext cx="9067800" cy="5486400"/>
          </a:xfrm>
        </p:spPr>
        <p:txBody>
          <a:bodyPr>
            <a:normAutofit/>
          </a:bodyPr>
          <a:lstStyle/>
          <a:p>
            <a:r>
              <a:rPr lang="en-US" dirty="0"/>
              <a:t>You should be working on module 1 </a:t>
            </a:r>
            <a:r>
              <a:rPr lang="en-US" dirty="0" err="1"/>
              <a:t>homeworks</a:t>
            </a:r>
            <a:r>
              <a:rPr lang="en-US" dirty="0"/>
              <a:t> NOW. ”Tasks” and “Board Games” can be completed now.</a:t>
            </a:r>
          </a:p>
          <a:p>
            <a:pPr lvl="1"/>
            <a:r>
              <a:rPr lang="en-US" dirty="0"/>
              <a:t>You should have 1 of them finished by now, and another almost completed</a:t>
            </a:r>
          </a:p>
          <a:p>
            <a:r>
              <a:rPr lang="en-US" dirty="0"/>
              <a:t>“Tasks” </a:t>
            </a:r>
            <a:r>
              <a:rPr lang="en-US" dirty="0" err="1"/>
              <a:t>autograder</a:t>
            </a:r>
            <a:r>
              <a:rPr lang="en-US" dirty="0"/>
              <a:t> now accepts ANY valid topological sort</a:t>
            </a:r>
          </a:p>
          <a:p>
            <a:r>
              <a:rPr lang="en-US" dirty="0"/>
              <a:t>Still no solid updates on discussion room section change. Not a lot of room options. Will let you know if things change. Check website to confirm.</a:t>
            </a:r>
          </a:p>
          <a:p>
            <a:r>
              <a:rPr lang="en-US" dirty="0"/>
              <a:t>I am told we are NOT moving to Gilmer quite yet. They are moving classes in phases…we will get an email when the room has been changed in SIS.</a:t>
            </a:r>
          </a:p>
          <a:p>
            <a:r>
              <a:rPr lang="en-US" dirty="0"/>
              <a:t>Today we continue module 2. Prim’s, Indirect Heaps, and Kruskal’s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6D9103-0C5C-48AC-B68E-3ED2C1647047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97987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INSTRUCTOR VIEW19C14C36-AC8E-43BC-9DB6-C2AAF774C7DC|PANE__TAG" val="_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{EDE6B604-3C90-5542-ACD8-ED153B7ACD07}tf16401378</Template>
  <TotalTime>39225</TotalTime>
  <Words>1761</Words>
  <Application>Microsoft Macintosh PowerPoint</Application>
  <PresentationFormat>Widescreen</PresentationFormat>
  <Paragraphs>163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ＭＳ Ｐゴシック</vt:lpstr>
      <vt:lpstr>MS Shell Dlg 2</vt:lpstr>
      <vt:lpstr>Arial</vt:lpstr>
      <vt:lpstr>Tahoma</vt:lpstr>
      <vt:lpstr>Times New Roman</vt:lpstr>
      <vt:lpstr>Wingdings</vt:lpstr>
      <vt:lpstr>Wingdings 3</vt:lpstr>
      <vt:lpstr>Madison</vt:lpstr>
      <vt:lpstr>CS3100 – Data Structures and Algorithms II</vt:lpstr>
      <vt:lpstr>Friday, Aug. 26</vt:lpstr>
      <vt:lpstr>Monday, Aug. 29</vt:lpstr>
      <vt:lpstr>Wednesday, Aug. 31</vt:lpstr>
      <vt:lpstr>Friday, Sep. 2</vt:lpstr>
      <vt:lpstr>Monday, Sep. 5</vt:lpstr>
      <vt:lpstr>Wednesday, Sep. 7</vt:lpstr>
      <vt:lpstr>Friday, Sep. 9</vt:lpstr>
      <vt:lpstr>Monday, Sep. 12</vt:lpstr>
      <vt:lpstr>Wednesday, Sep. 14</vt:lpstr>
      <vt:lpstr>Monday, Sep. 19</vt:lpstr>
      <vt:lpstr>Wednesday, Sep. 21</vt:lpstr>
      <vt:lpstr>Friday, Sep. 23</vt:lpstr>
      <vt:lpstr>Wednesday, Sep. 28</vt:lpstr>
      <vt:lpstr>Friday, Sep. 30</vt:lpstr>
    </vt:vector>
  </TitlesOfParts>
  <Company>Home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External Memory</dc:title>
  <dc:creator>Adrian &amp; Wendy</dc:creator>
  <cp:lastModifiedBy>Mark Floryan</cp:lastModifiedBy>
  <cp:revision>494</cp:revision>
  <cp:lastPrinted>1999-12-17T13:56:08Z</cp:lastPrinted>
  <dcterms:created xsi:type="dcterms:W3CDTF">2010-01-20T18:12:12Z</dcterms:created>
  <dcterms:modified xsi:type="dcterms:W3CDTF">2022-09-30T12:28:23Z</dcterms:modified>
</cp:coreProperties>
</file>