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512" r:id="rId2"/>
    <p:sldId id="579" r:id="rId3"/>
    <p:sldId id="402" r:id="rId4"/>
    <p:sldId id="540" r:id="rId5"/>
    <p:sldId id="495" r:id="rId6"/>
    <p:sldId id="405" r:id="rId7"/>
    <p:sldId id="412" r:id="rId8"/>
    <p:sldId id="413" r:id="rId9"/>
    <p:sldId id="406" r:id="rId10"/>
    <p:sldId id="407" r:id="rId11"/>
    <p:sldId id="580" r:id="rId12"/>
    <p:sldId id="496" r:id="rId13"/>
    <p:sldId id="581" r:id="rId14"/>
    <p:sldId id="583" r:id="rId15"/>
    <p:sldId id="584" r:id="rId16"/>
    <p:sldId id="582" r:id="rId17"/>
    <p:sldId id="541" r:id="rId18"/>
    <p:sldId id="419" r:id="rId19"/>
    <p:sldId id="542" r:id="rId20"/>
    <p:sldId id="543" r:id="rId21"/>
    <p:sldId id="544" r:id="rId22"/>
    <p:sldId id="545" r:id="rId23"/>
    <p:sldId id="546" r:id="rId24"/>
    <p:sldId id="548" r:id="rId25"/>
    <p:sldId id="585" r:id="rId26"/>
    <p:sldId id="586" r:id="rId27"/>
    <p:sldId id="587" r:id="rId28"/>
    <p:sldId id="588" r:id="rId29"/>
    <p:sldId id="549" r:id="rId30"/>
    <p:sldId id="538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/>
    <p:restoredTop sz="94614"/>
  </p:normalViewPr>
  <p:slideViewPr>
    <p:cSldViewPr snapToGrid="0" snapToObjects="1">
      <p:cViewPr varScale="1">
        <p:scale>
          <a:sx n="135" d="100"/>
          <a:sy n="135" d="100"/>
        </p:scale>
        <p:origin x="6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05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Exam: Find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second maximum element (assume integers)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two elements to be first and second max</a:t>
            </a:r>
          </a:p>
          <a:p>
            <a:pPr lvl="1"/>
            <a:r>
              <a:rPr lang="en-US" dirty="0"/>
              <a:t>Loop through indices 3 through end of array and update max and second max if necessary.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FindMax</a:t>
            </a:r>
            <a:r>
              <a:rPr lang="en-US" dirty="0"/>
              <a:t> (list, first, last);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Div. and Con. Solution:</a:t>
            </a:r>
          </a:p>
          <a:p>
            <a:endParaRPr lang="en-US" dirty="0"/>
          </a:p>
          <a:p>
            <a:r>
              <a:rPr lang="en-US" dirty="0"/>
              <a:t>Base Case?</a:t>
            </a:r>
          </a:p>
          <a:p>
            <a:pPr lvl="1"/>
            <a:r>
              <a:rPr lang="en-US" dirty="0"/>
              <a:t>N=1? N=2? N=3?</a:t>
            </a:r>
          </a:p>
          <a:p>
            <a:pPr lvl="1"/>
            <a:endParaRPr lang="en-US" dirty="0"/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Split list in half</a:t>
            </a:r>
          </a:p>
          <a:p>
            <a:pPr lvl="1"/>
            <a:endParaRPr lang="en-US" dirty="0"/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Take 4 numbers (left max / max2 and right max / max2). How to combine?</a:t>
            </a:r>
          </a:p>
        </p:txBody>
      </p:sp>
    </p:spTree>
    <p:extLst>
      <p:ext uri="{BB962C8B-B14F-4D97-AF65-F5344CB8AC3E}">
        <p14:creationId xmlns:p14="http://schemas.microsoft.com/office/powerpoint/2010/main" val="28147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Recursive calls are OF THE SAME 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920C-C75A-CF43-90F2-BBDBD41F1D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47214" y="1219200"/>
            <a:ext cx="3625796" cy="11264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>
                <a:solidFill>
                  <a:srgbClr val="00B050"/>
                </a:solidFill>
              </a:rPr>
              <a:t>FindMax</a:t>
            </a:r>
            <a:r>
              <a:rPr lang="en-US" dirty="0">
                <a:solidFill>
                  <a:srgbClr val="00B050"/>
                </a:solidFill>
              </a:rPr>
              <a:t>(list, 0, n)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</a:rPr>
              <a:t>[x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, x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, x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, …, </a:t>
            </a:r>
            <a:r>
              <a:rPr lang="en-US" dirty="0" err="1">
                <a:solidFill>
                  <a:srgbClr val="00B050"/>
                </a:solidFill>
              </a:rPr>
              <a:t>x</a:t>
            </a:r>
            <a:r>
              <a:rPr lang="en-US" baseline="-25000" dirty="0" err="1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119659-E2C6-BC4F-9156-2C0E162D41D4}"/>
              </a:ext>
            </a:extLst>
          </p:cNvPr>
          <p:cNvSpPr txBox="1">
            <a:spLocks/>
          </p:cNvSpPr>
          <p:nvPr/>
        </p:nvSpPr>
        <p:spPr>
          <a:xfrm>
            <a:off x="422744" y="2842589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 err="1">
                <a:solidFill>
                  <a:srgbClr val="C00000"/>
                </a:solidFill>
              </a:rPr>
              <a:t>FindMax</a:t>
            </a:r>
            <a:r>
              <a:rPr lang="en-US" dirty="0">
                <a:solidFill>
                  <a:srgbClr val="C00000"/>
                </a:solidFill>
              </a:rPr>
              <a:t>(list, 0, n/2)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[x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, …, 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/2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E552E-CAF0-064F-82EA-FF21C160F284}"/>
              </a:ext>
            </a:extLst>
          </p:cNvPr>
          <p:cNvSpPr txBox="1">
            <a:spLocks/>
          </p:cNvSpPr>
          <p:nvPr/>
        </p:nvSpPr>
        <p:spPr>
          <a:xfrm>
            <a:off x="7834685" y="2842588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 err="1">
                <a:solidFill>
                  <a:srgbClr val="C00000"/>
                </a:solidFill>
              </a:rPr>
              <a:t>FindMax</a:t>
            </a:r>
            <a:r>
              <a:rPr lang="en-US" dirty="0">
                <a:solidFill>
                  <a:srgbClr val="C00000"/>
                </a:solidFill>
              </a:rPr>
              <a:t>(list, n/2+1, n)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/2+1</a:t>
            </a:r>
            <a:r>
              <a:rPr lang="en-US" dirty="0">
                <a:solidFill>
                  <a:srgbClr val="C00000"/>
                </a:solidFill>
              </a:rPr>
              <a:t>, …, </a:t>
            </a:r>
            <a:r>
              <a:rPr lang="en-US" dirty="0" err="1">
                <a:solidFill>
                  <a:srgbClr val="C00000"/>
                </a:solidFill>
              </a:rPr>
              <a:t>x</a:t>
            </a:r>
            <a:r>
              <a:rPr lang="en-US" baseline="-25000" dirty="0" err="1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]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D66250-FE6D-6D4F-B11E-6048D198BD66}"/>
              </a:ext>
            </a:extLst>
          </p:cNvPr>
          <p:cNvCxnSpPr>
            <a:cxnSpLocks/>
            <a:stCxn id="3" idx="1"/>
            <a:endCxn id="7" idx="0"/>
          </p:cNvCxnSpPr>
          <p:nvPr/>
        </p:nvCxnSpPr>
        <p:spPr>
          <a:xfrm flipH="1">
            <a:off x="2235642" y="1782418"/>
            <a:ext cx="1811572" cy="1060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A73B93-1F39-CD43-A57B-4D925853FCAA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7673010" y="1782418"/>
            <a:ext cx="1974573" cy="106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8A93CA2-3EC1-814E-B7EA-A107EBE1770F}"/>
              </a:ext>
            </a:extLst>
          </p:cNvPr>
          <p:cNvSpPr txBox="1">
            <a:spLocks/>
          </p:cNvSpPr>
          <p:nvPr/>
        </p:nvSpPr>
        <p:spPr>
          <a:xfrm>
            <a:off x="609600" y="4169743"/>
            <a:ext cx="10609689" cy="465867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LOT MORE RECURSION HAPPENS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0B63ED-112C-E443-8FA5-1FD7445B241A}"/>
              </a:ext>
            </a:extLst>
          </p:cNvPr>
          <p:cNvSpPr txBox="1">
            <a:spLocks/>
          </p:cNvSpPr>
          <p:nvPr/>
        </p:nvSpPr>
        <p:spPr>
          <a:xfrm>
            <a:off x="416118" y="5014620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max1, max2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56B0BF9-B79D-B54E-84C6-032823D1798F}"/>
              </a:ext>
            </a:extLst>
          </p:cNvPr>
          <p:cNvSpPr txBox="1">
            <a:spLocks/>
          </p:cNvSpPr>
          <p:nvPr/>
        </p:nvSpPr>
        <p:spPr>
          <a:xfrm>
            <a:off x="8040090" y="5014620"/>
            <a:ext cx="3625796" cy="1126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C00000"/>
                </a:solidFill>
              </a:rPr>
              <a:t>max1, max2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E06A6F-63CA-834B-A788-9C626E58DC3A}"/>
              </a:ext>
            </a:extLst>
          </p:cNvPr>
          <p:cNvCxnSpPr>
            <a:cxnSpLocks/>
          </p:cNvCxnSpPr>
          <p:nvPr/>
        </p:nvCxnSpPr>
        <p:spPr>
          <a:xfrm>
            <a:off x="2235642" y="3872590"/>
            <a:ext cx="626828" cy="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1093DB-5588-9E49-AC0A-0CCE65E012C7}"/>
              </a:ext>
            </a:extLst>
          </p:cNvPr>
          <p:cNvCxnSpPr>
            <a:cxnSpLocks/>
          </p:cNvCxnSpPr>
          <p:nvPr/>
        </p:nvCxnSpPr>
        <p:spPr>
          <a:xfrm flipH="1">
            <a:off x="2137664" y="4548753"/>
            <a:ext cx="669146" cy="54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D78C6B-90D9-0349-ACFE-663AE1C34167}"/>
              </a:ext>
            </a:extLst>
          </p:cNvPr>
          <p:cNvCxnSpPr>
            <a:cxnSpLocks/>
          </p:cNvCxnSpPr>
          <p:nvPr/>
        </p:nvCxnSpPr>
        <p:spPr>
          <a:xfrm flipH="1">
            <a:off x="8935941" y="3872590"/>
            <a:ext cx="430696" cy="29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4701F2-D63C-F04F-8ABE-F3761FC4079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29315" y="4548753"/>
            <a:ext cx="923673" cy="46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042512-9F2A-5F41-AC3B-C1AB56C0E569}"/>
              </a:ext>
            </a:extLst>
          </p:cNvPr>
          <p:cNvCxnSpPr>
            <a:cxnSpLocks/>
          </p:cNvCxnSpPr>
          <p:nvPr/>
        </p:nvCxnSpPr>
        <p:spPr>
          <a:xfrm>
            <a:off x="3141428" y="5271715"/>
            <a:ext cx="1446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9D9F5-F84B-7349-BA80-F3A03323A5E5}"/>
              </a:ext>
            </a:extLst>
          </p:cNvPr>
          <p:cNvCxnSpPr>
            <a:cxnSpLocks/>
          </p:cNvCxnSpPr>
          <p:nvPr/>
        </p:nvCxnSpPr>
        <p:spPr>
          <a:xfrm flipH="1">
            <a:off x="6528021" y="5296177"/>
            <a:ext cx="240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7E3AEEA-38EE-004C-95C2-04444555F012}"/>
              </a:ext>
            </a:extLst>
          </p:cNvPr>
          <p:cNvSpPr txBox="1">
            <a:spLocks/>
          </p:cNvSpPr>
          <p:nvPr/>
        </p:nvSpPr>
        <p:spPr>
          <a:xfrm>
            <a:off x="4495800" y="5110035"/>
            <a:ext cx="2263473" cy="152135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/>
              <a:t>combine()</a:t>
            </a:r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endParaRPr lang="en-US" dirty="0"/>
          </a:p>
          <a:p>
            <a:pPr marL="0" indent="0" algn="ctr" fontAlgn="auto">
              <a:spcAft>
                <a:spcPts val="0"/>
              </a:spcAft>
              <a:buFont typeface="Wingdings 3"/>
              <a:buNone/>
            </a:pPr>
            <a:r>
              <a:rPr lang="en-US" dirty="0">
                <a:solidFill>
                  <a:srgbClr val="00B050"/>
                </a:solidFill>
              </a:rPr>
              <a:t>return real max1, max2</a:t>
            </a:r>
          </a:p>
        </p:txBody>
      </p:sp>
    </p:spTree>
    <p:extLst>
      <p:ext uri="{BB962C8B-B14F-4D97-AF65-F5344CB8AC3E}">
        <p14:creationId xmlns:p14="http://schemas.microsoft.com/office/powerpoint/2010/main" val="397629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Base Case?</a:t>
            </a:r>
          </a:p>
          <a:p>
            <a:pPr lvl="1"/>
            <a:r>
              <a:rPr lang="en-US" dirty="0"/>
              <a:t>When n is small (say, n&lt;=3), just manually check and return two largest values</a:t>
            </a:r>
          </a:p>
          <a:p>
            <a:pPr lvl="1"/>
            <a:r>
              <a:rPr lang="en-US" dirty="0"/>
              <a:t>What would happen if we let n=1 during recursion? Can we solve that issue?</a:t>
            </a:r>
          </a:p>
          <a:p>
            <a:pPr lvl="1"/>
            <a:endParaRPr lang="en-US" dirty="0"/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Split list in half and make two recursive calls</a:t>
            </a:r>
          </a:p>
          <a:p>
            <a:pPr lvl="1"/>
            <a:endParaRPr lang="en-US" dirty="0"/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Manually find two largest values of the four returned. Largest of the four is largest overall, second largest overall is second largest overall.</a:t>
            </a:r>
          </a:p>
        </p:txBody>
      </p:sp>
    </p:spTree>
    <p:extLst>
      <p:ext uri="{BB962C8B-B14F-4D97-AF65-F5344CB8AC3E}">
        <p14:creationId xmlns:p14="http://schemas.microsoft.com/office/powerpoint/2010/main" val="16056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Runtime: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dirty="0"/>
                  <a:t>	Two subproblems of half the list each.</a:t>
                </a:r>
              </a:p>
              <a:p>
                <a:pPr marL="0" indent="0">
                  <a:buNone/>
                </a:pPr>
                <a:r>
                  <a:rPr lang="en-US" dirty="0"/>
                  <a:t>	Combine and Divide are both constant time</a:t>
                </a:r>
              </a:p>
              <a:p>
                <a:pPr marL="0" indent="0">
                  <a:buNone/>
                </a:pPr>
                <a:r>
                  <a:rPr lang="en-US" dirty="0"/>
                  <a:t>	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So…not better than just scanning the array. </a:t>
                </a:r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7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Maximum Subarray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4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Maximum Subarray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list A of positive and negative integers</a:t>
            </a:r>
          </a:p>
          <a:p>
            <a:r>
              <a:rPr lang="en-US" dirty="0"/>
              <a:t>Return the indices </a:t>
            </a:r>
            <a:r>
              <a:rPr lang="en-US" dirty="0" err="1"/>
              <a:t>i</a:t>
            </a:r>
            <a:r>
              <a:rPr lang="en-US" dirty="0"/>
              <a:t> and j such that: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0 &lt;= </a:t>
            </a:r>
            <a:r>
              <a:rPr lang="en-US" dirty="0" err="1"/>
              <a:t>i</a:t>
            </a:r>
            <a:r>
              <a:rPr lang="en-US" dirty="0"/>
              <a:t>, j &lt;= </a:t>
            </a:r>
            <a:r>
              <a:rPr lang="en-US" dirty="0" err="1"/>
              <a:t>A.length</a:t>
            </a:r>
            <a:endParaRPr lang="en-US" dirty="0"/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…j] maximizes sum of elements in range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every </a:t>
            </a:r>
            <a:r>
              <a:rPr lang="en-US" dirty="0" err="1"/>
              <a:t>i</a:t>
            </a:r>
            <a:r>
              <a:rPr lang="en-US" dirty="0"/>
              <a:t>, j combination with </a:t>
            </a:r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Iterate from A[</a:t>
            </a:r>
            <a:r>
              <a:rPr lang="en-US" dirty="0" err="1"/>
              <a:t>i</a:t>
            </a:r>
            <a:r>
              <a:rPr lang="en-US" dirty="0"/>
              <a:t>] to A[j] to compute sum</a:t>
            </a:r>
          </a:p>
          <a:p>
            <a:pPr lvl="1"/>
            <a:r>
              <a:rPr lang="en-US" dirty="0"/>
              <a:t>Keep track of best sum seen so far</a:t>
            </a:r>
          </a:p>
          <a:p>
            <a:pPr lvl="1"/>
            <a:r>
              <a:rPr lang="en-US" dirty="0"/>
              <a:t>Return best sum we see</a:t>
            </a:r>
          </a:p>
          <a:p>
            <a:endParaRPr lang="en-US" dirty="0"/>
          </a:p>
          <a:p>
            <a:r>
              <a:rPr lang="en-US" dirty="0"/>
              <a:t>Runtime: n^3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Better 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Slightly better:</a:t>
            </a:r>
          </a:p>
          <a:p>
            <a:pPr lvl="1"/>
            <a:r>
              <a:rPr lang="en-US" dirty="0"/>
              <a:t>Store sums from A[0] to A[</a:t>
            </a:r>
            <a:r>
              <a:rPr lang="en-US" dirty="0" err="1"/>
              <a:t>i</a:t>
            </a:r>
            <a:r>
              <a:rPr lang="en-US" dirty="0"/>
              <a:t>] in separate array at position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Sum A[</a:t>
            </a:r>
            <a:r>
              <a:rPr lang="en-US" dirty="0" err="1"/>
              <a:t>i</a:t>
            </a:r>
            <a:r>
              <a:rPr lang="en-US" dirty="0"/>
              <a:t>…j] = Sums[j] – Sums[i-1]</a:t>
            </a:r>
          </a:p>
          <a:p>
            <a:endParaRPr lang="en-US" dirty="0"/>
          </a:p>
          <a:p>
            <a:r>
              <a:rPr lang="en-US" dirty="0"/>
              <a:t>Runtime: n^2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2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divide-and-conquer to get an </a:t>
            </a:r>
            <a:r>
              <a:rPr lang="en-US" dirty="0" err="1"/>
              <a:t>nlogn</a:t>
            </a:r>
            <a:r>
              <a:rPr lang="en-US" dirty="0"/>
              <a:t> runtime</a:t>
            </a:r>
          </a:p>
          <a:p>
            <a:r>
              <a:rPr lang="en-US" dirty="0"/>
              <a:t>Recurrence we want:</a:t>
            </a:r>
          </a:p>
          <a:p>
            <a:pPr lvl="1"/>
            <a:r>
              <a:rPr lang="en-US" dirty="0"/>
              <a:t>T(n) = 2T(n/2) + n         //just like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r>
              <a:rPr lang="en-US" dirty="0" err="1"/>
              <a:t>MaxSum</a:t>
            </a:r>
            <a:r>
              <a:rPr lang="en-US" dirty="0"/>
              <a:t>(A):</a:t>
            </a:r>
          </a:p>
          <a:p>
            <a:pPr lvl="1"/>
            <a:r>
              <a:rPr lang="en-US" dirty="0"/>
              <a:t>Divide list in half</a:t>
            </a:r>
          </a:p>
          <a:p>
            <a:pPr lvl="1"/>
            <a:r>
              <a:rPr lang="en-US" dirty="0"/>
              <a:t>Recursively find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 and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best of these two solutions</a:t>
            </a:r>
          </a:p>
          <a:p>
            <a:pPr lvl="1"/>
            <a:endParaRPr lang="en-US" dirty="0"/>
          </a:p>
          <a:p>
            <a:r>
              <a:rPr lang="en-US" dirty="0"/>
              <a:t>Problem! Solution could be across the dividing line!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604455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351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0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058352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558745" y="317522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07666" y="2693783"/>
            <a:ext cx="5685182" cy="449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A3E70D05-F761-F74F-9EA8-D1C84094397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085830" y="3203045"/>
            <a:ext cx="437511" cy="4494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49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058352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558745" y="317522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84662" y="2610111"/>
            <a:ext cx="5008185" cy="5331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is 18. this takes linear time!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1E116-C6D7-B540-BEBD-A71D8B8961BB}"/>
              </a:ext>
            </a:extLst>
          </p:cNvPr>
          <p:cNvSpPr/>
          <p:nvPr/>
        </p:nvSpPr>
        <p:spPr>
          <a:xfrm>
            <a:off x="4055730" y="3176918"/>
            <a:ext cx="492981" cy="5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8887F-3AFF-2548-9834-D1D5B0BDEE5C}"/>
              </a:ext>
            </a:extLst>
          </p:cNvPr>
          <p:cNvSpPr/>
          <p:nvPr/>
        </p:nvSpPr>
        <p:spPr>
          <a:xfrm>
            <a:off x="3556120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B86D3-7875-BC4B-A50C-03E1EDECDDE1}"/>
              </a:ext>
            </a:extLst>
          </p:cNvPr>
          <p:cNvSpPr/>
          <p:nvPr/>
        </p:nvSpPr>
        <p:spPr>
          <a:xfrm>
            <a:off x="3056513" y="3179571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2774C-DBD2-9E49-BA40-67CDAAE6F1F6}"/>
              </a:ext>
            </a:extLst>
          </p:cNvPr>
          <p:cNvSpPr/>
          <p:nvPr/>
        </p:nvSpPr>
        <p:spPr>
          <a:xfrm>
            <a:off x="2557472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21A97-D246-7A47-B853-7E22E90D5775}"/>
              </a:ext>
            </a:extLst>
          </p:cNvPr>
          <p:cNvSpPr/>
          <p:nvPr/>
        </p:nvSpPr>
        <p:spPr>
          <a:xfrm>
            <a:off x="2057862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-19</a:t>
            </a:r>
          </a:p>
        </p:txBody>
      </p:sp>
    </p:spTree>
    <p:extLst>
      <p:ext uri="{BB962C8B-B14F-4D97-AF65-F5344CB8AC3E}">
        <p14:creationId xmlns:p14="http://schemas.microsoft.com/office/powerpoint/2010/main" val="166471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BB4D7-81F0-6E4F-9986-8DD262E4D7FE}"/>
              </a:ext>
            </a:extLst>
          </p:cNvPr>
          <p:cNvSpPr/>
          <p:nvPr/>
        </p:nvSpPr>
        <p:spPr>
          <a:xfrm>
            <a:off x="5058352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F33908-F1D6-2E4E-BA80-ACD57460BE38}"/>
              </a:ext>
            </a:extLst>
          </p:cNvPr>
          <p:cNvSpPr/>
          <p:nvPr/>
        </p:nvSpPr>
        <p:spPr>
          <a:xfrm>
            <a:off x="4558745" y="3175220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-21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84662" y="2610111"/>
            <a:ext cx="5008185" cy="533114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Accumulate sum from array as we move left from dividing line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is 18. this takes linear time!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1E116-C6D7-B540-BEBD-A71D8B8961BB}"/>
              </a:ext>
            </a:extLst>
          </p:cNvPr>
          <p:cNvSpPr/>
          <p:nvPr/>
        </p:nvSpPr>
        <p:spPr>
          <a:xfrm>
            <a:off x="4055730" y="3176918"/>
            <a:ext cx="492981" cy="5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8887F-3AFF-2548-9834-D1D5B0BDEE5C}"/>
              </a:ext>
            </a:extLst>
          </p:cNvPr>
          <p:cNvSpPr/>
          <p:nvPr/>
        </p:nvSpPr>
        <p:spPr>
          <a:xfrm>
            <a:off x="3556120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2B86D3-7875-BC4B-A50C-03E1EDECDDE1}"/>
              </a:ext>
            </a:extLst>
          </p:cNvPr>
          <p:cNvSpPr/>
          <p:nvPr/>
        </p:nvSpPr>
        <p:spPr>
          <a:xfrm>
            <a:off x="3056513" y="3179571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2774C-DBD2-9E49-BA40-67CDAAE6F1F6}"/>
              </a:ext>
            </a:extLst>
          </p:cNvPr>
          <p:cNvSpPr/>
          <p:nvPr/>
        </p:nvSpPr>
        <p:spPr>
          <a:xfrm>
            <a:off x="2557472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-32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721A97-D246-7A47-B853-7E22E90D5775}"/>
              </a:ext>
            </a:extLst>
          </p:cNvPr>
          <p:cNvSpPr/>
          <p:nvPr/>
        </p:nvSpPr>
        <p:spPr>
          <a:xfrm>
            <a:off x="2057862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-19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5AFF7-BFA2-A445-8FE5-691D1ECAB16C}"/>
              </a:ext>
            </a:extLst>
          </p:cNvPr>
          <p:cNvSpPr/>
          <p:nvPr/>
        </p:nvSpPr>
        <p:spPr>
          <a:xfrm>
            <a:off x="9594004" y="318260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12AC83-FA4C-7C47-A3AD-C3548D97BB05}"/>
              </a:ext>
            </a:extLst>
          </p:cNvPr>
          <p:cNvSpPr/>
          <p:nvPr/>
        </p:nvSpPr>
        <p:spPr>
          <a:xfrm>
            <a:off x="9094394" y="3182604"/>
            <a:ext cx="492981" cy="494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80F489-923C-B744-96D4-486227163B00}"/>
              </a:ext>
            </a:extLst>
          </p:cNvPr>
          <p:cNvSpPr/>
          <p:nvPr/>
        </p:nvSpPr>
        <p:spPr>
          <a:xfrm>
            <a:off x="8594787" y="3176548"/>
            <a:ext cx="492981" cy="49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CF195C-D704-BC45-9285-9D8AF5A1547A}"/>
              </a:ext>
            </a:extLst>
          </p:cNvPr>
          <p:cNvSpPr/>
          <p:nvPr/>
        </p:nvSpPr>
        <p:spPr>
          <a:xfrm>
            <a:off x="8091772" y="317824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-2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14B145-7079-2E48-9A1C-2A875604D26C}"/>
              </a:ext>
            </a:extLst>
          </p:cNvPr>
          <p:cNvSpPr/>
          <p:nvPr/>
        </p:nvSpPr>
        <p:spPr>
          <a:xfrm>
            <a:off x="7592162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FFF5C-73CC-FE4C-BB75-2EF1CDC897C4}"/>
              </a:ext>
            </a:extLst>
          </p:cNvPr>
          <p:cNvSpPr/>
          <p:nvPr/>
        </p:nvSpPr>
        <p:spPr>
          <a:xfrm>
            <a:off x="7092555" y="3180900"/>
            <a:ext cx="492981" cy="49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77672-7D1D-204E-9CF0-1EE96D981A94}"/>
              </a:ext>
            </a:extLst>
          </p:cNvPr>
          <p:cNvSpPr/>
          <p:nvPr/>
        </p:nvSpPr>
        <p:spPr>
          <a:xfrm>
            <a:off x="6593514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DC9E1-8E54-C34C-86D0-86648D45561A}"/>
              </a:ext>
            </a:extLst>
          </p:cNvPr>
          <p:cNvSpPr/>
          <p:nvPr/>
        </p:nvSpPr>
        <p:spPr>
          <a:xfrm>
            <a:off x="6093904" y="3180902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4E87D6C-C111-A449-A745-382BAD374414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093904" y="2583250"/>
            <a:ext cx="5008185" cy="533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Do same on this side…best is 25</a:t>
            </a:r>
          </a:p>
        </p:txBody>
      </p:sp>
    </p:spTree>
    <p:extLst>
      <p:ext uri="{BB962C8B-B14F-4D97-AF65-F5344CB8AC3E}">
        <p14:creationId xmlns:p14="http://schemas.microsoft.com/office/powerpoint/2010/main" val="2670467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219200"/>
            <a:ext cx="10972800" cy="657308"/>
          </a:xfrm>
        </p:spPr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712308"/>
            <a:ext cx="8881606" cy="16250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88653-41C2-3B4F-873E-5160723FD18A}"/>
              </a:ext>
            </a:extLst>
          </p:cNvPr>
          <p:cNvSpPr/>
          <p:nvPr/>
        </p:nvSpPr>
        <p:spPr>
          <a:xfrm>
            <a:off x="5557962" y="3181276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18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44205B7-FC01-754C-B638-113E35257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701142" y="2076997"/>
            <a:ext cx="5008185" cy="533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dirty="0"/>
              <a:t>Best overall that divides the line is best two concatenated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26DD6-DABA-7840-8F2E-1730EC5576FB}"/>
              </a:ext>
            </a:extLst>
          </p:cNvPr>
          <p:cNvCxnSpPr>
            <a:cxnSpLocks/>
          </p:cNvCxnSpPr>
          <p:nvPr/>
        </p:nvCxnSpPr>
        <p:spPr>
          <a:xfrm>
            <a:off x="6059652" y="2417952"/>
            <a:ext cx="0" cy="2354344"/>
          </a:xfrm>
          <a:prstGeom prst="line">
            <a:avLst/>
          </a:prstGeom>
          <a:ln w="539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FFF5C-73CC-FE4C-BB75-2EF1CDC897C4}"/>
              </a:ext>
            </a:extLst>
          </p:cNvPr>
          <p:cNvSpPr/>
          <p:nvPr/>
        </p:nvSpPr>
        <p:spPr>
          <a:xfrm>
            <a:off x="7092555" y="3180900"/>
            <a:ext cx="492981" cy="490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D77672-7D1D-204E-9CF0-1EE96D981A94}"/>
              </a:ext>
            </a:extLst>
          </p:cNvPr>
          <p:cNvSpPr/>
          <p:nvPr/>
        </p:nvSpPr>
        <p:spPr>
          <a:xfrm>
            <a:off x="6593514" y="3179574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DC9E1-8E54-C34C-86D0-86648D45561A}"/>
              </a:ext>
            </a:extLst>
          </p:cNvPr>
          <p:cNvSpPr/>
          <p:nvPr/>
        </p:nvSpPr>
        <p:spPr>
          <a:xfrm>
            <a:off x="6093904" y="3180902"/>
            <a:ext cx="492981" cy="49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20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80D285D-C57C-1742-9B42-7B2492F4C7A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658982" y="5622842"/>
            <a:ext cx="8895807" cy="816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600" b="1" i="1" u="sng" dirty="0"/>
              <a:t>REMEMBER</a:t>
            </a:r>
            <a:r>
              <a:rPr lang="en-US" sz="1600" dirty="0"/>
              <a:t>! Best solution is </a:t>
            </a:r>
            <a:r>
              <a:rPr lang="en-US" sz="1600" b="1" i="1" dirty="0"/>
              <a:t>not necessarily one that crosses the line</a:t>
            </a:r>
            <a:r>
              <a:rPr lang="en-US" sz="1600" dirty="0"/>
              <a:t>! Might be </a:t>
            </a:r>
            <a:r>
              <a:rPr lang="en-US" sz="1600" i="1" dirty="0"/>
              <a:t>solution on left</a:t>
            </a:r>
            <a:r>
              <a:rPr lang="en-US" sz="1600" dirty="0"/>
              <a:t>, </a:t>
            </a:r>
            <a:r>
              <a:rPr lang="en-US" sz="1600" i="1" dirty="0"/>
              <a:t>solution on right</a:t>
            </a:r>
            <a:r>
              <a:rPr lang="en-US" sz="1600" dirty="0"/>
              <a:t>, OR </a:t>
            </a:r>
            <a:r>
              <a:rPr lang="en-US" sz="1600" i="1" dirty="0"/>
              <a:t>solution that crosses divide line</a:t>
            </a:r>
            <a:r>
              <a:rPr lang="en-US" sz="1600" dirty="0"/>
              <a:t>. </a:t>
            </a:r>
            <a:r>
              <a:rPr lang="en-US" sz="1600" b="1" i="1" u="sng" dirty="0"/>
              <a:t>Return the highest of all three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5125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Best solution that crosses divide MUST be made up of array on left side that bumps up against divide and array on right side that bumps into divide.</a:t>
            </a:r>
          </a:p>
          <a:p>
            <a:pPr lvl="1"/>
            <a:r>
              <a:rPr lang="en-US" dirty="0"/>
              <a:t>So:</a:t>
            </a:r>
          </a:p>
          <a:p>
            <a:pPr lvl="2"/>
            <a:r>
              <a:rPr lang="en-US" dirty="0"/>
              <a:t>Start at A[mid-1] and sum all the way down to A[0], keeping track of the best sum</a:t>
            </a:r>
          </a:p>
          <a:p>
            <a:pPr lvl="2"/>
            <a:r>
              <a:rPr lang="en-US" dirty="0"/>
              <a:t>Start at A[mid] and work up to A[A.length-1] and keep track of best sum along the way</a:t>
            </a:r>
          </a:p>
          <a:p>
            <a:pPr lvl="2"/>
            <a:r>
              <a:rPr lang="en-US" dirty="0"/>
              <a:t>Simply concatenate these two arrays to one another for </a:t>
            </a:r>
            <a:r>
              <a:rPr lang="en-US" dirty="0" err="1"/>
              <a:t>MaxSum_Divide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Algorithm Design Strategy: Divide and Conquer</a:t>
            </a:r>
          </a:p>
          <a:p>
            <a:r>
              <a:rPr lang="en-US" b="1" i="1" dirty="0"/>
              <a:t>Simple Examples:</a:t>
            </a:r>
          </a:p>
          <a:p>
            <a:pPr lvl="1"/>
            <a:r>
              <a:rPr lang="en-US" b="1" i="1" dirty="0" err="1"/>
              <a:t>Mergesort</a:t>
            </a:r>
            <a:r>
              <a:rPr lang="en-US" b="1" i="1" dirty="0"/>
              <a:t> and </a:t>
            </a:r>
            <a:r>
              <a:rPr lang="en-US" b="1" i="1" dirty="0" err="1"/>
              <a:t>MaxSum</a:t>
            </a:r>
            <a:endParaRPr lang="en-US" b="1" i="1" dirty="0"/>
          </a:p>
          <a:p>
            <a:r>
              <a:rPr lang="en-US" dirty="0"/>
              <a:t>Solving Recurrence Relations</a:t>
            </a:r>
          </a:p>
          <a:p>
            <a:pPr lvl="1"/>
            <a:r>
              <a:rPr lang="en-US" dirty="0"/>
              <a:t>Four different Strategies</a:t>
            </a:r>
          </a:p>
          <a:p>
            <a:r>
              <a:rPr lang="en-US" dirty="0"/>
              <a:t>Advanced Div. and Con. Examples:</a:t>
            </a:r>
          </a:p>
          <a:p>
            <a:pPr lvl="1"/>
            <a:r>
              <a:rPr lang="en-US" dirty="0"/>
              <a:t>Closest Pair of Points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  <a:p>
            <a:pPr lvl="1"/>
            <a:r>
              <a:rPr lang="en-US" dirty="0"/>
              <a:t>Strassen’s Algorithm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first design strategy: Divide and Conquer</a:t>
            </a:r>
          </a:p>
          <a:p>
            <a:r>
              <a:rPr lang="en-US" dirty="0"/>
              <a:t>Often recursive, at least in definition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Break a problem into </a:t>
            </a:r>
            <a:r>
              <a:rPr lang="en-US" b="1" i="1" u="sng" dirty="0"/>
              <a:t>1 or more</a:t>
            </a:r>
            <a:r>
              <a:rPr lang="en-US" dirty="0"/>
              <a:t> smaller subproblems that are </a:t>
            </a:r>
            <a:r>
              <a:rPr lang="en-US" b="1" i="1" u="sng" dirty="0"/>
              <a:t>identical in nature</a:t>
            </a:r>
            <a:r>
              <a:rPr lang="en-US" dirty="0"/>
              <a:t> to the original problem</a:t>
            </a:r>
          </a:p>
          <a:p>
            <a:pPr lvl="1"/>
            <a:r>
              <a:rPr lang="en-US" b="1" i="1" u="sng" dirty="0"/>
              <a:t>Solve</a:t>
            </a:r>
            <a:r>
              <a:rPr lang="en-US" dirty="0"/>
              <a:t> these subproblems (recursively)</a:t>
            </a:r>
          </a:p>
          <a:p>
            <a:pPr lvl="1"/>
            <a:r>
              <a:rPr lang="en-US" b="1" i="1" u="sng" dirty="0"/>
              <a:t>Combine the results </a:t>
            </a:r>
            <a:r>
              <a:rPr lang="en-US" dirty="0"/>
              <a:t>for the subproblems (somehow) to produce a solution to original problem</a:t>
            </a:r>
          </a:p>
          <a:p>
            <a:r>
              <a:rPr lang="en-US" dirty="0"/>
              <a:t>Note the assumption:</a:t>
            </a:r>
          </a:p>
          <a:p>
            <a:pPr lvl="1"/>
            <a:r>
              <a:rPr lang="en-US" dirty="0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it’s the simplest approach</a:t>
            </a:r>
          </a:p>
          <a:p>
            <a:r>
              <a:rPr lang="en-US" dirty="0"/>
              <a:t>Divide and Conquer is often more efficient than “obvious” approaches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But, not necessarily efficient</a:t>
            </a:r>
          </a:p>
          <a:p>
            <a:pPr lvl="1"/>
            <a:r>
              <a:rPr lang="en-US" dirty="0"/>
              <a:t>Might be the same or worse than another approach</a:t>
            </a:r>
          </a:p>
          <a:p>
            <a:endParaRPr lang="en-US" dirty="0"/>
          </a:p>
          <a:p>
            <a:r>
              <a:rPr lang="en-US" dirty="0"/>
              <a:t>Must analyze cost</a:t>
            </a:r>
          </a:p>
          <a:p>
            <a:endParaRPr lang="en-US" dirty="0"/>
          </a:p>
          <a:p>
            <a:r>
              <a:rPr lang="en-US" dirty="0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1354" y="237695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33140</TotalTime>
  <Words>1550</Words>
  <Application>Microsoft Macintosh PowerPoint</Application>
  <PresentationFormat>Widescreen</PresentationFormat>
  <Paragraphs>262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ＭＳ Ｐゴシック</vt:lpstr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Divide and Conquer Algorithms</vt:lpstr>
      <vt:lpstr>Module 3: Divide and Conquer</vt:lpstr>
      <vt:lpstr>Topics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Simple Exam: Find Max</vt:lpstr>
      <vt:lpstr>Exercise: Find Max AND Second Max</vt:lpstr>
      <vt:lpstr>Exercise: Find Max AND Second Max</vt:lpstr>
      <vt:lpstr>Recursive calls are OF THE SAME FORM</vt:lpstr>
      <vt:lpstr>Solution</vt:lpstr>
      <vt:lpstr>Exercise: Find Max AND Second Max</vt:lpstr>
      <vt:lpstr>Another Example: Maximum Subarray</vt:lpstr>
      <vt:lpstr>Maximum Subarray Problem</vt:lpstr>
      <vt:lpstr>Brute-Force</vt:lpstr>
      <vt:lpstr>Better Brute-Force</vt:lpstr>
      <vt:lpstr>Can we do better?</vt:lpstr>
      <vt:lpstr>Can we do better?</vt:lpstr>
      <vt:lpstr>Can we do better?</vt:lpstr>
      <vt:lpstr>How to find MaxSum_Divide</vt:lpstr>
      <vt:lpstr>How to find MaxSum_Divide</vt:lpstr>
      <vt:lpstr>How to find MaxSum_Divide</vt:lpstr>
      <vt:lpstr>How to find MaxSum_Divide</vt:lpstr>
      <vt:lpstr>How to find MaxSum_Divide</vt:lpstr>
      <vt:lpstr>How to find MaxSum_Divide</vt:lpstr>
      <vt:lpstr>Divide and  Conquer: Bottom-line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485</cp:revision>
  <cp:lastPrinted>2010-02-08T18:40:35Z</cp:lastPrinted>
  <dcterms:created xsi:type="dcterms:W3CDTF">2010-02-08T18:32:44Z</dcterms:created>
  <dcterms:modified xsi:type="dcterms:W3CDTF">2022-09-20T13:47:15Z</dcterms:modified>
</cp:coreProperties>
</file>