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42" r:id="rId2"/>
    <p:sldId id="689" r:id="rId3"/>
    <p:sldId id="690" r:id="rId4"/>
    <p:sldId id="696" r:id="rId5"/>
    <p:sldId id="697" r:id="rId6"/>
    <p:sldId id="701" r:id="rId7"/>
    <p:sldId id="699" r:id="rId8"/>
    <p:sldId id="702" r:id="rId9"/>
    <p:sldId id="703" r:id="rId10"/>
    <p:sldId id="693" r:id="rId11"/>
    <p:sldId id="704" r:id="rId12"/>
    <p:sldId id="7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9"/>
            <p14:sldId id="690"/>
            <p14:sldId id="696"/>
            <p14:sldId id="697"/>
            <p14:sldId id="701"/>
            <p14:sldId id="699"/>
            <p14:sldId id="702"/>
            <p14:sldId id="703"/>
            <p14:sldId id="693"/>
            <p14:sldId id="704"/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0"/>
    <p:restoredTop sz="92874" autoAdjust="0"/>
  </p:normalViewPr>
  <p:slideViewPr>
    <p:cSldViewPr>
      <p:cViewPr varScale="1">
        <p:scale>
          <a:sx n="137" d="100"/>
          <a:sy n="137" d="100"/>
        </p:scale>
        <p:origin x="7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Dividing Resources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0951"/>
            <a:ext cx="11506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b="1" u="sng" dirty="0" err="1"/>
              <a:t>Psuedo</a:t>
            </a:r>
            <a:r>
              <a:rPr lang="en-US" sz="2400" b="1" u="sng" dirty="0"/>
              <a:t>-code: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Make a list L of items Alice needs one of</a:t>
            </a:r>
          </a:p>
          <a:p>
            <a:pPr marL="0" indent="0">
              <a:buNone/>
            </a:pPr>
            <a:r>
              <a:rPr lang="en-US" sz="2400" dirty="0"/>
              <a:t>Put a1 on L					//a1 is Alice’s first priority item</a:t>
            </a:r>
          </a:p>
          <a:p>
            <a:pPr marL="0" indent="0">
              <a:buNone/>
            </a:pPr>
            <a:r>
              <a:rPr lang="en-US" sz="2400" dirty="0"/>
              <a:t>Loop n/2 times:</a:t>
            </a:r>
          </a:p>
          <a:p>
            <a:pPr marL="0" indent="0">
              <a:buNone/>
            </a:pPr>
            <a:r>
              <a:rPr lang="en-US" sz="2400" dirty="0"/>
              <a:t>	Grab one item from L and give to Alice (</a:t>
            </a:r>
            <a:r>
              <a:rPr lang="en-US" sz="2400" b="1" i="1" u="sng" dirty="0"/>
              <a:t>which one is best choice</a:t>
            </a:r>
            <a:r>
              <a:rPr lang="en-US" sz="2400" dirty="0"/>
              <a:t>)?</a:t>
            </a:r>
          </a:p>
          <a:p>
            <a:pPr marL="0" indent="0">
              <a:buNone/>
            </a:pPr>
            <a:r>
              <a:rPr lang="en-US" sz="2400" dirty="0"/>
              <a:t>	Place up to 2 next items in Alice list on 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//Alice’s list definitely works for Alice</a:t>
            </a:r>
          </a:p>
          <a:p>
            <a:pPr marL="0" indent="0">
              <a:buNone/>
            </a:pPr>
            <a:r>
              <a:rPr lang="en-US" sz="2400" dirty="0"/>
              <a:t>Call Verify(Bob’s List) to see if this split also works for Bob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0951"/>
            <a:ext cx="11506200" cy="51054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 err="1"/>
              <a:t>Psuedo</a:t>
            </a:r>
            <a:r>
              <a:rPr lang="en-US" sz="2400" b="1" u="sng" dirty="0"/>
              <a:t>-code: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b="1" u="sng" dirty="0"/>
              <a:t>CAN WE IMPLEMENT THIS IN O(</a:t>
            </a:r>
            <a:r>
              <a:rPr lang="en-US" sz="2400" b="1" u="sng" dirty="0" err="1"/>
              <a:t>nlogn</a:t>
            </a:r>
            <a:r>
              <a:rPr lang="en-US" sz="2400" b="1" u="sng" dirty="0"/>
              <a:t>)??</a:t>
            </a:r>
          </a:p>
          <a:p>
            <a:pPr marL="0" indent="0">
              <a:buNone/>
            </a:pP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Make a list L of items Alice needs one of</a:t>
            </a:r>
          </a:p>
          <a:p>
            <a:pPr marL="0" indent="0">
              <a:buNone/>
            </a:pPr>
            <a:r>
              <a:rPr lang="en-US" sz="2400" dirty="0"/>
              <a:t>Put a1 on L					//a1 is Alice’s first priority item</a:t>
            </a:r>
          </a:p>
          <a:p>
            <a:pPr marL="0" indent="0">
              <a:buNone/>
            </a:pPr>
            <a:r>
              <a:rPr lang="en-US" sz="2400" dirty="0"/>
              <a:t>Loop n/2 times:</a:t>
            </a:r>
          </a:p>
          <a:p>
            <a:pPr marL="0" indent="0">
              <a:buNone/>
            </a:pPr>
            <a:r>
              <a:rPr lang="en-US" sz="2400" dirty="0"/>
              <a:t>	Grab one item from L and give to Alice (</a:t>
            </a:r>
            <a:r>
              <a:rPr lang="en-US" sz="2400" b="1" i="1" u="sng" dirty="0"/>
              <a:t>which one is best choice</a:t>
            </a:r>
            <a:r>
              <a:rPr lang="en-US" sz="2400" dirty="0"/>
              <a:t>)?</a:t>
            </a:r>
          </a:p>
          <a:p>
            <a:pPr marL="0" indent="0">
              <a:buNone/>
            </a:pPr>
            <a:r>
              <a:rPr lang="en-US" sz="2400" dirty="0"/>
              <a:t>	Place up to 2 next items in Alice list on 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//Alice’s list definitely works for Alice</a:t>
            </a:r>
          </a:p>
          <a:p>
            <a:pPr marL="0" indent="0">
              <a:buNone/>
            </a:pPr>
            <a:r>
              <a:rPr lang="en-US" sz="2400" dirty="0"/>
              <a:t>Call Verify(Bob’s List) to see if this split also works for Bob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5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0951"/>
            <a:ext cx="11506200" cy="51054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u="sng" dirty="0"/>
              <a:t>Better Pseudo-code (</a:t>
            </a:r>
            <a:r>
              <a:rPr lang="en-US" sz="2400" b="1" u="sng" dirty="0" err="1"/>
              <a:t>nlogn</a:t>
            </a:r>
            <a:r>
              <a:rPr lang="en-US" sz="2400" b="1" u="sng" dirty="0"/>
              <a:t> time):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Alist</a:t>
            </a:r>
            <a:r>
              <a:rPr lang="en-US" sz="2400" dirty="0"/>
              <a:t> = [], </a:t>
            </a:r>
            <a:r>
              <a:rPr lang="en-US" sz="2400" dirty="0" err="1"/>
              <a:t>Blist</a:t>
            </a:r>
            <a:r>
              <a:rPr lang="en-US" sz="2400" dirty="0"/>
              <a:t> = []</a:t>
            </a:r>
          </a:p>
          <a:p>
            <a:pPr marL="0" indent="0">
              <a:buNone/>
            </a:pPr>
            <a:r>
              <a:rPr lang="en-US" sz="2400" dirty="0"/>
              <a:t>PQ q = {}; </a:t>
            </a:r>
            <a:r>
              <a:rPr lang="en-US" sz="2400" dirty="0" err="1"/>
              <a:t>i</a:t>
            </a:r>
            <a:r>
              <a:rPr lang="en-US" sz="2400" dirty="0"/>
              <a:t>=2; </a:t>
            </a:r>
          </a:p>
          <a:p>
            <a:pPr marL="0" indent="0">
              <a:buNone/>
            </a:pPr>
            <a:r>
              <a:rPr lang="en-US" sz="2400" dirty="0" err="1"/>
              <a:t>q.push</a:t>
            </a:r>
            <a:r>
              <a:rPr lang="en-US" sz="2400" dirty="0"/>
              <a:t>(a1) 		</a:t>
            </a:r>
            <a:r>
              <a:rPr lang="en-US" sz="2400" i="1" u="sng" dirty="0"/>
              <a:t>//priority is position in Bob’s List.   //a1 is Alice’s highest priority item</a:t>
            </a:r>
          </a:p>
          <a:p>
            <a:pPr marL="0" indent="0">
              <a:buNone/>
            </a:pPr>
            <a:r>
              <a:rPr lang="en-US" sz="2400" dirty="0"/>
              <a:t>For 1 to n/2:</a:t>
            </a:r>
          </a:p>
          <a:p>
            <a:pPr marL="0" indent="0">
              <a:buNone/>
            </a:pPr>
            <a:r>
              <a:rPr lang="en-US" sz="2400" dirty="0"/>
              <a:t>	item = </a:t>
            </a:r>
            <a:r>
              <a:rPr lang="en-US" sz="2400" dirty="0" err="1"/>
              <a:t>q.pop</a:t>
            </a:r>
            <a:r>
              <a:rPr lang="en-US" sz="2400" dirty="0"/>
              <a:t>();  </a:t>
            </a:r>
            <a:r>
              <a:rPr lang="en-US" sz="2400" dirty="0" err="1"/>
              <a:t>Alist.append</a:t>
            </a:r>
            <a:r>
              <a:rPr lang="en-US" sz="2400" dirty="0"/>
              <a:t>(item);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q.push</a:t>
            </a:r>
            <a:r>
              <a:rPr lang="en-US" sz="2400" dirty="0"/>
              <a:t>(</a:t>
            </a:r>
            <a:r>
              <a:rPr lang="en-US" sz="2400" dirty="0" err="1"/>
              <a:t>ai</a:t>
            </a:r>
            <a:r>
              <a:rPr lang="en-US" sz="2400" dirty="0"/>
              <a:t>); 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q.push</a:t>
            </a:r>
            <a:r>
              <a:rPr lang="en-US" sz="2400" dirty="0"/>
              <a:t>(</a:t>
            </a:r>
            <a:r>
              <a:rPr lang="en-US" sz="2400" dirty="0" err="1"/>
              <a:t>ai</a:t>
            </a:r>
            <a:r>
              <a:rPr lang="en-US" sz="2400" dirty="0"/>
              <a:t>); </a:t>
            </a:r>
            <a:r>
              <a:rPr lang="en-US" sz="2400" dirty="0" err="1"/>
              <a:t>i</a:t>
            </a:r>
            <a:r>
              <a:rPr lang="en-US" sz="2400" dirty="0"/>
              <a:t>++;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Blist</a:t>
            </a:r>
            <a:r>
              <a:rPr lang="en-US" sz="2400" dirty="0"/>
              <a:t> = Items – </a:t>
            </a:r>
            <a:r>
              <a:rPr lang="en-US" sz="2400" dirty="0" err="1"/>
              <a:t>Alist</a:t>
            </a:r>
            <a:r>
              <a:rPr lang="en-US" sz="2400" dirty="0"/>
              <a:t>;</a:t>
            </a:r>
          </a:p>
          <a:p>
            <a:pPr marL="0" indent="0">
              <a:buNone/>
            </a:pPr>
            <a:r>
              <a:rPr lang="en-US" sz="2400" dirty="0"/>
              <a:t>Verify(</a:t>
            </a:r>
            <a:r>
              <a:rPr lang="en-US" sz="2400" dirty="0" err="1"/>
              <a:t>Blist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Dividing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Two friends, Alice and Bob are no longer roommates. They have a bunch of stuff (</a:t>
                </a:r>
                <a:r>
                  <a:rPr lang="en-US" b="1" i="1" dirty="0"/>
                  <a:t>n</a:t>
                </a:r>
                <a:r>
                  <a:rPr lang="en-US" b="1" dirty="0"/>
                  <a:t> items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) that they need to divide between them and they can’t agree.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Each person will value each item with a </a:t>
                </a:r>
                <a:r>
                  <a:rPr lang="en-US" b="1" i="1" dirty="0"/>
                  <a:t>unique</a:t>
                </a:r>
                <a:r>
                  <a:rPr lang="en-US" dirty="0"/>
                  <a:t> dollar amount and hand a mediator the relative list of values of each items per person (Alice and Bob) don’t want anyone to know the dollar amounts they picked.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Given these two lists, does there exist a division such that each person thinks they’ve received more than half of the total value.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493" r="-1766" b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Optimal Substructure…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14478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Example</a:t>
            </a:r>
            <a:r>
              <a:rPr lang="en-US" dirty="0"/>
              <a:t>: The left has no solution, the right does. Why?</a:t>
            </a:r>
            <a:endParaRPr lang="en-US" i="1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5834CB-79A7-5E45-A057-8AAAD2D3C75F}"/>
              </a:ext>
            </a:extLst>
          </p:cNvPr>
          <p:cNvSpPr/>
          <p:nvPr/>
        </p:nvSpPr>
        <p:spPr>
          <a:xfrm>
            <a:off x="2514600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91CBC-0BAC-2C49-8112-AF094FEC4223}"/>
              </a:ext>
            </a:extLst>
          </p:cNvPr>
          <p:cNvSpPr/>
          <p:nvPr/>
        </p:nvSpPr>
        <p:spPr>
          <a:xfrm>
            <a:off x="3048000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89FB4-A0AF-D54E-BEE6-02CEEC42B3B0}"/>
              </a:ext>
            </a:extLst>
          </p:cNvPr>
          <p:cNvSpPr/>
          <p:nvPr/>
        </p:nvSpPr>
        <p:spPr>
          <a:xfrm>
            <a:off x="3581400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3FB6AA-BA5A-3945-89E2-B90555FD93EB}"/>
              </a:ext>
            </a:extLst>
          </p:cNvPr>
          <p:cNvSpPr/>
          <p:nvPr/>
        </p:nvSpPr>
        <p:spPr>
          <a:xfrm>
            <a:off x="4114800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9E1EAB1-91DC-2C49-862C-74A36442B092}"/>
              </a:ext>
            </a:extLst>
          </p:cNvPr>
          <p:cNvSpPr/>
          <p:nvPr/>
        </p:nvSpPr>
        <p:spPr>
          <a:xfrm>
            <a:off x="2514600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472BD1-AF41-9B48-B081-05A3A8C354C8}"/>
              </a:ext>
            </a:extLst>
          </p:cNvPr>
          <p:cNvSpPr/>
          <p:nvPr/>
        </p:nvSpPr>
        <p:spPr>
          <a:xfrm>
            <a:off x="3048000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4F9DBA-D6CF-A749-A1C8-D88B668E13D4}"/>
              </a:ext>
            </a:extLst>
          </p:cNvPr>
          <p:cNvSpPr/>
          <p:nvPr/>
        </p:nvSpPr>
        <p:spPr>
          <a:xfrm>
            <a:off x="3581400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69A-B07A-EA4D-BEFE-21B28C5547D6}"/>
              </a:ext>
            </a:extLst>
          </p:cNvPr>
          <p:cNvSpPr/>
          <p:nvPr/>
        </p:nvSpPr>
        <p:spPr>
          <a:xfrm>
            <a:off x="4114800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8032B-45CC-C84C-8C0B-CE1A5A3688F2}"/>
              </a:ext>
            </a:extLst>
          </p:cNvPr>
          <p:cNvSpPr txBox="1"/>
          <p:nvPr/>
        </p:nvSpPr>
        <p:spPr>
          <a:xfrm>
            <a:off x="786882" y="3276600"/>
            <a:ext cx="18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Order =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5974EB-27DC-D14D-AA84-410689B4C5C2}"/>
              </a:ext>
            </a:extLst>
          </p:cNvPr>
          <p:cNvSpPr txBox="1"/>
          <p:nvPr/>
        </p:nvSpPr>
        <p:spPr>
          <a:xfrm>
            <a:off x="786882" y="4888468"/>
            <a:ext cx="18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Bob’s Order =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62DE0B-FE08-9C45-BE6C-A9165F4FEBA1}"/>
              </a:ext>
            </a:extLst>
          </p:cNvPr>
          <p:cNvSpPr/>
          <p:nvPr/>
        </p:nvSpPr>
        <p:spPr>
          <a:xfrm>
            <a:off x="8280918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20B23D-20E7-3F4E-A6B1-E0C22063C832}"/>
              </a:ext>
            </a:extLst>
          </p:cNvPr>
          <p:cNvSpPr/>
          <p:nvPr/>
        </p:nvSpPr>
        <p:spPr>
          <a:xfrm>
            <a:off x="8814318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26A57C-F5CB-4D48-9E07-A7359793CDDB}"/>
              </a:ext>
            </a:extLst>
          </p:cNvPr>
          <p:cNvSpPr/>
          <p:nvPr/>
        </p:nvSpPr>
        <p:spPr>
          <a:xfrm>
            <a:off x="9347718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20818B-DC47-4B4E-ADCF-21B3CBAFD5C7}"/>
              </a:ext>
            </a:extLst>
          </p:cNvPr>
          <p:cNvSpPr/>
          <p:nvPr/>
        </p:nvSpPr>
        <p:spPr>
          <a:xfrm>
            <a:off x="9881118" y="2971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B58350-05BF-8C4C-8209-56A769F2A9B7}"/>
              </a:ext>
            </a:extLst>
          </p:cNvPr>
          <p:cNvSpPr/>
          <p:nvPr/>
        </p:nvSpPr>
        <p:spPr>
          <a:xfrm>
            <a:off x="8280918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CD9292D-F57E-A646-8D42-AD4073C33D98}"/>
              </a:ext>
            </a:extLst>
          </p:cNvPr>
          <p:cNvSpPr/>
          <p:nvPr/>
        </p:nvSpPr>
        <p:spPr>
          <a:xfrm>
            <a:off x="8814318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0BFB6A-AFB1-9946-9079-9073DFE3956A}"/>
              </a:ext>
            </a:extLst>
          </p:cNvPr>
          <p:cNvSpPr/>
          <p:nvPr/>
        </p:nvSpPr>
        <p:spPr>
          <a:xfrm>
            <a:off x="9347718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71F6C8-5F52-3A43-BAD1-5F3A857C2E1C}"/>
              </a:ext>
            </a:extLst>
          </p:cNvPr>
          <p:cNvSpPr/>
          <p:nvPr/>
        </p:nvSpPr>
        <p:spPr>
          <a:xfrm>
            <a:off x="9881118" y="4572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A43190-D216-E548-837E-C0A8B37E8341}"/>
              </a:ext>
            </a:extLst>
          </p:cNvPr>
          <p:cNvSpPr txBox="1"/>
          <p:nvPr/>
        </p:nvSpPr>
        <p:spPr>
          <a:xfrm>
            <a:off x="6553200" y="3276600"/>
            <a:ext cx="18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Order =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9E402A-DEF6-784D-A41C-B84BECA8506F}"/>
              </a:ext>
            </a:extLst>
          </p:cNvPr>
          <p:cNvSpPr txBox="1"/>
          <p:nvPr/>
        </p:nvSpPr>
        <p:spPr>
          <a:xfrm>
            <a:off x="6553200" y="4888468"/>
            <a:ext cx="18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Bob’s Order = </a:t>
            </a:r>
          </a:p>
        </p:txBody>
      </p:sp>
    </p:spTree>
    <p:extLst>
      <p:ext uri="{BB962C8B-B14F-4D97-AF65-F5344CB8AC3E}">
        <p14:creationId xmlns:p14="http://schemas.microsoft.com/office/powerpoint/2010/main" val="34606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Optimal Substructure?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Does this problem have optimal substructure?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What do you think?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Optimal Substructure?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19050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i="1" dirty="0"/>
              <a:t>Does this problem have optimal substructure?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It is </a:t>
            </a:r>
            <a:r>
              <a:rPr lang="en-US" b="1" i="1" dirty="0"/>
              <a:t>REALLY</a:t>
            </a:r>
            <a:r>
              <a:rPr lang="en-US" i="1" dirty="0"/>
              <a:t> hard to tell here: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0B8758-9E89-D94D-9EDA-BE99B08F2239}"/>
              </a:ext>
            </a:extLst>
          </p:cNvPr>
          <p:cNvSpPr/>
          <p:nvPr/>
        </p:nvSpPr>
        <p:spPr>
          <a:xfrm>
            <a:off x="1956318" y="4191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21482A-33F7-9347-BE66-CDB730BAE595}"/>
              </a:ext>
            </a:extLst>
          </p:cNvPr>
          <p:cNvSpPr/>
          <p:nvPr/>
        </p:nvSpPr>
        <p:spPr>
          <a:xfrm>
            <a:off x="2489718" y="4191000"/>
            <a:ext cx="457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6E846F-6695-704E-AE0D-77FC0B1F9B42}"/>
              </a:ext>
            </a:extLst>
          </p:cNvPr>
          <p:cNvSpPr/>
          <p:nvPr/>
        </p:nvSpPr>
        <p:spPr>
          <a:xfrm>
            <a:off x="3023118" y="41910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99045B-48DB-2644-A320-7DAE414A0B82}"/>
              </a:ext>
            </a:extLst>
          </p:cNvPr>
          <p:cNvSpPr/>
          <p:nvPr/>
        </p:nvSpPr>
        <p:spPr>
          <a:xfrm>
            <a:off x="3556518" y="4191000"/>
            <a:ext cx="457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45D6A-9901-F34A-BF27-F54561761CC3}"/>
              </a:ext>
            </a:extLst>
          </p:cNvPr>
          <p:cNvSpPr txBox="1"/>
          <p:nvPr/>
        </p:nvSpPr>
        <p:spPr>
          <a:xfrm>
            <a:off x="228600" y="4495800"/>
            <a:ext cx="18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Order =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B9174-CDD6-8D42-90F5-5BF3930BB42A}"/>
              </a:ext>
            </a:extLst>
          </p:cNvPr>
          <p:cNvCxnSpPr>
            <a:cxnSpLocks/>
          </p:cNvCxnSpPr>
          <p:nvPr/>
        </p:nvCxnSpPr>
        <p:spPr>
          <a:xfrm flipV="1">
            <a:off x="3276600" y="5257800"/>
            <a:ext cx="457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B032D3-0B2C-8B43-B4AD-48058CDD3EAD}"/>
              </a:ext>
            </a:extLst>
          </p:cNvPr>
          <p:cNvSpPr txBox="1"/>
          <p:nvPr/>
        </p:nvSpPr>
        <p:spPr>
          <a:xfrm>
            <a:off x="2565918" y="5900358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Alice does not get these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0830BC-702F-9441-AE14-866B4349833D}"/>
              </a:ext>
            </a:extLst>
          </p:cNvPr>
          <p:cNvSpPr txBox="1"/>
          <p:nvPr/>
        </p:nvSpPr>
        <p:spPr>
          <a:xfrm>
            <a:off x="2060510" y="376125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Optimal Solution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65D1D3-B2D6-3649-953A-C2FE0A2CA905}"/>
              </a:ext>
            </a:extLst>
          </p:cNvPr>
          <p:cNvSpPr/>
          <p:nvPr/>
        </p:nvSpPr>
        <p:spPr>
          <a:xfrm>
            <a:off x="8686800" y="4197511"/>
            <a:ext cx="457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AE02C-BBC4-8742-9D11-49780AABD26A}"/>
              </a:ext>
            </a:extLst>
          </p:cNvPr>
          <p:cNvSpPr/>
          <p:nvPr/>
        </p:nvSpPr>
        <p:spPr>
          <a:xfrm>
            <a:off x="9220200" y="4197511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C6CE3-D3FE-2241-90F3-3B07BB604F44}"/>
              </a:ext>
            </a:extLst>
          </p:cNvPr>
          <p:cNvSpPr/>
          <p:nvPr/>
        </p:nvSpPr>
        <p:spPr>
          <a:xfrm>
            <a:off x="9753600" y="4197511"/>
            <a:ext cx="457200" cy="99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9614CF-D063-1342-A6DF-962ED702EEF0}"/>
              </a:ext>
            </a:extLst>
          </p:cNvPr>
          <p:cNvSpPr txBox="1"/>
          <p:nvPr/>
        </p:nvSpPr>
        <p:spPr>
          <a:xfrm>
            <a:off x="6425682" y="4502311"/>
            <a:ext cx="180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Alice’s Order =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12FFEC-997A-B74E-883D-6886E26A24ED}"/>
              </a:ext>
            </a:extLst>
          </p:cNvPr>
          <p:cNvSpPr txBox="1"/>
          <p:nvPr/>
        </p:nvSpPr>
        <p:spPr>
          <a:xfrm>
            <a:off x="8534400" y="3775674"/>
            <a:ext cx="2181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Optimal Solution?</a:t>
            </a:r>
          </a:p>
        </p:txBody>
      </p:sp>
    </p:spTree>
    <p:extLst>
      <p:ext uri="{BB962C8B-B14F-4D97-AF65-F5344CB8AC3E}">
        <p14:creationId xmlns:p14="http://schemas.microsoft.com/office/powerpoint/2010/main" val="332201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Let’s think about properties of the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Can you come up with some </a:t>
            </a:r>
            <a:r>
              <a:rPr lang="en-US" b="1" i="1" u="sng" dirty="0"/>
              <a:t>properties of the problem </a:t>
            </a:r>
            <a:r>
              <a:rPr lang="en-US" dirty="0"/>
              <a:t>that might be useful? Here are some probing questions:</a:t>
            </a:r>
          </a:p>
          <a:p>
            <a:pPr marL="0" indent="0">
              <a:buNone/>
            </a:pPr>
            <a:endParaRPr lang="en-US" b="1" i="1" u="sng" dirty="0"/>
          </a:p>
          <a:p>
            <a:pPr marL="514350" indent="-514350">
              <a:buAutoNum type="arabicPeriod"/>
            </a:pPr>
            <a:r>
              <a:rPr lang="en-US" i="1" dirty="0"/>
              <a:t>Are there any items in Alice’s list, that Alice NEEDs to have?</a:t>
            </a:r>
          </a:p>
          <a:p>
            <a:pPr marL="514350" indent="-514350">
              <a:buAutoNum type="arabicPeriod"/>
            </a:pPr>
            <a:r>
              <a:rPr lang="en-US" i="1" dirty="0"/>
              <a:t>If Alice gets that item? Are there others that Alice needs to have?</a:t>
            </a:r>
          </a:p>
          <a:p>
            <a:pPr marL="514350" indent="-514350">
              <a:buAutoNum type="arabicPeriod"/>
            </a:pPr>
            <a:r>
              <a:rPr lang="en-US" i="1" dirty="0"/>
              <a:t>If Alice has a choice between items, which one is the best choice?</a:t>
            </a:r>
          </a:p>
          <a:p>
            <a:pPr marL="514350" indent="-514350">
              <a:buAutoNum type="arabicPeriod"/>
            </a:pPr>
            <a:r>
              <a:rPr lang="en-US" i="1" dirty="0"/>
              <a:t>Given a possible split, how difficult would it be to verify that the solution works for both parties?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52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Let’s think about properties of the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Important Properties for Alice (and likewise for Bob):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Alice needs to have her top item (for sure!)</a:t>
            </a:r>
          </a:p>
          <a:p>
            <a:pPr marL="514350" indent="-514350">
              <a:buAutoNum type="arabicPeriod"/>
            </a:pPr>
            <a:r>
              <a:rPr lang="en-US" dirty="0"/>
              <a:t>If Alice ranked four items in order A,B,C,D</a:t>
            </a:r>
          </a:p>
          <a:p>
            <a:pPr marL="914400" lvl="1" indent="-514350">
              <a:buAutoNum type="arabicPeriod"/>
            </a:pPr>
            <a:r>
              <a:rPr lang="en-US" dirty="0"/>
              <a:t>A + B &gt; C + D</a:t>
            </a:r>
          </a:p>
          <a:p>
            <a:pPr marL="914400" lvl="1" indent="-514350">
              <a:buAutoNum type="arabicPeriod"/>
            </a:pPr>
            <a:r>
              <a:rPr lang="en-US" dirty="0"/>
              <a:t>A + C &gt; B + D</a:t>
            </a:r>
          </a:p>
          <a:p>
            <a:pPr marL="514350" indent="-514350">
              <a:buAutoNum type="arabicPeriod"/>
            </a:pPr>
            <a:r>
              <a:rPr lang="en-US" dirty="0"/>
              <a:t>In general, for every x items you get in your order in a row, you can skip up x items before needing to get one!!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57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Let’s think about properties of the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i="1" u="sng" dirty="0"/>
              <a:t>Verifying a solution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i="1" dirty="0"/>
              <a:t>Input</a:t>
            </a:r>
            <a:r>
              <a:rPr lang="en-US" sz="2400" dirty="0"/>
              <a:t>: List that Alice received (or Bob)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Verify(List A):			//Assume A is a list of True/False, did Alice get item </a:t>
            </a:r>
            <a:r>
              <a:rPr lang="en-US" sz="2400" dirty="0" err="1"/>
              <a:t>i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dirty="0"/>
              <a:t>	Count = 0</a:t>
            </a:r>
          </a:p>
          <a:p>
            <a:pPr marL="0" indent="0">
              <a:buNone/>
            </a:pPr>
            <a:r>
              <a:rPr lang="en-US" sz="2400" dirty="0"/>
              <a:t>	For each item </a:t>
            </a:r>
            <a:r>
              <a:rPr lang="en-US" sz="2400" dirty="0" err="1"/>
              <a:t>i</a:t>
            </a:r>
            <a:r>
              <a:rPr lang="en-US" sz="2400" dirty="0"/>
              <a:t> in A:</a:t>
            </a:r>
          </a:p>
          <a:p>
            <a:pPr marL="0" indent="0">
              <a:buNone/>
            </a:pPr>
            <a:r>
              <a:rPr lang="en-US" sz="2400" dirty="0"/>
              <a:t>		If Alice received </a:t>
            </a:r>
            <a:r>
              <a:rPr lang="en-US" sz="2400" dirty="0" err="1"/>
              <a:t>i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		count++</a:t>
            </a:r>
          </a:p>
          <a:p>
            <a:pPr marL="0" indent="0">
              <a:buNone/>
            </a:pPr>
            <a:r>
              <a:rPr lang="en-US" sz="2400" dirty="0"/>
              <a:t>		else</a:t>
            </a:r>
          </a:p>
          <a:p>
            <a:pPr marL="0" indent="0">
              <a:buNone/>
            </a:pPr>
            <a:r>
              <a:rPr lang="en-US" sz="2400" dirty="0"/>
              <a:t>			count--;</a:t>
            </a:r>
          </a:p>
          <a:p>
            <a:pPr marL="0" indent="0">
              <a:buNone/>
            </a:pPr>
            <a:r>
              <a:rPr lang="en-US" sz="2400" dirty="0"/>
              <a:t>			if count == -1 then return fail</a:t>
            </a:r>
          </a:p>
          <a:p>
            <a:pPr marL="0" indent="0">
              <a:buNone/>
            </a:pPr>
            <a:r>
              <a:rPr lang="en-US" sz="2400" dirty="0"/>
              <a:t>	return pass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80203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17713</TotalTime>
  <Words>804</Words>
  <Application>Microsoft Macintosh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 Math</vt:lpstr>
      <vt:lpstr>Helvetica Neue</vt:lpstr>
      <vt:lpstr>Helvetica Neue Thin</vt:lpstr>
      <vt:lpstr>CS4102-SlimGray</vt:lpstr>
      <vt:lpstr>Greedy Algorithms Dividing Resources</vt:lpstr>
      <vt:lpstr>Dividing Resources</vt:lpstr>
      <vt:lpstr>Can you solve it??</vt:lpstr>
      <vt:lpstr>Optimal Substructure…</vt:lpstr>
      <vt:lpstr>Optimal Substructure?</vt:lpstr>
      <vt:lpstr>Optimal Substructure?</vt:lpstr>
      <vt:lpstr>Let’s think about properties of the problem!</vt:lpstr>
      <vt:lpstr>Let’s think about properties of the problem!</vt:lpstr>
      <vt:lpstr>Let’s think about properties of the problem!</vt:lpstr>
      <vt:lpstr>Can you solve it??</vt:lpstr>
      <vt:lpstr>Can you solve it??</vt:lpstr>
      <vt:lpstr>Can you solve it??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1309</cp:revision>
  <dcterms:created xsi:type="dcterms:W3CDTF">2017-08-21T20:54:06Z</dcterms:created>
  <dcterms:modified xsi:type="dcterms:W3CDTF">2022-10-14T14:23:04Z</dcterms:modified>
</cp:coreProperties>
</file>